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39"/>
  </p:notesMasterIdLst>
  <p:sldIdLst>
    <p:sldId id="457" r:id="rId2"/>
    <p:sldId id="476" r:id="rId3"/>
    <p:sldId id="475" r:id="rId4"/>
    <p:sldId id="369" r:id="rId5"/>
    <p:sldId id="419" r:id="rId6"/>
    <p:sldId id="464" r:id="rId7"/>
    <p:sldId id="425" r:id="rId8"/>
    <p:sldId id="426" r:id="rId9"/>
    <p:sldId id="427" r:id="rId10"/>
    <p:sldId id="458" r:id="rId11"/>
    <p:sldId id="465" r:id="rId12"/>
    <p:sldId id="434" r:id="rId13"/>
    <p:sldId id="423" r:id="rId14"/>
    <p:sldId id="424" r:id="rId15"/>
    <p:sldId id="459" r:id="rId16"/>
    <p:sldId id="474" r:id="rId17"/>
    <p:sldId id="473" r:id="rId18"/>
    <p:sldId id="444" r:id="rId19"/>
    <p:sldId id="446" r:id="rId20"/>
    <p:sldId id="466" r:id="rId21"/>
    <p:sldId id="438" r:id="rId22"/>
    <p:sldId id="417" r:id="rId23"/>
    <p:sldId id="441" r:id="rId24"/>
    <p:sldId id="442" r:id="rId25"/>
    <p:sldId id="448" r:id="rId26"/>
    <p:sldId id="453" r:id="rId27"/>
    <p:sldId id="443" r:id="rId28"/>
    <p:sldId id="450" r:id="rId29"/>
    <p:sldId id="452" r:id="rId30"/>
    <p:sldId id="451" r:id="rId31"/>
    <p:sldId id="461" r:id="rId32"/>
    <p:sldId id="363" r:id="rId33"/>
    <p:sldId id="456" r:id="rId34"/>
    <p:sldId id="469" r:id="rId35"/>
    <p:sldId id="471" r:id="rId36"/>
    <p:sldId id="467" r:id="rId37"/>
    <p:sldId id="472" r:id="rId38"/>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Титул" id="{4BF5B2ED-4B4C-45CE-A3DE-F0310A21FCAE}">
          <p14:sldIdLst>
            <p14:sldId id="457"/>
          </p14:sldIdLst>
        </p14:section>
        <p14:section name="Начало 10 мин" id="{06C021D3-1290-4F1C-9A4E-D2C355EE25B6}">
          <p14:sldIdLst>
            <p14:sldId id="476"/>
            <p14:sldId id="475"/>
            <p14:sldId id="369"/>
            <p14:sldId id="419"/>
          </p14:sldIdLst>
        </p14:section>
        <p14:section name="Decomposition 10 мин" id="{2290C837-7801-43B8-AF83-C3F64E18749F}">
          <p14:sldIdLst>
            <p14:sldId id="464"/>
            <p14:sldId id="425"/>
            <p14:sldId id="426"/>
            <p14:sldId id="427"/>
            <p14:sldId id="458"/>
          </p14:sldIdLst>
        </p14:section>
        <p14:section name="Composability 10 мин" id="{63D3F5EB-D089-417E-BB7D-79047A883D37}">
          <p14:sldIdLst>
            <p14:sldId id="465"/>
            <p14:sldId id="434"/>
            <p14:sldId id="423"/>
            <p14:sldId id="424"/>
            <p14:sldId id="459"/>
            <p14:sldId id="474"/>
            <p14:sldId id="473"/>
          </p14:sldIdLst>
        </p14:section>
        <p14:section name="Задача на декомпозицию (ControlDigit) 30 мин" id="{CAE1CCAF-40F9-43EC-9DA7-DEBD5DA8E46D}">
          <p14:sldIdLst>
            <p14:sldId id="444"/>
            <p14:sldId id="446"/>
          </p14:sldIdLst>
        </p14:section>
        <p14:section name="Readability" id="{BFB1F50B-D973-4BEE-92F2-D158B64C660E}">
          <p14:sldIdLst>
            <p14:sldId id="466"/>
          </p14:sldIdLst>
        </p14:section>
        <p14:section name="Скрыт поток данных 10 мин" id="{D5EB0170-DC35-48ED-89B0-55674797AA5B}">
          <p14:sldIdLst>
            <p14:sldId id="438"/>
            <p14:sldId id="417"/>
          </p14:sldIdLst>
        </p14:section>
        <p14:section name="Я так не объясняю 10 мин" id="{36E44201-B9B0-4A3A-97AE-68C56DCBEE1D}">
          <p14:sldIdLst>
            <p14:sldId id="441"/>
            <p14:sldId id="442"/>
            <p14:sldId id="448"/>
            <p14:sldId id="453"/>
            <p14:sldId id="443"/>
          </p14:sldIdLst>
        </p14:section>
        <p14:section name="Ох, хочу кофе 10 мин" id="{4B0F6DD9-59A8-4A67-A99B-6F8DC784E377}">
          <p14:sldIdLst>
            <p14:sldId id="450"/>
            <p14:sldId id="452"/>
            <p14:sldId id="451"/>
            <p14:sldId id="461"/>
          </p14:sldIdLst>
        </p14:section>
        <p14:section name="Задача на рефакторинг (Chess) 1.5 часа" id="{7AFF8732-F88B-4F64-9A52-AFBD720596C1}">
          <p14:sldIdLst>
            <p14:sldId id="363"/>
            <p14:sldId id="456"/>
          </p14:sldIdLst>
        </p14:section>
        <p14:section name="Правило бойскаута 10 мин" id="{B89E18EA-C96F-42C4-A1B0-DB1C996204FD}">
          <p14:sldIdLst>
            <p14:sldId id="469"/>
            <p14:sldId id="471"/>
            <p14:sldId id="467"/>
            <p14:sldId id="472"/>
          </p14:sldIdLst>
        </p14:section>
      </p14:sectionLst>
    </p:ext>
    <p:ext uri="{EFAFB233-063F-42B5-8137-9DF3F51BA10A}">
      <p15:sldGuideLst xmlns:p15="http://schemas.microsoft.com/office/powerpoint/2012/main">
        <p15:guide id="2" pos="2880" userDrawn="1">
          <p15:clr>
            <a:srgbClr val="A4A3A4"/>
          </p15:clr>
        </p15:guide>
        <p15:guide id="3" orient="horz" pos="22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7E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052" autoAdjust="0"/>
    <p:restoredTop sz="61849" autoAdjust="0"/>
  </p:normalViewPr>
  <p:slideViewPr>
    <p:cSldViewPr>
      <p:cViewPr varScale="1">
        <p:scale>
          <a:sx n="75" d="100"/>
          <a:sy n="75" d="100"/>
        </p:scale>
        <p:origin x="1938" y="66"/>
      </p:cViewPr>
      <p:guideLst>
        <p:guide pos="2880"/>
        <p:guide orient="horz" pos="226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13416"/>
    </p:cViewPr>
  </p:sorterViewPr>
  <p:notesViewPr>
    <p:cSldViewPr>
      <p:cViewPr varScale="1">
        <p:scale>
          <a:sx n="71" d="100"/>
          <a:sy n="71" d="100"/>
        </p:scale>
        <p:origin x="2846"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B9F578-0D4F-4CCB-A1EB-B4255F24531F}" type="doc">
      <dgm:prSet loTypeId="urn:microsoft.com/office/officeart/2005/8/layout/default" loCatId="list" qsTypeId="urn:microsoft.com/office/officeart/2005/8/quickstyle/simple1" qsCatId="simple" csTypeId="urn:microsoft.com/office/officeart/2005/8/colors/accent3_1" csCatId="accent3" phldr="1"/>
      <dgm:spPr/>
      <dgm:t>
        <a:bodyPr/>
        <a:lstStyle/>
        <a:p>
          <a:endParaRPr lang="ru-RU"/>
        </a:p>
      </dgm:t>
    </dgm:pt>
    <dgm:pt modelId="{4975C9CB-47D1-40A4-AA2C-91437C2D6DCB}">
      <dgm:prSet phldrT="[Текст]"/>
      <dgm:spPr/>
      <dgm:t>
        <a:bodyPr/>
        <a:lstStyle/>
        <a:p>
          <a:r>
            <a:rPr lang="en-US" dirty="0"/>
            <a:t>Pair Work</a:t>
          </a:r>
          <a:endParaRPr lang="ru-RU" dirty="0"/>
        </a:p>
      </dgm:t>
    </dgm:pt>
    <dgm:pt modelId="{8CFF7E9B-B9C6-4264-AADA-401DCC3697D6}" type="parTrans" cxnId="{76BE8CA1-88C6-4829-9005-AE72768C3852}">
      <dgm:prSet/>
      <dgm:spPr/>
      <dgm:t>
        <a:bodyPr/>
        <a:lstStyle/>
        <a:p>
          <a:endParaRPr lang="ru-RU"/>
        </a:p>
      </dgm:t>
    </dgm:pt>
    <dgm:pt modelId="{B2F0D48E-AB64-45D4-B6ED-291C293D3494}" type="sibTrans" cxnId="{76BE8CA1-88C6-4829-9005-AE72768C3852}">
      <dgm:prSet/>
      <dgm:spPr/>
      <dgm:t>
        <a:bodyPr/>
        <a:lstStyle/>
        <a:p>
          <a:endParaRPr lang="ru-RU"/>
        </a:p>
      </dgm:t>
    </dgm:pt>
    <dgm:pt modelId="{3C0DCA5F-E404-4775-A156-82C5CDE24BAE}">
      <dgm:prSet phldrT="[Текст]"/>
      <dgm:spPr/>
      <dgm:t>
        <a:bodyPr/>
        <a:lstStyle/>
        <a:p>
          <a:r>
            <a:rPr lang="en-US" dirty="0"/>
            <a:t>Pair</a:t>
          </a:r>
          <a:r>
            <a:rPr lang="ru-RU" dirty="0"/>
            <a:t> </a:t>
          </a:r>
          <a:r>
            <a:rPr lang="en-US" dirty="0" err="1"/>
            <a:t>Divorse</a:t>
          </a:r>
          <a:endParaRPr lang="ru-RU" dirty="0"/>
        </a:p>
      </dgm:t>
    </dgm:pt>
    <dgm:pt modelId="{ED0CDB17-298F-4357-A514-EB6BDC536B92}" type="parTrans" cxnId="{999A646D-41C2-453A-B91B-AF54D124A6AB}">
      <dgm:prSet/>
      <dgm:spPr/>
      <dgm:t>
        <a:bodyPr/>
        <a:lstStyle/>
        <a:p>
          <a:endParaRPr lang="ru-RU"/>
        </a:p>
      </dgm:t>
    </dgm:pt>
    <dgm:pt modelId="{235942F8-33C2-4DB7-BBD0-0C05FA054AC1}" type="sibTrans" cxnId="{999A646D-41C2-453A-B91B-AF54D124A6AB}">
      <dgm:prSet/>
      <dgm:spPr/>
      <dgm:t>
        <a:bodyPr/>
        <a:lstStyle/>
        <a:p>
          <a:endParaRPr lang="ru-RU"/>
        </a:p>
      </dgm:t>
    </dgm:pt>
    <dgm:pt modelId="{F9D5C380-62C3-48A3-A33A-744A7F68397D}">
      <dgm:prSet phldrT="[Текст]"/>
      <dgm:spPr/>
      <dgm:t>
        <a:bodyPr/>
        <a:lstStyle/>
        <a:p>
          <a:r>
            <a:rPr lang="ru-RU" dirty="0"/>
            <a:t>Первые 5 минут можно только исследовать код</a:t>
          </a:r>
        </a:p>
      </dgm:t>
    </dgm:pt>
    <dgm:pt modelId="{BC2FFE06-599D-4637-8DB2-761E7853A822}" type="sibTrans" cxnId="{64439448-2703-4A21-B5B2-E8E90505881E}">
      <dgm:prSet/>
      <dgm:spPr/>
      <dgm:t>
        <a:bodyPr/>
        <a:lstStyle/>
        <a:p>
          <a:endParaRPr lang="ru-RU"/>
        </a:p>
      </dgm:t>
    </dgm:pt>
    <dgm:pt modelId="{DF308B09-61A6-4F5A-AE0F-C31519B2F6A2}" type="parTrans" cxnId="{64439448-2703-4A21-B5B2-E8E90505881E}">
      <dgm:prSet/>
      <dgm:spPr/>
      <dgm:t>
        <a:bodyPr/>
        <a:lstStyle/>
        <a:p>
          <a:endParaRPr lang="ru-RU"/>
        </a:p>
      </dgm:t>
    </dgm:pt>
    <dgm:pt modelId="{37E78DDA-A5D0-4098-9CBE-7612328D1D79}">
      <dgm:prSet phldrT="[Текст]"/>
      <dgm:spPr/>
      <dgm:t>
        <a:bodyPr/>
        <a:lstStyle/>
        <a:p>
          <a:r>
            <a:rPr lang="en-US" dirty="0"/>
            <a:t>Investigation 5 min</a:t>
          </a:r>
          <a:endParaRPr lang="ru-RU" dirty="0"/>
        </a:p>
      </dgm:t>
    </dgm:pt>
    <dgm:pt modelId="{5BCE516B-DBAC-481D-807A-6CDB111188F5}" type="parTrans" cxnId="{D7A11630-8B42-4019-BDCF-21BF0B03CA99}">
      <dgm:prSet/>
      <dgm:spPr/>
      <dgm:t>
        <a:bodyPr/>
        <a:lstStyle/>
        <a:p>
          <a:endParaRPr lang="ru-RU"/>
        </a:p>
      </dgm:t>
    </dgm:pt>
    <dgm:pt modelId="{A51BFA52-D7F7-42DF-B844-2CB0BB358F49}" type="sibTrans" cxnId="{D7A11630-8B42-4019-BDCF-21BF0B03CA99}">
      <dgm:prSet/>
      <dgm:spPr/>
      <dgm:t>
        <a:bodyPr/>
        <a:lstStyle/>
        <a:p>
          <a:endParaRPr lang="ru-RU"/>
        </a:p>
      </dgm:t>
    </dgm:pt>
    <dgm:pt modelId="{D4AF1871-EF89-4646-A781-AD842A640D91}">
      <dgm:prSet phldrT="[Текст]"/>
      <dgm:spPr/>
      <dgm:t>
        <a:bodyPr/>
        <a:lstStyle/>
        <a:p>
          <a:r>
            <a:rPr lang="x-none" dirty="0"/>
            <a:t>в парных заданиях выберите тот один ноутбук, на котором будет рождаться решение. Второй можно использовать только для чтения и добывания информации</a:t>
          </a:r>
          <a:endParaRPr lang="ru-RU" dirty="0"/>
        </a:p>
      </dgm:t>
    </dgm:pt>
    <dgm:pt modelId="{0AC11A2D-7326-42C1-A7F9-4B3E3898F54D}" type="parTrans" cxnId="{36A7A9F3-DB93-48A8-8B23-E7D01CDF79F2}">
      <dgm:prSet/>
      <dgm:spPr/>
    </dgm:pt>
    <dgm:pt modelId="{121C2E23-34C8-40F7-AB94-D7C87DAD2C3C}" type="sibTrans" cxnId="{36A7A9F3-DB93-48A8-8B23-E7D01CDF79F2}">
      <dgm:prSet/>
      <dgm:spPr/>
    </dgm:pt>
    <dgm:pt modelId="{59FBE3DB-467F-4795-9C5A-30D0E062C97B}">
      <dgm:prSet phldrT="[Текст]"/>
      <dgm:spPr/>
      <dgm:t>
        <a:bodyPr/>
        <a:lstStyle/>
        <a:p>
          <a:r>
            <a:rPr lang="ru-RU" dirty="0"/>
            <a:t>е</a:t>
          </a:r>
          <a:r>
            <a:rPr lang="x-none" dirty="0"/>
            <a:t>сли в паре вам сильно некомфортно, то по обоюдному согласию с напарником можно перейти в индивидуальный режим. Важно сделать это явно</a:t>
          </a:r>
          <a:endParaRPr lang="ru-RU" dirty="0"/>
        </a:p>
      </dgm:t>
    </dgm:pt>
    <dgm:pt modelId="{CA0A9F91-BCE4-426F-81F6-6C722DF01823}" type="parTrans" cxnId="{9E925C94-E103-41B5-8705-64A8FAD53EA1}">
      <dgm:prSet/>
      <dgm:spPr/>
    </dgm:pt>
    <dgm:pt modelId="{DE0179F1-1121-4365-BF1F-6919CF6B796F}" type="sibTrans" cxnId="{9E925C94-E103-41B5-8705-64A8FAD53EA1}">
      <dgm:prSet/>
      <dgm:spPr/>
    </dgm:pt>
    <dgm:pt modelId="{17D081C2-E088-4FDD-927F-DE009755237B}">
      <dgm:prSet phldrT="[Текст]"/>
      <dgm:spPr/>
      <dgm:t>
        <a:bodyPr/>
        <a:lstStyle/>
        <a:p>
          <a:r>
            <a:rPr lang="en-US"/>
            <a:t>Pair Ping Pong</a:t>
          </a:r>
          <a:endParaRPr lang="ru-RU" dirty="0"/>
        </a:p>
      </dgm:t>
    </dgm:pt>
    <dgm:pt modelId="{9808CA75-7777-406A-8BFF-3DBC0B641A28}" type="parTrans" cxnId="{29D9B51C-7E02-4148-9869-5CDC77C48A7C}">
      <dgm:prSet/>
      <dgm:spPr/>
    </dgm:pt>
    <dgm:pt modelId="{9C448658-C0FE-48FC-9502-06CE3AED8426}" type="sibTrans" cxnId="{29D9B51C-7E02-4148-9869-5CDC77C48A7C}">
      <dgm:prSet/>
      <dgm:spPr/>
    </dgm:pt>
    <dgm:pt modelId="{228D2D4C-4EED-4EF2-88D8-0C412AAF37FC}">
      <dgm:prSet phldrT="[Текст]"/>
      <dgm:spPr/>
      <dgm:t>
        <a:bodyPr/>
        <a:lstStyle/>
        <a:p>
          <a:r>
            <a:rPr lang="ru-RU" dirty="0"/>
            <a:t>После каждого законченного изменения кода меняется </a:t>
          </a:r>
          <a:r>
            <a:rPr lang="en-US" dirty="0"/>
            <a:t>driver</a:t>
          </a:r>
          <a:endParaRPr lang="ru-RU" dirty="0"/>
        </a:p>
      </dgm:t>
    </dgm:pt>
    <dgm:pt modelId="{964D75B5-FC27-4289-BEFE-AC9966DA926F}" type="parTrans" cxnId="{21D9A591-0A48-4091-B773-743B8FCD3ACD}">
      <dgm:prSet/>
      <dgm:spPr/>
      <dgm:t>
        <a:bodyPr/>
        <a:lstStyle/>
        <a:p>
          <a:endParaRPr lang="ru-RU"/>
        </a:p>
      </dgm:t>
    </dgm:pt>
    <dgm:pt modelId="{FF39CDE4-837D-466E-BA80-1CCDCF785253}" type="sibTrans" cxnId="{21D9A591-0A48-4091-B773-743B8FCD3ACD}">
      <dgm:prSet/>
      <dgm:spPr/>
      <dgm:t>
        <a:bodyPr/>
        <a:lstStyle/>
        <a:p>
          <a:endParaRPr lang="ru-RU"/>
        </a:p>
      </dgm:t>
    </dgm:pt>
    <dgm:pt modelId="{F76DC8A2-F6D6-4B0B-A7D5-3E789140F6B1}" type="pres">
      <dgm:prSet presAssocID="{ECB9F578-0D4F-4CCB-A1EB-B4255F24531F}" presName="diagram" presStyleCnt="0">
        <dgm:presLayoutVars>
          <dgm:dir/>
          <dgm:resizeHandles val="exact"/>
        </dgm:presLayoutVars>
      </dgm:prSet>
      <dgm:spPr/>
      <dgm:t>
        <a:bodyPr/>
        <a:lstStyle/>
        <a:p>
          <a:endParaRPr lang="ru-RU"/>
        </a:p>
      </dgm:t>
    </dgm:pt>
    <dgm:pt modelId="{6998C62D-1852-4858-97A4-823B84A9B36A}" type="pres">
      <dgm:prSet presAssocID="{4975C9CB-47D1-40A4-AA2C-91437C2D6DCB}" presName="node" presStyleLbl="node1" presStyleIdx="0" presStyleCnt="4">
        <dgm:presLayoutVars>
          <dgm:bulletEnabled val="1"/>
        </dgm:presLayoutVars>
      </dgm:prSet>
      <dgm:spPr/>
      <dgm:t>
        <a:bodyPr/>
        <a:lstStyle/>
        <a:p>
          <a:endParaRPr lang="ru-RU"/>
        </a:p>
      </dgm:t>
    </dgm:pt>
    <dgm:pt modelId="{3B2415F5-355F-4281-A0C8-16ACEEC1DD29}" type="pres">
      <dgm:prSet presAssocID="{B2F0D48E-AB64-45D4-B6ED-291C293D3494}" presName="sibTrans" presStyleCnt="0"/>
      <dgm:spPr/>
    </dgm:pt>
    <dgm:pt modelId="{8A75B25A-85B6-4F6F-9BE7-029692A2CA64}" type="pres">
      <dgm:prSet presAssocID="{3C0DCA5F-E404-4775-A156-82C5CDE24BAE}" presName="node" presStyleLbl="node1" presStyleIdx="1" presStyleCnt="4">
        <dgm:presLayoutVars>
          <dgm:bulletEnabled val="1"/>
        </dgm:presLayoutVars>
      </dgm:prSet>
      <dgm:spPr/>
      <dgm:t>
        <a:bodyPr/>
        <a:lstStyle/>
        <a:p>
          <a:endParaRPr lang="ru-RU"/>
        </a:p>
      </dgm:t>
    </dgm:pt>
    <dgm:pt modelId="{62FAF332-7A37-4AB9-9667-6A63F854188A}" type="pres">
      <dgm:prSet presAssocID="{235942F8-33C2-4DB7-BBD0-0C05FA054AC1}" presName="sibTrans" presStyleCnt="0"/>
      <dgm:spPr/>
    </dgm:pt>
    <dgm:pt modelId="{B2D87657-E6DA-43C2-8D3E-373C72EDA23D}" type="pres">
      <dgm:prSet presAssocID="{37E78DDA-A5D0-4098-9CBE-7612328D1D79}" presName="node" presStyleLbl="node1" presStyleIdx="2" presStyleCnt="4">
        <dgm:presLayoutVars>
          <dgm:bulletEnabled val="1"/>
        </dgm:presLayoutVars>
      </dgm:prSet>
      <dgm:spPr/>
      <dgm:t>
        <a:bodyPr/>
        <a:lstStyle/>
        <a:p>
          <a:endParaRPr lang="ru-RU"/>
        </a:p>
      </dgm:t>
    </dgm:pt>
    <dgm:pt modelId="{A19F6442-16E7-43F9-9CE5-8B7AE4275D49}" type="pres">
      <dgm:prSet presAssocID="{A51BFA52-D7F7-42DF-B844-2CB0BB358F49}" presName="sibTrans" presStyleCnt="0"/>
      <dgm:spPr/>
    </dgm:pt>
    <dgm:pt modelId="{D2A489EC-4CCD-4360-85AF-2DC35485AA70}" type="pres">
      <dgm:prSet presAssocID="{17D081C2-E088-4FDD-927F-DE009755237B}" presName="node" presStyleLbl="node1" presStyleIdx="3" presStyleCnt="4">
        <dgm:presLayoutVars>
          <dgm:bulletEnabled val="1"/>
        </dgm:presLayoutVars>
      </dgm:prSet>
      <dgm:spPr/>
      <dgm:t>
        <a:bodyPr/>
        <a:lstStyle/>
        <a:p>
          <a:endParaRPr lang="ru-RU"/>
        </a:p>
      </dgm:t>
    </dgm:pt>
  </dgm:ptLst>
  <dgm:cxnLst>
    <dgm:cxn modelId="{9E925C94-E103-41B5-8705-64A8FAD53EA1}" srcId="{3C0DCA5F-E404-4775-A156-82C5CDE24BAE}" destId="{59FBE3DB-467F-4795-9C5A-30D0E062C97B}" srcOrd="0" destOrd="0" parTransId="{CA0A9F91-BCE4-426F-81F6-6C722DF01823}" sibTransId="{DE0179F1-1121-4365-BF1F-6919CF6B796F}"/>
    <dgm:cxn modelId="{29D9B51C-7E02-4148-9869-5CDC77C48A7C}" srcId="{ECB9F578-0D4F-4CCB-A1EB-B4255F24531F}" destId="{17D081C2-E088-4FDD-927F-DE009755237B}" srcOrd="3" destOrd="0" parTransId="{9808CA75-7777-406A-8BFF-3DBC0B641A28}" sibTransId="{9C448658-C0FE-48FC-9502-06CE3AED8426}"/>
    <dgm:cxn modelId="{88D92139-244F-4EBB-9F49-DD65822F9B29}" type="presOf" srcId="{17D081C2-E088-4FDD-927F-DE009755237B}" destId="{D2A489EC-4CCD-4360-85AF-2DC35485AA70}" srcOrd="0" destOrd="0" presId="urn:microsoft.com/office/officeart/2005/8/layout/default"/>
    <dgm:cxn modelId="{565DD236-F183-4A16-9DE4-4AD69A103D9B}" type="presOf" srcId="{228D2D4C-4EED-4EF2-88D8-0C412AAF37FC}" destId="{D2A489EC-4CCD-4360-85AF-2DC35485AA70}" srcOrd="0" destOrd="1" presId="urn:microsoft.com/office/officeart/2005/8/layout/default"/>
    <dgm:cxn modelId="{9645BE00-BD32-4AEA-8081-F66572141259}" type="presOf" srcId="{37E78DDA-A5D0-4098-9CBE-7612328D1D79}" destId="{B2D87657-E6DA-43C2-8D3E-373C72EDA23D}" srcOrd="0" destOrd="0" presId="urn:microsoft.com/office/officeart/2005/8/layout/default"/>
    <dgm:cxn modelId="{21D9A591-0A48-4091-B773-743B8FCD3ACD}" srcId="{17D081C2-E088-4FDD-927F-DE009755237B}" destId="{228D2D4C-4EED-4EF2-88D8-0C412AAF37FC}" srcOrd="0" destOrd="0" parTransId="{964D75B5-FC27-4289-BEFE-AC9966DA926F}" sibTransId="{FF39CDE4-837D-466E-BA80-1CCDCF785253}"/>
    <dgm:cxn modelId="{9EBAD6CB-225F-4B94-9851-BED248FF8AA4}" type="presOf" srcId="{3C0DCA5F-E404-4775-A156-82C5CDE24BAE}" destId="{8A75B25A-85B6-4F6F-9BE7-029692A2CA64}" srcOrd="0" destOrd="0" presId="urn:microsoft.com/office/officeart/2005/8/layout/default"/>
    <dgm:cxn modelId="{A5208B00-1902-4C9C-8BA3-D108186A7EEB}" type="presOf" srcId="{4975C9CB-47D1-40A4-AA2C-91437C2D6DCB}" destId="{6998C62D-1852-4858-97A4-823B84A9B36A}" srcOrd="0" destOrd="0" presId="urn:microsoft.com/office/officeart/2005/8/layout/default"/>
    <dgm:cxn modelId="{36A7A9F3-DB93-48A8-8B23-E7D01CDF79F2}" srcId="{4975C9CB-47D1-40A4-AA2C-91437C2D6DCB}" destId="{D4AF1871-EF89-4646-A781-AD842A640D91}" srcOrd="0" destOrd="0" parTransId="{0AC11A2D-7326-42C1-A7F9-4B3E3898F54D}" sibTransId="{121C2E23-34C8-40F7-AB94-D7C87DAD2C3C}"/>
    <dgm:cxn modelId="{76BE8CA1-88C6-4829-9005-AE72768C3852}" srcId="{ECB9F578-0D4F-4CCB-A1EB-B4255F24531F}" destId="{4975C9CB-47D1-40A4-AA2C-91437C2D6DCB}" srcOrd="0" destOrd="0" parTransId="{8CFF7E9B-B9C6-4264-AADA-401DCC3697D6}" sibTransId="{B2F0D48E-AB64-45D4-B6ED-291C293D3494}"/>
    <dgm:cxn modelId="{ECFD8840-3CFF-4CB7-BF89-5D947C651218}" type="presOf" srcId="{ECB9F578-0D4F-4CCB-A1EB-B4255F24531F}" destId="{F76DC8A2-F6D6-4B0B-A7D5-3E789140F6B1}" srcOrd="0" destOrd="0" presId="urn:microsoft.com/office/officeart/2005/8/layout/default"/>
    <dgm:cxn modelId="{64439448-2703-4A21-B5B2-E8E90505881E}" srcId="{37E78DDA-A5D0-4098-9CBE-7612328D1D79}" destId="{F9D5C380-62C3-48A3-A33A-744A7F68397D}" srcOrd="0" destOrd="0" parTransId="{DF308B09-61A6-4F5A-AE0F-C31519B2F6A2}" sibTransId="{BC2FFE06-599D-4637-8DB2-761E7853A822}"/>
    <dgm:cxn modelId="{8082E2B8-5DEC-465F-979D-598D61F72339}" type="presOf" srcId="{D4AF1871-EF89-4646-A781-AD842A640D91}" destId="{6998C62D-1852-4858-97A4-823B84A9B36A}" srcOrd="0" destOrd="1" presId="urn:microsoft.com/office/officeart/2005/8/layout/default"/>
    <dgm:cxn modelId="{999A646D-41C2-453A-B91B-AF54D124A6AB}" srcId="{ECB9F578-0D4F-4CCB-A1EB-B4255F24531F}" destId="{3C0DCA5F-E404-4775-A156-82C5CDE24BAE}" srcOrd="1" destOrd="0" parTransId="{ED0CDB17-298F-4357-A514-EB6BDC536B92}" sibTransId="{235942F8-33C2-4DB7-BBD0-0C05FA054AC1}"/>
    <dgm:cxn modelId="{D7A11630-8B42-4019-BDCF-21BF0B03CA99}" srcId="{ECB9F578-0D4F-4CCB-A1EB-B4255F24531F}" destId="{37E78DDA-A5D0-4098-9CBE-7612328D1D79}" srcOrd="2" destOrd="0" parTransId="{5BCE516B-DBAC-481D-807A-6CDB111188F5}" sibTransId="{A51BFA52-D7F7-42DF-B844-2CB0BB358F49}"/>
    <dgm:cxn modelId="{0C9C9B54-9277-4AAF-AFB3-44C7442EF7C0}" type="presOf" srcId="{59FBE3DB-467F-4795-9C5A-30D0E062C97B}" destId="{8A75B25A-85B6-4F6F-9BE7-029692A2CA64}" srcOrd="0" destOrd="1" presId="urn:microsoft.com/office/officeart/2005/8/layout/default"/>
    <dgm:cxn modelId="{3E286BED-150A-4992-99DE-000AC01597E0}" type="presOf" srcId="{F9D5C380-62C3-48A3-A33A-744A7F68397D}" destId="{B2D87657-E6DA-43C2-8D3E-373C72EDA23D}" srcOrd="0" destOrd="1" presId="urn:microsoft.com/office/officeart/2005/8/layout/default"/>
    <dgm:cxn modelId="{60F7CFFB-8125-433E-8D4C-56CAB4D9FA8A}" type="presParOf" srcId="{F76DC8A2-F6D6-4B0B-A7D5-3E789140F6B1}" destId="{6998C62D-1852-4858-97A4-823B84A9B36A}" srcOrd="0" destOrd="0" presId="urn:microsoft.com/office/officeart/2005/8/layout/default"/>
    <dgm:cxn modelId="{274D820A-14C5-4C60-8727-D9110C22EA1B}" type="presParOf" srcId="{F76DC8A2-F6D6-4B0B-A7D5-3E789140F6B1}" destId="{3B2415F5-355F-4281-A0C8-16ACEEC1DD29}" srcOrd="1" destOrd="0" presId="urn:microsoft.com/office/officeart/2005/8/layout/default"/>
    <dgm:cxn modelId="{BF93C40A-67C9-4FD7-B516-01D420A8C71C}" type="presParOf" srcId="{F76DC8A2-F6D6-4B0B-A7D5-3E789140F6B1}" destId="{8A75B25A-85B6-4F6F-9BE7-029692A2CA64}" srcOrd="2" destOrd="0" presId="urn:microsoft.com/office/officeart/2005/8/layout/default"/>
    <dgm:cxn modelId="{02ED2864-4A29-46F0-BB77-7E940E3F521D}" type="presParOf" srcId="{F76DC8A2-F6D6-4B0B-A7D5-3E789140F6B1}" destId="{62FAF332-7A37-4AB9-9667-6A63F854188A}" srcOrd="3" destOrd="0" presId="urn:microsoft.com/office/officeart/2005/8/layout/default"/>
    <dgm:cxn modelId="{276C35FC-6BB9-4FB1-92AE-ACC49AD7077E}" type="presParOf" srcId="{F76DC8A2-F6D6-4B0B-A7D5-3E789140F6B1}" destId="{B2D87657-E6DA-43C2-8D3E-373C72EDA23D}" srcOrd="4" destOrd="0" presId="urn:microsoft.com/office/officeart/2005/8/layout/default"/>
    <dgm:cxn modelId="{72181D1F-9DDE-4E06-A90D-F806D0BD71FB}" type="presParOf" srcId="{F76DC8A2-F6D6-4B0B-A7D5-3E789140F6B1}" destId="{A19F6442-16E7-43F9-9CE5-8B7AE4275D49}" srcOrd="5" destOrd="0" presId="urn:microsoft.com/office/officeart/2005/8/layout/default"/>
    <dgm:cxn modelId="{7EA1F6CA-CEE2-499E-AAF4-63C5C4B7F8EE}" type="presParOf" srcId="{F76DC8A2-F6D6-4B0B-A7D5-3E789140F6B1}" destId="{D2A489EC-4CCD-4360-85AF-2DC35485AA70}"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98C62D-1852-4858-97A4-823B84A9B36A}">
      <dsp:nvSpPr>
        <dsp:cNvPr id="0" name=""/>
        <dsp:cNvSpPr/>
      </dsp:nvSpPr>
      <dsp:spPr>
        <a:xfrm>
          <a:off x="460905" y="1047"/>
          <a:ext cx="3479899" cy="2087939"/>
        </a:xfrm>
        <a:prstGeom prst="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US" sz="2200" kern="1200" dirty="0"/>
            <a:t>Pair Work</a:t>
          </a:r>
          <a:endParaRPr lang="ru-RU" sz="2200" kern="1200" dirty="0"/>
        </a:p>
        <a:p>
          <a:pPr marL="171450" lvl="1" indent="-171450" algn="l" defTabSz="755650">
            <a:lnSpc>
              <a:spcPct val="90000"/>
            </a:lnSpc>
            <a:spcBef>
              <a:spcPct val="0"/>
            </a:spcBef>
            <a:spcAft>
              <a:spcPct val="15000"/>
            </a:spcAft>
            <a:buChar char="••"/>
          </a:pPr>
          <a:r>
            <a:rPr lang="x-none" sz="1700" kern="1200" dirty="0"/>
            <a:t>в парных заданиях выберите тот один ноутбук, на котором будет рождаться решение. Второй можно использовать только для чтения и добывания информации</a:t>
          </a:r>
          <a:endParaRPr lang="ru-RU" sz="1700" kern="1200" dirty="0"/>
        </a:p>
      </dsp:txBody>
      <dsp:txXfrm>
        <a:off x="460905" y="1047"/>
        <a:ext cx="3479899" cy="2087939"/>
      </dsp:txXfrm>
    </dsp:sp>
    <dsp:sp modelId="{8A75B25A-85B6-4F6F-9BE7-029692A2CA64}">
      <dsp:nvSpPr>
        <dsp:cNvPr id="0" name=""/>
        <dsp:cNvSpPr/>
      </dsp:nvSpPr>
      <dsp:spPr>
        <a:xfrm>
          <a:off x="4288794" y="1047"/>
          <a:ext cx="3479899" cy="2087939"/>
        </a:xfrm>
        <a:prstGeom prst="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US" sz="2200" kern="1200" dirty="0"/>
            <a:t>Pair</a:t>
          </a:r>
          <a:r>
            <a:rPr lang="ru-RU" sz="2200" kern="1200" dirty="0"/>
            <a:t> </a:t>
          </a:r>
          <a:r>
            <a:rPr lang="en-US" sz="2200" kern="1200" dirty="0" err="1"/>
            <a:t>Divorse</a:t>
          </a:r>
          <a:endParaRPr lang="ru-RU" sz="2200" kern="1200" dirty="0"/>
        </a:p>
        <a:p>
          <a:pPr marL="171450" lvl="1" indent="-171450" algn="l" defTabSz="755650">
            <a:lnSpc>
              <a:spcPct val="90000"/>
            </a:lnSpc>
            <a:spcBef>
              <a:spcPct val="0"/>
            </a:spcBef>
            <a:spcAft>
              <a:spcPct val="15000"/>
            </a:spcAft>
            <a:buChar char="••"/>
          </a:pPr>
          <a:r>
            <a:rPr lang="ru-RU" sz="1700" kern="1200" dirty="0"/>
            <a:t>е</a:t>
          </a:r>
          <a:r>
            <a:rPr lang="x-none" sz="1700" kern="1200" dirty="0"/>
            <a:t>сли в паре вам сильно некомфортно, то по обоюдному согласию с напарником можно перейти в индивидуальный режим. Важно сделать это явно</a:t>
          </a:r>
          <a:endParaRPr lang="ru-RU" sz="1700" kern="1200" dirty="0"/>
        </a:p>
      </dsp:txBody>
      <dsp:txXfrm>
        <a:off x="4288794" y="1047"/>
        <a:ext cx="3479899" cy="2087939"/>
      </dsp:txXfrm>
    </dsp:sp>
    <dsp:sp modelId="{B2D87657-E6DA-43C2-8D3E-373C72EDA23D}">
      <dsp:nvSpPr>
        <dsp:cNvPr id="0" name=""/>
        <dsp:cNvSpPr/>
      </dsp:nvSpPr>
      <dsp:spPr>
        <a:xfrm>
          <a:off x="460905" y="2436976"/>
          <a:ext cx="3479899" cy="2087939"/>
        </a:xfrm>
        <a:prstGeom prst="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US" sz="2200" kern="1200" dirty="0"/>
            <a:t>Investigation 5 min</a:t>
          </a:r>
          <a:endParaRPr lang="ru-RU" sz="2200" kern="1200" dirty="0"/>
        </a:p>
        <a:p>
          <a:pPr marL="171450" lvl="1" indent="-171450" algn="l" defTabSz="755650">
            <a:lnSpc>
              <a:spcPct val="90000"/>
            </a:lnSpc>
            <a:spcBef>
              <a:spcPct val="0"/>
            </a:spcBef>
            <a:spcAft>
              <a:spcPct val="15000"/>
            </a:spcAft>
            <a:buChar char="••"/>
          </a:pPr>
          <a:r>
            <a:rPr lang="ru-RU" sz="1700" kern="1200" dirty="0"/>
            <a:t>Первые 5 минут можно только исследовать код</a:t>
          </a:r>
        </a:p>
      </dsp:txBody>
      <dsp:txXfrm>
        <a:off x="460905" y="2436976"/>
        <a:ext cx="3479899" cy="2087939"/>
      </dsp:txXfrm>
    </dsp:sp>
    <dsp:sp modelId="{D2A489EC-4CCD-4360-85AF-2DC35485AA70}">
      <dsp:nvSpPr>
        <dsp:cNvPr id="0" name=""/>
        <dsp:cNvSpPr/>
      </dsp:nvSpPr>
      <dsp:spPr>
        <a:xfrm>
          <a:off x="4288794" y="2436976"/>
          <a:ext cx="3479899" cy="2087939"/>
        </a:xfrm>
        <a:prstGeom prst="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US" sz="2200" kern="1200"/>
            <a:t>Pair Ping Pong</a:t>
          </a:r>
          <a:endParaRPr lang="ru-RU" sz="2200" kern="1200" dirty="0"/>
        </a:p>
        <a:p>
          <a:pPr marL="171450" lvl="1" indent="-171450" algn="l" defTabSz="755650">
            <a:lnSpc>
              <a:spcPct val="90000"/>
            </a:lnSpc>
            <a:spcBef>
              <a:spcPct val="0"/>
            </a:spcBef>
            <a:spcAft>
              <a:spcPct val="15000"/>
            </a:spcAft>
            <a:buChar char="••"/>
          </a:pPr>
          <a:r>
            <a:rPr lang="ru-RU" sz="1700" kern="1200" dirty="0"/>
            <a:t>После каждого законченного изменения кода меняется </a:t>
          </a:r>
          <a:r>
            <a:rPr lang="en-US" sz="1700" kern="1200" dirty="0"/>
            <a:t>driver</a:t>
          </a:r>
          <a:endParaRPr lang="ru-RU" sz="1700" kern="1200" dirty="0"/>
        </a:p>
      </dsp:txBody>
      <dsp:txXfrm>
        <a:off x="4288794" y="2436976"/>
        <a:ext cx="3479899" cy="208793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E5F246-0B7D-44DF-8C1B-EDFCA5DA626A}" type="datetimeFigureOut">
              <a:rPr lang="ru-RU" smtClean="0"/>
              <a:t>07.07.2016</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AECB10-9972-4830-A584-02C41DAFD45B}" type="slidenum">
              <a:rPr lang="ru-RU" smtClean="0"/>
              <a:t>‹#›</a:t>
            </a:fld>
            <a:endParaRPr lang="ru-RU"/>
          </a:p>
        </p:txBody>
      </p:sp>
    </p:spTree>
    <p:extLst>
      <p:ext uri="{BB962C8B-B14F-4D97-AF65-F5344CB8AC3E}">
        <p14:creationId xmlns:p14="http://schemas.microsoft.com/office/powerpoint/2010/main" val="2499603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2</a:t>
            </a:fld>
            <a:endParaRPr lang="ru-RU"/>
          </a:p>
        </p:txBody>
      </p:sp>
    </p:spTree>
    <p:extLst>
      <p:ext uri="{BB962C8B-B14F-4D97-AF65-F5344CB8AC3E}">
        <p14:creationId xmlns:p14="http://schemas.microsoft.com/office/powerpoint/2010/main" val="2705406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32</a:t>
            </a:fld>
            <a:endParaRPr lang="ru-RU"/>
          </a:p>
        </p:txBody>
      </p:sp>
    </p:spTree>
    <p:extLst>
      <p:ext uri="{BB962C8B-B14F-4D97-AF65-F5344CB8AC3E}">
        <p14:creationId xmlns:p14="http://schemas.microsoft.com/office/powerpoint/2010/main" val="223358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Мы</a:t>
            </a:r>
            <a:r>
              <a:rPr lang="ru-RU" baseline="0" dirty="0"/>
              <a:t> только что подробно разобрали некоторые практики, помогающие писать хороший код.</a:t>
            </a:r>
          </a:p>
          <a:p>
            <a:r>
              <a:rPr lang="ru-RU" baseline="0" dirty="0"/>
              <a:t>Но давайте смотреть правде в глаза: в реальных проектах код не так уж хорош. Местами даже откровенно плох.</a:t>
            </a:r>
          </a:p>
          <a:p>
            <a:r>
              <a:rPr lang="ru-RU" baseline="0" dirty="0"/>
              <a:t>На это есть много причин: ошибки дизайна, меняющиеся требования, </a:t>
            </a:r>
            <a:r>
              <a:rPr lang="ru-RU" baseline="0" dirty="0" err="1"/>
              <a:t>дедлайны</a:t>
            </a:r>
            <a:r>
              <a:rPr lang="ru-RU" baseline="0" dirty="0"/>
              <a:t>…</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34</a:t>
            </a:fld>
            <a:endParaRPr lang="ru-RU"/>
          </a:p>
        </p:txBody>
      </p:sp>
    </p:spTree>
    <p:extLst>
      <p:ext uri="{BB962C8B-B14F-4D97-AF65-F5344CB8AC3E}">
        <p14:creationId xmlns:p14="http://schemas.microsoft.com/office/powerpoint/2010/main" val="35379418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aseline="0" dirty="0"/>
              <a:t>Посмотрите на этот пейзаж. Если бы у вас в руках была кожура от только что съеденного банана, стали бы вы нести ее до урны?</a:t>
            </a:r>
          </a:p>
          <a:p>
            <a:r>
              <a:rPr lang="ru-RU" sz="1200" kern="1200" dirty="0">
                <a:solidFill>
                  <a:schemeClr val="tx1"/>
                </a:solidFill>
                <a:effectLst/>
                <a:latin typeface="+mn-lt"/>
                <a:ea typeface="+mn-ea"/>
                <a:cs typeface="+mn-cs"/>
              </a:rPr>
              <a:t>Так</a:t>
            </a:r>
            <a:r>
              <a:rPr lang="ru-RU" sz="1200" kern="1200" baseline="0" dirty="0">
                <a:solidFill>
                  <a:schemeClr val="tx1"/>
                </a:solidFill>
                <a:effectLst/>
                <a:latin typeface="+mn-lt"/>
                <a:ea typeface="+mn-ea"/>
                <a:cs typeface="+mn-cs"/>
              </a:rPr>
              <a:t> же с кодом. </a:t>
            </a:r>
            <a:r>
              <a:rPr lang="x-none" sz="1200" kern="1200" dirty="0">
                <a:solidFill>
                  <a:schemeClr val="tx1"/>
                </a:solidFill>
                <a:effectLst/>
                <a:latin typeface="+mn-lt"/>
                <a:ea typeface="+mn-ea"/>
                <a:cs typeface="+mn-cs"/>
              </a:rPr>
              <a:t>Плохой код искушает сделать его еще хуже</a:t>
            </a:r>
            <a:r>
              <a:rPr lang="ru-RU" sz="1200" kern="1200" dirty="0">
                <a:solidFill>
                  <a:schemeClr val="tx1"/>
                </a:solidFill>
                <a:effectLst/>
                <a:latin typeface="+mn-lt"/>
                <a:ea typeface="+mn-ea"/>
                <a:cs typeface="+mn-cs"/>
              </a:rPr>
              <a:t>. Если большой</a:t>
            </a:r>
            <a:r>
              <a:rPr lang="ru-RU" sz="1200" kern="1200" baseline="0" dirty="0">
                <a:solidFill>
                  <a:schemeClr val="tx1"/>
                </a:solidFill>
                <a:effectLst/>
                <a:latin typeface="+mn-lt"/>
                <a:ea typeface="+mn-ea"/>
                <a:cs typeface="+mn-cs"/>
              </a:rPr>
              <a:t> класс плохо написан, то есть соблазн просто впихнуть туда очередной фикс и быть подальше, вместо того, чтобы улучшить код этого класса. Если на какой-то код нет тестов, то после фикса мелкого бага вряд ли появится желание их написать.</a:t>
            </a:r>
          </a:p>
          <a:p>
            <a:r>
              <a:rPr lang="ru-RU" sz="1200" kern="1200" baseline="0" dirty="0">
                <a:solidFill>
                  <a:schemeClr val="tx1"/>
                </a:solidFill>
                <a:effectLst/>
                <a:latin typeface="+mn-lt"/>
                <a:ea typeface="+mn-ea"/>
                <a:cs typeface="+mn-cs"/>
              </a:rPr>
              <a:t>Значит плохой код обречен становится еще хуже?</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35</a:t>
            </a:fld>
            <a:endParaRPr lang="ru-RU"/>
          </a:p>
        </p:txBody>
      </p:sp>
    </p:spTree>
    <p:extLst>
      <p:ext uri="{BB962C8B-B14F-4D97-AF65-F5344CB8AC3E}">
        <p14:creationId xmlns:p14="http://schemas.microsoft.com/office/powerpoint/2010/main" val="28470870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baseline="0" dirty="0">
                <a:solidFill>
                  <a:schemeClr val="tx1"/>
                </a:solidFill>
                <a:effectLst/>
                <a:latin typeface="+mn-lt"/>
                <a:ea typeface="+mn-ea"/>
                <a:cs typeface="+mn-cs"/>
              </a:rPr>
              <a:t>На самом деле нет.</a:t>
            </a:r>
          </a:p>
          <a:p>
            <a:r>
              <a:rPr lang="ru-RU" sz="1200" b="0" i="0" kern="1200" dirty="0">
                <a:solidFill>
                  <a:schemeClr val="tx1"/>
                </a:solidFill>
                <a:effectLst/>
                <a:latin typeface="+mn-lt"/>
                <a:ea typeface="+mn-ea"/>
                <a:cs typeface="+mn-cs"/>
              </a:rPr>
              <a:t>У бойскаутов существует простое правило, которое применимо и к нашей профессии:</a:t>
            </a:r>
            <a:r>
              <a:rPr lang="ru-RU" i="0" dirty="0"/>
              <a:t/>
            </a:r>
            <a:br>
              <a:rPr lang="ru-RU" i="0" dirty="0"/>
            </a:br>
            <a:r>
              <a:rPr lang="ru-RU" sz="1200" b="1" i="0" kern="1200" dirty="0">
                <a:solidFill>
                  <a:schemeClr val="tx1"/>
                </a:solidFill>
                <a:effectLst/>
                <a:latin typeface="+mn-lt"/>
                <a:ea typeface="+mn-ea"/>
                <a:cs typeface="+mn-cs"/>
              </a:rPr>
              <a:t>Оставь место стоянки чище, чем оно было до твоего прихода.</a:t>
            </a:r>
            <a:r>
              <a:rPr lang="ru-RU" i="0" dirty="0"/>
              <a:t/>
            </a:r>
            <a:br>
              <a:rPr lang="ru-RU" i="0" dirty="0"/>
            </a:br>
            <a:r>
              <a:rPr lang="ru-RU" sz="1200" b="0" i="0" kern="1200" dirty="0">
                <a:solidFill>
                  <a:schemeClr val="tx1"/>
                </a:solidFill>
                <a:effectLst/>
                <a:latin typeface="+mn-lt"/>
                <a:ea typeface="+mn-ea"/>
                <a:cs typeface="+mn-cs"/>
              </a:rPr>
              <a:t>Если мы все будем оставлять свой код чище, чем он был до нашего прихода, то код попросту не будет загнивать. Чистка не обязана быть глобальной. Присвойте более понятное имя переменной, разбейте слишком большую функцию, устраните одно незначительное повторение, упростите сложную цепочку условий.</a:t>
            </a:r>
          </a:p>
          <a:p>
            <a:r>
              <a:rPr lang="ru-RU" sz="1200" b="0" i="0" kern="1200" dirty="0">
                <a:solidFill>
                  <a:schemeClr val="tx1"/>
                </a:solidFill>
                <a:effectLst/>
                <a:latin typeface="+mn-lt"/>
                <a:ea typeface="+mn-ea"/>
                <a:cs typeface="+mn-cs"/>
              </a:rPr>
              <a:t>Тогда код будет улучшаться</a:t>
            </a:r>
            <a:r>
              <a:rPr lang="ru-RU" sz="1200" b="0" i="0" kern="1200" baseline="0" dirty="0">
                <a:solidFill>
                  <a:schemeClr val="tx1"/>
                </a:solidFill>
                <a:effectLst/>
                <a:latin typeface="+mn-lt"/>
                <a:ea typeface="+mn-ea"/>
                <a:cs typeface="+mn-cs"/>
              </a:rPr>
              <a:t> с течением времени!</a:t>
            </a:r>
          </a:p>
          <a:p>
            <a:r>
              <a:rPr lang="ru-RU" sz="1200" b="0" i="0" kern="1200" baseline="0" dirty="0">
                <a:solidFill>
                  <a:schemeClr val="tx1"/>
                </a:solidFill>
                <a:effectLst/>
                <a:latin typeface="+mn-lt"/>
                <a:ea typeface="+mn-ea"/>
                <a:cs typeface="+mn-cs"/>
              </a:rPr>
              <a:t>Это может показаться непривычным, но может ли профессионал позволить себе нечто иное? Разве постоянное совершенствование не </a:t>
            </a:r>
            <a:r>
              <a:rPr lang="ru-RU" sz="1200" b="0" i="0" kern="1200" baseline="0" dirty="0" err="1">
                <a:solidFill>
                  <a:schemeClr val="tx1"/>
                </a:solidFill>
                <a:effectLst/>
                <a:latin typeface="+mn-lt"/>
                <a:ea typeface="+mn-ea"/>
                <a:cs typeface="+mn-cs"/>
              </a:rPr>
              <a:t>явлется</a:t>
            </a:r>
            <a:r>
              <a:rPr lang="ru-RU" sz="1200" b="0" i="0" kern="1200" baseline="0" dirty="0">
                <a:solidFill>
                  <a:schemeClr val="tx1"/>
                </a:solidFill>
                <a:effectLst/>
                <a:latin typeface="+mn-lt"/>
                <a:ea typeface="+mn-ea"/>
                <a:cs typeface="+mn-cs"/>
              </a:rPr>
              <a:t> неотъемлемой частью профессионализма?</a:t>
            </a:r>
            <a:endParaRPr lang="en-US" sz="1200" b="0" i="0" kern="1200" baseline="0" dirty="0">
              <a:solidFill>
                <a:schemeClr val="tx1"/>
              </a:solidFill>
              <a:effectLst/>
              <a:latin typeface="+mn-lt"/>
              <a:ea typeface="+mn-ea"/>
              <a:cs typeface="+mn-cs"/>
            </a:endParaRPr>
          </a:p>
          <a:p>
            <a:endParaRPr lang="ru-RU" i="0" baseline="0" dirty="0"/>
          </a:p>
        </p:txBody>
      </p:sp>
      <p:sp>
        <p:nvSpPr>
          <p:cNvPr id="4" name="Номер слайда 3"/>
          <p:cNvSpPr>
            <a:spLocks noGrp="1"/>
          </p:cNvSpPr>
          <p:nvPr>
            <p:ph type="sldNum" sz="quarter" idx="10"/>
          </p:nvPr>
        </p:nvSpPr>
        <p:spPr/>
        <p:txBody>
          <a:bodyPr/>
          <a:lstStyle/>
          <a:p>
            <a:fld id="{3BAECB10-9972-4830-A584-02C41DAFD45B}" type="slidenum">
              <a:rPr lang="ru-RU" smtClean="0"/>
              <a:t>36</a:t>
            </a:fld>
            <a:endParaRPr lang="ru-RU"/>
          </a:p>
        </p:txBody>
      </p:sp>
    </p:spTree>
    <p:extLst>
      <p:ext uri="{BB962C8B-B14F-4D97-AF65-F5344CB8AC3E}">
        <p14:creationId xmlns:p14="http://schemas.microsoft.com/office/powerpoint/2010/main" val="35418394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i="0" baseline="0" dirty="0"/>
              <a:t>Хороший код писать по большому счету не сложнее, чем плохой, если привыкнуть это делать. Наш курс рассчитан примерно на месяц. Считается, что примерно за это же время вырабатывается привычка. Поставьте себе цель следовать Правилу бойскаута всегда, когда пишите код, в течение этого месяца и вы не сможете писать плохой код.</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37</a:t>
            </a:fld>
            <a:endParaRPr lang="ru-RU"/>
          </a:p>
        </p:txBody>
      </p:sp>
    </p:spTree>
    <p:extLst>
      <p:ext uri="{BB962C8B-B14F-4D97-AF65-F5344CB8AC3E}">
        <p14:creationId xmlns:p14="http://schemas.microsoft.com/office/powerpoint/2010/main" val="3178035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dirty="0"/>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4" name="Дата 3"/>
          <p:cNvSpPr>
            <a:spLocks noGrp="1"/>
          </p:cNvSpPr>
          <p:nvPr>
            <p:ph type="dt" sz="half" idx="10"/>
          </p:nvPr>
        </p:nvSpPr>
        <p:spPr/>
        <p:txBody>
          <a:bodyPr/>
          <a:lstStyle/>
          <a:p>
            <a:fld id="{ED7A5A9E-355E-4F5A-82F5-195339D13266}" type="datetimeFigureOut">
              <a:rPr lang="ru-RU" smtClean="0"/>
              <a:t>07.07.2016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EA25B0A-9D01-4A49-8487-37D2E0082047}" type="slidenum">
              <a:rPr lang="ru-RU" smtClean="0"/>
              <a:t>‹#›</a:t>
            </a:fld>
            <a:endParaRPr lang="ru-RU"/>
          </a:p>
        </p:txBody>
      </p:sp>
    </p:spTree>
    <p:extLst>
      <p:ext uri="{BB962C8B-B14F-4D97-AF65-F5344CB8AC3E}">
        <p14:creationId xmlns:p14="http://schemas.microsoft.com/office/powerpoint/2010/main" val="484760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ED7A5A9E-355E-4F5A-82F5-195339D13266}" type="datetimeFigureOut">
              <a:rPr lang="ru-RU" smtClean="0"/>
              <a:t>07.07.2016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EA25B0A-9D01-4A49-8487-37D2E0082047}" type="slidenum">
              <a:rPr lang="ru-RU" smtClean="0"/>
              <a:t>‹#›</a:t>
            </a:fld>
            <a:endParaRPr lang="ru-RU"/>
          </a:p>
        </p:txBody>
      </p:sp>
    </p:spTree>
    <p:extLst>
      <p:ext uri="{BB962C8B-B14F-4D97-AF65-F5344CB8AC3E}">
        <p14:creationId xmlns:p14="http://schemas.microsoft.com/office/powerpoint/2010/main" val="3328068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ED7A5A9E-355E-4F5A-82F5-195339D13266}" type="datetimeFigureOut">
              <a:rPr lang="ru-RU" smtClean="0"/>
              <a:t>07.07.2016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EA25B0A-9D01-4A49-8487-37D2E0082047}" type="slidenum">
              <a:rPr lang="ru-RU" smtClean="0"/>
              <a:t>‹#›</a:t>
            </a:fld>
            <a:endParaRPr lang="ru-RU"/>
          </a:p>
        </p:txBody>
      </p:sp>
    </p:spTree>
    <p:extLst>
      <p:ext uri="{BB962C8B-B14F-4D97-AF65-F5344CB8AC3E}">
        <p14:creationId xmlns:p14="http://schemas.microsoft.com/office/powerpoint/2010/main" val="3421651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ED7A5A9E-355E-4F5A-82F5-195339D13266}" type="datetimeFigureOut">
              <a:rPr lang="ru-RU" smtClean="0"/>
              <a:t>07.07.2016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EA25B0A-9D01-4A49-8487-37D2E0082047}" type="slidenum">
              <a:rPr lang="ru-RU" smtClean="0"/>
              <a:t>‹#›</a:t>
            </a:fld>
            <a:endParaRPr lang="ru-RU"/>
          </a:p>
        </p:txBody>
      </p:sp>
    </p:spTree>
    <p:extLst>
      <p:ext uri="{BB962C8B-B14F-4D97-AF65-F5344CB8AC3E}">
        <p14:creationId xmlns:p14="http://schemas.microsoft.com/office/powerpoint/2010/main" val="1164127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dirty="0"/>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dirty="0"/>
              <a:t>Образец текста</a:t>
            </a:r>
          </a:p>
        </p:txBody>
      </p:sp>
      <p:sp>
        <p:nvSpPr>
          <p:cNvPr id="4" name="Дата 3"/>
          <p:cNvSpPr>
            <a:spLocks noGrp="1"/>
          </p:cNvSpPr>
          <p:nvPr>
            <p:ph type="dt" sz="half" idx="10"/>
          </p:nvPr>
        </p:nvSpPr>
        <p:spPr/>
        <p:txBody>
          <a:bodyPr/>
          <a:lstStyle/>
          <a:p>
            <a:fld id="{ED7A5A9E-355E-4F5A-82F5-195339D13266}" type="datetimeFigureOut">
              <a:rPr lang="ru-RU" smtClean="0"/>
              <a:t>07.07.2016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EA25B0A-9D01-4A49-8487-37D2E0082047}" type="slidenum">
              <a:rPr lang="ru-RU" smtClean="0"/>
              <a:t>‹#›</a:t>
            </a:fld>
            <a:endParaRPr lang="ru-RU"/>
          </a:p>
        </p:txBody>
      </p:sp>
    </p:spTree>
    <p:extLst>
      <p:ext uri="{BB962C8B-B14F-4D97-AF65-F5344CB8AC3E}">
        <p14:creationId xmlns:p14="http://schemas.microsoft.com/office/powerpoint/2010/main" val="2093842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ED7A5A9E-355E-4F5A-82F5-195339D13266}" type="datetimeFigureOut">
              <a:rPr lang="ru-RU" smtClean="0"/>
              <a:t>07.07.2016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EA25B0A-9D01-4A49-8487-37D2E0082047}" type="slidenum">
              <a:rPr lang="ru-RU" smtClean="0"/>
              <a:t>‹#›</a:t>
            </a:fld>
            <a:endParaRPr lang="ru-RU"/>
          </a:p>
        </p:txBody>
      </p:sp>
    </p:spTree>
    <p:extLst>
      <p:ext uri="{BB962C8B-B14F-4D97-AF65-F5344CB8AC3E}">
        <p14:creationId xmlns:p14="http://schemas.microsoft.com/office/powerpoint/2010/main" val="1551994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ED7A5A9E-355E-4F5A-82F5-195339D13266}" type="datetimeFigureOut">
              <a:rPr lang="ru-RU" smtClean="0"/>
              <a:t>07.07.2016</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7EA25B0A-9D01-4A49-8487-37D2E0082047}" type="slidenum">
              <a:rPr lang="ru-RU" smtClean="0"/>
              <a:t>‹#›</a:t>
            </a:fld>
            <a:endParaRPr lang="ru-RU"/>
          </a:p>
        </p:txBody>
      </p:sp>
    </p:spTree>
    <p:extLst>
      <p:ext uri="{BB962C8B-B14F-4D97-AF65-F5344CB8AC3E}">
        <p14:creationId xmlns:p14="http://schemas.microsoft.com/office/powerpoint/2010/main" val="1774528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ED7A5A9E-355E-4F5A-82F5-195339D13266}" type="datetimeFigureOut">
              <a:rPr lang="ru-RU" smtClean="0"/>
              <a:t>07.07.2016</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7EA25B0A-9D01-4A49-8487-37D2E0082047}" type="slidenum">
              <a:rPr lang="ru-RU" smtClean="0"/>
              <a:t>‹#›</a:t>
            </a:fld>
            <a:endParaRPr lang="ru-RU"/>
          </a:p>
        </p:txBody>
      </p:sp>
    </p:spTree>
    <p:extLst>
      <p:ext uri="{BB962C8B-B14F-4D97-AF65-F5344CB8AC3E}">
        <p14:creationId xmlns:p14="http://schemas.microsoft.com/office/powerpoint/2010/main" val="3759127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ED7A5A9E-355E-4F5A-82F5-195339D13266}" type="datetimeFigureOut">
              <a:rPr lang="ru-RU" smtClean="0"/>
              <a:t>07.07.2016</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7EA25B0A-9D01-4A49-8487-37D2E0082047}" type="slidenum">
              <a:rPr lang="ru-RU" smtClean="0"/>
              <a:t>‹#›</a:t>
            </a:fld>
            <a:endParaRPr lang="ru-RU"/>
          </a:p>
        </p:txBody>
      </p:sp>
    </p:spTree>
    <p:extLst>
      <p:ext uri="{BB962C8B-B14F-4D97-AF65-F5344CB8AC3E}">
        <p14:creationId xmlns:p14="http://schemas.microsoft.com/office/powerpoint/2010/main" val="1737615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ED7A5A9E-355E-4F5A-82F5-195339D13266}" type="datetimeFigureOut">
              <a:rPr lang="ru-RU" smtClean="0"/>
              <a:t>07.07.2016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EA25B0A-9D01-4A49-8487-37D2E0082047}" type="slidenum">
              <a:rPr lang="ru-RU" smtClean="0"/>
              <a:t>‹#›</a:t>
            </a:fld>
            <a:endParaRPr lang="ru-RU"/>
          </a:p>
        </p:txBody>
      </p:sp>
    </p:spTree>
    <p:extLst>
      <p:ext uri="{BB962C8B-B14F-4D97-AF65-F5344CB8AC3E}">
        <p14:creationId xmlns:p14="http://schemas.microsoft.com/office/powerpoint/2010/main" val="1232361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ED7A5A9E-355E-4F5A-82F5-195339D13266}" type="datetimeFigureOut">
              <a:rPr lang="ru-RU" smtClean="0"/>
              <a:t>07.07.2016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EA25B0A-9D01-4A49-8487-37D2E0082047}" type="slidenum">
              <a:rPr lang="ru-RU" smtClean="0"/>
              <a:t>‹#›</a:t>
            </a:fld>
            <a:endParaRPr lang="ru-RU"/>
          </a:p>
        </p:txBody>
      </p:sp>
    </p:spTree>
    <p:extLst>
      <p:ext uri="{BB962C8B-B14F-4D97-AF65-F5344CB8AC3E}">
        <p14:creationId xmlns:p14="http://schemas.microsoft.com/office/powerpoint/2010/main" val="2737798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dirty="0"/>
              <a:t>Образец заголовка</a:t>
            </a:r>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7A5A9E-355E-4F5A-82F5-195339D13266}" type="datetimeFigureOut">
              <a:rPr lang="ru-RU" smtClean="0"/>
              <a:t>07.07.2016</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A25B0A-9D01-4A49-8487-37D2E0082047}" type="slidenum">
              <a:rPr lang="ru-RU" smtClean="0"/>
              <a:t>‹#›</a:t>
            </a:fld>
            <a:endParaRPr lang="ru-RU"/>
          </a:p>
        </p:txBody>
      </p:sp>
    </p:spTree>
    <p:extLst>
      <p:ext uri="{BB962C8B-B14F-4D97-AF65-F5344CB8AC3E}">
        <p14:creationId xmlns:p14="http://schemas.microsoft.com/office/powerpoint/2010/main" val="2274920792"/>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ctr" defTabSz="914400" rtl="0" eaLnBrk="1" latinLnBrk="0" hangingPunct="1">
        <a:spcBef>
          <a:spcPct val="0"/>
        </a:spcBef>
        <a:buNone/>
        <a:defRPr sz="5400" b="1" kern="1200">
          <a:solidFill>
            <a:srgbClr val="027E17"/>
          </a:solidFill>
          <a:latin typeface="Candara" pitchFamily="34" charset="0"/>
          <a:ea typeface="Segoe UI" pitchFamily="34" charset="0"/>
          <a:cs typeface="Segoe UI"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kontur-csharper/clean-cod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eb.uettaxila.edu.pk/CMS/AUT2011/seSCbs/tutorial/Object%20Oriented%20Software%20Construction.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a:bodyPr>
          <a:lstStyle/>
          <a:p>
            <a:r>
              <a:rPr lang="en-US" sz="8000" dirty="0"/>
              <a:t>Clean Code</a:t>
            </a:r>
            <a:endParaRPr lang="ru-RU" sz="8000" dirty="0"/>
          </a:p>
        </p:txBody>
      </p:sp>
      <p:sp>
        <p:nvSpPr>
          <p:cNvPr id="3" name="Подзаголовок 2"/>
          <p:cNvSpPr>
            <a:spLocks noGrp="1"/>
          </p:cNvSpPr>
          <p:nvPr>
            <p:ph type="subTitle" idx="1"/>
          </p:nvPr>
        </p:nvSpPr>
        <p:spPr>
          <a:xfrm>
            <a:off x="685800" y="3886200"/>
            <a:ext cx="7772400" cy="1752600"/>
          </a:xfrm>
        </p:spPr>
        <p:txBody>
          <a:bodyPr>
            <a:normAutofit/>
          </a:bodyPr>
          <a:lstStyle/>
          <a:p>
            <a:r>
              <a:rPr lang="en-US" sz="2800" dirty="0">
                <a:hlinkClick r:id="rId2"/>
              </a:rPr>
              <a:t>https://github.com/kontur-csharper/clean-code</a:t>
            </a:r>
            <a:endParaRPr lang="ru-RU" sz="2800" dirty="0"/>
          </a:p>
        </p:txBody>
      </p:sp>
    </p:spTree>
    <p:extLst>
      <p:ext uri="{BB962C8B-B14F-4D97-AF65-F5344CB8AC3E}">
        <p14:creationId xmlns:p14="http://schemas.microsoft.com/office/powerpoint/2010/main" val="712317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4400" dirty="0"/>
              <a:t>Маркеры плохой декомпозиции</a:t>
            </a:r>
          </a:p>
        </p:txBody>
      </p:sp>
      <p:sp>
        <p:nvSpPr>
          <p:cNvPr id="3" name="Объект 2"/>
          <p:cNvSpPr>
            <a:spLocks noGrp="1"/>
          </p:cNvSpPr>
          <p:nvPr>
            <p:ph idx="1"/>
          </p:nvPr>
        </p:nvSpPr>
        <p:spPr/>
        <p:txBody>
          <a:bodyPr/>
          <a:lstStyle/>
          <a:p>
            <a:r>
              <a:rPr lang="ru-RU" dirty="0"/>
              <a:t>Слишком длинный метод / класс</a:t>
            </a:r>
          </a:p>
          <a:p>
            <a:r>
              <a:rPr lang="ru-RU" dirty="0"/>
              <a:t>Слишком общее название метода</a:t>
            </a:r>
            <a:endParaRPr lang="en-US" dirty="0"/>
          </a:p>
          <a:p>
            <a:r>
              <a:rPr lang="ru-RU" dirty="0"/>
              <a:t>Слишком сложное название метода</a:t>
            </a:r>
          </a:p>
        </p:txBody>
      </p:sp>
    </p:spTree>
    <p:extLst>
      <p:ext uri="{BB962C8B-B14F-4D97-AF65-F5344CB8AC3E}">
        <p14:creationId xmlns:p14="http://schemas.microsoft.com/office/powerpoint/2010/main" val="2505832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Composability</a:t>
            </a:r>
            <a:endParaRPr lang="ru-RU" dirty="0"/>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690098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Composability</a:t>
            </a:r>
            <a:endParaRPr lang="ru-RU" dirty="0"/>
          </a:p>
        </p:txBody>
      </p:sp>
      <p:sp>
        <p:nvSpPr>
          <p:cNvPr id="3" name="Объект 2"/>
          <p:cNvSpPr>
            <a:spLocks noGrp="1"/>
          </p:cNvSpPr>
          <p:nvPr>
            <p:ph idx="1"/>
          </p:nvPr>
        </p:nvSpPr>
        <p:spPr/>
        <p:txBody>
          <a:bodyPr>
            <a:normAutofit/>
          </a:bodyPr>
          <a:lstStyle/>
          <a:p>
            <a:pPr marL="0" indent="0">
              <a:buNone/>
            </a:pPr>
            <a:r>
              <a:rPr lang="en-US" sz="2800" dirty="0">
                <a:solidFill>
                  <a:srgbClr val="0000FF"/>
                </a:solidFill>
              </a:rPr>
              <a:t>class </a:t>
            </a:r>
            <a:r>
              <a:rPr lang="en-US" sz="2800" dirty="0"/>
              <a:t>Tokenizer {</a:t>
            </a:r>
          </a:p>
          <a:p>
            <a:pPr marL="0" indent="0">
              <a:buNone/>
            </a:pPr>
            <a:r>
              <a:rPr lang="en-US" sz="2800" dirty="0">
                <a:solidFill>
                  <a:srgbClr val="0000FF"/>
                </a:solidFill>
              </a:rPr>
              <a:t>    string</a:t>
            </a:r>
            <a:r>
              <a:rPr lang="en-US" sz="2800" dirty="0"/>
              <a:t> </a:t>
            </a:r>
            <a:r>
              <a:rPr lang="en-US" sz="2800" dirty="0" err="1"/>
              <a:t>ReadUntil</a:t>
            </a:r>
            <a:r>
              <a:rPr lang="en-US" sz="2800" dirty="0"/>
              <a:t>(</a:t>
            </a:r>
            <a:r>
              <a:rPr lang="en-US" sz="2800" dirty="0" err="1">
                <a:solidFill>
                  <a:srgbClr val="0000FF"/>
                </a:solidFill>
              </a:rPr>
              <a:t>params</a:t>
            </a:r>
            <a:r>
              <a:rPr lang="en-US" sz="2800" dirty="0">
                <a:solidFill>
                  <a:srgbClr val="0000FF"/>
                </a:solidFill>
              </a:rPr>
              <a:t> char</a:t>
            </a:r>
            <a:r>
              <a:rPr lang="en-US" sz="2800" dirty="0"/>
              <a:t> []  </a:t>
            </a:r>
            <a:r>
              <a:rPr lang="en-US" sz="2800" dirty="0" err="1"/>
              <a:t>stopChars</a:t>
            </a:r>
            <a:r>
              <a:rPr lang="en-US" sz="2800" dirty="0"/>
              <a:t>);</a:t>
            </a:r>
            <a:br>
              <a:rPr lang="en-US" sz="2800" dirty="0"/>
            </a:br>
            <a:r>
              <a:rPr lang="en-US" sz="2800" dirty="0">
                <a:solidFill>
                  <a:srgbClr val="0000FF"/>
                </a:solidFill>
              </a:rPr>
              <a:t>    string</a:t>
            </a:r>
            <a:r>
              <a:rPr lang="en-US" sz="2800" dirty="0"/>
              <a:t> </a:t>
            </a:r>
            <a:r>
              <a:rPr lang="en-US" sz="2800" dirty="0" err="1"/>
              <a:t>ReadUntil</a:t>
            </a:r>
            <a:r>
              <a:rPr lang="en-US" sz="2800" dirty="0"/>
              <a:t>(</a:t>
            </a:r>
            <a:r>
              <a:rPr lang="en-US" sz="2800" dirty="0" err="1"/>
              <a:t>Func</a:t>
            </a:r>
            <a:r>
              <a:rPr lang="en-US" sz="2800" dirty="0"/>
              <a:t>&lt;</a:t>
            </a:r>
            <a:r>
              <a:rPr lang="en-US" sz="2800" dirty="0">
                <a:solidFill>
                  <a:srgbClr val="0000FF"/>
                </a:solidFill>
              </a:rPr>
              <a:t>char</a:t>
            </a:r>
            <a:r>
              <a:rPr lang="en-US" sz="2800" dirty="0"/>
              <a:t>, </a:t>
            </a:r>
            <a:r>
              <a:rPr lang="en-US" sz="2800" dirty="0">
                <a:solidFill>
                  <a:srgbClr val="0000FF"/>
                </a:solidFill>
              </a:rPr>
              <a:t>bool</a:t>
            </a:r>
            <a:r>
              <a:rPr lang="en-US" sz="2800" dirty="0"/>
              <a:t>&gt; </a:t>
            </a:r>
            <a:r>
              <a:rPr lang="en-US" sz="2800" dirty="0" err="1"/>
              <a:t>isStopChar</a:t>
            </a:r>
            <a:r>
              <a:rPr lang="en-US" sz="2800" dirty="0"/>
              <a:t>);</a:t>
            </a:r>
            <a:br>
              <a:rPr lang="en-US" sz="2800" dirty="0"/>
            </a:br>
            <a:r>
              <a:rPr lang="en-US" sz="2800" dirty="0"/>
              <a:t>    </a:t>
            </a:r>
            <a:r>
              <a:rPr lang="en-US" sz="2800" dirty="0">
                <a:solidFill>
                  <a:srgbClr val="0000FF"/>
                </a:solidFill>
              </a:rPr>
              <a:t>void </a:t>
            </a:r>
            <a:r>
              <a:rPr lang="en-US" sz="2800" dirty="0" err="1"/>
              <a:t>SkipSpaces</a:t>
            </a:r>
            <a:r>
              <a:rPr lang="en-US" sz="2800" dirty="0"/>
              <a:t>();</a:t>
            </a:r>
            <a:br>
              <a:rPr lang="en-US" sz="2800" dirty="0"/>
            </a:br>
            <a:r>
              <a:rPr lang="en-US" sz="2800" dirty="0">
                <a:solidFill>
                  <a:srgbClr val="0000FF"/>
                </a:solidFill>
              </a:rPr>
              <a:t>    char</a:t>
            </a:r>
            <a:r>
              <a:rPr lang="en-US" sz="2800" dirty="0"/>
              <a:t> </a:t>
            </a:r>
            <a:r>
              <a:rPr lang="en-US" sz="2800" dirty="0" err="1"/>
              <a:t>CurrenChar</a:t>
            </a:r>
            <a:r>
              <a:rPr lang="en-US" sz="2800" dirty="0"/>
              <a:t> { </a:t>
            </a:r>
            <a:r>
              <a:rPr lang="en-US" sz="2800" dirty="0">
                <a:solidFill>
                  <a:srgbClr val="0000FF"/>
                </a:solidFill>
              </a:rPr>
              <a:t>get</a:t>
            </a:r>
            <a:r>
              <a:rPr lang="en-US" sz="2800" dirty="0"/>
              <a:t>; }</a:t>
            </a:r>
            <a:br>
              <a:rPr lang="en-US" sz="2800" dirty="0"/>
            </a:br>
            <a:r>
              <a:rPr lang="en-US" sz="2800" dirty="0"/>
              <a:t>    ....</a:t>
            </a:r>
            <a:endParaRPr lang="ru-RU" sz="2800" dirty="0"/>
          </a:p>
          <a:p>
            <a:pPr marL="0" indent="0">
              <a:buNone/>
            </a:pPr>
            <a:r>
              <a:rPr lang="en-US" sz="2800" dirty="0"/>
              <a:t>}</a:t>
            </a:r>
          </a:p>
          <a:p>
            <a:pPr marL="0" indent="0">
              <a:buNone/>
            </a:pPr>
            <a:r>
              <a:rPr lang="en-US" sz="2800" dirty="0">
                <a:solidFill>
                  <a:srgbClr val="0000FF"/>
                </a:solidFill>
              </a:rPr>
              <a:t>string </a:t>
            </a:r>
            <a:r>
              <a:rPr lang="en-US" sz="2800" dirty="0" err="1"/>
              <a:t>Unescape</a:t>
            </a:r>
            <a:r>
              <a:rPr lang="en-US" sz="2800" dirty="0"/>
              <a:t>(</a:t>
            </a:r>
            <a:r>
              <a:rPr lang="en-US" sz="2800" dirty="0">
                <a:solidFill>
                  <a:srgbClr val="0000FF"/>
                </a:solidFill>
              </a:rPr>
              <a:t>string </a:t>
            </a:r>
            <a:r>
              <a:rPr lang="en-US" sz="2800" dirty="0"/>
              <a:t>input);</a:t>
            </a:r>
            <a:endParaRPr lang="ru-RU" sz="2800" dirty="0"/>
          </a:p>
        </p:txBody>
      </p:sp>
    </p:spTree>
    <p:extLst>
      <p:ext uri="{BB962C8B-B14F-4D97-AF65-F5344CB8AC3E}">
        <p14:creationId xmlns:p14="http://schemas.microsoft.com/office/powerpoint/2010/main" val="3151686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Циклический сдвиг массива</a:t>
            </a:r>
          </a:p>
        </p:txBody>
      </p:sp>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296" y="1490209"/>
            <a:ext cx="6991350" cy="1323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6169" y="2636912"/>
            <a:ext cx="7038975" cy="126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7296" y="3924562"/>
            <a:ext cx="7096125" cy="133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1047296" y="5258062"/>
            <a:ext cx="7096125" cy="133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11576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Циклический сдвиг массива</a:t>
            </a:r>
          </a:p>
        </p:txBody>
      </p:sp>
      <p:sp>
        <p:nvSpPr>
          <p:cNvPr id="3" name="Объект 2"/>
          <p:cNvSpPr>
            <a:spLocks noGrp="1"/>
          </p:cNvSpPr>
          <p:nvPr>
            <p:ph idx="1"/>
          </p:nvPr>
        </p:nvSpPr>
        <p:spPr/>
        <p:txBody>
          <a:bodyPr/>
          <a:lstStyle/>
          <a:p>
            <a:pPr marL="0" indent="0">
              <a:buNone/>
            </a:pPr>
            <a:r>
              <a:rPr lang="en-US" dirty="0"/>
              <a:t>Reverse(array, 0, k-1);  //O(k)</a:t>
            </a:r>
          </a:p>
          <a:p>
            <a:pPr marL="0" indent="0">
              <a:buNone/>
            </a:pPr>
            <a:r>
              <a:rPr lang="en-US" dirty="0"/>
              <a:t>Reverse(array, k, n-1);  //O(n-k)</a:t>
            </a:r>
          </a:p>
          <a:p>
            <a:pPr marL="0" indent="0">
              <a:buNone/>
            </a:pPr>
            <a:r>
              <a:rPr lang="en-US" dirty="0"/>
              <a:t>Reverse(array, 0, n-1);  // O(n)</a:t>
            </a:r>
            <a:endParaRPr lang="ru-RU" dirty="0"/>
          </a:p>
          <a:p>
            <a:pPr marL="0" indent="0">
              <a:buNone/>
            </a:pPr>
            <a:endParaRPr lang="ru-RU" dirty="0"/>
          </a:p>
          <a:p>
            <a:pPr>
              <a:buFont typeface="Wingdings" panose="05000000000000000000" pitchFamily="2" charset="2"/>
              <a:buChar char="ü"/>
            </a:pPr>
            <a:r>
              <a:rPr lang="en-US" dirty="0"/>
              <a:t>Decomposition</a:t>
            </a:r>
          </a:p>
          <a:p>
            <a:pPr>
              <a:buFont typeface="Wingdings" panose="05000000000000000000" pitchFamily="2" charset="2"/>
              <a:buChar char="ü"/>
            </a:pPr>
            <a:r>
              <a:rPr lang="en-US" dirty="0"/>
              <a:t>Composability</a:t>
            </a:r>
          </a:p>
          <a:p>
            <a:pPr>
              <a:buFont typeface="Wingdings" panose="05000000000000000000" pitchFamily="2" charset="2"/>
              <a:buChar char="ü"/>
            </a:pPr>
            <a:r>
              <a:rPr lang="en-US" dirty="0"/>
              <a:t>Readability</a:t>
            </a:r>
            <a:endParaRPr lang="ru-RU" dirty="0"/>
          </a:p>
        </p:txBody>
      </p:sp>
    </p:spTree>
    <p:extLst>
      <p:ext uri="{BB962C8B-B14F-4D97-AF65-F5344CB8AC3E}">
        <p14:creationId xmlns:p14="http://schemas.microsoft.com/office/powerpoint/2010/main" val="941531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4400" dirty="0"/>
              <a:t>Маркеры плохой </a:t>
            </a:r>
            <a:r>
              <a:rPr lang="ru-RU" sz="4400" dirty="0" smtClean="0"/>
              <a:t>комп</a:t>
            </a:r>
            <a:r>
              <a:rPr lang="ru-RU" sz="4400" dirty="0"/>
              <a:t>о</a:t>
            </a:r>
            <a:r>
              <a:rPr lang="ru-RU" sz="4400" dirty="0" smtClean="0"/>
              <a:t>новки</a:t>
            </a:r>
            <a:endParaRPr lang="ru-RU" sz="4400" dirty="0"/>
          </a:p>
        </p:txBody>
      </p:sp>
      <p:sp>
        <p:nvSpPr>
          <p:cNvPr id="3" name="Объект 2"/>
          <p:cNvSpPr>
            <a:spLocks noGrp="1"/>
          </p:cNvSpPr>
          <p:nvPr>
            <p:ph idx="1"/>
          </p:nvPr>
        </p:nvSpPr>
        <p:spPr/>
        <p:txBody>
          <a:bodyPr/>
          <a:lstStyle/>
          <a:p>
            <a:r>
              <a:rPr lang="ru-RU" dirty="0"/>
              <a:t>Не самоценно</a:t>
            </a:r>
          </a:p>
        </p:txBody>
      </p:sp>
    </p:spTree>
    <p:extLst>
      <p:ext uri="{BB962C8B-B14F-4D97-AF65-F5344CB8AC3E}">
        <p14:creationId xmlns:p14="http://schemas.microsoft.com/office/powerpoint/2010/main" val="3813053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Общие компоненты</a:t>
            </a:r>
          </a:p>
        </p:txBody>
      </p:sp>
      <p:pic>
        <p:nvPicPr>
          <p:cNvPr id="1026" name="Picture 2" descr="https://static.ngs.ru/news/preview/b0d5d8007cfa69f013a05fac9847253b0619aa5d_7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2625" y="1682750"/>
            <a:ext cx="523875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0227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ДЗ «Плохая </a:t>
            </a:r>
            <a:r>
              <a:rPr lang="ru-RU" dirty="0" smtClean="0"/>
              <a:t>компоновка</a:t>
            </a:r>
            <a:r>
              <a:rPr lang="ru-RU" dirty="0"/>
              <a:t>»</a:t>
            </a:r>
          </a:p>
        </p:txBody>
      </p:sp>
      <p:sp>
        <p:nvSpPr>
          <p:cNvPr id="3" name="Объект 2"/>
          <p:cNvSpPr>
            <a:spLocks noGrp="1"/>
          </p:cNvSpPr>
          <p:nvPr>
            <p:ph idx="1"/>
          </p:nvPr>
        </p:nvSpPr>
        <p:spPr/>
        <p:txBody>
          <a:bodyPr/>
          <a:lstStyle/>
          <a:p>
            <a:pPr marL="514350" indent="-514350">
              <a:buFont typeface="+mj-lt"/>
              <a:buAutoNum type="arabicPeriod"/>
            </a:pPr>
            <a:r>
              <a:rPr lang="ru-RU" dirty="0"/>
              <a:t>Найти в коде своего проекта</a:t>
            </a:r>
            <a:r>
              <a:rPr lang="en-US" dirty="0"/>
              <a:t> </a:t>
            </a:r>
            <a:r>
              <a:rPr lang="ru-RU" dirty="0"/>
              <a:t>пример</a:t>
            </a:r>
            <a:r>
              <a:rPr lang="en-US" dirty="0"/>
              <a:t> </a:t>
            </a:r>
            <a:r>
              <a:rPr lang="ru-RU" dirty="0"/>
              <a:t>неудачной декомпозиции с точки зрения «</a:t>
            </a:r>
            <a:r>
              <a:rPr lang="ru-RU" dirty="0" err="1"/>
              <a:t>переиспользуемости</a:t>
            </a:r>
            <a:r>
              <a:rPr lang="ru-RU" dirty="0"/>
              <a:t>»</a:t>
            </a:r>
          </a:p>
          <a:p>
            <a:pPr marL="514350" indent="-514350">
              <a:buFont typeface="+mj-lt"/>
              <a:buAutoNum type="arabicPeriod"/>
            </a:pPr>
            <a:r>
              <a:rPr lang="ru-RU" dirty="0"/>
              <a:t>Провести </a:t>
            </a:r>
            <a:r>
              <a:rPr lang="ru-RU" dirty="0" err="1"/>
              <a:t>рефакторинг</a:t>
            </a:r>
            <a:endParaRPr lang="ru-RU" dirty="0"/>
          </a:p>
          <a:p>
            <a:pPr marL="514350" indent="-514350">
              <a:buFont typeface="+mj-lt"/>
              <a:buAutoNum type="arabicPeriod"/>
            </a:pPr>
            <a:r>
              <a:rPr lang="ru-RU" dirty="0"/>
              <a:t>Рассказать на следующем занятии</a:t>
            </a:r>
          </a:p>
        </p:txBody>
      </p:sp>
    </p:spTree>
    <p:extLst>
      <p:ext uri="{BB962C8B-B14F-4D97-AF65-F5344CB8AC3E}">
        <p14:creationId xmlns:p14="http://schemas.microsoft.com/office/powerpoint/2010/main" val="2075402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Задача </a:t>
            </a:r>
            <a:r>
              <a:rPr lang="en-US" dirty="0" err="1"/>
              <a:t>ControlDigit</a:t>
            </a:r>
            <a:endParaRPr lang="ru-RU" dirty="0"/>
          </a:p>
        </p:txBody>
      </p:sp>
      <p:sp>
        <p:nvSpPr>
          <p:cNvPr id="3" name="Объект 2"/>
          <p:cNvSpPr>
            <a:spLocks noGrp="1"/>
          </p:cNvSpPr>
          <p:nvPr>
            <p:ph idx="1"/>
          </p:nvPr>
        </p:nvSpPr>
        <p:spPr/>
        <p:txBody>
          <a:bodyPr/>
          <a:lstStyle/>
          <a:p>
            <a:endParaRPr lang="ru-RU" dirty="0"/>
          </a:p>
        </p:txBody>
      </p:sp>
    </p:spTree>
    <p:extLst>
      <p:ext uri="{BB962C8B-B14F-4D97-AF65-F5344CB8AC3E}">
        <p14:creationId xmlns:p14="http://schemas.microsoft.com/office/powerpoint/2010/main" val="346864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Разбор задачи </a:t>
            </a:r>
            <a:r>
              <a:rPr lang="en-US" dirty="0" err="1"/>
              <a:t>ControlDigit</a:t>
            </a:r>
            <a:endParaRPr lang="ru-RU" dirty="0"/>
          </a:p>
        </p:txBody>
      </p:sp>
      <p:sp>
        <p:nvSpPr>
          <p:cNvPr id="3" name="Объект 2"/>
          <p:cNvSpPr>
            <a:spLocks noGrp="1"/>
          </p:cNvSpPr>
          <p:nvPr>
            <p:ph idx="1"/>
          </p:nvPr>
        </p:nvSpPr>
        <p:spPr/>
        <p:txBody>
          <a:bodyPr/>
          <a:lstStyle/>
          <a:p>
            <a:endParaRPr lang="ru-RU"/>
          </a:p>
        </p:txBody>
      </p:sp>
    </p:spTree>
    <p:extLst>
      <p:ext uri="{BB962C8B-B14F-4D97-AF65-F5344CB8AC3E}">
        <p14:creationId xmlns:p14="http://schemas.microsoft.com/office/powerpoint/2010/main" val="1524789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dirty="0"/>
              <a:t>Зачем нужен чистый код?</a:t>
            </a:r>
          </a:p>
        </p:txBody>
      </p:sp>
      <p:sp>
        <p:nvSpPr>
          <p:cNvPr id="3" name="Объект 2"/>
          <p:cNvSpPr>
            <a:spLocks noGrp="1"/>
          </p:cNvSpPr>
          <p:nvPr>
            <p:ph idx="1"/>
          </p:nvPr>
        </p:nvSpPr>
        <p:spPr/>
        <p:txBody>
          <a:bodyPr>
            <a:normAutofit/>
          </a:bodyPr>
          <a:lstStyle/>
          <a:p>
            <a:r>
              <a:rPr lang="ru-RU" dirty="0"/>
              <a:t>Большие проекты</a:t>
            </a:r>
          </a:p>
          <a:p>
            <a:r>
              <a:rPr lang="ru-RU" dirty="0"/>
              <a:t>Большие команды</a:t>
            </a:r>
          </a:p>
          <a:p>
            <a:r>
              <a:rPr lang="ru-RU" dirty="0"/>
              <a:t>Длительное сопровождение</a:t>
            </a:r>
          </a:p>
        </p:txBody>
      </p:sp>
    </p:spTree>
    <p:extLst>
      <p:ext uri="{BB962C8B-B14F-4D97-AF65-F5344CB8AC3E}">
        <p14:creationId xmlns:p14="http://schemas.microsoft.com/office/powerpoint/2010/main" val="15980124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Readability</a:t>
            </a:r>
            <a:endParaRPr lang="ru-RU" dirty="0"/>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37227305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Samples/</a:t>
            </a:r>
            <a:r>
              <a:rPr lang="en-US" dirty="0" err="1"/>
              <a:t>PathFinder.cs</a:t>
            </a:r>
            <a:endParaRPr lang="ru-RU" dirty="0"/>
          </a:p>
        </p:txBody>
      </p:sp>
    </p:spTree>
    <p:extLst>
      <p:ext uri="{BB962C8B-B14F-4D97-AF65-F5344CB8AC3E}">
        <p14:creationId xmlns:p14="http://schemas.microsoft.com/office/powerpoint/2010/main" val="37949875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4400" dirty="0"/>
              <a:t>Маркер «Скрыт поток данных»</a:t>
            </a:r>
          </a:p>
        </p:txBody>
      </p:sp>
      <p:sp>
        <p:nvSpPr>
          <p:cNvPr id="3" name="Объект 2"/>
          <p:cNvSpPr>
            <a:spLocks noGrp="1"/>
          </p:cNvSpPr>
          <p:nvPr>
            <p:ph idx="1"/>
          </p:nvPr>
        </p:nvSpPr>
        <p:spPr/>
        <p:txBody>
          <a:bodyPr/>
          <a:lstStyle/>
          <a:p>
            <a:r>
              <a:rPr lang="ru-RU" dirty="0"/>
              <a:t>Не прячьте поток данных от читателя!</a:t>
            </a:r>
          </a:p>
          <a:p>
            <a:pPr marL="0" indent="0">
              <a:buNone/>
            </a:pPr>
            <a:r>
              <a:rPr lang="ru-RU" dirty="0"/>
              <a:t>	</a:t>
            </a:r>
            <a:r>
              <a:rPr lang="en-US" sz="2400" b="1" dirty="0" err="1">
                <a:solidFill>
                  <a:srgbClr val="C00000"/>
                </a:solidFill>
                <a:latin typeface="Consolas" panose="020B0609020204030204" pitchFamily="49" charset="0"/>
                <a:cs typeface="Consolas" panose="020B0609020204030204" pitchFamily="49" charset="0"/>
              </a:rPr>
              <a:t>InputData</a:t>
            </a:r>
            <a:r>
              <a:rPr lang="en-US" sz="2400" b="1" dirty="0">
                <a:solidFill>
                  <a:srgbClr val="C00000"/>
                </a:solidFill>
                <a:latin typeface="Consolas" panose="020B0609020204030204" pitchFamily="49" charset="0"/>
                <a:cs typeface="Consolas" panose="020B0609020204030204" pitchFamily="49" charset="0"/>
              </a:rPr>
              <a:t>();</a:t>
            </a:r>
            <a:br>
              <a:rPr lang="en-US" sz="2400" b="1" dirty="0">
                <a:solidFill>
                  <a:srgbClr val="C00000"/>
                </a:solidFill>
                <a:latin typeface="Consolas" panose="020B0609020204030204" pitchFamily="49" charset="0"/>
                <a:cs typeface="Consolas" panose="020B0609020204030204" pitchFamily="49" charset="0"/>
              </a:rPr>
            </a:br>
            <a:r>
              <a:rPr lang="en-US" sz="2400" b="1" dirty="0">
                <a:solidFill>
                  <a:srgbClr val="C00000"/>
                </a:solidFill>
                <a:latin typeface="Consolas" panose="020B0609020204030204" pitchFamily="49" charset="0"/>
                <a:cs typeface="Consolas" panose="020B0609020204030204" pitchFamily="49" charset="0"/>
              </a:rPr>
              <a:t>	Solve();</a:t>
            </a:r>
            <a:br>
              <a:rPr lang="en-US" sz="2400" b="1" dirty="0">
                <a:solidFill>
                  <a:srgbClr val="C00000"/>
                </a:solidFill>
                <a:latin typeface="Consolas" panose="020B0609020204030204" pitchFamily="49" charset="0"/>
                <a:cs typeface="Consolas" panose="020B0609020204030204" pitchFamily="49" charset="0"/>
              </a:rPr>
            </a:br>
            <a:r>
              <a:rPr lang="en-US" sz="2400" b="1" dirty="0">
                <a:solidFill>
                  <a:srgbClr val="C00000"/>
                </a:solidFill>
                <a:latin typeface="Consolas" panose="020B0609020204030204" pitchFamily="49" charset="0"/>
                <a:cs typeface="Consolas" panose="020B0609020204030204" pitchFamily="49" charset="0"/>
              </a:rPr>
              <a:t>	</a:t>
            </a:r>
            <a:r>
              <a:rPr lang="en-US" sz="2400" b="1" dirty="0" err="1">
                <a:solidFill>
                  <a:srgbClr val="C00000"/>
                </a:solidFill>
                <a:latin typeface="Consolas" panose="020B0609020204030204" pitchFamily="49" charset="0"/>
                <a:cs typeface="Consolas" panose="020B0609020204030204" pitchFamily="49" charset="0"/>
              </a:rPr>
              <a:t>OutputData</a:t>
            </a:r>
            <a:r>
              <a:rPr lang="en-US" sz="2400" b="1" dirty="0">
                <a:solidFill>
                  <a:srgbClr val="C00000"/>
                </a:solidFill>
                <a:latin typeface="Consolas" panose="020B0609020204030204" pitchFamily="49" charset="0"/>
                <a:cs typeface="Consolas" panose="020B0609020204030204" pitchFamily="49" charset="0"/>
              </a:rPr>
              <a:t>();</a:t>
            </a:r>
          </a:p>
          <a:p>
            <a:pPr marL="0" indent="0">
              <a:buNone/>
            </a:pPr>
            <a:r>
              <a:rPr lang="en-US" sz="2400" b="1" dirty="0">
                <a:solidFill>
                  <a:srgbClr val="027E17"/>
                </a:solidFill>
                <a:latin typeface="Consolas" panose="020B0609020204030204" pitchFamily="49" charset="0"/>
                <a:cs typeface="Consolas" panose="020B0609020204030204" pitchFamily="49" charset="0"/>
              </a:rPr>
              <a:t>     </a:t>
            </a:r>
          </a:p>
          <a:p>
            <a:pPr marL="0" indent="0">
              <a:buNone/>
            </a:pPr>
            <a:r>
              <a:rPr lang="en-US" sz="2400" b="1" dirty="0">
                <a:solidFill>
                  <a:srgbClr val="027E17"/>
                </a:solidFill>
                <a:latin typeface="Consolas" panose="020B0609020204030204" pitchFamily="49" charset="0"/>
                <a:cs typeface="Consolas" panose="020B0609020204030204" pitchFamily="49" charset="0"/>
              </a:rPr>
              <a:t>	</a:t>
            </a:r>
            <a:r>
              <a:rPr lang="en-US" sz="2400" b="1" dirty="0" err="1">
                <a:solidFill>
                  <a:srgbClr val="027E17"/>
                </a:solidFill>
                <a:latin typeface="Consolas" panose="020B0609020204030204" pitchFamily="49" charset="0"/>
                <a:cs typeface="Consolas" panose="020B0609020204030204" pitchFamily="49" charset="0"/>
              </a:rPr>
              <a:t>var</a:t>
            </a:r>
            <a:r>
              <a:rPr lang="en-US" sz="2400" b="1" dirty="0">
                <a:solidFill>
                  <a:srgbClr val="027E17"/>
                </a:solidFill>
                <a:latin typeface="Consolas" panose="020B0609020204030204" pitchFamily="49" charset="0"/>
                <a:cs typeface="Consolas" panose="020B0609020204030204" pitchFamily="49" charset="0"/>
              </a:rPr>
              <a:t> data = </a:t>
            </a:r>
            <a:r>
              <a:rPr lang="en-US" sz="2400" b="1" dirty="0" err="1">
                <a:solidFill>
                  <a:srgbClr val="027E17"/>
                </a:solidFill>
                <a:latin typeface="Consolas" panose="020B0609020204030204" pitchFamily="49" charset="0"/>
                <a:cs typeface="Consolas" panose="020B0609020204030204" pitchFamily="49" charset="0"/>
              </a:rPr>
              <a:t>InputData</a:t>
            </a:r>
            <a:r>
              <a:rPr lang="en-US" sz="2400" b="1" dirty="0">
                <a:solidFill>
                  <a:srgbClr val="027E17"/>
                </a:solidFill>
                <a:latin typeface="Consolas" panose="020B0609020204030204" pitchFamily="49" charset="0"/>
                <a:cs typeface="Consolas" panose="020B0609020204030204" pitchFamily="49" charset="0"/>
              </a:rPr>
              <a:t>(“input.txt”);</a:t>
            </a:r>
            <a:br>
              <a:rPr lang="en-US" sz="2400" b="1" dirty="0">
                <a:solidFill>
                  <a:srgbClr val="027E17"/>
                </a:solidFill>
                <a:latin typeface="Consolas" panose="020B0609020204030204" pitchFamily="49" charset="0"/>
                <a:cs typeface="Consolas" panose="020B0609020204030204" pitchFamily="49" charset="0"/>
              </a:rPr>
            </a:br>
            <a:r>
              <a:rPr lang="en-US" sz="2400" b="1" dirty="0">
                <a:solidFill>
                  <a:srgbClr val="027E17"/>
                </a:solidFill>
                <a:latin typeface="Consolas" panose="020B0609020204030204" pitchFamily="49" charset="0"/>
                <a:cs typeface="Consolas" panose="020B0609020204030204" pitchFamily="49" charset="0"/>
              </a:rPr>
              <a:t>	</a:t>
            </a:r>
            <a:r>
              <a:rPr lang="en-US" sz="2400" b="1" dirty="0" err="1">
                <a:solidFill>
                  <a:srgbClr val="027E17"/>
                </a:solidFill>
                <a:latin typeface="Consolas" panose="020B0609020204030204" pitchFamily="49" charset="0"/>
                <a:cs typeface="Consolas" panose="020B0609020204030204" pitchFamily="49" charset="0"/>
              </a:rPr>
              <a:t>var</a:t>
            </a:r>
            <a:r>
              <a:rPr lang="en-US" sz="2400" b="1" dirty="0">
                <a:solidFill>
                  <a:srgbClr val="027E17"/>
                </a:solidFill>
                <a:latin typeface="Consolas" panose="020B0609020204030204" pitchFamily="49" charset="0"/>
                <a:cs typeface="Consolas" panose="020B0609020204030204" pitchFamily="49" charset="0"/>
              </a:rPr>
              <a:t> result = Solve(data);</a:t>
            </a:r>
            <a:br>
              <a:rPr lang="en-US" sz="2400" b="1" dirty="0">
                <a:solidFill>
                  <a:srgbClr val="027E17"/>
                </a:solidFill>
                <a:latin typeface="Consolas" panose="020B0609020204030204" pitchFamily="49" charset="0"/>
                <a:cs typeface="Consolas" panose="020B0609020204030204" pitchFamily="49" charset="0"/>
              </a:rPr>
            </a:br>
            <a:r>
              <a:rPr lang="en-US" sz="2400" b="1" dirty="0">
                <a:solidFill>
                  <a:srgbClr val="027E17"/>
                </a:solidFill>
                <a:latin typeface="Consolas" panose="020B0609020204030204" pitchFamily="49" charset="0"/>
                <a:cs typeface="Consolas" panose="020B0609020204030204" pitchFamily="49" charset="0"/>
              </a:rPr>
              <a:t>	</a:t>
            </a:r>
            <a:r>
              <a:rPr lang="en-US" sz="2400" b="1" dirty="0" err="1">
                <a:solidFill>
                  <a:srgbClr val="027E17"/>
                </a:solidFill>
                <a:latin typeface="Consolas" panose="020B0609020204030204" pitchFamily="49" charset="0"/>
                <a:cs typeface="Consolas" panose="020B0609020204030204" pitchFamily="49" charset="0"/>
              </a:rPr>
              <a:t>OutputData</a:t>
            </a:r>
            <a:r>
              <a:rPr lang="en-US" sz="2400" b="1" dirty="0">
                <a:solidFill>
                  <a:srgbClr val="027E17"/>
                </a:solidFill>
                <a:latin typeface="Consolas" panose="020B0609020204030204" pitchFamily="49" charset="0"/>
                <a:cs typeface="Consolas" panose="020B0609020204030204" pitchFamily="49" charset="0"/>
              </a:rPr>
              <a:t>(“output.txt”, result);</a:t>
            </a:r>
            <a:endParaRPr lang="ru-RU" sz="2400" b="1" dirty="0">
              <a:solidFill>
                <a:srgbClr val="027E17"/>
              </a:solidFill>
              <a:latin typeface="Consolas" panose="020B0609020204030204" pitchFamily="49" charset="0"/>
              <a:cs typeface="Consolas" panose="020B0609020204030204" pitchFamily="49" charset="0"/>
            </a:endParaRPr>
          </a:p>
          <a:p>
            <a:pPr marL="0" indent="0">
              <a:buNone/>
            </a:pPr>
            <a:endParaRPr lang="ru-RU" sz="2400" b="1" dirty="0">
              <a:solidFill>
                <a:srgbClr val="C0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998279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vseigritut.ru/games/tetris/tetris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9650" y="1628800"/>
            <a:ext cx="3964700" cy="3923616"/>
          </a:xfrm>
          <a:prstGeom prst="rect">
            <a:avLst/>
          </a:prstGeom>
          <a:noFill/>
          <a:extLst>
            <a:ext uri="{909E8E84-426E-40DD-AFC4-6F175D3DCCD1}">
              <a14:hiddenFill xmlns:a14="http://schemas.microsoft.com/office/drawing/2010/main">
                <a:solidFill>
                  <a:srgbClr val="FFFFFF"/>
                </a:solidFill>
              </a14:hiddenFill>
            </a:ext>
          </a:extLst>
        </p:spPr>
      </p:pic>
      <p:sp>
        <p:nvSpPr>
          <p:cNvPr id="7" name="Прямоугольник 6"/>
          <p:cNvSpPr/>
          <p:nvPr/>
        </p:nvSpPr>
        <p:spPr>
          <a:xfrm>
            <a:off x="323528" y="260648"/>
            <a:ext cx="8266587" cy="830997"/>
          </a:xfrm>
          <a:prstGeom prst="rect">
            <a:avLst/>
          </a:prstGeom>
        </p:spPr>
        <p:txBody>
          <a:bodyPr wrap="square">
            <a:spAutoFit/>
          </a:bodyPr>
          <a:lstStyle/>
          <a:p>
            <a:r>
              <a:rPr lang="en-US" sz="2400" dirty="0">
                <a:solidFill>
                  <a:srgbClr val="0000FF"/>
                </a:solidFill>
                <a:highlight>
                  <a:srgbClr val="FFFFFF"/>
                </a:highlight>
                <a:latin typeface="Fira Code" panose="00000509000000000000" pitchFamily="49" charset="0"/>
                <a:ea typeface="Fira Code" panose="00000509000000000000" pitchFamily="49" charset="0"/>
              </a:rPr>
              <a:t>public</a:t>
            </a:r>
            <a:r>
              <a:rPr lang="en-US" sz="2400" dirty="0">
                <a:solidFill>
                  <a:srgbClr val="000000"/>
                </a:solidFill>
                <a:highlight>
                  <a:srgbClr val="FFFFFF"/>
                </a:highlight>
                <a:latin typeface="Fira Code" panose="00000509000000000000" pitchFamily="49" charset="0"/>
                <a:ea typeface="Fira Code" panose="00000509000000000000" pitchFamily="49" charset="0"/>
              </a:rPr>
              <a:t> </a:t>
            </a:r>
            <a:r>
              <a:rPr lang="en-US" sz="2400" dirty="0">
                <a:solidFill>
                  <a:srgbClr val="0000FF"/>
                </a:solidFill>
                <a:highlight>
                  <a:srgbClr val="FFFFFF"/>
                </a:highlight>
                <a:latin typeface="Fira Code" panose="00000509000000000000" pitchFamily="49" charset="0"/>
                <a:ea typeface="Fira Code" panose="00000509000000000000" pitchFamily="49" charset="0"/>
              </a:rPr>
              <a:t>void</a:t>
            </a:r>
            <a:r>
              <a:rPr lang="en-US" sz="2400" dirty="0">
                <a:solidFill>
                  <a:srgbClr val="000000"/>
                </a:solidFill>
                <a:highlight>
                  <a:srgbClr val="FFFFFF"/>
                </a:highlight>
                <a:latin typeface="Fira Code" panose="00000509000000000000" pitchFamily="49" charset="0"/>
                <a:ea typeface="Fira Code" panose="00000509000000000000" pitchFamily="49" charset="0"/>
              </a:rPr>
              <a:t> </a:t>
            </a:r>
            <a:r>
              <a:rPr lang="en-US" sz="2400" dirty="0" err="1">
                <a:solidFill>
                  <a:srgbClr val="000000"/>
                </a:solidFill>
                <a:highlight>
                  <a:srgbClr val="FFFFFF"/>
                </a:highlight>
                <a:latin typeface="Fira Code" panose="00000509000000000000" pitchFamily="49" charset="0"/>
                <a:ea typeface="Fira Code" panose="00000509000000000000" pitchFamily="49" charset="0"/>
              </a:rPr>
              <a:t>ClearFullLines</a:t>
            </a:r>
            <a:r>
              <a:rPr lang="en-US" sz="2400" dirty="0">
                <a:solidFill>
                  <a:srgbClr val="000000"/>
                </a:solidFill>
                <a:highlight>
                  <a:srgbClr val="FFFFFF"/>
                </a:highlight>
                <a:latin typeface="Fira Code" panose="00000509000000000000" pitchFamily="49" charset="0"/>
                <a:ea typeface="Fira Code" panose="00000509000000000000" pitchFamily="49" charset="0"/>
              </a:rPr>
              <a:t>() </a:t>
            </a:r>
            <a:r>
              <a:rPr lang="ru-RU" sz="2400" dirty="0">
                <a:solidFill>
                  <a:srgbClr val="000000"/>
                </a:solidFill>
                <a:highlight>
                  <a:srgbClr val="FFFFFF"/>
                </a:highlight>
                <a:latin typeface="Fira Code" panose="00000509000000000000" pitchFamily="49" charset="0"/>
                <a:ea typeface="Fira Code" panose="00000509000000000000" pitchFamily="49" charset="0"/>
              </a:rPr>
              <a:t/>
            </a:r>
            <a:br>
              <a:rPr lang="ru-RU" sz="2400" dirty="0">
                <a:solidFill>
                  <a:srgbClr val="000000"/>
                </a:solidFill>
                <a:highlight>
                  <a:srgbClr val="FFFFFF"/>
                </a:highlight>
                <a:latin typeface="Fira Code" panose="00000509000000000000" pitchFamily="49" charset="0"/>
                <a:ea typeface="Fira Code" panose="00000509000000000000" pitchFamily="49" charset="0"/>
              </a:rPr>
            </a:br>
            <a:r>
              <a:rPr lang="en-US" sz="2400" dirty="0">
                <a:solidFill>
                  <a:srgbClr val="000000"/>
                </a:solidFill>
                <a:highlight>
                  <a:srgbClr val="FFFFFF"/>
                </a:highlight>
                <a:latin typeface="Fira Code" panose="00000509000000000000" pitchFamily="49" charset="0"/>
                <a:ea typeface="Fira Code" panose="00000509000000000000" pitchFamily="49" charset="0"/>
              </a:rPr>
              <a:t>// </a:t>
            </a:r>
            <a:r>
              <a:rPr lang="ru-RU" sz="2400" dirty="0">
                <a:solidFill>
                  <a:srgbClr val="000000"/>
                </a:solidFill>
                <a:highlight>
                  <a:srgbClr val="FFFFFF"/>
                </a:highlight>
                <a:latin typeface="Fira Code" panose="00000509000000000000" pitchFamily="49" charset="0"/>
                <a:ea typeface="Fira Code" panose="00000509000000000000" pitchFamily="49" charset="0"/>
              </a:rPr>
              <a:t>Удалить все заполненные строки</a:t>
            </a:r>
          </a:p>
        </p:txBody>
      </p:sp>
    </p:spTree>
    <p:extLst>
      <p:ext uri="{BB962C8B-B14F-4D97-AF65-F5344CB8AC3E}">
        <p14:creationId xmlns:p14="http://schemas.microsoft.com/office/powerpoint/2010/main" val="42707744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8000" y="4537326"/>
            <a:ext cx="2286000" cy="2242566"/>
          </a:xfrm>
          <a:prstGeom prst="rect">
            <a:avLst/>
          </a:prstGeom>
        </p:spPr>
      </p:pic>
      <p:sp>
        <p:nvSpPr>
          <p:cNvPr id="4" name="Прямоугольник 3"/>
          <p:cNvSpPr/>
          <p:nvPr/>
        </p:nvSpPr>
        <p:spPr>
          <a:xfrm>
            <a:off x="323528" y="260648"/>
            <a:ext cx="8496944" cy="4708981"/>
          </a:xfrm>
          <a:prstGeom prst="rect">
            <a:avLst/>
          </a:prstGeom>
        </p:spPr>
        <p:txBody>
          <a:bodyPr wrap="square">
            <a:spAutoFit/>
          </a:bodyPr>
          <a:lstStyle/>
          <a:p>
            <a:r>
              <a:rPr lang="en-US" sz="2000" dirty="0">
                <a:solidFill>
                  <a:srgbClr val="0000FF"/>
                </a:solidFill>
                <a:highlight>
                  <a:srgbClr val="FFFFFF"/>
                </a:highlight>
                <a:latin typeface="Fira Code" panose="00000509000000000000" pitchFamily="49" charset="0"/>
                <a:ea typeface="Fira Code" panose="00000509000000000000" pitchFamily="49" charset="0"/>
              </a:rPr>
              <a:t>public</a:t>
            </a:r>
            <a:r>
              <a:rPr lang="en-US" sz="2000" dirty="0">
                <a:solidFill>
                  <a:srgbClr val="000000"/>
                </a:solidFill>
                <a:highlight>
                  <a:srgbClr val="FFFFFF"/>
                </a:highlight>
                <a:latin typeface="Fira Code" panose="00000509000000000000" pitchFamily="49" charset="0"/>
                <a:ea typeface="Fira Code" panose="00000509000000000000" pitchFamily="49" charset="0"/>
              </a:rPr>
              <a:t> </a:t>
            </a:r>
            <a:r>
              <a:rPr lang="en-US" sz="2000" dirty="0">
                <a:solidFill>
                  <a:srgbClr val="0000FF"/>
                </a:solidFill>
                <a:highlight>
                  <a:srgbClr val="FFFFFF"/>
                </a:highlight>
                <a:latin typeface="Fira Code" panose="00000509000000000000" pitchFamily="49" charset="0"/>
                <a:ea typeface="Fira Code" panose="00000509000000000000" pitchFamily="49" charset="0"/>
              </a:rPr>
              <a:t>void</a:t>
            </a:r>
            <a:r>
              <a:rPr lang="en-US" sz="2000" dirty="0">
                <a:solidFill>
                  <a:srgbClr val="000000"/>
                </a:solidFill>
                <a:highlight>
                  <a:srgbClr val="FFFFFF"/>
                </a:highlight>
                <a:latin typeface="Fira Code" panose="00000509000000000000" pitchFamily="49" charset="0"/>
                <a:ea typeface="Fira Code" panose="00000509000000000000" pitchFamily="49" charset="0"/>
              </a:rPr>
              <a:t> </a:t>
            </a:r>
            <a:r>
              <a:rPr lang="en-US" sz="2000" dirty="0" err="1">
                <a:solidFill>
                  <a:srgbClr val="000000"/>
                </a:solidFill>
                <a:highlight>
                  <a:srgbClr val="FFFFFF"/>
                </a:highlight>
                <a:latin typeface="Fira Code" panose="00000509000000000000" pitchFamily="49" charset="0"/>
                <a:ea typeface="Fira Code" panose="00000509000000000000" pitchFamily="49" charset="0"/>
              </a:rPr>
              <a:t>ClearFullLines</a:t>
            </a:r>
            <a:r>
              <a:rPr lang="en-US" sz="2000" dirty="0">
                <a:solidFill>
                  <a:srgbClr val="000000"/>
                </a:solidFill>
                <a:highlight>
                  <a:srgbClr val="FFFFFF"/>
                </a:highlight>
                <a:latin typeface="Fira Code" panose="00000509000000000000" pitchFamily="49" charset="0"/>
                <a:ea typeface="Fira Code" panose="00000509000000000000" pitchFamily="49" charset="0"/>
              </a:rPr>
              <a:t>() </a:t>
            </a:r>
            <a:endParaRPr lang="ru-RU" sz="2000" dirty="0">
              <a:solidFill>
                <a:srgbClr val="000000"/>
              </a:solidFill>
              <a:highlight>
                <a:srgbClr val="FFFFFF"/>
              </a:highlight>
              <a:latin typeface="Fira Code" panose="00000509000000000000" pitchFamily="49" charset="0"/>
              <a:ea typeface="Fira Code" panose="00000509000000000000" pitchFamily="49" charset="0"/>
            </a:endParaRPr>
          </a:p>
          <a:p>
            <a:r>
              <a:rPr lang="ru-RU" sz="2000" dirty="0">
                <a:solidFill>
                  <a:srgbClr val="000000"/>
                </a:solidFill>
                <a:highlight>
                  <a:srgbClr val="FFFFFF"/>
                </a:highlight>
                <a:latin typeface="Fira Code" panose="00000509000000000000" pitchFamily="49" charset="0"/>
                <a:ea typeface="Fira Code" panose="00000509000000000000" pitchFamily="49" charset="0"/>
              </a:rPr>
              <a:t>{</a:t>
            </a:r>
          </a:p>
          <a:p>
            <a:r>
              <a:rPr lang="es-ES" sz="2000" dirty="0">
                <a:solidFill>
                  <a:srgbClr val="000000"/>
                </a:solidFill>
                <a:highlight>
                  <a:srgbClr val="FFFFFF"/>
                </a:highlight>
                <a:latin typeface="Fira Code" panose="00000509000000000000" pitchFamily="49" charset="0"/>
                <a:ea typeface="Fira Code" panose="00000509000000000000" pitchFamily="49" charset="0"/>
              </a:rPr>
              <a:t>    </a:t>
            </a:r>
            <a:r>
              <a:rPr lang="es-ES" sz="2000" dirty="0">
                <a:solidFill>
                  <a:srgbClr val="0000FF"/>
                </a:solidFill>
                <a:highlight>
                  <a:srgbClr val="FFFFFF"/>
                </a:highlight>
                <a:latin typeface="Fira Code" panose="00000509000000000000" pitchFamily="49" charset="0"/>
                <a:ea typeface="Fira Code" panose="00000509000000000000" pitchFamily="49" charset="0"/>
              </a:rPr>
              <a:t>for</a:t>
            </a:r>
            <a:r>
              <a:rPr lang="es-ES" sz="2000" dirty="0">
                <a:solidFill>
                  <a:srgbClr val="000000"/>
                </a:solidFill>
                <a:highlight>
                  <a:srgbClr val="FFFFFF"/>
                </a:highlight>
                <a:latin typeface="Fira Code" panose="00000509000000000000" pitchFamily="49" charset="0"/>
                <a:ea typeface="Fira Code" panose="00000509000000000000" pitchFamily="49" charset="0"/>
              </a:rPr>
              <a:t> (</a:t>
            </a:r>
            <a:r>
              <a:rPr lang="es-ES" sz="2000" dirty="0">
                <a:solidFill>
                  <a:srgbClr val="0000FF"/>
                </a:solidFill>
                <a:highlight>
                  <a:srgbClr val="FFFFFF"/>
                </a:highlight>
                <a:latin typeface="Fira Code" panose="00000509000000000000" pitchFamily="49" charset="0"/>
                <a:ea typeface="Fira Code" panose="00000509000000000000" pitchFamily="49" charset="0"/>
              </a:rPr>
              <a:t>int</a:t>
            </a:r>
            <a:r>
              <a:rPr lang="es-ES" sz="2000" dirty="0">
                <a:solidFill>
                  <a:srgbClr val="000000"/>
                </a:solidFill>
                <a:highlight>
                  <a:srgbClr val="FFFFFF"/>
                </a:highlight>
                <a:latin typeface="Fira Code" panose="00000509000000000000" pitchFamily="49" charset="0"/>
                <a:ea typeface="Fira Code" panose="00000509000000000000" pitchFamily="49" charset="0"/>
              </a:rPr>
              <a:t> y = 0; y &lt; height; y++)</a:t>
            </a:r>
            <a:endParaRPr lang="ru-RU" sz="2000" dirty="0">
              <a:solidFill>
                <a:srgbClr val="000000"/>
              </a:solidFill>
              <a:highlight>
                <a:srgbClr val="FFFFFF"/>
              </a:highlight>
              <a:latin typeface="Fira Code" panose="00000509000000000000" pitchFamily="49" charset="0"/>
              <a:ea typeface="Fira Code" panose="00000509000000000000" pitchFamily="49" charset="0"/>
            </a:endParaRPr>
          </a:p>
          <a:p>
            <a:r>
              <a:rPr lang="es-ES" sz="2000" dirty="0">
                <a:solidFill>
                  <a:srgbClr val="000000"/>
                </a:solidFill>
                <a:highlight>
                  <a:srgbClr val="FFFFFF"/>
                </a:highlight>
                <a:latin typeface="Fira Code" panose="00000509000000000000" pitchFamily="49" charset="0"/>
                <a:ea typeface="Fira Code" panose="00000509000000000000" pitchFamily="49" charset="0"/>
              </a:rPr>
              <a:t> </a:t>
            </a:r>
            <a:r>
              <a:rPr lang="ru-RU" sz="2000" dirty="0">
                <a:solidFill>
                  <a:srgbClr val="000000"/>
                </a:solidFill>
                <a:highlight>
                  <a:srgbClr val="FFFFFF"/>
                </a:highlight>
                <a:latin typeface="Fira Code" panose="00000509000000000000" pitchFamily="49" charset="0"/>
                <a:ea typeface="Fira Code" panose="00000509000000000000" pitchFamily="49" charset="0"/>
              </a:rPr>
              <a:t>   {</a:t>
            </a:r>
            <a:endParaRPr lang="en-US" sz="2000" dirty="0">
              <a:solidFill>
                <a:srgbClr val="000000"/>
              </a:solidFill>
              <a:highlight>
                <a:srgbClr val="FFFFFF"/>
              </a:highlight>
              <a:latin typeface="Fira Code" panose="00000509000000000000" pitchFamily="49" charset="0"/>
              <a:ea typeface="Fira Code" panose="00000509000000000000" pitchFamily="49" charset="0"/>
            </a:endParaRPr>
          </a:p>
          <a:p>
            <a:r>
              <a:rPr lang="en-US" sz="2000" dirty="0">
                <a:solidFill>
                  <a:srgbClr val="000000"/>
                </a:solidFill>
                <a:highlight>
                  <a:srgbClr val="FFFFFF"/>
                </a:highlight>
                <a:latin typeface="Fira Code" panose="00000509000000000000" pitchFamily="49" charset="0"/>
                <a:ea typeface="Fira Code" panose="00000509000000000000" pitchFamily="49" charset="0"/>
              </a:rPr>
              <a:t>        </a:t>
            </a:r>
            <a:r>
              <a:rPr lang="en-US" sz="2000" dirty="0" err="1">
                <a:solidFill>
                  <a:srgbClr val="0000FF"/>
                </a:solidFill>
                <a:highlight>
                  <a:srgbClr val="FFFFFF"/>
                </a:highlight>
                <a:latin typeface="Fira Code" panose="00000509000000000000" pitchFamily="49" charset="0"/>
                <a:ea typeface="Fira Code" panose="00000509000000000000" pitchFamily="49" charset="0"/>
              </a:rPr>
              <a:t>var</a:t>
            </a:r>
            <a:r>
              <a:rPr lang="en-US" sz="2000" dirty="0">
                <a:solidFill>
                  <a:srgbClr val="000000"/>
                </a:solidFill>
                <a:highlight>
                  <a:srgbClr val="FFFFFF"/>
                </a:highlight>
                <a:latin typeface="Fira Code" panose="00000509000000000000" pitchFamily="49" charset="0"/>
                <a:ea typeface="Fira Code" panose="00000509000000000000" pitchFamily="49" charset="0"/>
              </a:rPr>
              <a:t> full = Enumerable</a:t>
            </a:r>
          </a:p>
          <a:p>
            <a:r>
              <a:rPr lang="en-US" sz="2000" dirty="0">
                <a:solidFill>
                  <a:srgbClr val="000000"/>
                </a:solidFill>
                <a:highlight>
                  <a:srgbClr val="FFFFFF"/>
                </a:highlight>
                <a:latin typeface="Fira Code" panose="00000509000000000000" pitchFamily="49" charset="0"/>
                <a:ea typeface="Fira Code" panose="00000509000000000000" pitchFamily="49" charset="0"/>
              </a:rPr>
              <a:t>          .Range(0, width).All(x =&gt; filled[x, y]);</a:t>
            </a:r>
            <a:endParaRPr lang="ru-RU" sz="2000" dirty="0">
              <a:solidFill>
                <a:srgbClr val="000000"/>
              </a:solidFill>
              <a:highlight>
                <a:srgbClr val="FFFFFF"/>
              </a:highlight>
              <a:latin typeface="Fira Code" panose="00000509000000000000" pitchFamily="49" charset="0"/>
              <a:ea typeface="Fira Code" panose="00000509000000000000" pitchFamily="49" charset="0"/>
            </a:endParaRPr>
          </a:p>
          <a:p>
            <a:r>
              <a:rPr lang="en-US" sz="2000" dirty="0">
                <a:solidFill>
                  <a:srgbClr val="0000FF"/>
                </a:solidFill>
                <a:highlight>
                  <a:srgbClr val="FFFFFF"/>
                </a:highlight>
                <a:latin typeface="Fira Code" panose="00000509000000000000" pitchFamily="49" charset="0"/>
                <a:ea typeface="Fira Code" panose="00000509000000000000" pitchFamily="49" charset="0"/>
              </a:rPr>
              <a:t>        if</a:t>
            </a:r>
            <a:r>
              <a:rPr lang="en-US" sz="2000" dirty="0">
                <a:solidFill>
                  <a:srgbClr val="000000"/>
                </a:solidFill>
                <a:highlight>
                  <a:srgbClr val="FFFFFF"/>
                </a:highlight>
                <a:latin typeface="Fira Code" panose="00000509000000000000" pitchFamily="49" charset="0"/>
                <a:ea typeface="Fira Code" panose="00000509000000000000" pitchFamily="49" charset="0"/>
              </a:rPr>
              <a:t> (!full) </a:t>
            </a:r>
            <a:r>
              <a:rPr lang="en-US" sz="2000" dirty="0">
                <a:solidFill>
                  <a:srgbClr val="0000FF"/>
                </a:solidFill>
                <a:highlight>
                  <a:srgbClr val="FFFFFF"/>
                </a:highlight>
                <a:latin typeface="Fira Code" panose="00000509000000000000" pitchFamily="49" charset="0"/>
                <a:ea typeface="Fira Code" panose="00000509000000000000" pitchFamily="49" charset="0"/>
              </a:rPr>
              <a:t>continue</a:t>
            </a:r>
            <a:r>
              <a:rPr lang="en-US" sz="2000" dirty="0">
                <a:solidFill>
                  <a:srgbClr val="000000"/>
                </a:solidFill>
                <a:highlight>
                  <a:srgbClr val="FFFFFF"/>
                </a:highlight>
                <a:latin typeface="Fira Code" panose="00000509000000000000" pitchFamily="49" charset="0"/>
                <a:ea typeface="Fira Code" panose="00000509000000000000" pitchFamily="49" charset="0"/>
              </a:rPr>
              <a:t>;</a:t>
            </a:r>
            <a:endParaRPr lang="ru-RU" sz="2000" dirty="0">
              <a:solidFill>
                <a:srgbClr val="000000"/>
              </a:solidFill>
              <a:highlight>
                <a:srgbClr val="FFFFFF"/>
              </a:highlight>
              <a:latin typeface="Fira Code" panose="00000509000000000000" pitchFamily="49" charset="0"/>
              <a:ea typeface="Fira Code" panose="00000509000000000000" pitchFamily="49" charset="0"/>
            </a:endParaRPr>
          </a:p>
          <a:p>
            <a:r>
              <a:rPr lang="en-US" sz="2000" dirty="0">
                <a:solidFill>
                  <a:srgbClr val="0000FF"/>
                </a:solidFill>
                <a:highlight>
                  <a:srgbClr val="FFFFFF"/>
                </a:highlight>
                <a:latin typeface="Fira Code" panose="00000509000000000000" pitchFamily="49" charset="0"/>
                <a:ea typeface="Fira Code" panose="00000509000000000000" pitchFamily="49" charset="0"/>
              </a:rPr>
              <a:t>        for</a:t>
            </a:r>
            <a:r>
              <a:rPr lang="en-US" sz="2000" dirty="0">
                <a:solidFill>
                  <a:srgbClr val="000000"/>
                </a:solidFill>
                <a:highlight>
                  <a:srgbClr val="FFFFFF"/>
                </a:highlight>
                <a:latin typeface="Fira Code" panose="00000509000000000000" pitchFamily="49" charset="0"/>
                <a:ea typeface="Fira Code" panose="00000509000000000000" pitchFamily="49" charset="0"/>
              </a:rPr>
              <a:t> (</a:t>
            </a:r>
            <a:r>
              <a:rPr lang="en-US" sz="2000" dirty="0" err="1">
                <a:solidFill>
                  <a:srgbClr val="0000FF"/>
                </a:solidFill>
                <a:highlight>
                  <a:srgbClr val="FFFFFF"/>
                </a:highlight>
                <a:latin typeface="Fira Code" panose="00000509000000000000" pitchFamily="49" charset="0"/>
                <a:ea typeface="Fira Code" panose="00000509000000000000" pitchFamily="49" charset="0"/>
              </a:rPr>
              <a:t>int</a:t>
            </a:r>
            <a:r>
              <a:rPr lang="en-US" sz="2000" dirty="0">
                <a:solidFill>
                  <a:srgbClr val="000000"/>
                </a:solidFill>
                <a:highlight>
                  <a:srgbClr val="FFFFFF"/>
                </a:highlight>
                <a:latin typeface="Fira Code" panose="00000509000000000000" pitchFamily="49" charset="0"/>
                <a:ea typeface="Fira Code" panose="00000509000000000000" pitchFamily="49" charset="0"/>
              </a:rPr>
              <a:t> </a:t>
            </a:r>
            <a:r>
              <a:rPr lang="en-US" sz="2000" dirty="0" err="1">
                <a:solidFill>
                  <a:srgbClr val="000000"/>
                </a:solidFill>
                <a:highlight>
                  <a:srgbClr val="FFFFFF"/>
                </a:highlight>
                <a:latin typeface="Fira Code" panose="00000509000000000000" pitchFamily="49" charset="0"/>
                <a:ea typeface="Fira Code" panose="00000509000000000000" pitchFamily="49" charset="0"/>
              </a:rPr>
              <a:t>yy</a:t>
            </a:r>
            <a:r>
              <a:rPr lang="en-US" sz="2000" dirty="0">
                <a:solidFill>
                  <a:srgbClr val="000000"/>
                </a:solidFill>
                <a:highlight>
                  <a:srgbClr val="FFFFFF"/>
                </a:highlight>
                <a:latin typeface="Fira Code" panose="00000509000000000000" pitchFamily="49" charset="0"/>
                <a:ea typeface="Fira Code" panose="00000509000000000000" pitchFamily="49" charset="0"/>
              </a:rPr>
              <a:t> = y; </a:t>
            </a:r>
            <a:r>
              <a:rPr lang="en-US" sz="2000" dirty="0" err="1">
                <a:solidFill>
                  <a:srgbClr val="000000"/>
                </a:solidFill>
                <a:highlight>
                  <a:srgbClr val="FFFFFF"/>
                </a:highlight>
                <a:latin typeface="Fira Code" panose="00000509000000000000" pitchFamily="49" charset="0"/>
                <a:ea typeface="Fira Code" panose="00000509000000000000" pitchFamily="49" charset="0"/>
              </a:rPr>
              <a:t>yy</a:t>
            </a:r>
            <a:r>
              <a:rPr lang="en-US" sz="2000" dirty="0">
                <a:solidFill>
                  <a:srgbClr val="000000"/>
                </a:solidFill>
                <a:highlight>
                  <a:srgbClr val="FFFFFF"/>
                </a:highlight>
                <a:latin typeface="Fira Code" panose="00000509000000000000" pitchFamily="49" charset="0"/>
                <a:ea typeface="Fira Code" panose="00000509000000000000" pitchFamily="49" charset="0"/>
              </a:rPr>
              <a:t> &lt; height-1; </a:t>
            </a:r>
            <a:r>
              <a:rPr lang="en-US" sz="2000" dirty="0" err="1">
                <a:solidFill>
                  <a:srgbClr val="000000"/>
                </a:solidFill>
                <a:highlight>
                  <a:srgbClr val="FFFFFF"/>
                </a:highlight>
                <a:latin typeface="Fira Code" panose="00000509000000000000" pitchFamily="49" charset="0"/>
                <a:ea typeface="Fira Code" panose="00000509000000000000" pitchFamily="49" charset="0"/>
              </a:rPr>
              <a:t>yy</a:t>
            </a:r>
            <a:r>
              <a:rPr lang="en-US" sz="2000" dirty="0">
                <a:solidFill>
                  <a:srgbClr val="000000"/>
                </a:solidFill>
                <a:highlight>
                  <a:srgbClr val="FFFFFF"/>
                </a:highlight>
                <a:latin typeface="Fira Code" panose="00000509000000000000" pitchFamily="49" charset="0"/>
                <a:ea typeface="Fira Code" panose="00000509000000000000" pitchFamily="49" charset="0"/>
              </a:rPr>
              <a:t>++)</a:t>
            </a:r>
          </a:p>
          <a:p>
            <a:r>
              <a:rPr lang="en-US" sz="2000" dirty="0">
                <a:solidFill>
                  <a:srgbClr val="000000"/>
                </a:solidFill>
                <a:highlight>
                  <a:srgbClr val="FFFFFF"/>
                </a:highlight>
                <a:latin typeface="Fira Code" panose="00000509000000000000" pitchFamily="49" charset="0"/>
                <a:ea typeface="Fira Code" panose="00000509000000000000" pitchFamily="49" charset="0"/>
              </a:rPr>
              <a:t>            </a:t>
            </a:r>
            <a:r>
              <a:rPr lang="en-US" sz="2000" dirty="0">
                <a:solidFill>
                  <a:srgbClr val="0000FF"/>
                </a:solidFill>
                <a:highlight>
                  <a:srgbClr val="FFFFFF"/>
                </a:highlight>
                <a:latin typeface="Fira Code" panose="00000509000000000000" pitchFamily="49" charset="0"/>
                <a:ea typeface="Fira Code" panose="00000509000000000000" pitchFamily="49" charset="0"/>
              </a:rPr>
              <a:t>for</a:t>
            </a:r>
            <a:r>
              <a:rPr lang="en-US" sz="2000" dirty="0">
                <a:solidFill>
                  <a:srgbClr val="000000"/>
                </a:solidFill>
                <a:highlight>
                  <a:srgbClr val="FFFFFF"/>
                </a:highlight>
                <a:latin typeface="Fira Code" panose="00000509000000000000" pitchFamily="49" charset="0"/>
                <a:ea typeface="Fira Code" panose="00000509000000000000" pitchFamily="49" charset="0"/>
              </a:rPr>
              <a:t> (</a:t>
            </a:r>
            <a:r>
              <a:rPr lang="en-US" sz="2000" dirty="0" err="1">
                <a:solidFill>
                  <a:srgbClr val="0000FF"/>
                </a:solidFill>
                <a:highlight>
                  <a:srgbClr val="FFFFFF"/>
                </a:highlight>
                <a:latin typeface="Fira Code" panose="00000509000000000000" pitchFamily="49" charset="0"/>
                <a:ea typeface="Fira Code" panose="00000509000000000000" pitchFamily="49" charset="0"/>
              </a:rPr>
              <a:t>int</a:t>
            </a:r>
            <a:r>
              <a:rPr lang="en-US" sz="2000" dirty="0">
                <a:solidFill>
                  <a:srgbClr val="000000"/>
                </a:solidFill>
                <a:highlight>
                  <a:srgbClr val="FFFFFF"/>
                </a:highlight>
                <a:latin typeface="Fira Code" panose="00000509000000000000" pitchFamily="49" charset="0"/>
                <a:ea typeface="Fira Code" panose="00000509000000000000" pitchFamily="49" charset="0"/>
              </a:rPr>
              <a:t> x = 0; x &lt; width; x++)</a:t>
            </a:r>
          </a:p>
          <a:p>
            <a:r>
              <a:rPr lang="en-US" sz="2000" dirty="0">
                <a:solidFill>
                  <a:srgbClr val="000000"/>
                </a:solidFill>
                <a:highlight>
                  <a:srgbClr val="FFFFFF"/>
                </a:highlight>
                <a:latin typeface="Fira Code" panose="00000509000000000000" pitchFamily="49" charset="0"/>
                <a:ea typeface="Fira Code" panose="00000509000000000000" pitchFamily="49" charset="0"/>
              </a:rPr>
              <a:t>                filled[x, </a:t>
            </a:r>
            <a:r>
              <a:rPr lang="en-US" sz="2000" dirty="0" err="1">
                <a:solidFill>
                  <a:srgbClr val="000000"/>
                </a:solidFill>
                <a:highlight>
                  <a:srgbClr val="FFFFFF"/>
                </a:highlight>
                <a:latin typeface="Fira Code" panose="00000509000000000000" pitchFamily="49" charset="0"/>
                <a:ea typeface="Fira Code" panose="00000509000000000000" pitchFamily="49" charset="0"/>
              </a:rPr>
              <a:t>yy</a:t>
            </a:r>
            <a:r>
              <a:rPr lang="en-US" sz="2000" dirty="0">
                <a:solidFill>
                  <a:srgbClr val="000000"/>
                </a:solidFill>
                <a:highlight>
                  <a:srgbClr val="FFFFFF"/>
                </a:highlight>
                <a:latin typeface="Fira Code" panose="00000509000000000000" pitchFamily="49" charset="0"/>
                <a:ea typeface="Fira Code" panose="00000509000000000000" pitchFamily="49" charset="0"/>
              </a:rPr>
              <a:t>] = filled[x, yy+1];</a:t>
            </a:r>
          </a:p>
          <a:p>
            <a:r>
              <a:rPr lang="en-US" sz="2000" dirty="0">
                <a:solidFill>
                  <a:srgbClr val="000000"/>
                </a:solidFill>
                <a:highlight>
                  <a:srgbClr val="FFFFFF"/>
                </a:highlight>
                <a:latin typeface="Fira Code" panose="00000509000000000000" pitchFamily="49" charset="0"/>
                <a:ea typeface="Fira Code" panose="00000509000000000000" pitchFamily="49" charset="0"/>
              </a:rPr>
              <a:t>        </a:t>
            </a:r>
            <a:r>
              <a:rPr lang="en-US" sz="2000" dirty="0">
                <a:solidFill>
                  <a:srgbClr val="0000FF"/>
                </a:solidFill>
                <a:highlight>
                  <a:srgbClr val="FFFFFF"/>
                </a:highlight>
                <a:latin typeface="Fira Code" panose="00000509000000000000" pitchFamily="49" charset="0"/>
                <a:ea typeface="Fira Code" panose="00000509000000000000" pitchFamily="49" charset="0"/>
              </a:rPr>
              <a:t>for</a:t>
            </a:r>
            <a:r>
              <a:rPr lang="en-US" sz="2000" dirty="0">
                <a:solidFill>
                  <a:srgbClr val="000000"/>
                </a:solidFill>
                <a:highlight>
                  <a:srgbClr val="FFFFFF"/>
                </a:highlight>
                <a:latin typeface="Fira Code" panose="00000509000000000000" pitchFamily="49" charset="0"/>
                <a:ea typeface="Fira Code" panose="00000509000000000000" pitchFamily="49" charset="0"/>
              </a:rPr>
              <a:t> (</a:t>
            </a:r>
            <a:r>
              <a:rPr lang="en-US" sz="2000" dirty="0" err="1">
                <a:solidFill>
                  <a:srgbClr val="0000FF"/>
                </a:solidFill>
                <a:highlight>
                  <a:srgbClr val="FFFFFF"/>
                </a:highlight>
                <a:latin typeface="Fira Code" panose="00000509000000000000" pitchFamily="49" charset="0"/>
                <a:ea typeface="Fira Code" panose="00000509000000000000" pitchFamily="49" charset="0"/>
              </a:rPr>
              <a:t>int</a:t>
            </a:r>
            <a:r>
              <a:rPr lang="en-US" sz="2000" dirty="0">
                <a:solidFill>
                  <a:srgbClr val="000000"/>
                </a:solidFill>
                <a:highlight>
                  <a:srgbClr val="FFFFFF"/>
                </a:highlight>
                <a:latin typeface="Fira Code" panose="00000509000000000000" pitchFamily="49" charset="0"/>
                <a:ea typeface="Fira Code" panose="00000509000000000000" pitchFamily="49" charset="0"/>
              </a:rPr>
              <a:t> x = 0; x &lt; width; x++)</a:t>
            </a:r>
          </a:p>
          <a:p>
            <a:r>
              <a:rPr lang="en-US" sz="2000" dirty="0">
                <a:solidFill>
                  <a:srgbClr val="000000"/>
                </a:solidFill>
                <a:highlight>
                  <a:srgbClr val="FFFFFF"/>
                </a:highlight>
                <a:latin typeface="Fira Code" panose="00000509000000000000" pitchFamily="49" charset="0"/>
                <a:ea typeface="Fira Code" panose="00000509000000000000" pitchFamily="49" charset="0"/>
              </a:rPr>
              <a:t>            filled[x, height-1] = </a:t>
            </a:r>
            <a:r>
              <a:rPr lang="en-US" sz="2000" dirty="0">
                <a:solidFill>
                  <a:srgbClr val="0000FF"/>
                </a:solidFill>
                <a:highlight>
                  <a:srgbClr val="FFFFFF"/>
                </a:highlight>
                <a:latin typeface="Fira Code" panose="00000509000000000000" pitchFamily="49" charset="0"/>
                <a:ea typeface="Fira Code" panose="00000509000000000000" pitchFamily="49" charset="0"/>
              </a:rPr>
              <a:t>false</a:t>
            </a:r>
            <a:r>
              <a:rPr lang="en-US" sz="2000" dirty="0">
                <a:solidFill>
                  <a:srgbClr val="000000"/>
                </a:solidFill>
                <a:highlight>
                  <a:srgbClr val="FFFFFF"/>
                </a:highlight>
                <a:latin typeface="Fira Code" panose="00000509000000000000" pitchFamily="49" charset="0"/>
                <a:ea typeface="Fira Code" panose="00000509000000000000" pitchFamily="49" charset="0"/>
              </a:rPr>
              <a:t>;</a:t>
            </a:r>
          </a:p>
          <a:p>
            <a:r>
              <a:rPr lang="en-US" sz="2000" dirty="0">
                <a:solidFill>
                  <a:srgbClr val="000000"/>
                </a:solidFill>
                <a:highlight>
                  <a:srgbClr val="FFFFFF"/>
                </a:highlight>
                <a:latin typeface="Fira Code" panose="00000509000000000000" pitchFamily="49" charset="0"/>
                <a:ea typeface="Fira Code" panose="00000509000000000000" pitchFamily="49" charset="0"/>
              </a:rPr>
              <a:t>    </a:t>
            </a:r>
            <a:r>
              <a:rPr lang="ru-RU" sz="2000" dirty="0">
                <a:solidFill>
                  <a:srgbClr val="000000"/>
                </a:solidFill>
                <a:highlight>
                  <a:srgbClr val="FFFFFF"/>
                </a:highlight>
                <a:latin typeface="Fira Code" panose="00000509000000000000" pitchFamily="49" charset="0"/>
                <a:ea typeface="Fira Code" panose="00000509000000000000" pitchFamily="49" charset="0"/>
              </a:rPr>
              <a:t>}</a:t>
            </a:r>
          </a:p>
          <a:p>
            <a:r>
              <a:rPr lang="ru-RU" sz="2000" dirty="0">
                <a:solidFill>
                  <a:srgbClr val="000000"/>
                </a:solidFill>
                <a:highlight>
                  <a:srgbClr val="FFFFFF"/>
                </a:highlight>
                <a:latin typeface="Fira Code" panose="00000509000000000000" pitchFamily="49" charset="0"/>
                <a:ea typeface="Fira Code" panose="00000509000000000000" pitchFamily="49" charset="0"/>
              </a:rPr>
              <a:t>}</a:t>
            </a:r>
          </a:p>
          <a:p>
            <a:endParaRPr lang="ru-RU" sz="2000" dirty="0">
              <a:solidFill>
                <a:srgbClr val="000000"/>
              </a:solidFill>
              <a:highlight>
                <a:srgbClr val="FFFFFF"/>
              </a:highlight>
              <a:latin typeface="Fira Code" panose="00000509000000000000" pitchFamily="49" charset="0"/>
              <a:ea typeface="Fira Code" panose="00000509000000000000" pitchFamily="49" charset="0"/>
            </a:endParaRPr>
          </a:p>
        </p:txBody>
      </p:sp>
    </p:spTree>
    <p:extLst>
      <p:ext uri="{BB962C8B-B14F-4D97-AF65-F5344CB8AC3E}">
        <p14:creationId xmlns:p14="http://schemas.microsoft.com/office/powerpoint/2010/main" val="33270836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457200" y="274638"/>
            <a:ext cx="8229600" cy="5818658"/>
          </a:xfrm>
        </p:spPr>
        <p:txBody>
          <a:bodyPr>
            <a:normAutofit/>
          </a:bodyPr>
          <a:lstStyle/>
          <a:p>
            <a:r>
              <a:rPr lang="ru-RU" dirty="0"/>
              <a:t>Пишите код так, </a:t>
            </a:r>
            <a:r>
              <a:rPr lang="en-US" dirty="0"/>
              <a:t/>
            </a:r>
            <a:br>
              <a:rPr lang="en-US" dirty="0"/>
            </a:br>
            <a:r>
              <a:rPr lang="ru-RU" dirty="0"/>
              <a:t>как вы будете его объяснять коллеге!</a:t>
            </a:r>
          </a:p>
        </p:txBody>
      </p:sp>
    </p:spTree>
    <p:extLst>
      <p:ext uri="{BB962C8B-B14F-4D97-AF65-F5344CB8AC3E}">
        <p14:creationId xmlns:p14="http://schemas.microsoft.com/office/powerpoint/2010/main" val="39635590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4800" dirty="0"/>
              <a:t>Маркер «Я так не объясняю»</a:t>
            </a:r>
          </a:p>
        </p:txBody>
      </p:sp>
      <p:sp>
        <p:nvSpPr>
          <p:cNvPr id="3" name="Объект 2"/>
          <p:cNvSpPr>
            <a:spLocks noGrp="1"/>
          </p:cNvSpPr>
          <p:nvPr>
            <p:ph idx="1"/>
          </p:nvPr>
        </p:nvSpPr>
        <p:spPr/>
        <p:txBody>
          <a:bodyPr/>
          <a:lstStyle/>
          <a:p>
            <a:endParaRPr lang="ru-RU" dirty="0"/>
          </a:p>
        </p:txBody>
      </p:sp>
    </p:spTree>
    <p:extLst>
      <p:ext uri="{BB962C8B-B14F-4D97-AF65-F5344CB8AC3E}">
        <p14:creationId xmlns:p14="http://schemas.microsoft.com/office/powerpoint/2010/main" val="7742258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323528" y="260648"/>
            <a:ext cx="8820472" cy="4893647"/>
          </a:xfrm>
          <a:prstGeom prst="rect">
            <a:avLst/>
          </a:prstGeom>
        </p:spPr>
        <p:txBody>
          <a:bodyPr wrap="square">
            <a:spAutoFit/>
          </a:bodyPr>
          <a:lstStyle/>
          <a:p>
            <a:r>
              <a:rPr lang="en-US" sz="2400" dirty="0">
                <a:solidFill>
                  <a:srgbClr val="0000FF"/>
                </a:solidFill>
                <a:highlight>
                  <a:srgbClr val="FFFFFF"/>
                </a:highlight>
                <a:latin typeface="Fira Code" panose="00000509000000000000" pitchFamily="49" charset="0"/>
                <a:ea typeface="Fira Code" panose="00000509000000000000" pitchFamily="49" charset="0"/>
              </a:rPr>
              <a:t>public</a:t>
            </a:r>
            <a:r>
              <a:rPr lang="en-US" sz="2400" dirty="0">
                <a:solidFill>
                  <a:srgbClr val="000000"/>
                </a:solidFill>
                <a:highlight>
                  <a:srgbClr val="FFFFFF"/>
                </a:highlight>
                <a:latin typeface="Fira Code" panose="00000509000000000000" pitchFamily="49" charset="0"/>
                <a:ea typeface="Fira Code" panose="00000509000000000000" pitchFamily="49" charset="0"/>
              </a:rPr>
              <a:t> </a:t>
            </a:r>
            <a:r>
              <a:rPr lang="en-US" sz="2400" dirty="0">
                <a:solidFill>
                  <a:srgbClr val="0000FF"/>
                </a:solidFill>
                <a:highlight>
                  <a:srgbClr val="FFFFFF"/>
                </a:highlight>
                <a:latin typeface="Fira Code" panose="00000509000000000000" pitchFamily="49" charset="0"/>
                <a:ea typeface="Fira Code" panose="00000509000000000000" pitchFamily="49" charset="0"/>
              </a:rPr>
              <a:t>void</a:t>
            </a:r>
            <a:r>
              <a:rPr lang="en-US" sz="2400" dirty="0">
                <a:solidFill>
                  <a:srgbClr val="000000"/>
                </a:solidFill>
                <a:highlight>
                  <a:srgbClr val="FFFFFF"/>
                </a:highlight>
                <a:latin typeface="Fira Code" panose="00000509000000000000" pitchFamily="49" charset="0"/>
                <a:ea typeface="Fira Code" panose="00000509000000000000" pitchFamily="49" charset="0"/>
              </a:rPr>
              <a:t> </a:t>
            </a:r>
            <a:r>
              <a:rPr lang="en-US" sz="2400" dirty="0" err="1">
                <a:solidFill>
                  <a:srgbClr val="000000"/>
                </a:solidFill>
                <a:highlight>
                  <a:srgbClr val="FFFFFF"/>
                </a:highlight>
                <a:latin typeface="Fira Code" panose="00000509000000000000" pitchFamily="49" charset="0"/>
                <a:ea typeface="Fira Code" panose="00000509000000000000" pitchFamily="49" charset="0"/>
              </a:rPr>
              <a:t>ClearFullLines</a:t>
            </a:r>
            <a:r>
              <a:rPr lang="en-US" sz="2400" dirty="0">
                <a:solidFill>
                  <a:srgbClr val="000000"/>
                </a:solidFill>
                <a:highlight>
                  <a:srgbClr val="FFFFFF"/>
                </a:highlight>
                <a:latin typeface="Fira Code" panose="00000509000000000000" pitchFamily="49" charset="0"/>
                <a:ea typeface="Fira Code" panose="00000509000000000000" pitchFamily="49" charset="0"/>
              </a:rPr>
              <a:t>() </a:t>
            </a:r>
          </a:p>
          <a:p>
            <a:r>
              <a:rPr lang="en-US" sz="2400" dirty="0">
                <a:solidFill>
                  <a:srgbClr val="000000"/>
                </a:solidFill>
                <a:highlight>
                  <a:srgbClr val="FFFFFF"/>
                </a:highlight>
                <a:latin typeface="Fira Code" panose="00000509000000000000" pitchFamily="49" charset="0"/>
                <a:ea typeface="Fira Code" panose="00000509000000000000" pitchFamily="49" charset="0"/>
              </a:rPr>
              <a:t>{</a:t>
            </a:r>
          </a:p>
          <a:p>
            <a:r>
              <a:rPr lang="en-US" sz="2400" dirty="0">
                <a:solidFill>
                  <a:srgbClr val="000000"/>
                </a:solidFill>
                <a:highlight>
                  <a:srgbClr val="FFFFFF"/>
                </a:highlight>
                <a:latin typeface="Fira Code" panose="00000509000000000000" pitchFamily="49" charset="0"/>
                <a:ea typeface="Fira Code" panose="00000509000000000000" pitchFamily="49" charset="0"/>
              </a:rPr>
              <a:t>    </a:t>
            </a:r>
            <a:r>
              <a:rPr lang="en-US" sz="2400" dirty="0">
                <a:solidFill>
                  <a:srgbClr val="0000FF"/>
                </a:solidFill>
                <a:highlight>
                  <a:srgbClr val="FFFFFF"/>
                </a:highlight>
                <a:latin typeface="Fira Code" panose="00000509000000000000" pitchFamily="49" charset="0"/>
                <a:ea typeface="Fira Code" panose="00000509000000000000" pitchFamily="49" charset="0"/>
              </a:rPr>
              <a:t>for</a:t>
            </a:r>
            <a:r>
              <a:rPr lang="en-US" sz="2400" dirty="0">
                <a:solidFill>
                  <a:srgbClr val="000000"/>
                </a:solidFill>
                <a:highlight>
                  <a:srgbClr val="FFFFFF"/>
                </a:highlight>
                <a:latin typeface="Fira Code" panose="00000509000000000000" pitchFamily="49" charset="0"/>
                <a:ea typeface="Fira Code" panose="00000509000000000000" pitchFamily="49" charset="0"/>
              </a:rPr>
              <a:t> (</a:t>
            </a:r>
            <a:r>
              <a:rPr lang="en-US" sz="2400" dirty="0" err="1">
                <a:solidFill>
                  <a:srgbClr val="0000FF"/>
                </a:solidFill>
                <a:highlight>
                  <a:srgbClr val="FFFFFF"/>
                </a:highlight>
                <a:latin typeface="Fira Code" panose="00000509000000000000" pitchFamily="49" charset="0"/>
                <a:ea typeface="Fira Code" panose="00000509000000000000" pitchFamily="49" charset="0"/>
              </a:rPr>
              <a:t>int</a:t>
            </a:r>
            <a:r>
              <a:rPr lang="en-US" sz="2400" dirty="0">
                <a:solidFill>
                  <a:srgbClr val="000000"/>
                </a:solidFill>
                <a:highlight>
                  <a:srgbClr val="FFFFFF"/>
                </a:highlight>
                <a:latin typeface="Fira Code" panose="00000509000000000000" pitchFamily="49" charset="0"/>
                <a:ea typeface="Fira Code" panose="00000509000000000000" pitchFamily="49" charset="0"/>
              </a:rPr>
              <a:t> y = 0; y &lt; height;) </a:t>
            </a:r>
          </a:p>
          <a:p>
            <a:r>
              <a:rPr lang="en-US" sz="2400" dirty="0">
                <a:solidFill>
                  <a:srgbClr val="000000"/>
                </a:solidFill>
                <a:highlight>
                  <a:srgbClr val="FFFFFF"/>
                </a:highlight>
                <a:latin typeface="Fira Code" panose="00000509000000000000" pitchFamily="49" charset="0"/>
                <a:ea typeface="Fira Code" panose="00000509000000000000" pitchFamily="49" charset="0"/>
              </a:rPr>
              <a:t>    {</a:t>
            </a:r>
          </a:p>
          <a:p>
            <a:r>
              <a:rPr lang="en-US" sz="2400" dirty="0">
                <a:solidFill>
                  <a:srgbClr val="000000"/>
                </a:solidFill>
                <a:highlight>
                  <a:srgbClr val="FFFFFF"/>
                </a:highlight>
                <a:latin typeface="Fira Code" panose="00000509000000000000" pitchFamily="49" charset="0"/>
                <a:ea typeface="Fira Code" panose="00000509000000000000" pitchFamily="49" charset="0"/>
              </a:rPr>
              <a:t>        </a:t>
            </a:r>
            <a:r>
              <a:rPr lang="en-US" sz="2400" dirty="0">
                <a:solidFill>
                  <a:srgbClr val="0000FF"/>
                </a:solidFill>
                <a:highlight>
                  <a:srgbClr val="FFFFFF"/>
                </a:highlight>
                <a:latin typeface="Fira Code" panose="00000509000000000000" pitchFamily="49" charset="0"/>
                <a:ea typeface="Fira Code" panose="00000509000000000000" pitchFamily="49" charset="0"/>
              </a:rPr>
              <a:t>if</a:t>
            </a:r>
            <a:r>
              <a:rPr lang="en-US" sz="2400" dirty="0">
                <a:solidFill>
                  <a:srgbClr val="000000"/>
                </a:solidFill>
                <a:highlight>
                  <a:srgbClr val="FFFFFF"/>
                </a:highlight>
                <a:latin typeface="Fira Code" panose="00000509000000000000" pitchFamily="49" charset="0"/>
                <a:ea typeface="Fira Code" panose="00000509000000000000" pitchFamily="49" charset="0"/>
              </a:rPr>
              <a:t> (</a:t>
            </a:r>
            <a:r>
              <a:rPr lang="en-US" sz="2400" dirty="0" err="1">
                <a:solidFill>
                  <a:srgbClr val="000000"/>
                </a:solidFill>
                <a:highlight>
                  <a:srgbClr val="FFFFFF"/>
                </a:highlight>
                <a:latin typeface="Fira Code" panose="00000509000000000000" pitchFamily="49" charset="0"/>
                <a:ea typeface="Fira Code" panose="00000509000000000000" pitchFamily="49" charset="0"/>
              </a:rPr>
              <a:t>LineIsFull</a:t>
            </a:r>
            <a:r>
              <a:rPr lang="en-US" sz="2400" dirty="0">
                <a:solidFill>
                  <a:srgbClr val="000000"/>
                </a:solidFill>
                <a:highlight>
                  <a:srgbClr val="FFFFFF"/>
                </a:highlight>
                <a:latin typeface="Fira Code" panose="00000509000000000000" pitchFamily="49" charset="0"/>
                <a:ea typeface="Fira Code" panose="00000509000000000000" pitchFamily="49" charset="0"/>
              </a:rPr>
              <a:t>(y))</a:t>
            </a:r>
          </a:p>
          <a:p>
            <a:r>
              <a:rPr lang="en-US" sz="2400" dirty="0">
                <a:solidFill>
                  <a:srgbClr val="000000"/>
                </a:solidFill>
                <a:highlight>
                  <a:srgbClr val="FFFFFF"/>
                </a:highlight>
                <a:latin typeface="Fira Code" panose="00000509000000000000" pitchFamily="49" charset="0"/>
                <a:ea typeface="Fira Code" panose="00000509000000000000" pitchFamily="49" charset="0"/>
              </a:rPr>
              <a:t>        {</a:t>
            </a:r>
          </a:p>
          <a:p>
            <a:r>
              <a:rPr lang="en-US" sz="2400" dirty="0">
                <a:solidFill>
                  <a:srgbClr val="000000"/>
                </a:solidFill>
                <a:highlight>
                  <a:srgbClr val="FFFFFF"/>
                </a:highlight>
                <a:latin typeface="Fira Code" panose="00000509000000000000" pitchFamily="49" charset="0"/>
                <a:ea typeface="Fira Code" panose="00000509000000000000" pitchFamily="49" charset="0"/>
              </a:rPr>
              <a:t>            </a:t>
            </a:r>
            <a:r>
              <a:rPr lang="en-US" sz="2400" dirty="0" err="1">
                <a:solidFill>
                  <a:srgbClr val="000000"/>
                </a:solidFill>
                <a:highlight>
                  <a:srgbClr val="FFFFFF"/>
                </a:highlight>
                <a:latin typeface="Fira Code" panose="00000509000000000000" pitchFamily="49" charset="0"/>
                <a:ea typeface="Fira Code" panose="00000509000000000000" pitchFamily="49" charset="0"/>
              </a:rPr>
              <a:t>ShiftDownAllLinesHigherThan</a:t>
            </a:r>
            <a:r>
              <a:rPr lang="en-US" sz="2400" dirty="0">
                <a:solidFill>
                  <a:srgbClr val="000000"/>
                </a:solidFill>
                <a:highlight>
                  <a:srgbClr val="FFFFFF"/>
                </a:highlight>
                <a:latin typeface="Fira Code" panose="00000509000000000000" pitchFamily="49" charset="0"/>
                <a:ea typeface="Fira Code" panose="00000509000000000000" pitchFamily="49" charset="0"/>
              </a:rPr>
              <a:t>(y);</a:t>
            </a:r>
          </a:p>
          <a:p>
            <a:r>
              <a:rPr lang="en-US" sz="2400" dirty="0">
                <a:solidFill>
                  <a:srgbClr val="000000"/>
                </a:solidFill>
                <a:highlight>
                  <a:srgbClr val="FFFFFF"/>
                </a:highlight>
                <a:latin typeface="Fira Code" panose="00000509000000000000" pitchFamily="49" charset="0"/>
                <a:ea typeface="Fira Code" panose="00000509000000000000" pitchFamily="49" charset="0"/>
              </a:rPr>
              <a:t>            </a:t>
            </a:r>
            <a:r>
              <a:rPr lang="en-US" sz="2400" dirty="0" err="1">
                <a:solidFill>
                  <a:srgbClr val="000000"/>
                </a:solidFill>
                <a:highlight>
                  <a:srgbClr val="FFFFFF"/>
                </a:highlight>
                <a:latin typeface="Fira Code" panose="00000509000000000000" pitchFamily="49" charset="0"/>
                <a:ea typeface="Fira Code" panose="00000509000000000000" pitchFamily="49" charset="0"/>
              </a:rPr>
              <a:t>AddEmptyLineOnTop</a:t>
            </a:r>
            <a:r>
              <a:rPr lang="en-US" sz="2400" dirty="0">
                <a:solidFill>
                  <a:srgbClr val="000000"/>
                </a:solidFill>
                <a:highlight>
                  <a:srgbClr val="FFFFFF"/>
                </a:highlight>
                <a:latin typeface="Fira Code" panose="00000509000000000000" pitchFamily="49" charset="0"/>
                <a:ea typeface="Fira Code" panose="00000509000000000000" pitchFamily="49" charset="0"/>
              </a:rPr>
              <a:t>();</a:t>
            </a:r>
          </a:p>
          <a:p>
            <a:r>
              <a:rPr lang="ru-RU" sz="2400" dirty="0">
                <a:solidFill>
                  <a:srgbClr val="000000"/>
                </a:solidFill>
                <a:highlight>
                  <a:srgbClr val="FFFFFF"/>
                </a:highlight>
                <a:latin typeface="Fira Code" panose="00000509000000000000" pitchFamily="49" charset="0"/>
                <a:ea typeface="Fira Code" panose="00000509000000000000" pitchFamily="49" charset="0"/>
              </a:rPr>
              <a:t>        }</a:t>
            </a:r>
            <a:endParaRPr lang="en-US" sz="2400" dirty="0">
              <a:solidFill>
                <a:srgbClr val="000000"/>
              </a:solidFill>
              <a:highlight>
                <a:srgbClr val="FFFFFF"/>
              </a:highlight>
              <a:latin typeface="Fira Code" panose="00000509000000000000" pitchFamily="49" charset="0"/>
              <a:ea typeface="Fira Code" panose="00000509000000000000" pitchFamily="49" charset="0"/>
            </a:endParaRPr>
          </a:p>
          <a:p>
            <a:r>
              <a:rPr lang="en-US" sz="2400" dirty="0">
                <a:solidFill>
                  <a:srgbClr val="000000"/>
                </a:solidFill>
                <a:highlight>
                  <a:srgbClr val="FFFFFF"/>
                </a:highlight>
                <a:latin typeface="Fira Code" panose="00000509000000000000" pitchFamily="49" charset="0"/>
                <a:ea typeface="Fira Code" panose="00000509000000000000" pitchFamily="49" charset="0"/>
              </a:rPr>
              <a:t>        </a:t>
            </a:r>
            <a:r>
              <a:rPr lang="en-US" sz="2400" dirty="0">
                <a:solidFill>
                  <a:srgbClr val="0000FF"/>
                </a:solidFill>
                <a:highlight>
                  <a:srgbClr val="FFFFFF"/>
                </a:highlight>
                <a:latin typeface="Fira Code" panose="00000509000000000000" pitchFamily="49" charset="0"/>
                <a:ea typeface="Fira Code" panose="00000509000000000000" pitchFamily="49" charset="0"/>
              </a:rPr>
              <a:t>else</a:t>
            </a:r>
            <a:endParaRPr lang="en-US" sz="2400" dirty="0">
              <a:solidFill>
                <a:srgbClr val="000000"/>
              </a:solidFill>
              <a:highlight>
                <a:srgbClr val="FFFFFF"/>
              </a:highlight>
              <a:latin typeface="Fira Code" panose="00000509000000000000" pitchFamily="49" charset="0"/>
              <a:ea typeface="Fira Code" panose="00000509000000000000" pitchFamily="49" charset="0"/>
            </a:endParaRPr>
          </a:p>
          <a:p>
            <a:r>
              <a:rPr lang="en-US" sz="2400" dirty="0">
                <a:solidFill>
                  <a:srgbClr val="000000"/>
                </a:solidFill>
                <a:highlight>
                  <a:srgbClr val="FFFFFF"/>
                </a:highlight>
                <a:latin typeface="Fira Code" panose="00000509000000000000" pitchFamily="49" charset="0"/>
                <a:ea typeface="Fira Code" panose="00000509000000000000" pitchFamily="49" charset="0"/>
              </a:rPr>
              <a:t>          </a:t>
            </a:r>
            <a:r>
              <a:rPr lang="ru-RU" sz="2400" dirty="0">
                <a:solidFill>
                  <a:srgbClr val="000000"/>
                </a:solidFill>
                <a:highlight>
                  <a:srgbClr val="FFFFFF"/>
                </a:highlight>
                <a:latin typeface="Fira Code" panose="00000509000000000000" pitchFamily="49" charset="0"/>
                <a:ea typeface="Fira Code" panose="00000509000000000000" pitchFamily="49" charset="0"/>
              </a:rPr>
              <a:t>  </a:t>
            </a:r>
            <a:r>
              <a:rPr lang="en-US" sz="2400" dirty="0">
                <a:solidFill>
                  <a:srgbClr val="000000"/>
                </a:solidFill>
                <a:highlight>
                  <a:srgbClr val="FFFFFF"/>
                </a:highlight>
                <a:latin typeface="Fira Code" panose="00000509000000000000" pitchFamily="49" charset="0"/>
                <a:ea typeface="Fira Code" panose="00000509000000000000" pitchFamily="49" charset="0"/>
              </a:rPr>
              <a:t>y++;</a:t>
            </a:r>
            <a:endParaRPr lang="ru-RU" sz="2400" dirty="0">
              <a:solidFill>
                <a:srgbClr val="000000"/>
              </a:solidFill>
              <a:highlight>
                <a:srgbClr val="FFFFFF"/>
              </a:highlight>
              <a:latin typeface="Fira Code" panose="00000509000000000000" pitchFamily="49" charset="0"/>
              <a:ea typeface="Fira Code" panose="00000509000000000000" pitchFamily="49" charset="0"/>
            </a:endParaRPr>
          </a:p>
          <a:p>
            <a:r>
              <a:rPr lang="ru-RU" sz="2400" dirty="0">
                <a:solidFill>
                  <a:srgbClr val="000000"/>
                </a:solidFill>
                <a:highlight>
                  <a:srgbClr val="FFFFFF"/>
                </a:highlight>
                <a:latin typeface="Fira Code" panose="00000509000000000000" pitchFamily="49" charset="0"/>
                <a:ea typeface="Fira Code" panose="00000509000000000000" pitchFamily="49" charset="0"/>
              </a:rPr>
              <a:t>    }</a:t>
            </a:r>
          </a:p>
          <a:p>
            <a:r>
              <a:rPr lang="ru-RU" sz="2400" dirty="0">
                <a:solidFill>
                  <a:srgbClr val="000000"/>
                </a:solidFill>
                <a:highlight>
                  <a:srgbClr val="FFFFFF"/>
                </a:highlight>
                <a:latin typeface="Fira Code" panose="00000509000000000000" pitchFamily="49" charset="0"/>
                <a:ea typeface="Fira Code" panose="00000509000000000000" pitchFamily="49" charset="0"/>
              </a:rPr>
              <a:t>}</a:t>
            </a:r>
          </a:p>
        </p:txBody>
      </p:sp>
      <p:pic>
        <p:nvPicPr>
          <p:cNvPr id="6" name="Рисунок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59031" y="4653136"/>
            <a:ext cx="3028232" cy="1956238"/>
          </a:xfrm>
          <a:prstGeom prst="rect">
            <a:avLst/>
          </a:prstGeom>
        </p:spPr>
      </p:pic>
    </p:spTree>
    <p:extLst>
      <p:ext uri="{BB962C8B-B14F-4D97-AF65-F5344CB8AC3E}">
        <p14:creationId xmlns:p14="http://schemas.microsoft.com/office/powerpoint/2010/main" val="10271047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323528" y="188640"/>
            <a:ext cx="8928992" cy="6340197"/>
          </a:xfrm>
          <a:prstGeom prst="rect">
            <a:avLst/>
          </a:prstGeom>
        </p:spPr>
        <p:txBody>
          <a:bodyPr wrap="square">
            <a:spAutoFit/>
          </a:bodyPr>
          <a:lstStyle/>
          <a:p>
            <a:r>
              <a:rPr lang="en-US" sz="1400" dirty="0" err="1">
                <a:solidFill>
                  <a:srgbClr val="2B91AF"/>
                </a:solidFill>
                <a:highlight>
                  <a:srgbClr val="FFFFFF"/>
                </a:highlight>
                <a:latin typeface="Fira Code" panose="00000509000000000000" pitchFamily="49" charset="0"/>
                <a:ea typeface="Fira Code" panose="00000509000000000000" pitchFamily="49" charset="0"/>
              </a:rPr>
              <a:t>ComparisonResult</a:t>
            </a:r>
            <a:r>
              <a:rPr lang="en-US" sz="1400" dirty="0">
                <a:solidFill>
                  <a:srgbClr val="000000"/>
                </a:solidFill>
                <a:highlight>
                  <a:srgbClr val="FFFFFF"/>
                </a:highlight>
                <a:latin typeface="Fira Code" panose="00000509000000000000" pitchFamily="49" charset="0"/>
                <a:ea typeface="Fira Code" panose="00000509000000000000" pitchFamily="49" charset="0"/>
              </a:rPr>
              <a:t> </a:t>
            </a:r>
            <a:r>
              <a:rPr lang="en-US" sz="1400" dirty="0" err="1">
                <a:solidFill>
                  <a:srgbClr val="000000"/>
                </a:solidFill>
                <a:highlight>
                  <a:srgbClr val="FFFFFF"/>
                </a:highlight>
                <a:latin typeface="Fira Code" panose="00000509000000000000" pitchFamily="49" charset="0"/>
                <a:ea typeface="Fira Code" panose="00000509000000000000" pitchFamily="49" charset="0"/>
              </a:rPr>
              <a:t>CompareStacks</a:t>
            </a:r>
            <a:r>
              <a:rPr lang="en-US" sz="1400" dirty="0">
                <a:solidFill>
                  <a:srgbClr val="000000"/>
                </a:solidFill>
                <a:highlight>
                  <a:srgbClr val="FFFFFF"/>
                </a:highlight>
                <a:latin typeface="Fira Code" panose="00000509000000000000" pitchFamily="49" charset="0"/>
                <a:ea typeface="Fira Code" panose="00000509000000000000" pitchFamily="49" charset="0"/>
              </a:rPr>
              <a:t>(</a:t>
            </a:r>
            <a:r>
              <a:rPr lang="ru-RU" sz="1400" dirty="0">
                <a:solidFill>
                  <a:srgbClr val="000000"/>
                </a:solidFill>
                <a:highlight>
                  <a:srgbClr val="FFFFFF"/>
                </a:highlight>
                <a:latin typeface="Fira Code" panose="00000509000000000000" pitchFamily="49" charset="0"/>
                <a:ea typeface="Fira Code" panose="00000509000000000000" pitchFamily="49" charset="0"/>
              </a:rPr>
              <a:t/>
            </a:r>
            <a:br>
              <a:rPr lang="ru-RU" sz="1400" dirty="0">
                <a:solidFill>
                  <a:srgbClr val="000000"/>
                </a:solidFill>
                <a:highlight>
                  <a:srgbClr val="FFFFFF"/>
                </a:highlight>
                <a:latin typeface="Fira Code" panose="00000509000000000000" pitchFamily="49" charset="0"/>
                <a:ea typeface="Fira Code" panose="00000509000000000000" pitchFamily="49" charset="0"/>
              </a:rPr>
            </a:br>
            <a:r>
              <a:rPr lang="ru-RU" sz="1400" dirty="0">
                <a:solidFill>
                  <a:srgbClr val="000000"/>
                </a:solidFill>
                <a:highlight>
                  <a:srgbClr val="FFFFFF"/>
                </a:highlight>
                <a:latin typeface="Fira Code" panose="00000509000000000000" pitchFamily="49" charset="0"/>
                <a:ea typeface="Fira Code" panose="00000509000000000000" pitchFamily="49" charset="0"/>
              </a:rPr>
              <a:t>	</a:t>
            </a:r>
            <a:r>
              <a:rPr lang="en-US" sz="1400" dirty="0" err="1">
                <a:solidFill>
                  <a:srgbClr val="2B91AF"/>
                </a:solidFill>
                <a:highlight>
                  <a:srgbClr val="FFFFFF"/>
                </a:highlight>
                <a:latin typeface="Fira Code" panose="00000509000000000000" pitchFamily="49" charset="0"/>
                <a:ea typeface="Fira Code" panose="00000509000000000000" pitchFamily="49" charset="0"/>
              </a:rPr>
              <a:t>ESType</a:t>
            </a:r>
            <a:r>
              <a:rPr lang="en-US" sz="1400" dirty="0">
                <a:solidFill>
                  <a:srgbClr val="000000"/>
                </a:solidFill>
                <a:highlight>
                  <a:srgbClr val="FFFFFF"/>
                </a:highlight>
                <a:latin typeface="Fira Code" panose="00000509000000000000" pitchFamily="49" charset="0"/>
                <a:ea typeface="Fira Code" panose="00000509000000000000" pitchFamily="49" charset="0"/>
              </a:rPr>
              <a:t>[] first, </a:t>
            </a:r>
            <a:r>
              <a:rPr lang="en-US" sz="1400" dirty="0" err="1">
                <a:solidFill>
                  <a:srgbClr val="2B91AF"/>
                </a:solidFill>
                <a:highlight>
                  <a:srgbClr val="FFFFFF"/>
                </a:highlight>
                <a:latin typeface="Fira Code" panose="00000509000000000000" pitchFamily="49" charset="0"/>
                <a:ea typeface="Fira Code" panose="00000509000000000000" pitchFamily="49" charset="0"/>
              </a:rPr>
              <a:t>ESType</a:t>
            </a:r>
            <a:r>
              <a:rPr lang="en-US" sz="1400" dirty="0">
                <a:solidFill>
                  <a:srgbClr val="000000"/>
                </a:solidFill>
                <a:highlight>
                  <a:srgbClr val="FFFFFF"/>
                </a:highlight>
                <a:latin typeface="Fira Code" panose="00000509000000000000" pitchFamily="49" charset="0"/>
                <a:ea typeface="Fira Code" panose="00000509000000000000" pitchFamily="49" charset="0"/>
              </a:rPr>
              <a:t>[] second, </a:t>
            </a:r>
            <a:r>
              <a:rPr lang="en-US" sz="1400" dirty="0">
                <a:solidFill>
                  <a:srgbClr val="0000FF"/>
                </a:solidFill>
                <a:highlight>
                  <a:srgbClr val="FFFFFF"/>
                </a:highlight>
                <a:latin typeface="Fira Code" panose="00000509000000000000" pitchFamily="49" charset="0"/>
                <a:ea typeface="Fira Code" panose="00000509000000000000" pitchFamily="49" charset="0"/>
              </a:rPr>
              <a:t>out</a:t>
            </a:r>
            <a:r>
              <a:rPr lang="en-US" sz="1400" dirty="0">
                <a:solidFill>
                  <a:srgbClr val="000000"/>
                </a:solidFill>
                <a:highlight>
                  <a:srgbClr val="FFFFFF"/>
                </a:highlight>
                <a:latin typeface="Fira Code" panose="00000509000000000000" pitchFamily="49" charset="0"/>
                <a:ea typeface="Fira Code" panose="00000509000000000000" pitchFamily="49" charset="0"/>
              </a:rPr>
              <a:t> </a:t>
            </a:r>
            <a:r>
              <a:rPr lang="en-US" sz="1400" dirty="0" err="1">
                <a:solidFill>
                  <a:srgbClr val="2B91AF"/>
                </a:solidFill>
                <a:highlight>
                  <a:srgbClr val="FFFFFF"/>
                </a:highlight>
                <a:latin typeface="Fira Code" panose="00000509000000000000" pitchFamily="49" charset="0"/>
                <a:ea typeface="Fira Code" panose="00000509000000000000" pitchFamily="49" charset="0"/>
              </a:rPr>
              <a:t>ESType</a:t>
            </a:r>
            <a:r>
              <a:rPr lang="en-US" sz="1400" dirty="0">
                <a:solidFill>
                  <a:srgbClr val="000000"/>
                </a:solidFill>
                <a:highlight>
                  <a:srgbClr val="FFFFFF"/>
                </a:highlight>
                <a:latin typeface="Fira Code" panose="00000509000000000000" pitchFamily="49" charset="0"/>
                <a:ea typeface="Fira Code" panose="00000509000000000000" pitchFamily="49" charset="0"/>
              </a:rPr>
              <a:t>[] merged) </a:t>
            </a:r>
            <a:r>
              <a:rPr lang="ru-RU" sz="1400" dirty="0">
                <a:solidFill>
                  <a:srgbClr val="000000"/>
                </a:solidFill>
                <a:highlight>
                  <a:srgbClr val="FFFFFF"/>
                </a:highlight>
                <a:latin typeface="Fira Code" panose="00000509000000000000" pitchFamily="49" charset="0"/>
                <a:ea typeface="Fira Code" panose="00000509000000000000" pitchFamily="49" charset="0"/>
              </a:rPr>
              <a:t>{</a:t>
            </a:r>
          </a:p>
          <a:p>
            <a:r>
              <a:rPr lang="en-US" sz="1400" dirty="0">
                <a:solidFill>
                  <a:srgbClr val="000000"/>
                </a:solidFill>
                <a:highlight>
                  <a:srgbClr val="FFFFFF"/>
                </a:highlight>
                <a:latin typeface="Fira Code" panose="00000509000000000000" pitchFamily="49" charset="0"/>
                <a:ea typeface="Fira Code" panose="00000509000000000000" pitchFamily="49" charset="0"/>
              </a:rPr>
              <a:t>    merged = </a:t>
            </a:r>
            <a:r>
              <a:rPr lang="en-US" sz="1400" dirty="0">
                <a:solidFill>
                  <a:srgbClr val="0000FF"/>
                </a:solidFill>
                <a:highlight>
                  <a:srgbClr val="FFFFFF"/>
                </a:highlight>
                <a:latin typeface="Fira Code" panose="00000509000000000000" pitchFamily="49" charset="0"/>
                <a:ea typeface="Fira Code" panose="00000509000000000000" pitchFamily="49" charset="0"/>
              </a:rPr>
              <a:t>null</a:t>
            </a:r>
            <a:r>
              <a:rPr lang="en-US" sz="1400" dirty="0">
                <a:solidFill>
                  <a:srgbClr val="000000"/>
                </a:solidFill>
                <a:highlight>
                  <a:srgbClr val="FFFFFF"/>
                </a:highlight>
                <a:latin typeface="Fira Code" panose="00000509000000000000" pitchFamily="49" charset="0"/>
                <a:ea typeface="Fira Code" panose="00000509000000000000" pitchFamily="49" charset="0"/>
              </a:rPr>
              <a:t>;</a:t>
            </a:r>
          </a:p>
          <a:p>
            <a:r>
              <a:rPr lang="en-US" sz="1400" dirty="0">
                <a:solidFill>
                  <a:srgbClr val="000000"/>
                </a:solidFill>
                <a:highlight>
                  <a:srgbClr val="FFFFFF"/>
                </a:highlight>
                <a:latin typeface="Fira Code" panose="00000509000000000000" pitchFamily="49" charset="0"/>
                <a:ea typeface="Fira Code" panose="00000509000000000000" pitchFamily="49" charset="0"/>
              </a:rPr>
              <a:t>    </a:t>
            </a:r>
            <a:r>
              <a:rPr lang="en-US" sz="1400" dirty="0" err="1">
                <a:solidFill>
                  <a:srgbClr val="2B91AF"/>
                </a:solidFill>
                <a:highlight>
                  <a:srgbClr val="FFFFFF"/>
                </a:highlight>
                <a:latin typeface="Fira Code" panose="00000509000000000000" pitchFamily="49" charset="0"/>
                <a:ea typeface="Fira Code" panose="00000509000000000000" pitchFamily="49" charset="0"/>
              </a:rPr>
              <a:t>ESType</a:t>
            </a:r>
            <a:r>
              <a:rPr lang="en-US" sz="1400" dirty="0">
                <a:solidFill>
                  <a:srgbClr val="000000"/>
                </a:solidFill>
                <a:highlight>
                  <a:srgbClr val="FFFFFF"/>
                </a:highlight>
                <a:latin typeface="Fira Code" panose="00000509000000000000" pitchFamily="49" charset="0"/>
                <a:ea typeface="Fira Code" panose="00000509000000000000" pitchFamily="49" charset="0"/>
              </a:rPr>
              <a:t>[] result = </a:t>
            </a:r>
            <a:r>
              <a:rPr lang="en-US" sz="1400" dirty="0">
                <a:solidFill>
                  <a:srgbClr val="0000FF"/>
                </a:solidFill>
                <a:highlight>
                  <a:srgbClr val="FFFFFF"/>
                </a:highlight>
                <a:latin typeface="Fira Code" panose="00000509000000000000" pitchFamily="49" charset="0"/>
                <a:ea typeface="Fira Code" panose="00000509000000000000" pitchFamily="49" charset="0"/>
              </a:rPr>
              <a:t>null</a:t>
            </a:r>
            <a:r>
              <a:rPr lang="en-US" sz="1400" dirty="0">
                <a:solidFill>
                  <a:srgbClr val="000000"/>
                </a:solidFill>
                <a:highlight>
                  <a:srgbClr val="FFFFFF"/>
                </a:highlight>
                <a:latin typeface="Fira Code" panose="00000509000000000000" pitchFamily="49" charset="0"/>
                <a:ea typeface="Fira Code" panose="00000509000000000000" pitchFamily="49" charset="0"/>
              </a:rPr>
              <a:t>;</a:t>
            </a:r>
          </a:p>
          <a:p>
            <a:r>
              <a:rPr lang="en-US" sz="1400" dirty="0">
                <a:solidFill>
                  <a:srgbClr val="000000"/>
                </a:solidFill>
                <a:highlight>
                  <a:srgbClr val="FFFFFF"/>
                </a:highlight>
                <a:latin typeface="Fira Code" panose="00000509000000000000" pitchFamily="49" charset="0"/>
                <a:ea typeface="Fira Code" panose="00000509000000000000" pitchFamily="49" charset="0"/>
              </a:rPr>
              <a:t>    </a:t>
            </a:r>
            <a:r>
              <a:rPr lang="en-US" sz="1400" dirty="0">
                <a:solidFill>
                  <a:srgbClr val="0000FF"/>
                </a:solidFill>
                <a:highlight>
                  <a:srgbClr val="FFFFFF"/>
                </a:highlight>
                <a:latin typeface="Fira Code" panose="00000509000000000000" pitchFamily="49" charset="0"/>
                <a:ea typeface="Fira Code" panose="00000509000000000000" pitchFamily="49" charset="0"/>
              </a:rPr>
              <a:t>for</a:t>
            </a:r>
            <a:r>
              <a:rPr lang="en-US" sz="1400" dirty="0">
                <a:solidFill>
                  <a:srgbClr val="000000"/>
                </a:solidFill>
                <a:highlight>
                  <a:srgbClr val="FFFFFF"/>
                </a:highlight>
                <a:latin typeface="Fira Code" panose="00000509000000000000" pitchFamily="49" charset="0"/>
                <a:ea typeface="Fira Code" panose="00000509000000000000" pitchFamily="49" charset="0"/>
              </a:rPr>
              <a:t>(</a:t>
            </a:r>
            <a:r>
              <a:rPr lang="en-US" sz="1400" dirty="0" err="1">
                <a:solidFill>
                  <a:srgbClr val="0000FF"/>
                </a:solidFill>
                <a:highlight>
                  <a:srgbClr val="FFFFFF"/>
                </a:highlight>
                <a:latin typeface="Fira Code" panose="00000509000000000000" pitchFamily="49" charset="0"/>
                <a:ea typeface="Fira Code" panose="00000509000000000000" pitchFamily="49" charset="0"/>
              </a:rPr>
              <a:t>var</a:t>
            </a:r>
            <a:r>
              <a:rPr lang="en-US" sz="1400" dirty="0">
                <a:solidFill>
                  <a:srgbClr val="000000"/>
                </a:solidFill>
                <a:highlight>
                  <a:srgbClr val="FFFFFF"/>
                </a:highlight>
                <a:latin typeface="Fira Code" panose="00000509000000000000" pitchFamily="49" charset="0"/>
                <a:ea typeface="Fira Code" panose="00000509000000000000" pitchFamily="49" charset="0"/>
              </a:rPr>
              <a:t> </a:t>
            </a:r>
            <a:r>
              <a:rPr lang="en-US" sz="1400" dirty="0" err="1">
                <a:solidFill>
                  <a:srgbClr val="000000"/>
                </a:solidFill>
                <a:highlight>
                  <a:srgbClr val="FFFFFF"/>
                </a:highlight>
                <a:latin typeface="Fira Code" panose="00000509000000000000" pitchFamily="49" charset="0"/>
                <a:ea typeface="Fira Code" panose="00000509000000000000" pitchFamily="49" charset="0"/>
              </a:rPr>
              <a:t>i</a:t>
            </a:r>
            <a:r>
              <a:rPr lang="en-US" sz="1400" dirty="0">
                <a:solidFill>
                  <a:srgbClr val="000000"/>
                </a:solidFill>
                <a:highlight>
                  <a:srgbClr val="FFFFFF"/>
                </a:highlight>
                <a:latin typeface="Fira Code" panose="00000509000000000000" pitchFamily="49" charset="0"/>
                <a:ea typeface="Fira Code" panose="00000509000000000000" pitchFamily="49" charset="0"/>
              </a:rPr>
              <a:t> = 0; </a:t>
            </a:r>
            <a:r>
              <a:rPr lang="en-US" sz="1400" dirty="0" err="1">
                <a:solidFill>
                  <a:srgbClr val="000000"/>
                </a:solidFill>
                <a:highlight>
                  <a:srgbClr val="FFFFFF"/>
                </a:highlight>
                <a:latin typeface="Fira Code" panose="00000509000000000000" pitchFamily="49" charset="0"/>
                <a:ea typeface="Fira Code" panose="00000509000000000000" pitchFamily="49" charset="0"/>
              </a:rPr>
              <a:t>i</a:t>
            </a:r>
            <a:r>
              <a:rPr lang="en-US" sz="1400" dirty="0">
                <a:solidFill>
                  <a:srgbClr val="000000"/>
                </a:solidFill>
                <a:highlight>
                  <a:srgbClr val="FFFFFF"/>
                </a:highlight>
                <a:latin typeface="Fira Code" panose="00000509000000000000" pitchFamily="49" charset="0"/>
                <a:ea typeface="Fira Code" panose="00000509000000000000" pitchFamily="49" charset="0"/>
              </a:rPr>
              <a:t> &lt; </a:t>
            </a:r>
            <a:r>
              <a:rPr lang="en-US" sz="1400" dirty="0" err="1">
                <a:solidFill>
                  <a:srgbClr val="000000"/>
                </a:solidFill>
                <a:highlight>
                  <a:srgbClr val="FFFFFF"/>
                </a:highlight>
                <a:latin typeface="Fira Code" panose="00000509000000000000" pitchFamily="49" charset="0"/>
                <a:ea typeface="Fira Code" panose="00000509000000000000" pitchFamily="49" charset="0"/>
              </a:rPr>
              <a:t>first.Length</a:t>
            </a:r>
            <a:r>
              <a:rPr lang="en-US" sz="1400" dirty="0">
                <a:solidFill>
                  <a:srgbClr val="000000"/>
                </a:solidFill>
                <a:highlight>
                  <a:srgbClr val="FFFFFF"/>
                </a:highlight>
                <a:latin typeface="Fira Code" panose="00000509000000000000" pitchFamily="49" charset="0"/>
                <a:ea typeface="Fira Code" panose="00000509000000000000" pitchFamily="49" charset="0"/>
              </a:rPr>
              <a:t>; ++</a:t>
            </a:r>
            <a:r>
              <a:rPr lang="en-US" sz="1400" dirty="0" err="1">
                <a:solidFill>
                  <a:srgbClr val="000000"/>
                </a:solidFill>
                <a:highlight>
                  <a:srgbClr val="FFFFFF"/>
                </a:highlight>
                <a:latin typeface="Fira Code" panose="00000509000000000000" pitchFamily="49" charset="0"/>
                <a:ea typeface="Fira Code" panose="00000509000000000000" pitchFamily="49" charset="0"/>
              </a:rPr>
              <a:t>i</a:t>
            </a:r>
            <a:r>
              <a:rPr lang="en-US" sz="1400" dirty="0">
                <a:solidFill>
                  <a:srgbClr val="000000"/>
                </a:solidFill>
                <a:highlight>
                  <a:srgbClr val="FFFFFF"/>
                </a:highlight>
                <a:latin typeface="Fira Code" panose="00000509000000000000" pitchFamily="49" charset="0"/>
                <a:ea typeface="Fira Code" panose="00000509000000000000" pitchFamily="49" charset="0"/>
              </a:rPr>
              <a:t>) </a:t>
            </a:r>
            <a:r>
              <a:rPr lang="ru-RU" sz="1400" dirty="0">
                <a:solidFill>
                  <a:srgbClr val="000000"/>
                </a:solidFill>
                <a:highlight>
                  <a:srgbClr val="FFFFFF"/>
                </a:highlight>
                <a:latin typeface="Fira Code" panose="00000509000000000000" pitchFamily="49" charset="0"/>
                <a:ea typeface="Fira Code" panose="00000509000000000000" pitchFamily="49" charset="0"/>
              </a:rPr>
              <a:t>{</a:t>
            </a:r>
          </a:p>
          <a:p>
            <a:r>
              <a:rPr lang="en-US" sz="1400" dirty="0">
                <a:solidFill>
                  <a:srgbClr val="000000"/>
                </a:solidFill>
                <a:highlight>
                  <a:srgbClr val="FFFFFF"/>
                </a:highlight>
                <a:latin typeface="Fira Code" panose="00000509000000000000" pitchFamily="49" charset="0"/>
                <a:ea typeface="Fira Code" panose="00000509000000000000" pitchFamily="49" charset="0"/>
              </a:rPr>
              <a:t>        </a:t>
            </a:r>
            <a:r>
              <a:rPr lang="en-US" sz="1400" dirty="0" err="1">
                <a:solidFill>
                  <a:srgbClr val="0000FF"/>
                </a:solidFill>
                <a:highlight>
                  <a:srgbClr val="FFFFFF"/>
                </a:highlight>
                <a:latin typeface="Fira Code" panose="00000509000000000000" pitchFamily="49" charset="0"/>
                <a:ea typeface="Fira Code" panose="00000509000000000000" pitchFamily="49" charset="0"/>
              </a:rPr>
              <a:t>var</a:t>
            </a:r>
            <a:r>
              <a:rPr lang="en-US" sz="1400" dirty="0">
                <a:solidFill>
                  <a:srgbClr val="000000"/>
                </a:solidFill>
                <a:highlight>
                  <a:srgbClr val="FFFFFF"/>
                </a:highlight>
                <a:latin typeface="Fira Code" panose="00000509000000000000" pitchFamily="49" charset="0"/>
                <a:ea typeface="Fira Code" panose="00000509000000000000" pitchFamily="49" charset="0"/>
              </a:rPr>
              <a:t> </a:t>
            </a:r>
            <a:r>
              <a:rPr lang="en-US" sz="1400" dirty="0" err="1">
                <a:solidFill>
                  <a:srgbClr val="000000"/>
                </a:solidFill>
                <a:highlight>
                  <a:srgbClr val="FFFFFF"/>
                </a:highlight>
                <a:latin typeface="Fira Code" panose="00000509000000000000" pitchFamily="49" charset="0"/>
                <a:ea typeface="Fira Code" panose="00000509000000000000" pitchFamily="49" charset="0"/>
              </a:rPr>
              <a:t>firstCLIType</a:t>
            </a:r>
            <a:r>
              <a:rPr lang="en-US" sz="1400" dirty="0">
                <a:solidFill>
                  <a:srgbClr val="000000"/>
                </a:solidFill>
                <a:highlight>
                  <a:srgbClr val="FFFFFF"/>
                </a:highlight>
                <a:latin typeface="Fira Code" panose="00000509000000000000" pitchFamily="49" charset="0"/>
                <a:ea typeface="Fira Code" panose="00000509000000000000" pitchFamily="49" charset="0"/>
              </a:rPr>
              <a:t> = </a:t>
            </a:r>
            <a:r>
              <a:rPr lang="en-US" sz="1400" dirty="0" err="1">
                <a:solidFill>
                  <a:srgbClr val="000000"/>
                </a:solidFill>
                <a:highlight>
                  <a:srgbClr val="FFFFFF"/>
                </a:highlight>
                <a:latin typeface="Fira Code" panose="00000509000000000000" pitchFamily="49" charset="0"/>
                <a:ea typeface="Fira Code" panose="00000509000000000000" pitchFamily="49" charset="0"/>
              </a:rPr>
              <a:t>ToCLIType</a:t>
            </a:r>
            <a:r>
              <a:rPr lang="en-US" sz="1400" dirty="0">
                <a:solidFill>
                  <a:srgbClr val="000000"/>
                </a:solidFill>
                <a:highlight>
                  <a:srgbClr val="FFFFFF"/>
                </a:highlight>
                <a:latin typeface="Fira Code" panose="00000509000000000000" pitchFamily="49" charset="0"/>
                <a:ea typeface="Fira Code" panose="00000509000000000000" pitchFamily="49" charset="0"/>
              </a:rPr>
              <a:t>(first[</a:t>
            </a:r>
            <a:r>
              <a:rPr lang="en-US" sz="1400" dirty="0" err="1">
                <a:solidFill>
                  <a:srgbClr val="000000"/>
                </a:solidFill>
                <a:highlight>
                  <a:srgbClr val="FFFFFF"/>
                </a:highlight>
                <a:latin typeface="Fira Code" panose="00000509000000000000" pitchFamily="49" charset="0"/>
                <a:ea typeface="Fira Code" panose="00000509000000000000" pitchFamily="49" charset="0"/>
              </a:rPr>
              <a:t>i</a:t>
            </a:r>
            <a:r>
              <a:rPr lang="en-US" sz="1400" dirty="0">
                <a:solidFill>
                  <a:srgbClr val="000000"/>
                </a:solidFill>
                <a:highlight>
                  <a:srgbClr val="FFFFFF"/>
                </a:highlight>
                <a:latin typeface="Fira Code" panose="00000509000000000000" pitchFamily="49" charset="0"/>
                <a:ea typeface="Fira Code" panose="00000509000000000000" pitchFamily="49" charset="0"/>
              </a:rPr>
              <a:t>]);</a:t>
            </a:r>
          </a:p>
          <a:p>
            <a:r>
              <a:rPr lang="en-US" sz="1400" dirty="0">
                <a:solidFill>
                  <a:srgbClr val="000000"/>
                </a:solidFill>
                <a:highlight>
                  <a:srgbClr val="FFFFFF"/>
                </a:highlight>
                <a:latin typeface="Fira Code" panose="00000509000000000000" pitchFamily="49" charset="0"/>
                <a:ea typeface="Fira Code" panose="00000509000000000000" pitchFamily="49" charset="0"/>
              </a:rPr>
              <a:t>        </a:t>
            </a:r>
            <a:r>
              <a:rPr lang="en-US" sz="1400" dirty="0" err="1">
                <a:solidFill>
                  <a:srgbClr val="0000FF"/>
                </a:solidFill>
                <a:highlight>
                  <a:srgbClr val="FFFFFF"/>
                </a:highlight>
                <a:latin typeface="Fira Code" panose="00000509000000000000" pitchFamily="49" charset="0"/>
                <a:ea typeface="Fira Code" panose="00000509000000000000" pitchFamily="49" charset="0"/>
              </a:rPr>
              <a:t>var</a:t>
            </a:r>
            <a:r>
              <a:rPr lang="en-US" sz="1400" dirty="0">
                <a:solidFill>
                  <a:srgbClr val="000000"/>
                </a:solidFill>
                <a:highlight>
                  <a:srgbClr val="FFFFFF"/>
                </a:highlight>
                <a:latin typeface="Fira Code" panose="00000509000000000000" pitchFamily="49" charset="0"/>
                <a:ea typeface="Fira Code" panose="00000509000000000000" pitchFamily="49" charset="0"/>
              </a:rPr>
              <a:t> </a:t>
            </a:r>
            <a:r>
              <a:rPr lang="en-US" sz="1400" dirty="0" err="1">
                <a:solidFill>
                  <a:srgbClr val="000000"/>
                </a:solidFill>
                <a:highlight>
                  <a:srgbClr val="FFFFFF"/>
                </a:highlight>
                <a:latin typeface="Fira Code" panose="00000509000000000000" pitchFamily="49" charset="0"/>
                <a:ea typeface="Fira Code" panose="00000509000000000000" pitchFamily="49" charset="0"/>
              </a:rPr>
              <a:t>secondCLIType</a:t>
            </a:r>
            <a:r>
              <a:rPr lang="en-US" sz="1400" dirty="0">
                <a:solidFill>
                  <a:srgbClr val="000000"/>
                </a:solidFill>
                <a:highlight>
                  <a:srgbClr val="FFFFFF"/>
                </a:highlight>
                <a:latin typeface="Fira Code" panose="00000509000000000000" pitchFamily="49" charset="0"/>
                <a:ea typeface="Fira Code" panose="00000509000000000000" pitchFamily="49" charset="0"/>
              </a:rPr>
              <a:t> = </a:t>
            </a:r>
            <a:r>
              <a:rPr lang="en-US" sz="1400" dirty="0" err="1">
                <a:solidFill>
                  <a:srgbClr val="000000"/>
                </a:solidFill>
                <a:highlight>
                  <a:srgbClr val="FFFFFF"/>
                </a:highlight>
                <a:latin typeface="Fira Code" panose="00000509000000000000" pitchFamily="49" charset="0"/>
                <a:ea typeface="Fira Code" panose="00000509000000000000" pitchFamily="49" charset="0"/>
              </a:rPr>
              <a:t>ToCLIType</a:t>
            </a:r>
            <a:r>
              <a:rPr lang="en-US" sz="1400" dirty="0">
                <a:solidFill>
                  <a:srgbClr val="000000"/>
                </a:solidFill>
                <a:highlight>
                  <a:srgbClr val="FFFFFF"/>
                </a:highlight>
                <a:latin typeface="Fira Code" panose="00000509000000000000" pitchFamily="49" charset="0"/>
                <a:ea typeface="Fira Code" panose="00000509000000000000" pitchFamily="49" charset="0"/>
              </a:rPr>
              <a:t>(second[</a:t>
            </a:r>
            <a:r>
              <a:rPr lang="en-US" sz="1400" dirty="0" err="1">
                <a:solidFill>
                  <a:srgbClr val="000000"/>
                </a:solidFill>
                <a:highlight>
                  <a:srgbClr val="FFFFFF"/>
                </a:highlight>
                <a:latin typeface="Fira Code" panose="00000509000000000000" pitchFamily="49" charset="0"/>
                <a:ea typeface="Fira Code" panose="00000509000000000000" pitchFamily="49" charset="0"/>
              </a:rPr>
              <a:t>i</a:t>
            </a:r>
            <a:r>
              <a:rPr lang="en-US" sz="1400" dirty="0">
                <a:solidFill>
                  <a:srgbClr val="000000"/>
                </a:solidFill>
                <a:highlight>
                  <a:srgbClr val="FFFFFF"/>
                </a:highlight>
                <a:latin typeface="Fira Code" panose="00000509000000000000" pitchFamily="49" charset="0"/>
                <a:ea typeface="Fira Code" panose="00000509000000000000" pitchFamily="49" charset="0"/>
              </a:rPr>
              <a:t>]);</a:t>
            </a:r>
          </a:p>
          <a:p>
            <a:r>
              <a:rPr lang="en-US" sz="1400" dirty="0">
                <a:solidFill>
                  <a:srgbClr val="000000"/>
                </a:solidFill>
                <a:highlight>
                  <a:srgbClr val="FFFFFF"/>
                </a:highlight>
                <a:latin typeface="Fira Code" panose="00000509000000000000" pitchFamily="49" charset="0"/>
                <a:ea typeface="Fira Code" panose="00000509000000000000" pitchFamily="49" charset="0"/>
              </a:rPr>
              <a:t>        </a:t>
            </a:r>
            <a:r>
              <a:rPr lang="en-US" sz="1400" dirty="0">
                <a:solidFill>
                  <a:srgbClr val="0000FF"/>
                </a:solidFill>
                <a:highlight>
                  <a:srgbClr val="FFFFFF"/>
                </a:highlight>
                <a:latin typeface="Fira Code" panose="00000509000000000000" pitchFamily="49" charset="0"/>
                <a:ea typeface="Fira Code" panose="00000509000000000000" pitchFamily="49" charset="0"/>
              </a:rPr>
              <a:t>if</a:t>
            </a:r>
            <a:r>
              <a:rPr lang="en-US" sz="1400" dirty="0">
                <a:solidFill>
                  <a:srgbClr val="000000"/>
                </a:solidFill>
                <a:highlight>
                  <a:srgbClr val="FFFFFF"/>
                </a:highlight>
                <a:latin typeface="Fira Code" panose="00000509000000000000" pitchFamily="49" charset="0"/>
                <a:ea typeface="Fira Code" panose="00000509000000000000" pitchFamily="49" charset="0"/>
              </a:rPr>
              <a:t>(</a:t>
            </a:r>
            <a:r>
              <a:rPr lang="en-US" sz="1400" dirty="0" err="1">
                <a:solidFill>
                  <a:srgbClr val="000000"/>
                </a:solidFill>
                <a:highlight>
                  <a:srgbClr val="FFFFFF"/>
                </a:highlight>
                <a:latin typeface="Fira Code" panose="00000509000000000000" pitchFamily="49" charset="0"/>
                <a:ea typeface="Fira Code" panose="00000509000000000000" pitchFamily="49" charset="0"/>
              </a:rPr>
              <a:t>firstCLIType</a:t>
            </a:r>
            <a:r>
              <a:rPr lang="en-US" sz="1400" dirty="0">
                <a:solidFill>
                  <a:srgbClr val="000000"/>
                </a:solidFill>
                <a:highlight>
                  <a:srgbClr val="FFFFFF"/>
                </a:highlight>
                <a:latin typeface="Fira Code" panose="00000509000000000000" pitchFamily="49" charset="0"/>
                <a:ea typeface="Fira Code" panose="00000509000000000000" pitchFamily="49" charset="0"/>
              </a:rPr>
              <a:t> != </a:t>
            </a:r>
            <a:r>
              <a:rPr lang="en-US" sz="1400" dirty="0" err="1">
                <a:solidFill>
                  <a:srgbClr val="000000"/>
                </a:solidFill>
                <a:highlight>
                  <a:srgbClr val="FFFFFF"/>
                </a:highlight>
                <a:latin typeface="Fira Code" panose="00000509000000000000" pitchFamily="49" charset="0"/>
                <a:ea typeface="Fira Code" panose="00000509000000000000" pitchFamily="49" charset="0"/>
              </a:rPr>
              <a:t>secondCLIType</a:t>
            </a:r>
            <a:r>
              <a:rPr lang="en-US" sz="1400" dirty="0">
                <a:solidFill>
                  <a:srgbClr val="000000"/>
                </a:solidFill>
                <a:highlight>
                  <a:srgbClr val="FFFFFF"/>
                </a:highlight>
                <a:latin typeface="Fira Code" panose="00000509000000000000" pitchFamily="49" charset="0"/>
                <a:ea typeface="Fira Code" panose="00000509000000000000" pitchFamily="49" charset="0"/>
              </a:rPr>
              <a:t>) </a:t>
            </a:r>
            <a:r>
              <a:rPr lang="ru-RU" sz="1400" dirty="0">
                <a:solidFill>
                  <a:srgbClr val="000000"/>
                </a:solidFill>
                <a:highlight>
                  <a:srgbClr val="FFFFFF"/>
                </a:highlight>
                <a:latin typeface="Fira Code" panose="00000509000000000000" pitchFamily="49" charset="0"/>
                <a:ea typeface="Fira Code" panose="00000509000000000000" pitchFamily="49" charset="0"/>
              </a:rPr>
              <a:t/>
            </a:r>
            <a:br>
              <a:rPr lang="ru-RU" sz="1400" dirty="0">
                <a:solidFill>
                  <a:srgbClr val="000000"/>
                </a:solidFill>
                <a:highlight>
                  <a:srgbClr val="FFFFFF"/>
                </a:highlight>
                <a:latin typeface="Fira Code" panose="00000509000000000000" pitchFamily="49" charset="0"/>
                <a:ea typeface="Fira Code" panose="00000509000000000000" pitchFamily="49" charset="0"/>
              </a:rPr>
            </a:br>
            <a:r>
              <a:rPr lang="ru-RU" sz="1400" dirty="0">
                <a:solidFill>
                  <a:srgbClr val="000000"/>
                </a:solidFill>
                <a:highlight>
                  <a:srgbClr val="FFFFFF"/>
                </a:highlight>
                <a:latin typeface="Fira Code" panose="00000509000000000000" pitchFamily="49" charset="0"/>
                <a:ea typeface="Fira Code" panose="00000509000000000000" pitchFamily="49" charset="0"/>
              </a:rPr>
              <a:t>            </a:t>
            </a:r>
            <a:r>
              <a:rPr lang="en-US" sz="1400" dirty="0">
                <a:solidFill>
                  <a:srgbClr val="0000FF"/>
                </a:solidFill>
                <a:highlight>
                  <a:srgbClr val="FFFFFF"/>
                </a:highlight>
                <a:latin typeface="Fira Code" panose="00000509000000000000" pitchFamily="49" charset="0"/>
                <a:ea typeface="Fira Code" panose="00000509000000000000" pitchFamily="49" charset="0"/>
              </a:rPr>
              <a:t>return</a:t>
            </a:r>
            <a:r>
              <a:rPr lang="en-US" sz="1400" dirty="0">
                <a:solidFill>
                  <a:srgbClr val="000000"/>
                </a:solidFill>
                <a:highlight>
                  <a:srgbClr val="FFFFFF"/>
                </a:highlight>
                <a:latin typeface="Fira Code" panose="00000509000000000000" pitchFamily="49" charset="0"/>
                <a:ea typeface="Fira Code" panose="00000509000000000000" pitchFamily="49" charset="0"/>
              </a:rPr>
              <a:t> </a:t>
            </a:r>
            <a:r>
              <a:rPr lang="en-US" sz="1400" dirty="0" err="1">
                <a:solidFill>
                  <a:srgbClr val="2B91AF"/>
                </a:solidFill>
                <a:highlight>
                  <a:srgbClr val="FFFFFF"/>
                </a:highlight>
                <a:latin typeface="Fira Code" panose="00000509000000000000" pitchFamily="49" charset="0"/>
                <a:ea typeface="Fira Code" panose="00000509000000000000" pitchFamily="49" charset="0"/>
              </a:rPr>
              <a:t>ComparisonResult</a:t>
            </a:r>
            <a:r>
              <a:rPr lang="en-US" sz="1400" dirty="0" err="1">
                <a:solidFill>
                  <a:srgbClr val="000000"/>
                </a:solidFill>
                <a:highlight>
                  <a:srgbClr val="FFFFFF"/>
                </a:highlight>
                <a:latin typeface="Fira Code" panose="00000509000000000000" pitchFamily="49" charset="0"/>
                <a:ea typeface="Fira Code" panose="00000509000000000000" pitchFamily="49" charset="0"/>
              </a:rPr>
              <a:t>.Inconsistent</a:t>
            </a:r>
            <a:r>
              <a:rPr lang="en-US" sz="1400" dirty="0">
                <a:solidFill>
                  <a:srgbClr val="000000"/>
                </a:solidFill>
                <a:highlight>
                  <a:srgbClr val="FFFFFF"/>
                </a:highlight>
                <a:latin typeface="Fira Code" panose="00000509000000000000" pitchFamily="49" charset="0"/>
                <a:ea typeface="Fira Code" panose="00000509000000000000" pitchFamily="49" charset="0"/>
              </a:rPr>
              <a:t>;</a:t>
            </a:r>
          </a:p>
          <a:p>
            <a:r>
              <a:rPr lang="en-US" sz="1400" dirty="0">
                <a:solidFill>
                  <a:srgbClr val="000000"/>
                </a:solidFill>
                <a:highlight>
                  <a:srgbClr val="FFFFFF"/>
                </a:highlight>
                <a:latin typeface="Fira Code" panose="00000509000000000000" pitchFamily="49" charset="0"/>
                <a:ea typeface="Fira Code" panose="00000509000000000000" pitchFamily="49" charset="0"/>
              </a:rPr>
              <a:t>        </a:t>
            </a:r>
            <a:r>
              <a:rPr lang="en-US" sz="1400" dirty="0">
                <a:solidFill>
                  <a:srgbClr val="0000FF"/>
                </a:solidFill>
                <a:highlight>
                  <a:srgbClr val="FFFFFF"/>
                </a:highlight>
                <a:latin typeface="Fira Code" panose="00000509000000000000" pitchFamily="49" charset="0"/>
                <a:ea typeface="Fira Code" panose="00000509000000000000" pitchFamily="49" charset="0"/>
              </a:rPr>
              <a:t>if</a:t>
            </a:r>
            <a:r>
              <a:rPr lang="en-US" sz="1400" dirty="0">
                <a:solidFill>
                  <a:srgbClr val="000000"/>
                </a:solidFill>
                <a:highlight>
                  <a:srgbClr val="FFFFFF"/>
                </a:highlight>
                <a:latin typeface="Fira Code" panose="00000509000000000000" pitchFamily="49" charset="0"/>
                <a:ea typeface="Fira Code" panose="00000509000000000000" pitchFamily="49" charset="0"/>
              </a:rPr>
              <a:t>(!</a:t>
            </a:r>
            <a:r>
              <a:rPr lang="en-US" sz="1400" dirty="0" err="1">
                <a:solidFill>
                  <a:srgbClr val="000000"/>
                </a:solidFill>
                <a:highlight>
                  <a:srgbClr val="FFFFFF"/>
                </a:highlight>
                <a:latin typeface="Fira Code" panose="00000509000000000000" pitchFamily="49" charset="0"/>
                <a:ea typeface="Fira Code" panose="00000509000000000000" pitchFamily="49" charset="0"/>
              </a:rPr>
              <a:t>EqualESTypes</a:t>
            </a:r>
            <a:r>
              <a:rPr lang="en-US" sz="1400" dirty="0">
                <a:solidFill>
                  <a:srgbClr val="000000"/>
                </a:solidFill>
                <a:highlight>
                  <a:srgbClr val="FFFFFF"/>
                </a:highlight>
                <a:latin typeface="Fira Code" panose="00000509000000000000" pitchFamily="49" charset="0"/>
                <a:ea typeface="Fira Code" panose="00000509000000000000" pitchFamily="49" charset="0"/>
              </a:rPr>
              <a:t>(first[</a:t>
            </a:r>
            <a:r>
              <a:rPr lang="en-US" sz="1400" dirty="0" err="1">
                <a:solidFill>
                  <a:srgbClr val="000000"/>
                </a:solidFill>
                <a:highlight>
                  <a:srgbClr val="FFFFFF"/>
                </a:highlight>
                <a:latin typeface="Fira Code" panose="00000509000000000000" pitchFamily="49" charset="0"/>
                <a:ea typeface="Fira Code" panose="00000509000000000000" pitchFamily="49" charset="0"/>
              </a:rPr>
              <a:t>i</a:t>
            </a:r>
            <a:r>
              <a:rPr lang="en-US" sz="1400" dirty="0">
                <a:solidFill>
                  <a:srgbClr val="000000"/>
                </a:solidFill>
                <a:highlight>
                  <a:srgbClr val="FFFFFF"/>
                </a:highlight>
                <a:latin typeface="Fira Code" panose="00000509000000000000" pitchFamily="49" charset="0"/>
                <a:ea typeface="Fira Code" panose="00000509000000000000" pitchFamily="49" charset="0"/>
              </a:rPr>
              <a:t>], second[</a:t>
            </a:r>
            <a:r>
              <a:rPr lang="en-US" sz="1400" dirty="0" err="1">
                <a:solidFill>
                  <a:srgbClr val="000000"/>
                </a:solidFill>
                <a:highlight>
                  <a:srgbClr val="FFFFFF"/>
                </a:highlight>
                <a:latin typeface="Fira Code" panose="00000509000000000000" pitchFamily="49" charset="0"/>
                <a:ea typeface="Fira Code" panose="00000509000000000000" pitchFamily="49" charset="0"/>
              </a:rPr>
              <a:t>i</a:t>
            </a:r>
            <a:r>
              <a:rPr lang="en-US" sz="1400" dirty="0">
                <a:solidFill>
                  <a:srgbClr val="000000"/>
                </a:solidFill>
                <a:highlight>
                  <a:srgbClr val="FFFFFF"/>
                </a:highlight>
                <a:latin typeface="Fira Code" panose="00000509000000000000" pitchFamily="49" charset="0"/>
                <a:ea typeface="Fira Code" panose="00000509000000000000" pitchFamily="49" charset="0"/>
              </a:rPr>
              <a:t>])) </a:t>
            </a:r>
            <a:r>
              <a:rPr lang="ru-RU" sz="1400" dirty="0">
                <a:solidFill>
                  <a:srgbClr val="000000"/>
                </a:solidFill>
                <a:highlight>
                  <a:srgbClr val="FFFFFF"/>
                </a:highlight>
                <a:latin typeface="Fira Code" panose="00000509000000000000" pitchFamily="49" charset="0"/>
                <a:ea typeface="Fira Code" panose="00000509000000000000" pitchFamily="49" charset="0"/>
              </a:rPr>
              <a:t>{</a:t>
            </a:r>
          </a:p>
          <a:p>
            <a:r>
              <a:rPr lang="en-US" sz="1400" dirty="0">
                <a:solidFill>
                  <a:srgbClr val="000000"/>
                </a:solidFill>
                <a:highlight>
                  <a:srgbClr val="FFFFFF"/>
                </a:highlight>
                <a:latin typeface="Fira Code" panose="00000509000000000000" pitchFamily="49" charset="0"/>
                <a:ea typeface="Fira Code" panose="00000509000000000000" pitchFamily="49" charset="0"/>
              </a:rPr>
              <a:t>            </a:t>
            </a:r>
            <a:r>
              <a:rPr lang="en-US" sz="1400" dirty="0" err="1">
                <a:solidFill>
                  <a:srgbClr val="0000FF"/>
                </a:solidFill>
                <a:highlight>
                  <a:srgbClr val="FFFFFF"/>
                </a:highlight>
                <a:latin typeface="Fira Code" panose="00000509000000000000" pitchFamily="49" charset="0"/>
                <a:ea typeface="Fira Code" panose="00000509000000000000" pitchFamily="49" charset="0"/>
              </a:rPr>
              <a:t>var</a:t>
            </a:r>
            <a:r>
              <a:rPr lang="en-US" sz="1400" dirty="0">
                <a:solidFill>
                  <a:srgbClr val="000000"/>
                </a:solidFill>
                <a:highlight>
                  <a:srgbClr val="FFFFFF"/>
                </a:highlight>
                <a:latin typeface="Fira Code" panose="00000509000000000000" pitchFamily="49" charset="0"/>
                <a:ea typeface="Fira Code" panose="00000509000000000000" pitchFamily="49" charset="0"/>
              </a:rPr>
              <a:t> common = </a:t>
            </a:r>
            <a:r>
              <a:rPr lang="en-US" sz="1400" dirty="0" err="1">
                <a:solidFill>
                  <a:srgbClr val="000000"/>
                </a:solidFill>
                <a:highlight>
                  <a:srgbClr val="FFFFFF"/>
                </a:highlight>
                <a:latin typeface="Fira Code" panose="00000509000000000000" pitchFamily="49" charset="0"/>
                <a:ea typeface="Fira Code" panose="00000509000000000000" pitchFamily="49" charset="0"/>
              </a:rPr>
              <a:t>FindCommonType</a:t>
            </a:r>
            <a:r>
              <a:rPr lang="en-US" sz="1400" dirty="0">
                <a:solidFill>
                  <a:srgbClr val="000000"/>
                </a:solidFill>
                <a:highlight>
                  <a:srgbClr val="FFFFFF"/>
                </a:highlight>
                <a:latin typeface="Fira Code" panose="00000509000000000000" pitchFamily="49" charset="0"/>
                <a:ea typeface="Fira Code" panose="00000509000000000000" pitchFamily="49" charset="0"/>
              </a:rPr>
              <a:t>(</a:t>
            </a:r>
            <a:r>
              <a:rPr lang="en-US" sz="1400" dirty="0" err="1">
                <a:solidFill>
                  <a:srgbClr val="000000"/>
                </a:solidFill>
                <a:highlight>
                  <a:srgbClr val="FFFFFF"/>
                </a:highlight>
                <a:latin typeface="Fira Code" panose="00000509000000000000" pitchFamily="49" charset="0"/>
                <a:ea typeface="Fira Code" panose="00000509000000000000" pitchFamily="49" charset="0"/>
              </a:rPr>
              <a:t>firstCLIType</a:t>
            </a:r>
            <a:r>
              <a:rPr lang="en-US" sz="1400" dirty="0">
                <a:solidFill>
                  <a:srgbClr val="000000"/>
                </a:solidFill>
                <a:highlight>
                  <a:srgbClr val="FFFFFF"/>
                </a:highlight>
                <a:latin typeface="Fira Code" panose="00000509000000000000" pitchFamily="49" charset="0"/>
                <a:ea typeface="Fira Code" panose="00000509000000000000" pitchFamily="49" charset="0"/>
              </a:rPr>
              <a:t>, first[</a:t>
            </a:r>
            <a:r>
              <a:rPr lang="en-US" sz="1400" dirty="0" err="1">
                <a:solidFill>
                  <a:srgbClr val="000000"/>
                </a:solidFill>
                <a:highlight>
                  <a:srgbClr val="FFFFFF"/>
                </a:highlight>
                <a:latin typeface="Fira Code" panose="00000509000000000000" pitchFamily="49" charset="0"/>
                <a:ea typeface="Fira Code" panose="00000509000000000000" pitchFamily="49" charset="0"/>
              </a:rPr>
              <a:t>i</a:t>
            </a:r>
            <a:r>
              <a:rPr lang="en-US" sz="1400" dirty="0">
                <a:solidFill>
                  <a:srgbClr val="000000"/>
                </a:solidFill>
                <a:highlight>
                  <a:srgbClr val="FFFFFF"/>
                </a:highlight>
                <a:latin typeface="Fira Code" panose="00000509000000000000" pitchFamily="49" charset="0"/>
                <a:ea typeface="Fira Code" panose="00000509000000000000" pitchFamily="49" charset="0"/>
              </a:rPr>
              <a:t>], second[</a:t>
            </a:r>
            <a:r>
              <a:rPr lang="en-US" sz="1400" dirty="0" err="1">
                <a:solidFill>
                  <a:srgbClr val="000000"/>
                </a:solidFill>
                <a:highlight>
                  <a:srgbClr val="FFFFFF"/>
                </a:highlight>
                <a:latin typeface="Fira Code" panose="00000509000000000000" pitchFamily="49" charset="0"/>
                <a:ea typeface="Fira Code" panose="00000509000000000000" pitchFamily="49" charset="0"/>
              </a:rPr>
              <a:t>i</a:t>
            </a:r>
            <a:r>
              <a:rPr lang="en-US" sz="1400" dirty="0">
                <a:solidFill>
                  <a:srgbClr val="000000"/>
                </a:solidFill>
                <a:highlight>
                  <a:srgbClr val="FFFFFF"/>
                </a:highlight>
                <a:latin typeface="Fira Code" panose="00000509000000000000" pitchFamily="49" charset="0"/>
                <a:ea typeface="Fira Code" panose="00000509000000000000" pitchFamily="49" charset="0"/>
              </a:rPr>
              <a:t>]);</a:t>
            </a:r>
          </a:p>
          <a:p>
            <a:r>
              <a:rPr lang="en-US" sz="1400" dirty="0">
                <a:solidFill>
                  <a:srgbClr val="000000"/>
                </a:solidFill>
                <a:highlight>
                  <a:srgbClr val="FFFFFF"/>
                </a:highlight>
                <a:latin typeface="Fira Code" panose="00000509000000000000" pitchFamily="49" charset="0"/>
                <a:ea typeface="Fira Code" panose="00000509000000000000" pitchFamily="49" charset="0"/>
              </a:rPr>
              <a:t>            </a:t>
            </a:r>
            <a:r>
              <a:rPr lang="en-US" sz="1400" dirty="0">
                <a:solidFill>
                  <a:srgbClr val="0000FF"/>
                </a:solidFill>
                <a:highlight>
                  <a:srgbClr val="FFFFFF"/>
                </a:highlight>
                <a:latin typeface="Fira Code" panose="00000509000000000000" pitchFamily="49" charset="0"/>
                <a:ea typeface="Fira Code" panose="00000509000000000000" pitchFamily="49" charset="0"/>
              </a:rPr>
              <a:t>if</a:t>
            </a:r>
            <a:r>
              <a:rPr lang="en-US" sz="1400" dirty="0">
                <a:solidFill>
                  <a:srgbClr val="000000"/>
                </a:solidFill>
                <a:highlight>
                  <a:srgbClr val="FFFFFF"/>
                </a:highlight>
                <a:latin typeface="Fira Code" panose="00000509000000000000" pitchFamily="49" charset="0"/>
                <a:ea typeface="Fira Code" panose="00000509000000000000" pitchFamily="49" charset="0"/>
              </a:rPr>
              <a:t>(common == </a:t>
            </a:r>
            <a:r>
              <a:rPr lang="en-US" sz="1400" dirty="0">
                <a:solidFill>
                  <a:srgbClr val="0000FF"/>
                </a:solidFill>
                <a:highlight>
                  <a:srgbClr val="FFFFFF"/>
                </a:highlight>
                <a:latin typeface="Fira Code" panose="00000509000000000000" pitchFamily="49" charset="0"/>
                <a:ea typeface="Fira Code" panose="00000509000000000000" pitchFamily="49" charset="0"/>
              </a:rPr>
              <a:t>null</a:t>
            </a:r>
            <a:r>
              <a:rPr lang="en-US" sz="1400" dirty="0">
                <a:solidFill>
                  <a:srgbClr val="000000"/>
                </a:solidFill>
                <a:highlight>
                  <a:srgbClr val="FFFFFF"/>
                </a:highlight>
                <a:latin typeface="Fira Code" panose="00000509000000000000" pitchFamily="49" charset="0"/>
                <a:ea typeface="Fira Code" panose="00000509000000000000" pitchFamily="49" charset="0"/>
              </a:rPr>
              <a:t>) </a:t>
            </a:r>
            <a:r>
              <a:rPr lang="ru-RU" sz="1400" dirty="0">
                <a:solidFill>
                  <a:srgbClr val="000000"/>
                </a:solidFill>
                <a:highlight>
                  <a:srgbClr val="FFFFFF"/>
                </a:highlight>
                <a:latin typeface="Fira Code" panose="00000509000000000000" pitchFamily="49" charset="0"/>
                <a:ea typeface="Fira Code" panose="00000509000000000000" pitchFamily="49" charset="0"/>
              </a:rPr>
              <a:t/>
            </a:r>
            <a:br>
              <a:rPr lang="ru-RU" sz="1400" dirty="0">
                <a:solidFill>
                  <a:srgbClr val="000000"/>
                </a:solidFill>
                <a:highlight>
                  <a:srgbClr val="FFFFFF"/>
                </a:highlight>
                <a:latin typeface="Fira Code" panose="00000509000000000000" pitchFamily="49" charset="0"/>
                <a:ea typeface="Fira Code" panose="00000509000000000000" pitchFamily="49" charset="0"/>
              </a:rPr>
            </a:br>
            <a:r>
              <a:rPr lang="en-US" sz="1400" dirty="0">
                <a:solidFill>
                  <a:srgbClr val="000000"/>
                </a:solidFill>
                <a:highlight>
                  <a:srgbClr val="FFFFFF"/>
                </a:highlight>
                <a:latin typeface="Fira Code" panose="00000509000000000000" pitchFamily="49" charset="0"/>
                <a:ea typeface="Fira Code" panose="00000509000000000000" pitchFamily="49" charset="0"/>
              </a:rPr>
              <a:t> </a:t>
            </a:r>
            <a:r>
              <a:rPr lang="ru-RU" sz="1400" dirty="0">
                <a:solidFill>
                  <a:srgbClr val="000000"/>
                </a:solidFill>
                <a:highlight>
                  <a:srgbClr val="FFFFFF"/>
                </a:highlight>
                <a:latin typeface="Fira Code" panose="00000509000000000000" pitchFamily="49" charset="0"/>
                <a:ea typeface="Fira Code" panose="00000509000000000000" pitchFamily="49" charset="0"/>
              </a:rPr>
              <a:t>               </a:t>
            </a:r>
            <a:r>
              <a:rPr lang="en-US" sz="1400" dirty="0">
                <a:solidFill>
                  <a:srgbClr val="0000FF"/>
                </a:solidFill>
                <a:highlight>
                  <a:srgbClr val="FFFFFF"/>
                </a:highlight>
                <a:latin typeface="Fira Code" panose="00000509000000000000" pitchFamily="49" charset="0"/>
                <a:ea typeface="Fira Code" panose="00000509000000000000" pitchFamily="49" charset="0"/>
              </a:rPr>
              <a:t>return</a:t>
            </a:r>
            <a:r>
              <a:rPr lang="en-US" sz="1400" dirty="0">
                <a:solidFill>
                  <a:srgbClr val="000000"/>
                </a:solidFill>
                <a:highlight>
                  <a:srgbClr val="FFFFFF"/>
                </a:highlight>
                <a:latin typeface="Fira Code" panose="00000509000000000000" pitchFamily="49" charset="0"/>
                <a:ea typeface="Fira Code" panose="00000509000000000000" pitchFamily="49" charset="0"/>
              </a:rPr>
              <a:t> </a:t>
            </a:r>
            <a:r>
              <a:rPr lang="en-US" sz="1400" dirty="0" err="1">
                <a:solidFill>
                  <a:srgbClr val="2B91AF"/>
                </a:solidFill>
                <a:highlight>
                  <a:srgbClr val="FFFFFF"/>
                </a:highlight>
                <a:latin typeface="Fira Code" panose="00000509000000000000" pitchFamily="49" charset="0"/>
                <a:ea typeface="Fira Code" panose="00000509000000000000" pitchFamily="49" charset="0"/>
              </a:rPr>
              <a:t>ComparisonResult</a:t>
            </a:r>
            <a:r>
              <a:rPr lang="en-US" sz="1400" dirty="0" err="1">
                <a:solidFill>
                  <a:srgbClr val="000000"/>
                </a:solidFill>
                <a:highlight>
                  <a:srgbClr val="FFFFFF"/>
                </a:highlight>
                <a:latin typeface="Fira Code" panose="00000509000000000000" pitchFamily="49" charset="0"/>
                <a:ea typeface="Fira Code" panose="00000509000000000000" pitchFamily="49" charset="0"/>
              </a:rPr>
              <a:t>.Inconsistent</a:t>
            </a:r>
            <a:r>
              <a:rPr lang="en-US" sz="1400" dirty="0">
                <a:solidFill>
                  <a:srgbClr val="000000"/>
                </a:solidFill>
                <a:highlight>
                  <a:srgbClr val="FFFFFF"/>
                </a:highlight>
                <a:latin typeface="Fira Code" panose="00000509000000000000" pitchFamily="49" charset="0"/>
                <a:ea typeface="Fira Code" panose="00000509000000000000" pitchFamily="49" charset="0"/>
              </a:rPr>
              <a:t>;</a:t>
            </a:r>
          </a:p>
          <a:p>
            <a:r>
              <a:rPr lang="en-US" sz="1400" dirty="0">
                <a:solidFill>
                  <a:srgbClr val="000000"/>
                </a:solidFill>
                <a:highlight>
                  <a:srgbClr val="FFFFFF"/>
                </a:highlight>
                <a:latin typeface="Fira Code" panose="00000509000000000000" pitchFamily="49" charset="0"/>
                <a:ea typeface="Fira Code" panose="00000509000000000000" pitchFamily="49" charset="0"/>
              </a:rPr>
              <a:t>            </a:t>
            </a:r>
            <a:r>
              <a:rPr lang="en-US" sz="1400" dirty="0">
                <a:solidFill>
                  <a:srgbClr val="0000FF"/>
                </a:solidFill>
                <a:highlight>
                  <a:srgbClr val="FFFFFF"/>
                </a:highlight>
                <a:latin typeface="Fira Code" panose="00000509000000000000" pitchFamily="49" charset="0"/>
                <a:ea typeface="Fira Code" panose="00000509000000000000" pitchFamily="49" charset="0"/>
              </a:rPr>
              <a:t>if</a:t>
            </a:r>
            <a:r>
              <a:rPr lang="en-US" sz="1400" dirty="0">
                <a:solidFill>
                  <a:srgbClr val="000000"/>
                </a:solidFill>
                <a:highlight>
                  <a:srgbClr val="FFFFFF"/>
                </a:highlight>
                <a:latin typeface="Fira Code" panose="00000509000000000000" pitchFamily="49" charset="0"/>
                <a:ea typeface="Fira Code" panose="00000509000000000000" pitchFamily="49" charset="0"/>
              </a:rPr>
              <a:t>(result == </a:t>
            </a:r>
            <a:r>
              <a:rPr lang="en-US" sz="1400" dirty="0">
                <a:solidFill>
                  <a:srgbClr val="0000FF"/>
                </a:solidFill>
                <a:highlight>
                  <a:srgbClr val="FFFFFF"/>
                </a:highlight>
                <a:latin typeface="Fira Code" panose="00000509000000000000" pitchFamily="49" charset="0"/>
                <a:ea typeface="Fira Code" panose="00000509000000000000" pitchFamily="49" charset="0"/>
              </a:rPr>
              <a:t>null</a:t>
            </a:r>
            <a:r>
              <a:rPr lang="en-US" sz="1400" dirty="0">
                <a:solidFill>
                  <a:srgbClr val="000000"/>
                </a:solidFill>
                <a:highlight>
                  <a:srgbClr val="FFFFFF"/>
                </a:highlight>
                <a:latin typeface="Fira Code" panose="00000509000000000000" pitchFamily="49" charset="0"/>
                <a:ea typeface="Fira Code" panose="00000509000000000000" pitchFamily="49" charset="0"/>
              </a:rPr>
              <a:t>) </a:t>
            </a:r>
            <a:r>
              <a:rPr lang="ru-RU" sz="1400" dirty="0">
                <a:solidFill>
                  <a:srgbClr val="000000"/>
                </a:solidFill>
                <a:highlight>
                  <a:srgbClr val="FFFFFF"/>
                </a:highlight>
                <a:latin typeface="Fira Code" panose="00000509000000000000" pitchFamily="49" charset="0"/>
                <a:ea typeface="Fira Code" panose="00000509000000000000" pitchFamily="49" charset="0"/>
              </a:rPr>
              <a:t>{</a:t>
            </a:r>
          </a:p>
          <a:p>
            <a:r>
              <a:rPr lang="en-US" sz="1400" dirty="0">
                <a:solidFill>
                  <a:srgbClr val="000000"/>
                </a:solidFill>
                <a:highlight>
                  <a:srgbClr val="FFFFFF"/>
                </a:highlight>
                <a:latin typeface="Fira Code" panose="00000509000000000000" pitchFamily="49" charset="0"/>
                <a:ea typeface="Fira Code" panose="00000509000000000000" pitchFamily="49" charset="0"/>
              </a:rPr>
              <a:t>                result = </a:t>
            </a:r>
            <a:r>
              <a:rPr lang="en-US" sz="1400" dirty="0">
                <a:solidFill>
                  <a:srgbClr val="0000FF"/>
                </a:solidFill>
                <a:highlight>
                  <a:srgbClr val="FFFFFF"/>
                </a:highlight>
                <a:latin typeface="Fira Code" panose="00000509000000000000" pitchFamily="49" charset="0"/>
                <a:ea typeface="Fira Code" panose="00000509000000000000" pitchFamily="49" charset="0"/>
              </a:rPr>
              <a:t>new</a:t>
            </a:r>
            <a:r>
              <a:rPr lang="en-US" sz="1400" dirty="0">
                <a:solidFill>
                  <a:srgbClr val="000000"/>
                </a:solidFill>
                <a:highlight>
                  <a:srgbClr val="FFFFFF"/>
                </a:highlight>
                <a:latin typeface="Fira Code" panose="00000509000000000000" pitchFamily="49" charset="0"/>
                <a:ea typeface="Fira Code" panose="00000509000000000000" pitchFamily="49" charset="0"/>
              </a:rPr>
              <a:t> </a:t>
            </a:r>
            <a:r>
              <a:rPr lang="en-US" sz="1400" dirty="0" err="1">
                <a:solidFill>
                  <a:srgbClr val="2B91AF"/>
                </a:solidFill>
                <a:highlight>
                  <a:srgbClr val="FFFFFF"/>
                </a:highlight>
                <a:latin typeface="Fira Code" panose="00000509000000000000" pitchFamily="49" charset="0"/>
                <a:ea typeface="Fira Code" panose="00000509000000000000" pitchFamily="49" charset="0"/>
              </a:rPr>
              <a:t>ESType</a:t>
            </a:r>
            <a:r>
              <a:rPr lang="en-US" sz="1400" dirty="0">
                <a:solidFill>
                  <a:srgbClr val="000000"/>
                </a:solidFill>
                <a:highlight>
                  <a:srgbClr val="FFFFFF"/>
                </a:highlight>
                <a:latin typeface="Fira Code" panose="00000509000000000000" pitchFamily="49" charset="0"/>
                <a:ea typeface="Fira Code" panose="00000509000000000000" pitchFamily="49" charset="0"/>
              </a:rPr>
              <a:t>[</a:t>
            </a:r>
            <a:r>
              <a:rPr lang="en-US" sz="1400" dirty="0" err="1">
                <a:solidFill>
                  <a:srgbClr val="000000"/>
                </a:solidFill>
                <a:highlight>
                  <a:srgbClr val="FFFFFF"/>
                </a:highlight>
                <a:latin typeface="Fira Code" panose="00000509000000000000" pitchFamily="49" charset="0"/>
                <a:ea typeface="Fira Code" panose="00000509000000000000" pitchFamily="49" charset="0"/>
              </a:rPr>
              <a:t>first.Length</a:t>
            </a:r>
            <a:r>
              <a:rPr lang="en-US" sz="1400" dirty="0">
                <a:solidFill>
                  <a:srgbClr val="000000"/>
                </a:solidFill>
                <a:highlight>
                  <a:srgbClr val="FFFFFF"/>
                </a:highlight>
                <a:latin typeface="Fira Code" panose="00000509000000000000" pitchFamily="49" charset="0"/>
                <a:ea typeface="Fira Code" panose="00000509000000000000" pitchFamily="49" charset="0"/>
              </a:rPr>
              <a:t>];</a:t>
            </a:r>
          </a:p>
          <a:p>
            <a:r>
              <a:rPr lang="en-US" sz="1400" dirty="0">
                <a:solidFill>
                  <a:srgbClr val="000000"/>
                </a:solidFill>
                <a:highlight>
                  <a:srgbClr val="FFFFFF"/>
                </a:highlight>
                <a:latin typeface="Fira Code" panose="00000509000000000000" pitchFamily="49" charset="0"/>
                <a:ea typeface="Fira Code" panose="00000509000000000000" pitchFamily="49" charset="0"/>
              </a:rPr>
              <a:t>                </a:t>
            </a:r>
            <a:r>
              <a:rPr lang="en-US" sz="1400" dirty="0">
                <a:solidFill>
                  <a:srgbClr val="0000FF"/>
                </a:solidFill>
                <a:highlight>
                  <a:srgbClr val="FFFFFF"/>
                </a:highlight>
                <a:latin typeface="Fira Code" panose="00000509000000000000" pitchFamily="49" charset="0"/>
                <a:ea typeface="Fira Code" panose="00000509000000000000" pitchFamily="49" charset="0"/>
              </a:rPr>
              <a:t>for</a:t>
            </a:r>
            <a:r>
              <a:rPr lang="en-US" sz="1400" dirty="0">
                <a:solidFill>
                  <a:srgbClr val="000000"/>
                </a:solidFill>
                <a:highlight>
                  <a:srgbClr val="FFFFFF"/>
                </a:highlight>
                <a:latin typeface="Fira Code" panose="00000509000000000000" pitchFamily="49" charset="0"/>
                <a:ea typeface="Fira Code" panose="00000509000000000000" pitchFamily="49" charset="0"/>
              </a:rPr>
              <a:t>(</a:t>
            </a:r>
            <a:r>
              <a:rPr lang="en-US" sz="1400" dirty="0" err="1">
                <a:solidFill>
                  <a:srgbClr val="0000FF"/>
                </a:solidFill>
                <a:highlight>
                  <a:srgbClr val="FFFFFF"/>
                </a:highlight>
                <a:latin typeface="Fira Code" panose="00000509000000000000" pitchFamily="49" charset="0"/>
                <a:ea typeface="Fira Code" panose="00000509000000000000" pitchFamily="49" charset="0"/>
              </a:rPr>
              <a:t>var</a:t>
            </a:r>
            <a:r>
              <a:rPr lang="en-US" sz="1400" dirty="0">
                <a:solidFill>
                  <a:srgbClr val="000000"/>
                </a:solidFill>
                <a:highlight>
                  <a:srgbClr val="FFFFFF"/>
                </a:highlight>
                <a:latin typeface="Fira Code" panose="00000509000000000000" pitchFamily="49" charset="0"/>
                <a:ea typeface="Fira Code" panose="00000509000000000000" pitchFamily="49" charset="0"/>
              </a:rPr>
              <a:t> j = 0; j &lt; </a:t>
            </a:r>
            <a:r>
              <a:rPr lang="en-US" sz="1400" dirty="0" err="1">
                <a:solidFill>
                  <a:srgbClr val="000000"/>
                </a:solidFill>
                <a:highlight>
                  <a:srgbClr val="FFFFFF"/>
                </a:highlight>
                <a:latin typeface="Fira Code" panose="00000509000000000000" pitchFamily="49" charset="0"/>
                <a:ea typeface="Fira Code" panose="00000509000000000000" pitchFamily="49" charset="0"/>
              </a:rPr>
              <a:t>i</a:t>
            </a:r>
            <a:r>
              <a:rPr lang="en-US" sz="1400" dirty="0">
                <a:solidFill>
                  <a:srgbClr val="000000"/>
                </a:solidFill>
                <a:highlight>
                  <a:srgbClr val="FFFFFF"/>
                </a:highlight>
                <a:latin typeface="Fira Code" panose="00000509000000000000" pitchFamily="49" charset="0"/>
                <a:ea typeface="Fira Code" panose="00000509000000000000" pitchFamily="49" charset="0"/>
              </a:rPr>
              <a:t>; ++j)</a:t>
            </a:r>
          </a:p>
          <a:p>
            <a:r>
              <a:rPr lang="en-US" sz="1400" dirty="0">
                <a:solidFill>
                  <a:srgbClr val="000000"/>
                </a:solidFill>
                <a:highlight>
                  <a:srgbClr val="FFFFFF"/>
                </a:highlight>
                <a:latin typeface="Fira Code" panose="00000509000000000000" pitchFamily="49" charset="0"/>
                <a:ea typeface="Fira Code" panose="00000509000000000000" pitchFamily="49" charset="0"/>
              </a:rPr>
              <a:t>                    result[j] = first[j];</a:t>
            </a:r>
          </a:p>
          <a:p>
            <a:r>
              <a:rPr lang="ru-RU" sz="1400" dirty="0">
                <a:solidFill>
                  <a:srgbClr val="000000"/>
                </a:solidFill>
                <a:highlight>
                  <a:srgbClr val="FFFFFF"/>
                </a:highlight>
                <a:latin typeface="Fira Code" panose="00000509000000000000" pitchFamily="49" charset="0"/>
                <a:ea typeface="Fira Code" panose="00000509000000000000" pitchFamily="49" charset="0"/>
              </a:rPr>
              <a:t>            }</a:t>
            </a:r>
          </a:p>
          <a:p>
            <a:r>
              <a:rPr lang="en-US" sz="1400" dirty="0">
                <a:solidFill>
                  <a:srgbClr val="000000"/>
                </a:solidFill>
                <a:highlight>
                  <a:srgbClr val="FFFFFF"/>
                </a:highlight>
                <a:latin typeface="Fira Code" panose="00000509000000000000" pitchFamily="49" charset="0"/>
                <a:ea typeface="Fira Code" panose="00000509000000000000" pitchFamily="49" charset="0"/>
              </a:rPr>
              <a:t>            result[</a:t>
            </a:r>
            <a:r>
              <a:rPr lang="en-US" sz="1400" dirty="0" err="1">
                <a:solidFill>
                  <a:srgbClr val="000000"/>
                </a:solidFill>
                <a:highlight>
                  <a:srgbClr val="FFFFFF"/>
                </a:highlight>
                <a:latin typeface="Fira Code" panose="00000509000000000000" pitchFamily="49" charset="0"/>
                <a:ea typeface="Fira Code" panose="00000509000000000000" pitchFamily="49" charset="0"/>
              </a:rPr>
              <a:t>i</a:t>
            </a:r>
            <a:r>
              <a:rPr lang="en-US" sz="1400" dirty="0">
                <a:solidFill>
                  <a:srgbClr val="000000"/>
                </a:solidFill>
                <a:highlight>
                  <a:srgbClr val="FFFFFF"/>
                </a:highlight>
                <a:latin typeface="Fira Code" panose="00000509000000000000" pitchFamily="49" charset="0"/>
                <a:ea typeface="Fira Code" panose="00000509000000000000" pitchFamily="49" charset="0"/>
              </a:rPr>
              <a:t>] = common;</a:t>
            </a:r>
          </a:p>
          <a:p>
            <a:r>
              <a:rPr lang="ru-RU" sz="1400" dirty="0">
                <a:solidFill>
                  <a:srgbClr val="000000"/>
                </a:solidFill>
                <a:highlight>
                  <a:srgbClr val="FFFFFF"/>
                </a:highlight>
                <a:latin typeface="Fira Code" panose="00000509000000000000" pitchFamily="49" charset="0"/>
                <a:ea typeface="Fira Code" panose="00000509000000000000" pitchFamily="49" charset="0"/>
              </a:rPr>
              <a:t>        }</a:t>
            </a:r>
          </a:p>
          <a:p>
            <a:r>
              <a:rPr lang="en-US" sz="1400" dirty="0">
                <a:solidFill>
                  <a:srgbClr val="000000"/>
                </a:solidFill>
                <a:highlight>
                  <a:srgbClr val="FFFFFF"/>
                </a:highlight>
                <a:latin typeface="Fira Code" panose="00000509000000000000" pitchFamily="49" charset="0"/>
                <a:ea typeface="Fira Code" panose="00000509000000000000" pitchFamily="49" charset="0"/>
              </a:rPr>
              <a:t>        </a:t>
            </a:r>
            <a:r>
              <a:rPr lang="en-US" sz="1400" dirty="0">
                <a:solidFill>
                  <a:srgbClr val="0000FF"/>
                </a:solidFill>
                <a:highlight>
                  <a:srgbClr val="FFFFFF"/>
                </a:highlight>
                <a:latin typeface="Fira Code" panose="00000509000000000000" pitchFamily="49" charset="0"/>
                <a:ea typeface="Fira Code" panose="00000509000000000000" pitchFamily="49" charset="0"/>
              </a:rPr>
              <a:t>else</a:t>
            </a:r>
            <a:r>
              <a:rPr lang="en-US" sz="1400" dirty="0">
                <a:solidFill>
                  <a:srgbClr val="000000"/>
                </a:solidFill>
                <a:highlight>
                  <a:srgbClr val="FFFFFF"/>
                </a:highlight>
                <a:latin typeface="Fira Code" panose="00000509000000000000" pitchFamily="49" charset="0"/>
                <a:ea typeface="Fira Code" panose="00000509000000000000" pitchFamily="49" charset="0"/>
              </a:rPr>
              <a:t> </a:t>
            </a:r>
            <a:r>
              <a:rPr lang="en-US" sz="1400" dirty="0">
                <a:solidFill>
                  <a:srgbClr val="0000FF"/>
                </a:solidFill>
                <a:highlight>
                  <a:srgbClr val="FFFFFF"/>
                </a:highlight>
                <a:latin typeface="Fira Code" panose="00000509000000000000" pitchFamily="49" charset="0"/>
                <a:ea typeface="Fira Code" panose="00000509000000000000" pitchFamily="49" charset="0"/>
              </a:rPr>
              <a:t>if</a:t>
            </a:r>
            <a:r>
              <a:rPr lang="en-US" sz="1400" dirty="0">
                <a:solidFill>
                  <a:srgbClr val="000000"/>
                </a:solidFill>
                <a:highlight>
                  <a:srgbClr val="FFFFFF"/>
                </a:highlight>
                <a:latin typeface="Fira Code" panose="00000509000000000000" pitchFamily="49" charset="0"/>
                <a:ea typeface="Fira Code" panose="00000509000000000000" pitchFamily="49" charset="0"/>
              </a:rPr>
              <a:t>(result != </a:t>
            </a:r>
            <a:r>
              <a:rPr lang="en-US" sz="1400" dirty="0">
                <a:solidFill>
                  <a:srgbClr val="0000FF"/>
                </a:solidFill>
                <a:highlight>
                  <a:srgbClr val="FFFFFF"/>
                </a:highlight>
                <a:latin typeface="Fira Code" panose="00000509000000000000" pitchFamily="49" charset="0"/>
                <a:ea typeface="Fira Code" panose="00000509000000000000" pitchFamily="49" charset="0"/>
              </a:rPr>
              <a:t>null</a:t>
            </a:r>
            <a:r>
              <a:rPr lang="en-US" sz="1400" dirty="0">
                <a:solidFill>
                  <a:srgbClr val="000000"/>
                </a:solidFill>
                <a:highlight>
                  <a:srgbClr val="FFFFFF"/>
                </a:highlight>
                <a:latin typeface="Fira Code" panose="00000509000000000000" pitchFamily="49" charset="0"/>
                <a:ea typeface="Fira Code" panose="00000509000000000000" pitchFamily="49" charset="0"/>
              </a:rPr>
              <a:t>)</a:t>
            </a:r>
          </a:p>
          <a:p>
            <a:r>
              <a:rPr lang="en-US" sz="1400" dirty="0">
                <a:solidFill>
                  <a:srgbClr val="000000"/>
                </a:solidFill>
                <a:highlight>
                  <a:srgbClr val="FFFFFF"/>
                </a:highlight>
                <a:latin typeface="Fira Code" panose="00000509000000000000" pitchFamily="49" charset="0"/>
                <a:ea typeface="Fira Code" panose="00000509000000000000" pitchFamily="49" charset="0"/>
              </a:rPr>
              <a:t>            result[</a:t>
            </a:r>
            <a:r>
              <a:rPr lang="en-US" sz="1400" dirty="0" err="1">
                <a:solidFill>
                  <a:srgbClr val="000000"/>
                </a:solidFill>
                <a:highlight>
                  <a:srgbClr val="FFFFFF"/>
                </a:highlight>
                <a:latin typeface="Fira Code" panose="00000509000000000000" pitchFamily="49" charset="0"/>
                <a:ea typeface="Fira Code" panose="00000509000000000000" pitchFamily="49" charset="0"/>
              </a:rPr>
              <a:t>i</a:t>
            </a:r>
            <a:r>
              <a:rPr lang="en-US" sz="1400" dirty="0">
                <a:solidFill>
                  <a:srgbClr val="000000"/>
                </a:solidFill>
                <a:highlight>
                  <a:srgbClr val="FFFFFF"/>
                </a:highlight>
                <a:latin typeface="Fira Code" panose="00000509000000000000" pitchFamily="49" charset="0"/>
                <a:ea typeface="Fira Code" panose="00000509000000000000" pitchFamily="49" charset="0"/>
              </a:rPr>
              <a:t>] = first[</a:t>
            </a:r>
            <a:r>
              <a:rPr lang="en-US" sz="1400" dirty="0" err="1">
                <a:solidFill>
                  <a:srgbClr val="000000"/>
                </a:solidFill>
                <a:highlight>
                  <a:srgbClr val="FFFFFF"/>
                </a:highlight>
                <a:latin typeface="Fira Code" panose="00000509000000000000" pitchFamily="49" charset="0"/>
                <a:ea typeface="Fira Code" panose="00000509000000000000" pitchFamily="49" charset="0"/>
              </a:rPr>
              <a:t>i</a:t>
            </a:r>
            <a:r>
              <a:rPr lang="en-US" sz="1400" dirty="0">
                <a:solidFill>
                  <a:srgbClr val="000000"/>
                </a:solidFill>
                <a:highlight>
                  <a:srgbClr val="FFFFFF"/>
                </a:highlight>
                <a:latin typeface="Fira Code" panose="00000509000000000000" pitchFamily="49" charset="0"/>
                <a:ea typeface="Fira Code" panose="00000509000000000000" pitchFamily="49" charset="0"/>
              </a:rPr>
              <a:t>];</a:t>
            </a:r>
          </a:p>
          <a:p>
            <a:r>
              <a:rPr lang="ru-RU" sz="1400" dirty="0">
                <a:solidFill>
                  <a:srgbClr val="000000"/>
                </a:solidFill>
                <a:highlight>
                  <a:srgbClr val="FFFFFF"/>
                </a:highlight>
                <a:latin typeface="Fira Code" panose="00000509000000000000" pitchFamily="49" charset="0"/>
                <a:ea typeface="Fira Code" panose="00000509000000000000" pitchFamily="49" charset="0"/>
              </a:rPr>
              <a:t>    }</a:t>
            </a:r>
          </a:p>
          <a:p>
            <a:r>
              <a:rPr lang="en-US" sz="1400" dirty="0">
                <a:solidFill>
                  <a:srgbClr val="000000"/>
                </a:solidFill>
                <a:highlight>
                  <a:srgbClr val="FFFFFF"/>
                </a:highlight>
                <a:latin typeface="Fira Code" panose="00000509000000000000" pitchFamily="49" charset="0"/>
                <a:ea typeface="Fira Code" panose="00000509000000000000" pitchFamily="49" charset="0"/>
              </a:rPr>
              <a:t>    </a:t>
            </a:r>
            <a:r>
              <a:rPr lang="en-US" sz="1400" dirty="0">
                <a:solidFill>
                  <a:srgbClr val="0000FF"/>
                </a:solidFill>
                <a:highlight>
                  <a:srgbClr val="FFFFFF"/>
                </a:highlight>
                <a:latin typeface="Fira Code" panose="00000509000000000000" pitchFamily="49" charset="0"/>
                <a:ea typeface="Fira Code" panose="00000509000000000000" pitchFamily="49" charset="0"/>
              </a:rPr>
              <a:t>if</a:t>
            </a:r>
            <a:r>
              <a:rPr lang="en-US" sz="1400" dirty="0">
                <a:solidFill>
                  <a:srgbClr val="000000"/>
                </a:solidFill>
                <a:highlight>
                  <a:srgbClr val="FFFFFF"/>
                </a:highlight>
                <a:latin typeface="Fira Code" panose="00000509000000000000" pitchFamily="49" charset="0"/>
                <a:ea typeface="Fira Code" panose="00000509000000000000" pitchFamily="49" charset="0"/>
              </a:rPr>
              <a:t>(result == </a:t>
            </a:r>
            <a:r>
              <a:rPr lang="en-US" sz="1400" dirty="0">
                <a:solidFill>
                  <a:srgbClr val="0000FF"/>
                </a:solidFill>
                <a:highlight>
                  <a:srgbClr val="FFFFFF"/>
                </a:highlight>
                <a:latin typeface="Fira Code" panose="00000509000000000000" pitchFamily="49" charset="0"/>
                <a:ea typeface="Fira Code" panose="00000509000000000000" pitchFamily="49" charset="0"/>
              </a:rPr>
              <a:t>null</a:t>
            </a:r>
            <a:r>
              <a:rPr lang="en-US" sz="1400" dirty="0">
                <a:solidFill>
                  <a:srgbClr val="000000"/>
                </a:solidFill>
                <a:highlight>
                  <a:srgbClr val="FFFFFF"/>
                </a:highlight>
                <a:latin typeface="Fira Code" panose="00000509000000000000" pitchFamily="49" charset="0"/>
                <a:ea typeface="Fira Code" panose="00000509000000000000" pitchFamily="49" charset="0"/>
              </a:rPr>
              <a:t>)</a:t>
            </a:r>
            <a:endParaRPr lang="ru-RU" sz="1400" dirty="0">
              <a:solidFill>
                <a:srgbClr val="000000"/>
              </a:solidFill>
              <a:highlight>
                <a:srgbClr val="FFFFFF"/>
              </a:highlight>
              <a:latin typeface="Fira Code" panose="00000509000000000000" pitchFamily="49" charset="0"/>
              <a:ea typeface="Fira Code" panose="00000509000000000000" pitchFamily="49" charset="0"/>
            </a:endParaRPr>
          </a:p>
          <a:p>
            <a:r>
              <a:rPr lang="ru-RU" sz="1400" dirty="0">
                <a:solidFill>
                  <a:srgbClr val="000000"/>
                </a:solidFill>
                <a:highlight>
                  <a:srgbClr val="FFFFFF"/>
                </a:highlight>
                <a:latin typeface="Fira Code" panose="00000509000000000000" pitchFamily="49" charset="0"/>
                <a:ea typeface="Fira Code" panose="00000509000000000000" pitchFamily="49" charset="0"/>
              </a:rPr>
              <a:t>        </a:t>
            </a:r>
            <a:r>
              <a:rPr lang="en-US" sz="1400" dirty="0">
                <a:solidFill>
                  <a:srgbClr val="0000FF"/>
                </a:solidFill>
                <a:highlight>
                  <a:srgbClr val="FFFFFF"/>
                </a:highlight>
                <a:latin typeface="Fira Code" panose="00000509000000000000" pitchFamily="49" charset="0"/>
                <a:ea typeface="Fira Code" panose="00000509000000000000" pitchFamily="49" charset="0"/>
              </a:rPr>
              <a:t>return</a:t>
            </a:r>
            <a:r>
              <a:rPr lang="en-US" sz="1400" dirty="0">
                <a:solidFill>
                  <a:srgbClr val="000000"/>
                </a:solidFill>
                <a:highlight>
                  <a:srgbClr val="FFFFFF"/>
                </a:highlight>
                <a:latin typeface="Fira Code" panose="00000509000000000000" pitchFamily="49" charset="0"/>
                <a:ea typeface="Fira Code" panose="00000509000000000000" pitchFamily="49" charset="0"/>
              </a:rPr>
              <a:t> </a:t>
            </a:r>
            <a:r>
              <a:rPr lang="en-US" sz="1400" dirty="0" err="1">
                <a:solidFill>
                  <a:srgbClr val="2B91AF"/>
                </a:solidFill>
                <a:highlight>
                  <a:srgbClr val="FFFFFF"/>
                </a:highlight>
                <a:latin typeface="Fira Code" panose="00000509000000000000" pitchFamily="49" charset="0"/>
                <a:ea typeface="Fira Code" panose="00000509000000000000" pitchFamily="49" charset="0"/>
              </a:rPr>
              <a:t>ComparisonResult</a:t>
            </a:r>
            <a:r>
              <a:rPr lang="en-US" sz="1400" dirty="0" err="1">
                <a:solidFill>
                  <a:srgbClr val="000000"/>
                </a:solidFill>
                <a:highlight>
                  <a:srgbClr val="FFFFFF"/>
                </a:highlight>
                <a:latin typeface="Fira Code" panose="00000509000000000000" pitchFamily="49" charset="0"/>
                <a:ea typeface="Fira Code" panose="00000509000000000000" pitchFamily="49" charset="0"/>
              </a:rPr>
              <a:t>.Equal</a:t>
            </a:r>
            <a:r>
              <a:rPr lang="en-US" sz="1400" dirty="0">
                <a:solidFill>
                  <a:srgbClr val="000000"/>
                </a:solidFill>
                <a:highlight>
                  <a:srgbClr val="FFFFFF"/>
                </a:highlight>
                <a:latin typeface="Fira Code" panose="00000509000000000000" pitchFamily="49" charset="0"/>
                <a:ea typeface="Fira Code" panose="00000509000000000000" pitchFamily="49" charset="0"/>
              </a:rPr>
              <a:t>;</a:t>
            </a:r>
          </a:p>
          <a:p>
            <a:r>
              <a:rPr lang="en-US" sz="1400" dirty="0">
                <a:solidFill>
                  <a:srgbClr val="000000"/>
                </a:solidFill>
                <a:highlight>
                  <a:srgbClr val="FFFFFF"/>
                </a:highlight>
                <a:latin typeface="Fira Code" panose="00000509000000000000" pitchFamily="49" charset="0"/>
                <a:ea typeface="Fira Code" panose="00000509000000000000" pitchFamily="49" charset="0"/>
              </a:rPr>
              <a:t>    merged = result;</a:t>
            </a:r>
          </a:p>
          <a:p>
            <a:r>
              <a:rPr lang="en-US" sz="1400" dirty="0">
                <a:solidFill>
                  <a:srgbClr val="000000"/>
                </a:solidFill>
                <a:highlight>
                  <a:srgbClr val="FFFFFF"/>
                </a:highlight>
                <a:latin typeface="Fira Code" panose="00000509000000000000" pitchFamily="49" charset="0"/>
                <a:ea typeface="Fira Code" panose="00000509000000000000" pitchFamily="49" charset="0"/>
              </a:rPr>
              <a:t>    </a:t>
            </a:r>
            <a:r>
              <a:rPr lang="en-US" sz="1400" dirty="0">
                <a:solidFill>
                  <a:srgbClr val="0000FF"/>
                </a:solidFill>
                <a:highlight>
                  <a:srgbClr val="FFFFFF"/>
                </a:highlight>
                <a:latin typeface="Fira Code" panose="00000509000000000000" pitchFamily="49" charset="0"/>
                <a:ea typeface="Fira Code" panose="00000509000000000000" pitchFamily="49" charset="0"/>
              </a:rPr>
              <a:t>return</a:t>
            </a:r>
            <a:r>
              <a:rPr lang="en-US" sz="1400" dirty="0">
                <a:solidFill>
                  <a:srgbClr val="000000"/>
                </a:solidFill>
                <a:highlight>
                  <a:srgbClr val="FFFFFF"/>
                </a:highlight>
                <a:latin typeface="Fira Code" panose="00000509000000000000" pitchFamily="49" charset="0"/>
                <a:ea typeface="Fira Code" panose="00000509000000000000" pitchFamily="49" charset="0"/>
              </a:rPr>
              <a:t> </a:t>
            </a:r>
            <a:r>
              <a:rPr lang="en-US" sz="1400" dirty="0" err="1">
                <a:solidFill>
                  <a:srgbClr val="2B91AF"/>
                </a:solidFill>
                <a:highlight>
                  <a:srgbClr val="FFFFFF"/>
                </a:highlight>
                <a:latin typeface="Fira Code" panose="00000509000000000000" pitchFamily="49" charset="0"/>
                <a:ea typeface="Fira Code" panose="00000509000000000000" pitchFamily="49" charset="0"/>
              </a:rPr>
              <a:t>ComparisonResult</a:t>
            </a:r>
            <a:r>
              <a:rPr lang="en-US" sz="1400" dirty="0" err="1">
                <a:solidFill>
                  <a:srgbClr val="000000"/>
                </a:solidFill>
                <a:highlight>
                  <a:srgbClr val="FFFFFF"/>
                </a:highlight>
                <a:latin typeface="Fira Code" panose="00000509000000000000" pitchFamily="49" charset="0"/>
                <a:ea typeface="Fira Code" panose="00000509000000000000" pitchFamily="49" charset="0"/>
              </a:rPr>
              <a:t>.Equivalent</a:t>
            </a:r>
            <a:r>
              <a:rPr lang="en-US" sz="1400" dirty="0">
                <a:solidFill>
                  <a:srgbClr val="000000"/>
                </a:solidFill>
                <a:highlight>
                  <a:srgbClr val="FFFFFF"/>
                </a:highlight>
                <a:latin typeface="Fira Code" panose="00000509000000000000" pitchFamily="49" charset="0"/>
                <a:ea typeface="Fira Code" panose="00000509000000000000" pitchFamily="49" charset="0"/>
              </a:rPr>
              <a:t>;</a:t>
            </a:r>
          </a:p>
          <a:p>
            <a:r>
              <a:rPr lang="ru-RU" sz="1400" dirty="0">
                <a:solidFill>
                  <a:srgbClr val="000000"/>
                </a:solidFill>
                <a:highlight>
                  <a:srgbClr val="FFFFFF"/>
                </a:highlight>
                <a:latin typeface="Fira Code" panose="00000509000000000000" pitchFamily="49" charset="0"/>
                <a:ea typeface="Fira Code" panose="00000509000000000000" pitchFamily="49" charset="0"/>
              </a:rPr>
              <a:t>}</a:t>
            </a:r>
          </a:p>
        </p:txBody>
      </p:sp>
      <p:pic>
        <p:nvPicPr>
          <p:cNvPr id="3" name="Рисунок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8000" y="4615434"/>
            <a:ext cx="2286000" cy="2242566"/>
          </a:xfrm>
          <a:prstGeom prst="rect">
            <a:avLst/>
          </a:prstGeom>
        </p:spPr>
      </p:pic>
    </p:spTree>
    <p:extLst>
      <p:ext uri="{BB962C8B-B14F-4D97-AF65-F5344CB8AC3E}">
        <p14:creationId xmlns:p14="http://schemas.microsoft.com/office/powerpoint/2010/main" val="28773932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Маркер «Ох, хочу кофе»</a:t>
            </a:r>
          </a:p>
        </p:txBody>
      </p:sp>
      <p:sp>
        <p:nvSpPr>
          <p:cNvPr id="3" name="Объект 2"/>
          <p:cNvSpPr>
            <a:spLocks noGrp="1"/>
          </p:cNvSpPr>
          <p:nvPr>
            <p:ph idx="1"/>
          </p:nvPr>
        </p:nvSpPr>
        <p:spPr/>
        <p:txBody>
          <a:bodyPr/>
          <a:lstStyle/>
          <a:p>
            <a:endParaRPr lang="ru-RU" dirty="0"/>
          </a:p>
        </p:txBody>
      </p:sp>
    </p:spTree>
    <p:extLst>
      <p:ext uri="{BB962C8B-B14F-4D97-AF65-F5344CB8AC3E}">
        <p14:creationId xmlns:p14="http://schemas.microsoft.com/office/powerpoint/2010/main" val="1908036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dirty="0"/>
              <a:t>Зачем нужен чистый код?</a:t>
            </a:r>
          </a:p>
        </p:txBody>
      </p:sp>
      <p:sp>
        <p:nvSpPr>
          <p:cNvPr id="3" name="Объект 2"/>
          <p:cNvSpPr>
            <a:spLocks noGrp="1"/>
          </p:cNvSpPr>
          <p:nvPr>
            <p:ph idx="1"/>
          </p:nvPr>
        </p:nvSpPr>
        <p:spPr/>
        <p:txBody>
          <a:bodyPr>
            <a:normAutofit fontScale="85000" lnSpcReduction="10000"/>
          </a:bodyPr>
          <a:lstStyle/>
          <a:p>
            <a:r>
              <a:rPr lang="ru-RU" b="1" dirty="0"/>
              <a:t>Простота и понятность.</a:t>
            </a:r>
            <a:r>
              <a:rPr lang="ru-RU" dirty="0"/>
              <a:t> Что в будущем инженер смог быстро разобраться и доработать компонент под изменившиеся требования.</a:t>
            </a:r>
          </a:p>
          <a:p>
            <a:r>
              <a:rPr lang="x-none" b="1" dirty="0"/>
              <a:t>Корректность.</a:t>
            </a:r>
            <a:r>
              <a:rPr lang="x-none" dirty="0"/>
              <a:t> Чтобы в будущем инженер своими правками случайно не сломал работоспособность системы.</a:t>
            </a:r>
          </a:p>
          <a:p>
            <a:r>
              <a:rPr lang="x-none" b="1" dirty="0"/>
              <a:t>Расширяемость.</a:t>
            </a:r>
            <a:r>
              <a:rPr lang="x-none" dirty="0"/>
              <a:t> Чтобы в будущем инженеру проще было вносить доработки под новые требования.</a:t>
            </a:r>
          </a:p>
          <a:p>
            <a:r>
              <a:rPr lang="x-none" b="1" dirty="0"/>
              <a:t>Универсальность.</a:t>
            </a:r>
            <a:r>
              <a:rPr lang="x-none" dirty="0"/>
              <a:t> Чтобы в будущем инженеру было проще использовать этот код в контексте другой задачи или проекта.</a:t>
            </a:r>
          </a:p>
          <a:p>
            <a:endParaRPr lang="ru-RU" dirty="0"/>
          </a:p>
        </p:txBody>
      </p:sp>
    </p:spTree>
    <p:extLst>
      <p:ext uri="{BB962C8B-B14F-4D97-AF65-F5344CB8AC3E}">
        <p14:creationId xmlns:p14="http://schemas.microsoft.com/office/powerpoint/2010/main" val="37849338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59031" y="4653136"/>
            <a:ext cx="3028232" cy="1956238"/>
          </a:xfrm>
          <a:prstGeom prst="rect">
            <a:avLst/>
          </a:prstGeom>
        </p:spPr>
      </p:pic>
      <p:sp>
        <p:nvSpPr>
          <p:cNvPr id="4" name="Прямоугольник 3"/>
          <p:cNvSpPr/>
          <p:nvPr/>
        </p:nvSpPr>
        <p:spPr>
          <a:xfrm>
            <a:off x="279400" y="1085125"/>
            <a:ext cx="7789334" cy="276999"/>
          </a:xfrm>
          <a:prstGeom prst="rect">
            <a:avLst/>
          </a:prstGeom>
        </p:spPr>
        <p:txBody>
          <a:bodyPr wrap="square">
            <a:spAutoFit/>
          </a:bodyPr>
          <a:lstStyle/>
          <a:p>
            <a:endParaRPr lang="ru-RU" sz="1200" dirty="0">
              <a:solidFill>
                <a:srgbClr val="000000"/>
              </a:solidFill>
              <a:highlight>
                <a:srgbClr val="FFFFFF"/>
              </a:highlight>
              <a:latin typeface="Consolas" panose="020B0609020204030204" pitchFamily="49" charset="0"/>
            </a:endParaRPr>
          </a:p>
        </p:txBody>
      </p:sp>
      <p:sp>
        <p:nvSpPr>
          <p:cNvPr id="2" name="Прямоугольник 1"/>
          <p:cNvSpPr/>
          <p:nvPr/>
        </p:nvSpPr>
        <p:spPr>
          <a:xfrm>
            <a:off x="279401" y="260648"/>
            <a:ext cx="8796866" cy="5632311"/>
          </a:xfrm>
          <a:prstGeom prst="rect">
            <a:avLst/>
          </a:prstGeom>
        </p:spPr>
        <p:txBody>
          <a:bodyPr wrap="square">
            <a:spAutoFit/>
          </a:bodyPr>
          <a:lstStyle/>
          <a:p>
            <a:r>
              <a:rPr lang="en-US" dirty="0" err="1">
                <a:solidFill>
                  <a:srgbClr val="2B91AF"/>
                </a:solidFill>
                <a:highlight>
                  <a:srgbClr val="FFFFFF"/>
                </a:highlight>
                <a:latin typeface="Fira Code" panose="00000509000000000000" pitchFamily="49" charset="0"/>
                <a:ea typeface="Fira Code" panose="00000509000000000000" pitchFamily="49" charset="0"/>
              </a:rPr>
              <a:t>ComparisonResult</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00"/>
                </a:solidFill>
                <a:highlight>
                  <a:srgbClr val="FFFFFF"/>
                </a:highlight>
                <a:latin typeface="Fira Code" panose="00000509000000000000" pitchFamily="49" charset="0"/>
                <a:ea typeface="Fira Code" panose="00000509000000000000" pitchFamily="49" charset="0"/>
              </a:rPr>
              <a:t>CompareStacks</a:t>
            </a:r>
            <a:r>
              <a:rPr lang="en-US" dirty="0">
                <a:solidFill>
                  <a:srgbClr val="000000"/>
                </a:solidFill>
                <a:highlight>
                  <a:srgbClr val="FFFFFF"/>
                </a:highlight>
                <a:latin typeface="Fira Code" panose="00000509000000000000" pitchFamily="49" charset="0"/>
                <a:ea typeface="Fira Code" panose="00000509000000000000" pitchFamily="49" charset="0"/>
              </a:rPr>
              <a:t>(</a:t>
            </a:r>
            <a:r>
              <a:rPr lang="ru-RU" dirty="0">
                <a:solidFill>
                  <a:srgbClr val="000000"/>
                </a:solidFill>
                <a:highlight>
                  <a:srgbClr val="FFFFFF"/>
                </a:highlight>
                <a:latin typeface="Fira Code" panose="00000509000000000000" pitchFamily="49" charset="0"/>
                <a:ea typeface="Fira Code" panose="00000509000000000000" pitchFamily="49" charset="0"/>
              </a:rPr>
              <a:t/>
            </a:r>
            <a:br>
              <a:rPr lang="ru-RU" dirty="0">
                <a:solidFill>
                  <a:srgbClr val="000000"/>
                </a:solidFill>
                <a:highlight>
                  <a:srgbClr val="FFFFFF"/>
                </a:highlight>
                <a:latin typeface="Fira Code" panose="00000509000000000000" pitchFamily="49" charset="0"/>
                <a:ea typeface="Fira Code" panose="00000509000000000000" pitchFamily="49" charset="0"/>
              </a:rPr>
            </a:br>
            <a:r>
              <a:rPr lang="ru-RU"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2B91AF"/>
                </a:solidFill>
                <a:highlight>
                  <a:srgbClr val="FFFFFF"/>
                </a:highlight>
                <a:latin typeface="Fira Code" panose="00000509000000000000" pitchFamily="49" charset="0"/>
                <a:ea typeface="Fira Code" panose="00000509000000000000" pitchFamily="49" charset="0"/>
              </a:rPr>
              <a:t>ESType</a:t>
            </a:r>
            <a:r>
              <a:rPr lang="en-US" dirty="0">
                <a:solidFill>
                  <a:srgbClr val="000000"/>
                </a:solidFill>
                <a:highlight>
                  <a:srgbClr val="FFFFFF"/>
                </a:highlight>
                <a:latin typeface="Fira Code" panose="00000509000000000000" pitchFamily="49" charset="0"/>
                <a:ea typeface="Fira Code" panose="00000509000000000000" pitchFamily="49" charset="0"/>
              </a:rPr>
              <a:t>[] first, </a:t>
            </a:r>
            <a:r>
              <a:rPr lang="en-US" dirty="0" err="1">
                <a:solidFill>
                  <a:srgbClr val="2B91AF"/>
                </a:solidFill>
                <a:highlight>
                  <a:srgbClr val="FFFFFF"/>
                </a:highlight>
                <a:latin typeface="Fira Code" panose="00000509000000000000" pitchFamily="49" charset="0"/>
                <a:ea typeface="Fira Code" panose="00000509000000000000" pitchFamily="49" charset="0"/>
              </a:rPr>
              <a:t>ESType</a:t>
            </a:r>
            <a:r>
              <a:rPr lang="en-US" dirty="0">
                <a:solidFill>
                  <a:srgbClr val="000000"/>
                </a:solidFill>
                <a:highlight>
                  <a:srgbClr val="FFFFFF"/>
                </a:highlight>
                <a:latin typeface="Fira Code" panose="00000509000000000000" pitchFamily="49" charset="0"/>
                <a:ea typeface="Fira Code" panose="00000509000000000000" pitchFamily="49" charset="0"/>
              </a:rPr>
              <a:t>[] second,</a:t>
            </a:r>
            <a:endParaRPr lang="ru-RU" dirty="0">
              <a:solidFill>
                <a:srgbClr val="000000"/>
              </a:solidFill>
              <a:highlight>
                <a:srgbClr val="FFFFFF"/>
              </a:highlight>
              <a:latin typeface="Fira Code" panose="00000509000000000000" pitchFamily="49" charset="0"/>
              <a:ea typeface="Fira Code" panose="00000509000000000000" pitchFamily="49" charset="0"/>
            </a:endParaRPr>
          </a:p>
          <a:p>
            <a:r>
              <a:rPr lang="ru-RU"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out</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2B91AF"/>
                </a:solidFill>
                <a:highlight>
                  <a:srgbClr val="FFFFFF"/>
                </a:highlight>
                <a:latin typeface="Fira Code" panose="00000509000000000000" pitchFamily="49" charset="0"/>
                <a:ea typeface="Fira Code" panose="00000509000000000000" pitchFamily="49" charset="0"/>
              </a:rPr>
              <a:t>ESType</a:t>
            </a:r>
            <a:r>
              <a:rPr lang="en-US" dirty="0">
                <a:solidFill>
                  <a:srgbClr val="000000"/>
                </a:solidFill>
                <a:highlight>
                  <a:srgbClr val="FFFFFF"/>
                </a:highlight>
                <a:latin typeface="Fira Code" panose="00000509000000000000" pitchFamily="49" charset="0"/>
                <a:ea typeface="Fira Code" panose="00000509000000000000" pitchFamily="49" charset="0"/>
              </a:rPr>
              <a:t>[] merged)</a:t>
            </a:r>
            <a:r>
              <a:rPr lang="ru-RU" dirty="0">
                <a:solidFill>
                  <a:srgbClr val="000000"/>
                </a:solidFill>
                <a:highlight>
                  <a:srgbClr val="FFFFFF"/>
                </a:highlight>
                <a:latin typeface="Fira Code" panose="00000509000000000000" pitchFamily="49" charset="0"/>
                <a:ea typeface="Fira Code" panose="00000509000000000000" pitchFamily="49" charset="0"/>
              </a:rPr>
              <a:t/>
            </a:r>
            <a:br>
              <a:rPr lang="ru-RU" dirty="0">
                <a:solidFill>
                  <a:srgbClr val="000000"/>
                </a:solidFill>
                <a:highlight>
                  <a:srgbClr val="FFFFFF"/>
                </a:highlight>
                <a:latin typeface="Fira Code" panose="00000509000000000000" pitchFamily="49" charset="0"/>
                <a:ea typeface="Fira Code" panose="00000509000000000000" pitchFamily="49" charset="0"/>
              </a:rPr>
            </a:br>
            <a:r>
              <a:rPr lang="ru-RU" dirty="0">
                <a:solidFill>
                  <a:srgbClr val="000000"/>
                </a:solidFill>
                <a:highlight>
                  <a:srgbClr val="FFFFFF"/>
                </a:highlight>
                <a:latin typeface="Fira Code" panose="00000509000000000000" pitchFamily="49" charset="0"/>
                <a:ea typeface="Fira Code" panose="00000509000000000000" pitchFamily="49" charset="0"/>
              </a:rPr>
              <a:t>{</a:t>
            </a:r>
          </a:p>
          <a:p>
            <a:r>
              <a:rPr lang="en-US" dirty="0">
                <a:solidFill>
                  <a:srgbClr val="000000"/>
                </a:solidFill>
                <a:highlight>
                  <a:srgbClr val="FFFFFF"/>
                </a:highlight>
                <a:latin typeface="Fira Code" panose="00000509000000000000" pitchFamily="49" charset="0"/>
                <a:ea typeface="Fira Code" panose="00000509000000000000" pitchFamily="49" charset="0"/>
              </a:rPr>
              <a:t>    merged = </a:t>
            </a:r>
            <a:r>
              <a:rPr lang="en-US" dirty="0">
                <a:solidFill>
                  <a:srgbClr val="0000FF"/>
                </a:solidFill>
                <a:highlight>
                  <a:srgbClr val="FFFFFF"/>
                </a:highlight>
                <a:latin typeface="Fira Code" panose="00000509000000000000" pitchFamily="49" charset="0"/>
                <a:ea typeface="Fira Code" panose="00000509000000000000" pitchFamily="49" charset="0"/>
              </a:rPr>
              <a:t>null</a:t>
            </a:r>
            <a:r>
              <a:rPr lang="en-US" dirty="0">
                <a:solidFill>
                  <a:srgbClr val="000000"/>
                </a:solidFill>
                <a:highlight>
                  <a:srgbClr val="FFFFFF"/>
                </a:highlight>
                <a:latin typeface="Fira Code" panose="00000509000000000000" pitchFamily="49" charset="0"/>
                <a:ea typeface="Fira Code" panose="00000509000000000000" pitchFamily="49" charset="0"/>
              </a:rPr>
              <a:t>;</a:t>
            </a:r>
          </a:p>
          <a:p>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FF"/>
                </a:solidFill>
                <a:highlight>
                  <a:srgbClr val="FFFFFF"/>
                </a:highlight>
                <a:latin typeface="Fira Code" panose="00000509000000000000" pitchFamily="49" charset="0"/>
                <a:ea typeface="Fira Code" panose="00000509000000000000" pitchFamily="49" charset="0"/>
              </a:rPr>
              <a:t>var</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00"/>
                </a:solidFill>
                <a:highlight>
                  <a:srgbClr val="FFFFFF"/>
                </a:highlight>
                <a:latin typeface="Fira Code" panose="00000509000000000000" pitchFamily="49" charset="0"/>
                <a:ea typeface="Fira Code" panose="00000509000000000000" pitchFamily="49" charset="0"/>
              </a:rPr>
              <a:t>typePairs</a:t>
            </a:r>
            <a:r>
              <a:rPr lang="en-US" dirty="0">
                <a:solidFill>
                  <a:srgbClr val="000000"/>
                </a:solidFill>
                <a:highlight>
                  <a:srgbClr val="FFFFFF"/>
                </a:highlight>
                <a:latin typeface="Fira Code" panose="00000509000000000000" pitchFamily="49" charset="0"/>
                <a:ea typeface="Fira Code" panose="00000509000000000000" pitchFamily="49" charset="0"/>
              </a:rPr>
              <a:t> = first</a:t>
            </a:r>
            <a:endParaRPr lang="ru-RU" dirty="0">
              <a:solidFill>
                <a:srgbClr val="000000"/>
              </a:solidFill>
              <a:highlight>
                <a:srgbClr val="FFFFFF"/>
              </a:highlight>
              <a:latin typeface="Fira Code" panose="00000509000000000000" pitchFamily="49" charset="0"/>
              <a:ea typeface="Fira Code" panose="00000509000000000000" pitchFamily="49" charset="0"/>
            </a:endParaRPr>
          </a:p>
          <a:p>
            <a:r>
              <a:rPr lang="ru-RU"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00"/>
                </a:solidFill>
                <a:highlight>
                  <a:srgbClr val="FFFFFF"/>
                </a:highlight>
                <a:latin typeface="Fira Code" panose="00000509000000000000" pitchFamily="49" charset="0"/>
                <a:ea typeface="Fira Code" panose="00000509000000000000" pitchFamily="49" charset="0"/>
              </a:rPr>
              <a:t>.Zip(second, </a:t>
            </a:r>
            <a:r>
              <a:rPr lang="en-US" dirty="0" err="1">
                <a:solidFill>
                  <a:srgbClr val="2B91AF"/>
                </a:solidFill>
                <a:highlight>
                  <a:srgbClr val="FFFFFF"/>
                </a:highlight>
                <a:latin typeface="Fira Code" panose="00000509000000000000" pitchFamily="49" charset="0"/>
                <a:ea typeface="Fira Code" panose="00000509000000000000" pitchFamily="49" charset="0"/>
              </a:rPr>
              <a:t>Tuple</a:t>
            </a:r>
            <a:r>
              <a:rPr lang="en-US" dirty="0" err="1">
                <a:solidFill>
                  <a:srgbClr val="000000"/>
                </a:solidFill>
                <a:highlight>
                  <a:srgbClr val="FFFFFF"/>
                </a:highlight>
                <a:latin typeface="Fira Code" panose="00000509000000000000" pitchFamily="49" charset="0"/>
                <a:ea typeface="Fira Code" panose="00000509000000000000" pitchFamily="49" charset="0"/>
              </a:rPr>
              <a:t>.Create</a:t>
            </a:r>
            <a:r>
              <a:rPr lang="en-US" dirty="0">
                <a:solidFill>
                  <a:srgbClr val="000000"/>
                </a:solidFill>
                <a:highlight>
                  <a:srgbClr val="FFFFFF"/>
                </a:highlight>
                <a:latin typeface="Fira Code" panose="00000509000000000000" pitchFamily="49" charset="0"/>
                <a:ea typeface="Fira Code" panose="00000509000000000000" pitchFamily="49" charset="0"/>
              </a:rPr>
              <a:t>)</a:t>
            </a:r>
            <a:endParaRPr lang="ru-RU" dirty="0">
              <a:solidFill>
                <a:srgbClr val="000000"/>
              </a:solidFill>
              <a:highlight>
                <a:srgbClr val="FFFFFF"/>
              </a:highlight>
              <a:latin typeface="Fira Code" panose="00000509000000000000" pitchFamily="49" charset="0"/>
              <a:ea typeface="Fira Code" panose="00000509000000000000" pitchFamily="49" charset="0"/>
            </a:endParaRPr>
          </a:p>
          <a:p>
            <a:r>
              <a:rPr lang="ru-RU"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000000"/>
                </a:solidFill>
                <a:highlight>
                  <a:srgbClr val="FFFFFF"/>
                </a:highlight>
                <a:latin typeface="Fira Code" panose="00000509000000000000" pitchFamily="49" charset="0"/>
                <a:ea typeface="Fira Code" panose="00000509000000000000" pitchFamily="49" charset="0"/>
              </a:rPr>
              <a:t>ToList</a:t>
            </a:r>
            <a:r>
              <a:rPr lang="en-US" dirty="0">
                <a:solidFill>
                  <a:srgbClr val="000000"/>
                </a:solidFill>
                <a:highlight>
                  <a:srgbClr val="FFFFFF"/>
                </a:highlight>
                <a:latin typeface="Fira Code" panose="00000509000000000000" pitchFamily="49" charset="0"/>
                <a:ea typeface="Fira Code" panose="00000509000000000000" pitchFamily="49" charset="0"/>
              </a:rPr>
              <a:t>();</a:t>
            </a:r>
            <a:endParaRPr lang="en-US" dirty="0">
              <a:solidFill>
                <a:srgbClr val="00B050"/>
              </a:solidFill>
              <a:highlight>
                <a:srgbClr val="FFFFFF"/>
              </a:highlight>
              <a:latin typeface="Fira Code" panose="00000509000000000000" pitchFamily="49" charset="0"/>
              <a:ea typeface="Fira Code" panose="00000509000000000000" pitchFamily="49" charset="0"/>
            </a:endParaRPr>
          </a:p>
          <a:p>
            <a:r>
              <a:rPr lang="ru-RU" dirty="0">
                <a:solidFill>
                  <a:srgbClr val="0000FF"/>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if</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00"/>
                </a:solidFill>
                <a:highlight>
                  <a:srgbClr val="FFFFFF"/>
                </a:highlight>
                <a:latin typeface="Fira Code" panose="00000509000000000000" pitchFamily="49" charset="0"/>
                <a:ea typeface="Fira Code" panose="00000509000000000000" pitchFamily="49" charset="0"/>
              </a:rPr>
              <a:t>typePairs.All</a:t>
            </a:r>
            <a:r>
              <a:rPr lang="en-US" dirty="0">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000000"/>
                </a:solidFill>
                <a:highlight>
                  <a:srgbClr val="FFFFFF"/>
                </a:highlight>
                <a:latin typeface="Fira Code" panose="00000509000000000000" pitchFamily="49" charset="0"/>
                <a:ea typeface="Fira Code" panose="00000509000000000000" pitchFamily="49" charset="0"/>
              </a:rPr>
              <a:t>EqualESTypes</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ru-RU" dirty="0">
                <a:solidFill>
                  <a:srgbClr val="000000"/>
                </a:solidFill>
                <a:highlight>
                  <a:srgbClr val="FFFFFF"/>
                </a:highlight>
                <a:latin typeface="Fira Code" panose="00000509000000000000" pitchFamily="49" charset="0"/>
                <a:ea typeface="Fira Code" panose="00000509000000000000" pitchFamily="49" charset="0"/>
              </a:rPr>
              <a:t/>
            </a:r>
            <a:br>
              <a:rPr lang="ru-RU" dirty="0">
                <a:solidFill>
                  <a:srgbClr val="000000"/>
                </a:solidFill>
                <a:highlight>
                  <a:srgbClr val="FFFFFF"/>
                </a:highlight>
                <a:latin typeface="Fira Code" panose="00000509000000000000" pitchFamily="49" charset="0"/>
                <a:ea typeface="Fira Code" panose="00000509000000000000" pitchFamily="49" charset="0"/>
              </a:rPr>
            </a:br>
            <a:r>
              <a:rPr lang="ru-RU"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return</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2B91AF"/>
                </a:solidFill>
                <a:highlight>
                  <a:srgbClr val="FFFFFF"/>
                </a:highlight>
                <a:latin typeface="Fira Code" panose="00000509000000000000" pitchFamily="49" charset="0"/>
                <a:ea typeface="Fira Code" panose="00000509000000000000" pitchFamily="49" charset="0"/>
              </a:rPr>
              <a:t>ComparisonResult</a:t>
            </a:r>
            <a:r>
              <a:rPr lang="en-US" dirty="0" err="1">
                <a:solidFill>
                  <a:srgbClr val="000000"/>
                </a:solidFill>
                <a:highlight>
                  <a:srgbClr val="FFFFFF"/>
                </a:highlight>
                <a:latin typeface="Fira Code" panose="00000509000000000000" pitchFamily="49" charset="0"/>
                <a:ea typeface="Fira Code" panose="00000509000000000000" pitchFamily="49" charset="0"/>
              </a:rPr>
              <a:t>.Equal</a:t>
            </a:r>
            <a:r>
              <a:rPr lang="en-US" dirty="0">
                <a:solidFill>
                  <a:srgbClr val="000000"/>
                </a:solidFill>
                <a:highlight>
                  <a:srgbClr val="FFFFFF"/>
                </a:highlight>
                <a:latin typeface="Fira Code" panose="00000509000000000000" pitchFamily="49" charset="0"/>
                <a:ea typeface="Fira Code" panose="00000509000000000000" pitchFamily="49" charset="0"/>
              </a:rPr>
              <a:t>;</a:t>
            </a:r>
          </a:p>
          <a:p>
            <a:r>
              <a:rPr lang="ru-RU"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if</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00"/>
                </a:solidFill>
                <a:highlight>
                  <a:srgbClr val="FFFFFF"/>
                </a:highlight>
                <a:latin typeface="Fira Code" panose="00000509000000000000" pitchFamily="49" charset="0"/>
                <a:ea typeface="Fira Code" panose="00000509000000000000" pitchFamily="49" charset="0"/>
              </a:rPr>
              <a:t>typePairs.All</a:t>
            </a:r>
            <a:r>
              <a:rPr lang="en-US" dirty="0">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000000"/>
                </a:solidFill>
                <a:highlight>
                  <a:srgbClr val="FFFFFF"/>
                </a:highlight>
                <a:latin typeface="Fira Code" panose="00000509000000000000" pitchFamily="49" charset="0"/>
                <a:ea typeface="Fira Code" panose="00000509000000000000" pitchFamily="49" charset="0"/>
              </a:rPr>
              <a:t>CompatibleCLIType</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ru-RU" dirty="0">
                <a:solidFill>
                  <a:srgbClr val="000000"/>
                </a:solidFill>
                <a:highlight>
                  <a:srgbClr val="FFFFFF"/>
                </a:highlight>
                <a:latin typeface="Fira Code" panose="00000509000000000000" pitchFamily="49" charset="0"/>
                <a:ea typeface="Fira Code" panose="00000509000000000000" pitchFamily="49" charset="0"/>
              </a:rPr>
              <a:t/>
            </a:r>
            <a:br>
              <a:rPr lang="ru-RU" dirty="0">
                <a:solidFill>
                  <a:srgbClr val="000000"/>
                </a:solidFill>
                <a:highlight>
                  <a:srgbClr val="FFFFFF"/>
                </a:highlight>
                <a:latin typeface="Fira Code" panose="00000509000000000000" pitchFamily="49" charset="0"/>
                <a:ea typeface="Fira Code" panose="00000509000000000000" pitchFamily="49" charset="0"/>
              </a:rPr>
            </a:br>
            <a:r>
              <a:rPr lang="ru-RU"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return</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2B91AF"/>
                </a:solidFill>
                <a:highlight>
                  <a:srgbClr val="FFFFFF"/>
                </a:highlight>
                <a:latin typeface="Fira Code" panose="00000509000000000000" pitchFamily="49" charset="0"/>
                <a:ea typeface="Fira Code" panose="00000509000000000000" pitchFamily="49" charset="0"/>
              </a:rPr>
              <a:t>ComparisonResult</a:t>
            </a:r>
            <a:r>
              <a:rPr lang="en-US" dirty="0" err="1">
                <a:solidFill>
                  <a:srgbClr val="000000"/>
                </a:solidFill>
                <a:highlight>
                  <a:srgbClr val="FFFFFF"/>
                </a:highlight>
                <a:latin typeface="Fira Code" panose="00000509000000000000" pitchFamily="49" charset="0"/>
                <a:ea typeface="Fira Code" panose="00000509000000000000" pitchFamily="49" charset="0"/>
              </a:rPr>
              <a:t>.Inconsistent</a:t>
            </a:r>
            <a:r>
              <a:rPr lang="en-US" dirty="0">
                <a:solidFill>
                  <a:srgbClr val="000000"/>
                </a:solidFill>
                <a:highlight>
                  <a:srgbClr val="FFFFFF"/>
                </a:highlight>
                <a:latin typeface="Fira Code" panose="00000509000000000000" pitchFamily="49" charset="0"/>
                <a:ea typeface="Fira Code" panose="00000509000000000000" pitchFamily="49" charset="0"/>
              </a:rPr>
              <a:t>;    </a:t>
            </a:r>
            <a:endParaRPr lang="ru-RU" dirty="0">
              <a:solidFill>
                <a:srgbClr val="000000"/>
              </a:solidFill>
              <a:highlight>
                <a:srgbClr val="FFFFFF"/>
              </a:highlight>
              <a:latin typeface="Fira Code" panose="00000509000000000000" pitchFamily="49" charset="0"/>
              <a:ea typeface="Fira Code" panose="00000509000000000000" pitchFamily="49" charset="0"/>
            </a:endParaRPr>
          </a:p>
          <a:p>
            <a:r>
              <a:rPr lang="ru-RU"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FF"/>
                </a:solidFill>
                <a:highlight>
                  <a:srgbClr val="FFFFFF"/>
                </a:highlight>
                <a:latin typeface="Fira Code" panose="00000509000000000000" pitchFamily="49" charset="0"/>
                <a:ea typeface="Fira Code" panose="00000509000000000000" pitchFamily="49" charset="0"/>
              </a:rPr>
              <a:t>var</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00"/>
                </a:solidFill>
                <a:highlight>
                  <a:srgbClr val="FFFFFF"/>
                </a:highlight>
                <a:latin typeface="Fira Code" panose="00000509000000000000" pitchFamily="49" charset="0"/>
                <a:ea typeface="Fira Code" panose="00000509000000000000" pitchFamily="49" charset="0"/>
              </a:rPr>
              <a:t>commonTypes</a:t>
            </a:r>
            <a:r>
              <a:rPr lang="en-US" dirty="0">
                <a:solidFill>
                  <a:srgbClr val="000000"/>
                </a:solidFill>
                <a:highlight>
                  <a:srgbClr val="FFFFFF"/>
                </a:highlight>
                <a:latin typeface="Fira Code" panose="00000509000000000000" pitchFamily="49" charset="0"/>
                <a:ea typeface="Fira Code" panose="00000509000000000000" pitchFamily="49" charset="0"/>
              </a:rPr>
              <a:t> = </a:t>
            </a:r>
            <a:r>
              <a:rPr lang="en-US" dirty="0" err="1">
                <a:solidFill>
                  <a:srgbClr val="000000"/>
                </a:solidFill>
                <a:highlight>
                  <a:srgbClr val="FFFFFF"/>
                </a:highlight>
                <a:latin typeface="Fira Code" panose="00000509000000000000" pitchFamily="49" charset="0"/>
                <a:ea typeface="Fira Code" panose="00000509000000000000" pitchFamily="49" charset="0"/>
              </a:rPr>
              <a:t>typePairs</a:t>
            </a:r>
            <a:endParaRPr lang="ru-RU" dirty="0">
              <a:solidFill>
                <a:srgbClr val="000000"/>
              </a:solidFill>
              <a:highlight>
                <a:srgbClr val="FFFFFF"/>
              </a:highlight>
              <a:latin typeface="Fira Code" panose="00000509000000000000" pitchFamily="49" charset="0"/>
              <a:ea typeface="Fira Code" panose="00000509000000000000" pitchFamily="49" charset="0"/>
            </a:endParaRPr>
          </a:p>
          <a:p>
            <a:r>
              <a:rPr lang="ru-RU"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00"/>
                </a:solidFill>
                <a:highlight>
                  <a:srgbClr val="FFFFFF"/>
                </a:highlight>
                <a:latin typeface="Fira Code" panose="00000509000000000000" pitchFamily="49" charset="0"/>
                <a:ea typeface="Fira Code" panose="00000509000000000000" pitchFamily="49" charset="0"/>
              </a:rPr>
              <a:t>.Select(</a:t>
            </a:r>
            <a:r>
              <a:rPr lang="en-US" dirty="0" err="1">
                <a:solidFill>
                  <a:srgbClr val="000000"/>
                </a:solidFill>
                <a:highlight>
                  <a:srgbClr val="FFFFFF"/>
                </a:highlight>
                <a:latin typeface="Fira Code" panose="00000509000000000000" pitchFamily="49" charset="0"/>
                <a:ea typeface="Fira Code" panose="00000509000000000000" pitchFamily="49" charset="0"/>
              </a:rPr>
              <a:t>GetCommonType</a:t>
            </a:r>
            <a:r>
              <a:rPr lang="en-US" dirty="0">
                <a:solidFill>
                  <a:srgbClr val="000000"/>
                </a:solidFill>
                <a:highlight>
                  <a:srgbClr val="FFFFFF"/>
                </a:highlight>
                <a:latin typeface="Fira Code" panose="00000509000000000000" pitchFamily="49" charset="0"/>
                <a:ea typeface="Fira Code" panose="00000509000000000000" pitchFamily="49" charset="0"/>
              </a:rPr>
              <a:t>)</a:t>
            </a:r>
            <a:endParaRPr lang="ru-RU" dirty="0">
              <a:solidFill>
                <a:srgbClr val="000000"/>
              </a:solidFill>
              <a:highlight>
                <a:srgbClr val="FFFFFF"/>
              </a:highlight>
              <a:latin typeface="Fira Code" panose="00000509000000000000" pitchFamily="49" charset="0"/>
              <a:ea typeface="Fira Code" panose="00000509000000000000" pitchFamily="49" charset="0"/>
            </a:endParaRPr>
          </a:p>
          <a:p>
            <a:r>
              <a:rPr lang="ru-RU"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000000"/>
                </a:solidFill>
                <a:highlight>
                  <a:srgbClr val="FFFFFF"/>
                </a:highlight>
                <a:latin typeface="Fira Code" panose="00000509000000000000" pitchFamily="49" charset="0"/>
                <a:ea typeface="Fira Code" panose="00000509000000000000" pitchFamily="49" charset="0"/>
              </a:rPr>
              <a:t>ToArray</a:t>
            </a:r>
            <a:r>
              <a:rPr lang="en-US" dirty="0">
                <a:solidFill>
                  <a:srgbClr val="000000"/>
                </a:solidFill>
                <a:highlight>
                  <a:srgbClr val="FFFFFF"/>
                </a:highlight>
                <a:latin typeface="Fira Code" panose="00000509000000000000" pitchFamily="49" charset="0"/>
                <a:ea typeface="Fira Code" panose="00000509000000000000" pitchFamily="49" charset="0"/>
              </a:rPr>
              <a:t>();</a:t>
            </a:r>
          </a:p>
          <a:p>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if</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00"/>
                </a:solidFill>
                <a:highlight>
                  <a:srgbClr val="FFFFFF"/>
                </a:highlight>
                <a:latin typeface="Fira Code" panose="00000509000000000000" pitchFamily="49" charset="0"/>
                <a:ea typeface="Fira Code" panose="00000509000000000000" pitchFamily="49" charset="0"/>
              </a:rPr>
              <a:t>commonTypes.Any</a:t>
            </a:r>
            <a:r>
              <a:rPr lang="en-US" dirty="0">
                <a:solidFill>
                  <a:srgbClr val="000000"/>
                </a:solidFill>
                <a:highlight>
                  <a:srgbClr val="FFFFFF"/>
                </a:highlight>
                <a:latin typeface="Fira Code" panose="00000509000000000000" pitchFamily="49" charset="0"/>
                <a:ea typeface="Fira Code" panose="00000509000000000000" pitchFamily="49" charset="0"/>
              </a:rPr>
              <a:t>(t =&gt; t==</a:t>
            </a:r>
            <a:r>
              <a:rPr lang="en-US" dirty="0">
                <a:solidFill>
                  <a:srgbClr val="0000FF"/>
                </a:solidFill>
                <a:highlight>
                  <a:srgbClr val="FFFFFF"/>
                </a:highlight>
                <a:latin typeface="Fira Code" panose="00000509000000000000" pitchFamily="49" charset="0"/>
                <a:ea typeface="Fira Code" panose="00000509000000000000" pitchFamily="49" charset="0"/>
              </a:rPr>
              <a:t>null</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ru-RU" dirty="0">
                <a:solidFill>
                  <a:srgbClr val="000000"/>
                </a:solidFill>
                <a:highlight>
                  <a:srgbClr val="FFFFFF"/>
                </a:highlight>
                <a:latin typeface="Fira Code" panose="00000509000000000000" pitchFamily="49" charset="0"/>
                <a:ea typeface="Fira Code" panose="00000509000000000000" pitchFamily="49" charset="0"/>
              </a:rPr>
              <a:t/>
            </a:r>
            <a:br>
              <a:rPr lang="ru-RU" dirty="0">
                <a:solidFill>
                  <a:srgbClr val="000000"/>
                </a:solidFill>
                <a:highlight>
                  <a:srgbClr val="FFFFFF"/>
                </a:highlight>
                <a:latin typeface="Fira Code" panose="00000509000000000000" pitchFamily="49" charset="0"/>
                <a:ea typeface="Fira Code" panose="00000509000000000000" pitchFamily="49" charset="0"/>
              </a:rPr>
            </a:br>
            <a:r>
              <a:rPr lang="ru-RU"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return</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2B91AF"/>
                </a:solidFill>
                <a:highlight>
                  <a:srgbClr val="FFFFFF"/>
                </a:highlight>
                <a:latin typeface="Fira Code" panose="00000509000000000000" pitchFamily="49" charset="0"/>
                <a:ea typeface="Fira Code" panose="00000509000000000000" pitchFamily="49" charset="0"/>
              </a:rPr>
              <a:t>ComparisonResult</a:t>
            </a:r>
            <a:r>
              <a:rPr lang="en-US" dirty="0" err="1">
                <a:solidFill>
                  <a:srgbClr val="000000"/>
                </a:solidFill>
                <a:highlight>
                  <a:srgbClr val="FFFFFF"/>
                </a:highlight>
                <a:latin typeface="Fira Code" panose="00000509000000000000" pitchFamily="49" charset="0"/>
                <a:ea typeface="Fira Code" panose="00000509000000000000" pitchFamily="49" charset="0"/>
              </a:rPr>
              <a:t>.Inconsistent</a:t>
            </a:r>
            <a:r>
              <a:rPr lang="en-US" dirty="0">
                <a:solidFill>
                  <a:srgbClr val="000000"/>
                </a:solidFill>
                <a:highlight>
                  <a:srgbClr val="FFFFFF"/>
                </a:highlight>
                <a:latin typeface="Fira Code" panose="00000509000000000000" pitchFamily="49" charset="0"/>
                <a:ea typeface="Fira Code" panose="00000509000000000000" pitchFamily="49" charset="0"/>
              </a:rPr>
              <a:t>;</a:t>
            </a:r>
          </a:p>
          <a:p>
            <a:r>
              <a:rPr lang="en-US" dirty="0">
                <a:solidFill>
                  <a:srgbClr val="000000"/>
                </a:solidFill>
                <a:highlight>
                  <a:srgbClr val="FFFFFF"/>
                </a:highlight>
                <a:latin typeface="Fira Code" panose="00000509000000000000" pitchFamily="49" charset="0"/>
                <a:ea typeface="Fira Code" panose="00000509000000000000" pitchFamily="49" charset="0"/>
              </a:rPr>
              <a:t>    merged = </a:t>
            </a:r>
            <a:r>
              <a:rPr lang="en-US" dirty="0" err="1">
                <a:solidFill>
                  <a:srgbClr val="000000"/>
                </a:solidFill>
                <a:highlight>
                  <a:srgbClr val="FFFFFF"/>
                </a:highlight>
                <a:latin typeface="Fira Code" panose="00000509000000000000" pitchFamily="49" charset="0"/>
                <a:ea typeface="Fira Code" panose="00000509000000000000" pitchFamily="49" charset="0"/>
              </a:rPr>
              <a:t>commonTypes</a:t>
            </a:r>
            <a:r>
              <a:rPr lang="en-US" dirty="0">
                <a:solidFill>
                  <a:srgbClr val="000000"/>
                </a:solidFill>
                <a:highlight>
                  <a:srgbClr val="FFFFFF"/>
                </a:highlight>
                <a:latin typeface="Fira Code" panose="00000509000000000000" pitchFamily="49" charset="0"/>
                <a:ea typeface="Fira Code" panose="00000509000000000000" pitchFamily="49" charset="0"/>
              </a:rPr>
              <a:t>;</a:t>
            </a:r>
          </a:p>
          <a:p>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return</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2B91AF"/>
                </a:solidFill>
                <a:highlight>
                  <a:srgbClr val="FFFFFF"/>
                </a:highlight>
                <a:latin typeface="Fira Code" panose="00000509000000000000" pitchFamily="49" charset="0"/>
                <a:ea typeface="Fira Code" panose="00000509000000000000" pitchFamily="49" charset="0"/>
              </a:rPr>
              <a:t>ComparisonResult</a:t>
            </a:r>
            <a:r>
              <a:rPr lang="en-US" dirty="0" err="1">
                <a:solidFill>
                  <a:srgbClr val="000000"/>
                </a:solidFill>
                <a:highlight>
                  <a:srgbClr val="FFFFFF"/>
                </a:highlight>
                <a:latin typeface="Fira Code" panose="00000509000000000000" pitchFamily="49" charset="0"/>
                <a:ea typeface="Fira Code" panose="00000509000000000000" pitchFamily="49" charset="0"/>
              </a:rPr>
              <a:t>.Equivalent</a:t>
            </a:r>
            <a:r>
              <a:rPr lang="en-US" dirty="0">
                <a:solidFill>
                  <a:srgbClr val="000000"/>
                </a:solidFill>
                <a:highlight>
                  <a:srgbClr val="FFFFFF"/>
                </a:highlight>
                <a:latin typeface="Fira Code" panose="00000509000000000000" pitchFamily="49" charset="0"/>
                <a:ea typeface="Fira Code" panose="00000509000000000000" pitchFamily="49" charset="0"/>
              </a:rPr>
              <a:t>;</a:t>
            </a:r>
          </a:p>
          <a:p>
            <a:r>
              <a:rPr lang="ru-RU" dirty="0">
                <a:solidFill>
                  <a:srgbClr val="000000"/>
                </a:solidFill>
                <a:highlight>
                  <a:srgbClr val="FFFFFF"/>
                </a:highlight>
                <a:latin typeface="Fira Code" panose="00000509000000000000" pitchFamily="49" charset="0"/>
                <a:ea typeface="Fira Code" panose="00000509000000000000" pitchFamily="49" charset="0"/>
              </a:rPr>
              <a:t>}</a:t>
            </a:r>
          </a:p>
        </p:txBody>
      </p:sp>
    </p:spTree>
    <p:extLst>
      <p:ext uri="{BB962C8B-B14F-4D97-AF65-F5344CB8AC3E}">
        <p14:creationId xmlns:p14="http://schemas.microsoft.com/office/powerpoint/2010/main" val="23510347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4800" dirty="0"/>
              <a:t>Маркеры плохой читаемости</a:t>
            </a:r>
          </a:p>
        </p:txBody>
      </p:sp>
      <p:sp>
        <p:nvSpPr>
          <p:cNvPr id="3" name="Объект 2"/>
          <p:cNvSpPr>
            <a:spLocks noGrp="1"/>
          </p:cNvSpPr>
          <p:nvPr>
            <p:ph idx="1"/>
          </p:nvPr>
        </p:nvSpPr>
        <p:spPr/>
        <p:txBody>
          <a:bodyPr/>
          <a:lstStyle/>
          <a:p>
            <a:r>
              <a:rPr lang="ru-RU" dirty="0"/>
              <a:t>Скрытый поток данных</a:t>
            </a:r>
          </a:p>
          <a:p>
            <a:r>
              <a:rPr lang="ru-RU" dirty="0"/>
              <a:t>«Я так не объясняю»</a:t>
            </a:r>
          </a:p>
          <a:p>
            <a:r>
              <a:rPr lang="ru-RU" dirty="0"/>
              <a:t>«Ох, хочу кофе»</a:t>
            </a:r>
            <a:endParaRPr lang="en-US" dirty="0"/>
          </a:p>
          <a:p>
            <a:r>
              <a:rPr lang="ru-RU" dirty="0"/>
              <a:t>Навигация по коду</a:t>
            </a:r>
          </a:p>
        </p:txBody>
      </p:sp>
    </p:spTree>
    <p:extLst>
      <p:ext uri="{BB962C8B-B14F-4D97-AF65-F5344CB8AC3E}">
        <p14:creationId xmlns:p14="http://schemas.microsoft.com/office/powerpoint/2010/main" val="15223594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Задача </a:t>
            </a:r>
            <a:r>
              <a:rPr lang="en-US" dirty="0"/>
              <a:t>Chess</a:t>
            </a:r>
            <a:endParaRPr lang="ru-RU" dirty="0"/>
          </a:p>
        </p:txBody>
      </p:sp>
      <p:graphicFrame>
        <p:nvGraphicFramePr>
          <p:cNvPr id="5" name="Объект 3"/>
          <p:cNvGraphicFramePr>
            <a:graphicFrameLocks noGrp="1"/>
          </p:cNvGraphicFramePr>
          <p:nvPr>
            <p:ph idx="1"/>
            <p:extLst>
              <p:ext uri="{D42A27DB-BD31-4B8C-83A1-F6EECF244321}">
                <p14:modId xmlns:p14="http://schemas.microsoft.com/office/powerpoint/2010/main" val="1187770965"/>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684862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Разбор задачи </a:t>
            </a:r>
            <a:r>
              <a:rPr lang="en-US" dirty="0"/>
              <a:t>Chess</a:t>
            </a:r>
            <a:endParaRPr lang="ru-RU" dirty="0"/>
          </a:p>
        </p:txBody>
      </p:sp>
    </p:spTree>
    <p:extLst>
      <p:ext uri="{BB962C8B-B14F-4D97-AF65-F5344CB8AC3E}">
        <p14:creationId xmlns:p14="http://schemas.microsoft.com/office/powerpoint/2010/main" val="22560944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65212"/>
            <a:ext cx="8229600" cy="1143000"/>
          </a:xfrm>
        </p:spPr>
        <p:txBody>
          <a:bodyPr/>
          <a:lstStyle/>
          <a:p>
            <a:r>
              <a:rPr lang="ru-RU" dirty="0"/>
              <a:t>Чистый код</a:t>
            </a:r>
          </a:p>
        </p:txBody>
      </p:sp>
      <p:pic>
        <p:nvPicPr>
          <p:cNvPr id="7" name="Объект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29563" y="1408212"/>
            <a:ext cx="6884873" cy="4807057"/>
          </a:xfrm>
        </p:spPr>
      </p:pic>
    </p:spTree>
    <p:extLst>
      <p:ext uri="{BB962C8B-B14F-4D97-AF65-F5344CB8AC3E}">
        <p14:creationId xmlns:p14="http://schemas.microsoft.com/office/powerpoint/2010/main" val="7935648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65212"/>
            <a:ext cx="8229600" cy="1143000"/>
          </a:xfrm>
        </p:spPr>
        <p:txBody>
          <a:bodyPr/>
          <a:lstStyle/>
          <a:p>
            <a:r>
              <a:rPr lang="ru-RU" dirty="0"/>
              <a:t>Реальный код</a:t>
            </a:r>
          </a:p>
        </p:txBody>
      </p:sp>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440" y="1408212"/>
            <a:ext cx="6995120" cy="4660500"/>
          </a:xfrm>
          <a:prstGeom prst="rect">
            <a:avLst/>
          </a:prstGeom>
        </p:spPr>
      </p:pic>
    </p:spTree>
    <p:extLst>
      <p:ext uri="{BB962C8B-B14F-4D97-AF65-F5344CB8AC3E}">
        <p14:creationId xmlns:p14="http://schemas.microsoft.com/office/powerpoint/2010/main" val="18341974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Правило бойскаута</a:t>
            </a:r>
          </a:p>
        </p:txBody>
      </p:sp>
      <p:sp>
        <p:nvSpPr>
          <p:cNvPr id="3" name="Объект 2"/>
          <p:cNvSpPr>
            <a:spLocks noGrp="1"/>
          </p:cNvSpPr>
          <p:nvPr>
            <p:ph idx="1"/>
          </p:nvPr>
        </p:nvSpPr>
        <p:spPr>
          <a:xfrm>
            <a:off x="457200" y="1600201"/>
            <a:ext cx="8229600" cy="1396751"/>
          </a:xfrm>
        </p:spPr>
        <p:txBody>
          <a:bodyPr>
            <a:normAutofit/>
          </a:bodyPr>
          <a:lstStyle/>
          <a:p>
            <a:pPr marL="0" indent="0" algn="ctr">
              <a:buNone/>
            </a:pPr>
            <a:r>
              <a:rPr lang="ru-RU" sz="4000" dirty="0"/>
              <a:t>Оставь место стоянки чище,</a:t>
            </a:r>
            <a:br>
              <a:rPr lang="ru-RU" sz="4000" dirty="0"/>
            </a:br>
            <a:r>
              <a:rPr lang="ru-RU" sz="4000" dirty="0"/>
              <a:t>чем оно было до твоего прихода</a:t>
            </a: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4005064"/>
            <a:ext cx="4114800" cy="2530602"/>
          </a:xfrm>
          <a:prstGeom prst="rect">
            <a:avLst/>
          </a:prstGeom>
        </p:spPr>
      </p:pic>
    </p:spTree>
    <p:extLst>
      <p:ext uri="{BB962C8B-B14F-4D97-AF65-F5344CB8AC3E}">
        <p14:creationId xmlns:p14="http://schemas.microsoft.com/office/powerpoint/2010/main" val="25159007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457200" y="274638"/>
            <a:ext cx="8229600" cy="5818658"/>
          </a:xfrm>
        </p:spPr>
        <p:txBody>
          <a:bodyPr>
            <a:normAutofit/>
          </a:bodyPr>
          <a:lstStyle/>
          <a:p>
            <a:r>
              <a:rPr lang="ru-RU" dirty="0"/>
              <a:t>Следуйте</a:t>
            </a:r>
            <a:br>
              <a:rPr lang="ru-RU" dirty="0"/>
            </a:br>
            <a:r>
              <a:rPr lang="ru-RU" dirty="0"/>
              <a:t>Правилу бойскаута</a:t>
            </a:r>
            <a:br>
              <a:rPr lang="ru-RU" dirty="0"/>
            </a:br>
            <a:r>
              <a:rPr lang="ru-RU" dirty="0"/>
              <a:t>в течение курса</a:t>
            </a:r>
          </a:p>
        </p:txBody>
      </p:sp>
    </p:spTree>
    <p:extLst>
      <p:ext uri="{BB962C8B-B14F-4D97-AF65-F5344CB8AC3E}">
        <p14:creationId xmlns:p14="http://schemas.microsoft.com/office/powerpoint/2010/main" val="708783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Гигиенический минимум</a:t>
            </a:r>
          </a:p>
        </p:txBody>
      </p:sp>
      <p:sp>
        <p:nvSpPr>
          <p:cNvPr id="3" name="Объект 2"/>
          <p:cNvSpPr>
            <a:spLocks noGrp="1"/>
          </p:cNvSpPr>
          <p:nvPr>
            <p:ph idx="1"/>
          </p:nvPr>
        </p:nvSpPr>
        <p:spPr/>
        <p:txBody>
          <a:bodyPr/>
          <a:lstStyle/>
          <a:p>
            <a:r>
              <a:rPr lang="ru-RU" dirty="0"/>
              <a:t>Аккуратное форматирование</a:t>
            </a:r>
          </a:p>
          <a:p>
            <a:r>
              <a:rPr lang="ru-RU" dirty="0"/>
              <a:t>Соответствие принятому (в команде или </a:t>
            </a:r>
            <a:br>
              <a:rPr lang="ru-RU" dirty="0"/>
            </a:br>
            <a:r>
              <a:rPr lang="ru-RU" dirty="0"/>
              <a:t>в </a:t>
            </a:r>
            <a:r>
              <a:rPr lang="ru-RU" dirty="0" err="1"/>
              <a:t>комьюнити</a:t>
            </a:r>
            <a:r>
              <a:rPr lang="ru-RU" dirty="0"/>
              <a:t>) стилю оформления кода</a:t>
            </a:r>
          </a:p>
          <a:p>
            <a:r>
              <a:rPr lang="ru-RU" dirty="0"/>
              <a:t>Понятные имена методов и переменных</a:t>
            </a:r>
          </a:p>
          <a:p>
            <a:endParaRPr lang="ru-RU" dirty="0"/>
          </a:p>
        </p:txBody>
      </p:sp>
    </p:spTree>
    <p:extLst>
      <p:ext uri="{BB962C8B-B14F-4D97-AF65-F5344CB8AC3E}">
        <p14:creationId xmlns:p14="http://schemas.microsoft.com/office/powerpoint/2010/main" val="218469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a:t>Modular Design</a:t>
            </a:r>
            <a:r>
              <a:rPr lang="ru-RU" dirty="0"/>
              <a:t> </a:t>
            </a:r>
            <a:r>
              <a:rPr lang="en-US" dirty="0"/>
              <a:t>Principles</a:t>
            </a:r>
            <a:endParaRPr lang="ru-RU" dirty="0"/>
          </a:p>
        </p:txBody>
      </p:sp>
      <p:sp>
        <p:nvSpPr>
          <p:cNvPr id="3" name="Объект 2"/>
          <p:cNvSpPr>
            <a:spLocks noGrp="1"/>
          </p:cNvSpPr>
          <p:nvPr>
            <p:ph idx="1"/>
          </p:nvPr>
        </p:nvSpPr>
        <p:spPr/>
        <p:txBody>
          <a:bodyPr>
            <a:normAutofit fontScale="92500" lnSpcReduction="20000"/>
          </a:bodyPr>
          <a:lstStyle/>
          <a:p>
            <a:pPr marL="514350" indent="-514350">
              <a:buAutoNum type="arabicPeriod"/>
            </a:pPr>
            <a:r>
              <a:rPr lang="en-US" dirty="0"/>
              <a:t>Decomposition — </a:t>
            </a:r>
            <a:r>
              <a:rPr lang="ru-RU" dirty="0"/>
              <a:t>задача должна разбиваться на более простые подзадачи</a:t>
            </a:r>
          </a:p>
          <a:p>
            <a:pPr marL="514350" indent="-514350">
              <a:buAutoNum type="arabicPeriod"/>
            </a:pPr>
            <a:r>
              <a:rPr lang="en-US" dirty="0"/>
              <a:t>Composability</a:t>
            </a:r>
            <a:r>
              <a:rPr lang="ru-RU" dirty="0"/>
              <a:t> — подзадачи должны быть самоценны и вне контекста задачи</a:t>
            </a:r>
          </a:p>
          <a:p>
            <a:pPr marL="514350" indent="-514350">
              <a:buAutoNum type="arabicPeriod"/>
            </a:pPr>
            <a:r>
              <a:rPr lang="en-US" dirty="0"/>
              <a:t>Readability</a:t>
            </a:r>
            <a:r>
              <a:rPr lang="ru-RU" dirty="0"/>
              <a:t> — корректность кода модуля должна быть очевидна без изучения кода смежных модулей</a:t>
            </a:r>
          </a:p>
          <a:p>
            <a:pPr marL="0" indent="0">
              <a:buNone/>
            </a:pPr>
            <a:endParaRPr lang="ru-RU" dirty="0"/>
          </a:p>
          <a:p>
            <a:pPr marL="0" indent="0">
              <a:buNone/>
            </a:pPr>
            <a:endParaRPr lang="ru-RU" dirty="0"/>
          </a:p>
          <a:p>
            <a:pPr marL="0" indent="0">
              <a:buNone/>
            </a:pPr>
            <a:r>
              <a:rPr lang="en-US" dirty="0">
                <a:hlinkClick r:id="rId2"/>
              </a:rPr>
              <a:t>Object oriented software construction</a:t>
            </a:r>
            <a:r>
              <a:rPr lang="en-US" dirty="0"/>
              <a:t> by Meyer</a:t>
            </a:r>
            <a:endParaRPr lang="ru-RU" dirty="0"/>
          </a:p>
        </p:txBody>
      </p:sp>
    </p:spTree>
    <p:extLst>
      <p:ext uri="{BB962C8B-B14F-4D97-AF65-F5344CB8AC3E}">
        <p14:creationId xmlns:p14="http://schemas.microsoft.com/office/powerpoint/2010/main" val="1354838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Decomposition</a:t>
            </a:r>
            <a:endParaRPr lang="ru-RU" dirty="0"/>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683559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Разбить на поля </a:t>
            </a:r>
            <a:r>
              <a:rPr lang="en-US" dirty="0"/>
              <a:t>CSV</a:t>
            </a:r>
            <a:endParaRPr lang="ru-RU" dirty="0"/>
          </a:p>
        </p:txBody>
      </p:sp>
      <p:sp>
        <p:nvSpPr>
          <p:cNvPr id="3" name="Объект 2"/>
          <p:cNvSpPr>
            <a:spLocks noGrp="1"/>
          </p:cNvSpPr>
          <p:nvPr>
            <p:ph idx="1"/>
          </p:nvPr>
        </p:nvSpPr>
        <p:spPr>
          <a:xfrm>
            <a:off x="457200" y="1340768"/>
            <a:ext cx="8229600" cy="5040560"/>
          </a:xfrm>
        </p:spPr>
        <p:txBody>
          <a:bodyPr>
            <a:normAutofit/>
          </a:bodyPr>
          <a:lstStyle/>
          <a:p>
            <a:pPr marL="0" indent="0" algn="ctr">
              <a:buNone/>
            </a:pPr>
            <a:r>
              <a:rPr lang="en-US" dirty="0"/>
              <a:t>Field1 </a:t>
            </a:r>
            <a:r>
              <a:rPr lang="ru-RU" dirty="0"/>
              <a:t> </a:t>
            </a:r>
            <a:r>
              <a:rPr lang="en-US" dirty="0"/>
              <a:t>Field2 </a:t>
            </a:r>
            <a:r>
              <a:rPr lang="ru-RU" dirty="0"/>
              <a:t> </a:t>
            </a:r>
            <a:r>
              <a:rPr lang="en-US" dirty="0"/>
              <a:t>“Field 3 with spaces” “\”quote\””</a:t>
            </a:r>
          </a:p>
          <a:p>
            <a:pPr marL="0" indent="0" algn="ctr">
              <a:buNone/>
            </a:pPr>
            <a:r>
              <a:rPr lang="en-US" dirty="0"/>
              <a:t>↓</a:t>
            </a:r>
          </a:p>
          <a:p>
            <a:pPr marL="0" indent="0" algn="ctr">
              <a:buNone/>
            </a:pPr>
            <a:r>
              <a:rPr lang="en-US" dirty="0">
                <a:solidFill>
                  <a:srgbClr val="0000FF"/>
                </a:solidFill>
                <a:latin typeface="Consolas" panose="020B0609020204030204" pitchFamily="49" charset="0"/>
                <a:cs typeface="Consolas" panose="020B0609020204030204" pitchFamily="49" charset="0"/>
              </a:rPr>
              <a:t>string</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SplitToFields</a:t>
            </a:r>
            <a:r>
              <a:rPr lang="en-US" dirty="0">
                <a:latin typeface="Consolas" panose="020B0609020204030204" pitchFamily="49" charset="0"/>
                <a:cs typeface="Consolas" panose="020B0609020204030204" pitchFamily="49" charset="0"/>
              </a:rPr>
              <a:t>(</a:t>
            </a:r>
            <a:r>
              <a:rPr lang="en-US" dirty="0">
                <a:solidFill>
                  <a:srgbClr val="0000FF"/>
                </a:solidFill>
                <a:latin typeface="Consolas" panose="020B0609020204030204" pitchFamily="49" charset="0"/>
                <a:cs typeface="Consolas" panose="020B0609020204030204" pitchFamily="49" charset="0"/>
              </a:rPr>
              <a:t>string</a:t>
            </a:r>
            <a:r>
              <a:rPr lang="en-US" dirty="0">
                <a:latin typeface="Consolas" panose="020B0609020204030204" pitchFamily="49" charset="0"/>
                <a:cs typeface="Consolas" panose="020B0609020204030204" pitchFamily="49" charset="0"/>
              </a:rPr>
              <a:t> line)</a:t>
            </a:r>
            <a:endParaRPr lang="ru-RU" dirty="0"/>
          </a:p>
          <a:p>
            <a:pPr marL="0" indent="0" algn="ctr">
              <a:buNone/>
            </a:pPr>
            <a:r>
              <a:rPr lang="ru-RU" dirty="0"/>
              <a:t>↓</a:t>
            </a:r>
          </a:p>
          <a:p>
            <a:pPr marL="0" indent="0" algn="ctr">
              <a:buNone/>
            </a:pPr>
            <a:r>
              <a:rPr lang="en-US" dirty="0"/>
              <a:t>Field1</a:t>
            </a:r>
          </a:p>
          <a:p>
            <a:pPr marL="0" indent="0" algn="ctr">
              <a:buNone/>
            </a:pPr>
            <a:r>
              <a:rPr lang="en-US" dirty="0"/>
              <a:t>Field2</a:t>
            </a:r>
          </a:p>
          <a:p>
            <a:pPr marL="0" indent="0" algn="ctr">
              <a:buNone/>
            </a:pPr>
            <a:r>
              <a:rPr lang="en-US" dirty="0"/>
              <a:t>Field 3 with spaces</a:t>
            </a:r>
          </a:p>
          <a:p>
            <a:pPr marL="0" indent="0" algn="ctr">
              <a:buNone/>
            </a:pPr>
            <a:r>
              <a:rPr lang="en-US" dirty="0"/>
              <a:t>“quote”</a:t>
            </a:r>
          </a:p>
        </p:txBody>
      </p:sp>
    </p:spTree>
    <p:extLst>
      <p:ext uri="{BB962C8B-B14F-4D97-AF65-F5344CB8AC3E}">
        <p14:creationId xmlns:p14="http://schemas.microsoft.com/office/powerpoint/2010/main" val="1475110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16632"/>
            <a:ext cx="4734780" cy="66045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Заголовок 1"/>
          <p:cNvSpPr>
            <a:spLocks noGrp="1"/>
          </p:cNvSpPr>
          <p:nvPr>
            <p:ph type="title"/>
          </p:nvPr>
        </p:nvSpPr>
        <p:spPr>
          <a:xfrm>
            <a:off x="2483768" y="274638"/>
            <a:ext cx="6203032" cy="1143000"/>
          </a:xfrm>
        </p:spPr>
        <p:txBody>
          <a:bodyPr/>
          <a:lstStyle/>
          <a:p>
            <a:r>
              <a:rPr lang="en-US" dirty="0"/>
              <a:t>No Decomposition</a:t>
            </a:r>
            <a:endParaRPr lang="ru-RU" dirty="0"/>
          </a:p>
        </p:txBody>
      </p:sp>
    </p:spTree>
    <p:extLst>
      <p:ext uri="{BB962C8B-B14F-4D97-AF65-F5344CB8AC3E}">
        <p14:creationId xmlns:p14="http://schemas.microsoft.com/office/powerpoint/2010/main" val="3389181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a:t>Decomposition</a:t>
            </a:r>
            <a:endParaRPr lang="ru-RU" dirty="0"/>
          </a:p>
        </p:txBody>
      </p:sp>
      <p:sp>
        <p:nvSpPr>
          <p:cNvPr id="3" name="Объект 2"/>
          <p:cNvSpPr>
            <a:spLocks noGrp="1"/>
          </p:cNvSpPr>
          <p:nvPr>
            <p:ph idx="1"/>
          </p:nvPr>
        </p:nvSpPr>
        <p:spPr/>
        <p:txBody>
          <a:bodyPr/>
          <a:lstStyle/>
          <a:p>
            <a:pPr marL="0" indent="0">
              <a:buNone/>
            </a:pPr>
            <a:r>
              <a:rPr lang="en-US" dirty="0">
                <a:solidFill>
                  <a:srgbClr val="0000FF"/>
                </a:solidFill>
              </a:rPr>
              <a:t>string</a:t>
            </a:r>
            <a:r>
              <a:rPr lang="en-US" dirty="0"/>
              <a:t>[] </a:t>
            </a:r>
            <a:r>
              <a:rPr lang="en-US" dirty="0" err="1"/>
              <a:t>ReadFields</a:t>
            </a:r>
            <a:r>
              <a:rPr lang="en-US" dirty="0"/>
              <a:t>(</a:t>
            </a:r>
            <a:r>
              <a:rPr lang="en-US" dirty="0">
                <a:solidFill>
                  <a:srgbClr val="0000FF"/>
                </a:solidFill>
              </a:rPr>
              <a:t>string</a:t>
            </a:r>
            <a:r>
              <a:rPr lang="en-US" dirty="0"/>
              <a:t> line) </a:t>
            </a:r>
          </a:p>
          <a:p>
            <a:pPr marL="0" indent="0">
              <a:buNone/>
            </a:pPr>
            <a:r>
              <a:rPr lang="en-US" dirty="0">
                <a:solidFill>
                  <a:srgbClr val="0000FF"/>
                </a:solidFill>
              </a:rPr>
              <a:t>	void</a:t>
            </a:r>
            <a:r>
              <a:rPr lang="en-US" dirty="0"/>
              <a:t> </a:t>
            </a:r>
            <a:r>
              <a:rPr lang="en-US" dirty="0" err="1"/>
              <a:t>SkipSpaces</a:t>
            </a:r>
            <a:r>
              <a:rPr lang="en-US" dirty="0"/>
              <a:t>(</a:t>
            </a:r>
            <a:r>
              <a:rPr lang="en-US" dirty="0">
                <a:solidFill>
                  <a:srgbClr val="0000FF"/>
                </a:solidFill>
              </a:rPr>
              <a:t>string</a:t>
            </a:r>
            <a:r>
              <a:rPr lang="en-US" dirty="0"/>
              <a:t> line, </a:t>
            </a:r>
            <a:r>
              <a:rPr lang="en-US" dirty="0">
                <a:solidFill>
                  <a:srgbClr val="0000FF"/>
                </a:solidFill>
              </a:rPr>
              <a:t>ref</a:t>
            </a:r>
            <a:r>
              <a:rPr lang="en-US" dirty="0"/>
              <a:t> </a:t>
            </a:r>
            <a:r>
              <a:rPr lang="en-US" dirty="0" err="1">
                <a:solidFill>
                  <a:srgbClr val="0000FF"/>
                </a:solidFill>
              </a:rPr>
              <a:t>int</a:t>
            </a:r>
            <a:r>
              <a:rPr lang="en-US" dirty="0"/>
              <a:t> </a:t>
            </a:r>
            <a:r>
              <a:rPr lang="en-US" dirty="0" err="1"/>
              <a:t>pos</a:t>
            </a:r>
            <a:r>
              <a:rPr lang="en-US" dirty="0"/>
              <a:t>) </a:t>
            </a:r>
          </a:p>
          <a:p>
            <a:pPr marL="0" indent="0">
              <a:buNone/>
            </a:pPr>
            <a:r>
              <a:rPr lang="en-US" dirty="0">
                <a:solidFill>
                  <a:srgbClr val="0000FF"/>
                </a:solidFill>
              </a:rPr>
              <a:t>	string</a:t>
            </a:r>
            <a:r>
              <a:rPr lang="en-US" dirty="0"/>
              <a:t> </a:t>
            </a:r>
            <a:r>
              <a:rPr lang="en-US" dirty="0" err="1"/>
              <a:t>ReadField</a:t>
            </a:r>
            <a:r>
              <a:rPr lang="en-US" dirty="0"/>
              <a:t>(</a:t>
            </a:r>
            <a:r>
              <a:rPr lang="en-US" dirty="0">
                <a:solidFill>
                  <a:srgbClr val="0000FF"/>
                </a:solidFill>
              </a:rPr>
              <a:t>string</a:t>
            </a:r>
            <a:r>
              <a:rPr lang="en-US" dirty="0"/>
              <a:t> line, </a:t>
            </a:r>
            <a:r>
              <a:rPr lang="en-US" dirty="0">
                <a:solidFill>
                  <a:srgbClr val="0000FF"/>
                </a:solidFill>
              </a:rPr>
              <a:t>ref</a:t>
            </a:r>
            <a:r>
              <a:rPr lang="en-US" dirty="0"/>
              <a:t> </a:t>
            </a:r>
            <a:r>
              <a:rPr lang="en-US" dirty="0" err="1">
                <a:solidFill>
                  <a:srgbClr val="0000FF"/>
                </a:solidFill>
              </a:rPr>
              <a:t>int</a:t>
            </a:r>
            <a:r>
              <a:rPr lang="en-US" dirty="0"/>
              <a:t> </a:t>
            </a:r>
            <a:r>
              <a:rPr lang="en-US" dirty="0" err="1"/>
              <a:t>pos</a:t>
            </a:r>
            <a:r>
              <a:rPr lang="en-US" dirty="0"/>
              <a:t>) </a:t>
            </a:r>
          </a:p>
          <a:p>
            <a:pPr marL="400050" lvl="1" indent="0">
              <a:buNone/>
            </a:pPr>
            <a:r>
              <a:rPr lang="en-US" dirty="0">
                <a:solidFill>
                  <a:srgbClr val="0000FF"/>
                </a:solidFill>
              </a:rPr>
              <a:t>		string</a:t>
            </a:r>
            <a:r>
              <a:rPr lang="en-US" dirty="0"/>
              <a:t> </a:t>
            </a:r>
            <a:r>
              <a:rPr lang="en-US" dirty="0" err="1"/>
              <a:t>ReadSimpleField</a:t>
            </a:r>
            <a:r>
              <a:rPr lang="en-US" dirty="0"/>
              <a:t>(</a:t>
            </a:r>
            <a:r>
              <a:rPr lang="en-US" dirty="0">
                <a:solidFill>
                  <a:srgbClr val="0000FF"/>
                </a:solidFill>
              </a:rPr>
              <a:t>string</a:t>
            </a:r>
            <a:r>
              <a:rPr lang="en-US" dirty="0"/>
              <a:t> line, </a:t>
            </a:r>
            <a:r>
              <a:rPr lang="en-US" dirty="0" err="1">
                <a:solidFill>
                  <a:srgbClr val="0000FF"/>
                </a:solidFill>
              </a:rPr>
              <a:t>int</a:t>
            </a:r>
            <a:r>
              <a:rPr lang="en-US" dirty="0"/>
              <a:t> </a:t>
            </a:r>
            <a:r>
              <a:rPr lang="en-US" dirty="0" err="1"/>
              <a:t>pos</a:t>
            </a:r>
            <a:r>
              <a:rPr lang="en-US" dirty="0"/>
              <a:t>) </a:t>
            </a:r>
          </a:p>
          <a:p>
            <a:pPr marL="400050" lvl="1" indent="0">
              <a:buNone/>
            </a:pPr>
            <a:r>
              <a:rPr lang="en-US" dirty="0">
                <a:solidFill>
                  <a:srgbClr val="0000FF"/>
                </a:solidFill>
              </a:rPr>
              <a:t>		string</a:t>
            </a:r>
            <a:r>
              <a:rPr lang="en-US" dirty="0"/>
              <a:t> </a:t>
            </a:r>
            <a:r>
              <a:rPr lang="en-US" dirty="0" err="1"/>
              <a:t>ReadQuotedField</a:t>
            </a:r>
            <a:r>
              <a:rPr lang="en-US" dirty="0"/>
              <a:t>(</a:t>
            </a:r>
            <a:r>
              <a:rPr lang="en-US" dirty="0">
                <a:solidFill>
                  <a:srgbClr val="0000FF"/>
                </a:solidFill>
              </a:rPr>
              <a:t>string</a:t>
            </a:r>
            <a:r>
              <a:rPr lang="en-US" dirty="0"/>
              <a:t> line, </a:t>
            </a:r>
            <a:r>
              <a:rPr lang="en-US" dirty="0" err="1">
                <a:solidFill>
                  <a:srgbClr val="0000FF"/>
                </a:solidFill>
              </a:rPr>
              <a:t>int</a:t>
            </a:r>
            <a:r>
              <a:rPr lang="en-US" dirty="0"/>
              <a:t> </a:t>
            </a:r>
            <a:r>
              <a:rPr lang="en-US" dirty="0" err="1"/>
              <a:t>pos</a:t>
            </a:r>
            <a:r>
              <a:rPr lang="en-US" dirty="0"/>
              <a:t>) </a:t>
            </a:r>
            <a:endParaRPr lang="ru-RU" dirty="0"/>
          </a:p>
        </p:txBody>
      </p:sp>
    </p:spTree>
    <p:extLst>
      <p:ext uri="{BB962C8B-B14F-4D97-AF65-F5344CB8AC3E}">
        <p14:creationId xmlns:p14="http://schemas.microsoft.com/office/powerpoint/2010/main" val="1117639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17917</TotalTime>
  <Words>760</Words>
  <Application>Microsoft Office PowerPoint</Application>
  <PresentationFormat>Экран (4:3)</PresentationFormat>
  <Paragraphs>182</Paragraphs>
  <Slides>37</Slides>
  <Notes>6</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37</vt:i4>
      </vt:variant>
    </vt:vector>
  </HeadingPairs>
  <TitlesOfParts>
    <vt:vector size="45" baseType="lpstr">
      <vt:lpstr>Arial</vt:lpstr>
      <vt:lpstr>Calibri</vt:lpstr>
      <vt:lpstr>Candara</vt:lpstr>
      <vt:lpstr>Consolas</vt:lpstr>
      <vt:lpstr>Fira Code</vt:lpstr>
      <vt:lpstr>Segoe UI</vt:lpstr>
      <vt:lpstr>Wingdings</vt:lpstr>
      <vt:lpstr>Тема Office</vt:lpstr>
      <vt:lpstr>Clean Code</vt:lpstr>
      <vt:lpstr>Зачем нужен чистый код?</vt:lpstr>
      <vt:lpstr>Зачем нужен чистый код?</vt:lpstr>
      <vt:lpstr>Гигиенический минимум</vt:lpstr>
      <vt:lpstr>Modular Design Principles</vt:lpstr>
      <vt:lpstr>Decomposition</vt:lpstr>
      <vt:lpstr>Разбить на поля CSV</vt:lpstr>
      <vt:lpstr>No Decomposition</vt:lpstr>
      <vt:lpstr>Decomposition</vt:lpstr>
      <vt:lpstr>Маркеры плохой декомпозиции</vt:lpstr>
      <vt:lpstr>Composability</vt:lpstr>
      <vt:lpstr>Composability</vt:lpstr>
      <vt:lpstr>Циклический сдвиг массива</vt:lpstr>
      <vt:lpstr>Циклический сдвиг массива</vt:lpstr>
      <vt:lpstr>Маркеры плохой компоновки</vt:lpstr>
      <vt:lpstr>Общие компоненты</vt:lpstr>
      <vt:lpstr>ДЗ «Плохая компоновка»</vt:lpstr>
      <vt:lpstr>Задача ControlDigit</vt:lpstr>
      <vt:lpstr>Разбор задачи ControlDigit</vt:lpstr>
      <vt:lpstr>Readability</vt:lpstr>
      <vt:lpstr>Samples/PathFinder.cs</vt:lpstr>
      <vt:lpstr>Маркер «Скрыт поток данных»</vt:lpstr>
      <vt:lpstr>Презентация PowerPoint</vt:lpstr>
      <vt:lpstr>Презентация PowerPoint</vt:lpstr>
      <vt:lpstr>Пишите код так,  как вы будете его объяснять коллеге!</vt:lpstr>
      <vt:lpstr>Маркер «Я так не объясняю»</vt:lpstr>
      <vt:lpstr>Презентация PowerPoint</vt:lpstr>
      <vt:lpstr>Презентация PowerPoint</vt:lpstr>
      <vt:lpstr>Маркер «Ох, хочу кофе»</vt:lpstr>
      <vt:lpstr>Презентация PowerPoint</vt:lpstr>
      <vt:lpstr>Маркеры плохой читаемости</vt:lpstr>
      <vt:lpstr>Задача Chess</vt:lpstr>
      <vt:lpstr>Разбор задачи Chess</vt:lpstr>
      <vt:lpstr>Чистый код</vt:lpstr>
      <vt:lpstr>Реальный код</vt:lpstr>
      <vt:lpstr>Правило бойскаута</vt:lpstr>
      <vt:lpstr>Следуйте Правилу бойскаута в течение курса</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Тестирование</dc:title>
  <dc:creator>xoposhiy</dc:creator>
  <cp:lastModifiedBy>Егоров Павел Владимирович</cp:lastModifiedBy>
  <cp:revision>317</cp:revision>
  <dcterms:created xsi:type="dcterms:W3CDTF">2013-06-28T10:07:11Z</dcterms:created>
  <dcterms:modified xsi:type="dcterms:W3CDTF">2016-07-07T06:00:03Z</dcterms:modified>
</cp:coreProperties>
</file>