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1.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jpe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3.jpeg" ContentType="image/jpe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4.jpeg" ContentType="image/jpeg"/>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5.jpeg" ContentType="image/jpeg"/>
  <Override PartName="/ppt/notesSlides/notesSlide25.xml" ContentType="application/vnd.openxmlformats-officedocument.presentationml.notesSlide+xml"/>
  <Override PartName="/ppt/media/image6.jpeg" ContentType="image/jpeg"/>
  <Override PartName="/ppt/notesSlides/notesSlide26.xml" ContentType="application/vnd.openxmlformats-officedocument.presentationml.notesSlide+xml"/>
  <Override PartName="/ppt/media/image7.jpeg" ContentType="image/jpeg"/>
  <Override PartName="/ppt/notesSlides/notesSlide2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1CDCD"/>
          </a:solidFill>
        </a:fill>
      </a:tcStyle>
    </a:wholeTbl>
    <a:band2H>
      <a:tcTxStyle b="def" i="def"/>
      <a:tcStyle>
        <a:tcBdr/>
        <a:fill>
          <a:solidFill>
            <a:srgbClr val="F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5E8"/>
          </a:solidFill>
        </a:fill>
      </a:tcStyle>
    </a:wholeTbl>
    <a:band2H>
      <a:tcTxStyle b="def" i="def"/>
      <a:tcStyle>
        <a:tcBdr/>
        <a:fill>
          <a:solidFill>
            <a:srgbClr val="E7EBF4"/>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A"/>
          </a:solidFill>
        </a:fill>
      </a:tcStyle>
    </a:wholeTbl>
    <a:band2H>
      <a:tcTxStyle b="def" i="def"/>
      <a:tcStyle>
        <a:tcBdr/>
        <a:fill>
          <a:solidFill>
            <a:srgbClr val="FFE9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sldImg"/>
          </p:nvPr>
        </p:nvSpPr>
        <p:spPr>
          <a:xfrm>
            <a:off x="1143000" y="685800"/>
            <a:ext cx="4572000" cy="3429000"/>
          </a:xfrm>
          <a:prstGeom prst="rect">
            <a:avLst/>
          </a:prstGeom>
        </p:spPr>
        <p:txBody>
          <a:bodyPr/>
          <a:lstStyle/>
          <a:p>
            <a:pPr/>
          </a:p>
        </p:txBody>
      </p:sp>
      <p:sp>
        <p:nvSpPr>
          <p:cNvPr id="219" name="Shape 2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Нужен в ситуациях, когда к код живет долго и к нему придется ещё не раз возвращаться.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Решение с </a:t>
            </a:r>
            <a:r>
              <a:t>LINQ</a:t>
            </a:r>
            <a:r>
              <a:t> короче, очевиднее, но менее эффективно, хотя асимптотика та же.</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Поставить нулевой элемент на место </a:t>
            </a:r>
            <a:r>
              <a:t>shiftSize</a:t>
            </a:r>
            <a:r>
              <a:t>, тот что был там — на позицию </a:t>
            </a:r>
            <a:r>
              <a:t>2*shiftSize </a:t>
            </a:r>
            <a:r>
              <a:t>%</a:t>
            </a:r>
            <a:r>
              <a:t> N</a:t>
            </a:r>
            <a:r>
              <a:t> и т.п.</a:t>
            </a:r>
            <a:br/>
            <a:r>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t>O(N)</a:t>
            </a:r>
            <a:r>
              <a:t> памяти.</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sldImg"/>
          </p:nvPr>
        </p:nvSpPr>
        <p:spPr>
          <a:prstGeom prst="rect">
            <a:avLst/>
          </a:prstGeom>
        </p:spPr>
        <p:txBody>
          <a:bodyPr/>
          <a:lstStyle/>
          <a:p>
            <a:pPr/>
          </a:p>
        </p:txBody>
      </p:sp>
      <p:sp>
        <p:nvSpPr>
          <p:cNvPr id="336" name="Shape 336"/>
          <p:cNvSpPr/>
          <p:nvPr>
            <p:ph type="body" sz="quarter" idx="1"/>
          </p:nvPr>
        </p:nvSpPr>
        <p:spPr>
          <a:prstGeom prst="rect">
            <a:avLst/>
          </a:prstGeom>
        </p:spPr>
        <p:txBody>
          <a:bodyPr/>
          <a:lstStyle/>
          <a:p>
            <a:pPr/>
            <a:r>
              <a:t>Для работы этого решения здесь предлагается написать свою реализацию </a:t>
            </a:r>
            <a:r>
              <a:t>Reverse</a:t>
            </a:r>
            <a:r>
              <a:t>, работающего </a:t>
            </a:r>
            <a:r>
              <a:t>In Place.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Если вы видите декомпозицию на функции, которые нигде больше не понадобятся, можно напрячься и подумать, нельзя ли было сделать лучше.</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sldImg"/>
          </p:nvPr>
        </p:nvSpPr>
        <p:spPr>
          <a:prstGeom prst="rect">
            <a:avLst/>
          </a:prstGeom>
        </p:spPr>
        <p:txBody>
          <a:bodyPr/>
          <a:lstStyle/>
          <a:p>
            <a:pPr/>
          </a:p>
        </p:txBody>
      </p:sp>
      <p:sp>
        <p:nvSpPr>
          <p:cNvPr id="346" name="Shape 346"/>
          <p:cNvSpPr/>
          <p:nvPr>
            <p:ph type="body" sz="quarter" idx="1"/>
          </p:nvPr>
        </p:nvSpPr>
        <p:spPr>
          <a:prstGeom prst="rect">
            <a:avLst/>
          </a:prstGeom>
        </p:spPr>
        <p:txBody>
          <a:bodyPr/>
          <a:lstStyle/>
          <a:p>
            <a:pPr/>
            <a:r>
              <a:t>Долгое время Контур развивался как почти не взаимодействующее множество самобытных команд, каждая из которых делает свой продукт.</a:t>
            </a:r>
          </a:p>
          <a:p>
            <a:pPr/>
          </a:p>
          <a:p>
            <a:pPr/>
            <a:r>
              <a:t>Сейчас перед Контуром стоит вызов — научиться ускорять и удешевлять разработку за счет повторного использования наработок.</a:t>
            </a:r>
          </a:p>
          <a:p>
            <a:pPr/>
            <a:r>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Для JS:</a:t>
            </a:r>
          </a:p>
          <a:p>
            <a:pPr/>
            <a:r>
              <a:t>— вы думаете, что у JS нет проблем многопоточности?</a:t>
            </a:r>
            <a:br/>
            <a:r>
              <a:t>— А она есть) Например, два запроса до сервера, которые переопределят статичные метода.</a:t>
            </a:r>
            <a: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sldImg"/>
          </p:nvPr>
        </p:nvSpPr>
        <p:spPr>
          <a:prstGeom prst="rect">
            <a:avLst/>
          </a:prstGeom>
        </p:spPr>
        <p:txBody>
          <a:bodyPr/>
          <a:lstStyle/>
          <a:p>
            <a:pPr/>
          </a:p>
        </p:txBody>
      </p:sp>
      <p:sp>
        <p:nvSpPr>
          <p:cNvPr id="373" name="Shape 373"/>
          <p:cNvSpPr/>
          <p:nvPr>
            <p:ph type="body" sz="quarter" idx="1"/>
          </p:nvPr>
        </p:nvSpPr>
        <p:spPr>
          <a:prstGeom prst="rect">
            <a:avLst/>
          </a:prstGeom>
        </p:spPr>
        <p:txBody>
          <a:bodyPr/>
          <a:lstStyle/>
          <a:p>
            <a:pPr/>
            <a:r>
              <a:t>Как бы вы стали объяснять, что делает этот метод? Вопрос аудитории.</a:t>
            </a:r>
          </a:p>
          <a:p>
            <a:pPr/>
            <a:r>
              <a:t>Примерно так: </a:t>
            </a:r>
          </a:p>
          <a:p>
            <a:pPr/>
            <a:r>
              <a:t>найти заполненные строки, удалить, все остальные сдвинуть вниз, добавить сверху такое же количество пустых строк.</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0" name="Shape 380"/>
          <p:cNvSpPr/>
          <p:nvPr>
            <p:ph type="sldImg"/>
          </p:nvPr>
        </p:nvSpPr>
        <p:spPr>
          <a:prstGeom prst="rect">
            <a:avLst/>
          </a:prstGeom>
        </p:spPr>
        <p:txBody>
          <a:bodyPr/>
          <a:lstStyle/>
          <a:p>
            <a:pPr/>
          </a:p>
        </p:txBody>
      </p:sp>
      <p:sp>
        <p:nvSpPr>
          <p:cNvPr id="381" name="Shape 381"/>
          <p:cNvSpPr/>
          <p:nvPr>
            <p:ph type="body" sz="quarter" idx="1"/>
          </p:nvPr>
        </p:nvSpPr>
        <p:spPr>
          <a:prstGeom prst="rect">
            <a:avLst/>
          </a:prstGeom>
        </p:spPr>
        <p:txBody>
          <a:bodyPr/>
          <a:lstStyle/>
          <a:p>
            <a:pPr/>
            <a:r>
              <a:t>Что не так в этом коде?</a:t>
            </a:r>
            <a:r>
              <a:t> </a:t>
            </a:r>
            <a:r>
              <a:t>(Если вам кажется, что код непонятный потому что он на </a:t>
            </a:r>
            <a:r>
              <a:t>C# </a:t>
            </a:r>
            <a:r>
              <a:t>написан, то есть версия на </a:t>
            </a:r>
            <a:r>
              <a:t>JS</a:t>
            </a:r>
            <a:r>
              <a:t> – она на следующем слайде)</a:t>
            </a:r>
          </a:p>
          <a:p>
            <a:pPr/>
            <a:r>
              <a:t>Тут нет ни одного ключевого слова, которые вы называли на прошлом слайде!</a:t>
            </a:r>
          </a:p>
          <a:p>
            <a:pPr/>
            <a:r>
              <a:t>Как следствие, код кажется непонятным.</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Вот другой код, делающий то же самое.</a:t>
            </a:r>
          </a:p>
          <a:p>
            <a:pPr/>
            <a:r>
              <a:t>Вопросы аудитории. Понятнее ли этот код? Почему?</a:t>
            </a:r>
          </a:p>
          <a:p>
            <a:pPr/>
          </a:p>
          <a:p>
            <a:pPr/>
            <a:r>
              <a:t>Тут присутствуют все ключевые слова. Надо все еще приложить усилия, чтобы убедиться в корректности кода, однако код понятнее и комфортнее читать.</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То же самое на </a:t>
            </a:r>
            <a:r>
              <a:t>JS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a:r>
              <a:t>Используя паттерн неиземеняемого класса для поля тетриса, можно написать эту функцию вообще без циклов и переменных. Меньше циклов и переменных — меньше ошибок.</a:t>
            </a:r>
          </a:p>
          <a:p>
            <a:pPr/>
            <a:r>
              <a:t>Убедиться в корректности этого кода стало заметно проще.</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Что делает этот код?</a:t>
            </a:r>
          </a:p>
          <a:p>
            <a:pPr/>
            <a:r>
              <a:t>Какие эмоции у вас возникают, глядя на этот код?</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p>
            <a:pPr/>
            <a:r>
              <a:t>А что делает этот код?  Может кто-нибудь объяснить?</a:t>
            </a:r>
          </a:p>
          <a:p>
            <a:pPr/>
            <a:r>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sldImg"/>
          </p:nvPr>
        </p:nvSpPr>
        <p:spPr>
          <a:prstGeom prst="rect">
            <a:avLst/>
          </a:prstGeom>
        </p:spPr>
        <p:txBody>
          <a:bodyPr/>
          <a:lstStyle/>
          <a:p>
            <a:pPr/>
          </a:p>
        </p:txBody>
      </p:sp>
      <p:sp>
        <p:nvSpPr>
          <p:cNvPr id="477" name="Shape 477"/>
          <p:cNvSpPr/>
          <p:nvPr>
            <p:ph type="body" sz="quarter" idx="1"/>
          </p:nvPr>
        </p:nvSpPr>
        <p:spPr>
          <a:prstGeom prst="rect">
            <a:avLst/>
          </a:prstGeom>
        </p:spPr>
        <p:txBody>
          <a:bodyPr/>
          <a:lstStyle/>
          <a:p>
            <a:pPr/>
            <a:r>
              <a:t>Мы только что подробно разобрали некоторые практики, помогающие писать хороший код.</a:t>
            </a:r>
          </a:p>
          <a:p>
            <a:pPr/>
            <a:r>
              <a:t>Но давайте смотреть правде в глаза: в реальных проектах код не так уж хорош. Местами даже откровенно плох.</a:t>
            </a:r>
          </a:p>
          <a:p>
            <a:pPr/>
            <a:r>
              <a:t>На это есть много причин: ошибки дизайна, меняющиеся требования, дедлайны…</a:t>
            </a: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sldImg"/>
          </p:nvPr>
        </p:nvSpPr>
        <p:spPr>
          <a:prstGeom prst="rect">
            <a:avLst/>
          </a:prstGeom>
        </p:spPr>
        <p:txBody>
          <a:bodyPr/>
          <a:lstStyle/>
          <a:p>
            <a:pPr/>
          </a:p>
        </p:txBody>
      </p:sp>
      <p:sp>
        <p:nvSpPr>
          <p:cNvPr id="483" name="Shape 483"/>
          <p:cNvSpPr/>
          <p:nvPr>
            <p:ph type="body" sz="quarter" idx="1"/>
          </p:nvPr>
        </p:nvSpPr>
        <p:spPr>
          <a:prstGeom prst="rect">
            <a:avLst/>
          </a:prstGeom>
        </p:spPr>
        <p:txBody>
          <a:bodyPr/>
          <a:lstStyle/>
          <a:p>
            <a:pPr/>
            <a:r>
              <a:t>Посмотрите на этот пейзаж. Если бы у вас в руках была кожура от только что съеденного банана, стали бы вы нести ее до урны?</a:t>
            </a:r>
          </a:p>
          <a:p>
            <a:pPr/>
            <a:r>
              <a:t>Так же с кодом. </a:t>
            </a:r>
            <a:r>
              <a:t>Плохой код искушает сделать его еще хуже</a:t>
            </a:r>
            <a:r>
              <a:t>. Если большой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pPr/>
            <a:r>
              <a:t>Значит плохой код обречен становится еще хуже?</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8" name="Shape 488"/>
          <p:cNvSpPr/>
          <p:nvPr>
            <p:ph type="sldImg"/>
          </p:nvPr>
        </p:nvSpPr>
        <p:spPr>
          <a:prstGeom prst="rect">
            <a:avLst/>
          </a:prstGeom>
        </p:spPr>
        <p:txBody>
          <a:bodyPr/>
          <a:lstStyle/>
          <a:p>
            <a:pPr/>
          </a:p>
        </p:txBody>
      </p:sp>
      <p:sp>
        <p:nvSpPr>
          <p:cNvPr id="489" name="Shape 489"/>
          <p:cNvSpPr/>
          <p:nvPr>
            <p:ph type="body" sz="quarter" idx="1"/>
          </p:nvPr>
        </p:nvSpPr>
        <p:spPr>
          <a:prstGeom prst="rect">
            <a:avLst/>
          </a:prstGeom>
        </p:spPr>
        <p:txBody>
          <a:bodyPr/>
          <a:lstStyle/>
          <a:p>
            <a:pPr/>
            <a:r>
              <a:t>На самом деле нет.</a:t>
            </a:r>
          </a:p>
          <a:p>
            <a:pPr/>
            <a:r>
              <a:t>У бойскаутов существует простое правило, которое применимо и к нашей профессии:</a:t>
            </a:r>
            <a:br/>
            <a:r>
              <a:rPr b="1"/>
              <a:t>Оставь место стоянки чище, чем оно было до твоего прихода.</a:t>
            </a:r>
            <a:br>
              <a:rPr b="1"/>
            </a:br>
            <a: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pPr/>
            <a:r>
              <a:t>Тогда код будет улучшаться с течением времени!</a:t>
            </a:r>
          </a:p>
          <a:p>
            <a:pPr/>
            <a:r>
              <a:t>Это может показаться непривычным, но может ли профессионал позволить себе нечто иное? Разве постоянное совершенствование не явлется неотъемлемой частью профессионализма?</a:t>
            </a:r>
          </a:p>
          <a:p>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2" name="Shape 492"/>
          <p:cNvSpPr/>
          <p:nvPr>
            <p:ph type="sldImg"/>
          </p:nvPr>
        </p:nvSpPr>
        <p:spPr>
          <a:prstGeom prst="rect">
            <a:avLst/>
          </a:prstGeom>
        </p:spPr>
        <p:txBody>
          <a:bodyPr/>
          <a:lstStyle/>
          <a:p>
            <a:pPr/>
          </a:p>
        </p:txBody>
      </p:sp>
      <p:sp>
        <p:nvSpPr>
          <p:cNvPr id="493" name="Shape 493"/>
          <p:cNvSpPr/>
          <p:nvPr>
            <p:ph type="body" sz="quarter" idx="1"/>
          </p:nvPr>
        </p:nvSpPr>
        <p:spPr>
          <a:prstGeom prst="rect">
            <a:avLst/>
          </a:prstGeom>
        </p:spPr>
        <p:txBody>
          <a:bodyPr/>
          <a:lstStyle/>
          <a:p>
            <a:pPr/>
            <a:r>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Напоминаем слайд из лекций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Если эту задачу дать студенту, который не задумывается о декомпозиции, то легко получить что-то такое.</a:t>
            </a:r>
          </a:p>
          <a:p>
            <a:pPr/>
            <a:r>
              <a:t>Это очень трудно читать и почти невозможно убедить себя, что тут не ошибок.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marL="228600" indent="-228600">
              <a:buSzPct val="100000"/>
              <a:buAutoNum type="arabicPeriod" startAt="1"/>
            </a:pPr>
            <a:r>
              <a:t>Длинный метод — скорее всего сигнализирует о том, что у метода есть несколько обязанностей.</a:t>
            </a:r>
          </a:p>
          <a:p>
            <a:pPr marL="228600" indent="-228600">
              <a:buSzPct val="100000"/>
              <a:buAutoNum type="arabicPeriod" startAt="1"/>
            </a:pPr>
            <a:r>
              <a:t>Слишком общее имя — это сигнал, что у метода несколько обязанностей, которые плохо описываются одной фразой.</a:t>
            </a:r>
          </a:p>
          <a:p>
            <a:pPr marL="228600" indent="-228600">
              <a:buSzPct val="100000"/>
              <a:buAutoNum type="arabicPeriod" startAt="1"/>
            </a:pPr>
            <a:r>
              <a:t>Если метод, нарушающий </a:t>
            </a:r>
            <a:r>
              <a:t>SRP</a:t>
            </a:r>
            <a:r>
              <a:t>  назвать честно, то получаются громоздкие фразы. Это уже лучше, чем слишком общее имя, но более явно указывает на нарушение </a:t>
            </a:r>
            <a:r>
              <a:t>SRP</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a:p>
        </p:txBody>
      </p:sp>
      <p:sp>
        <p:nvSpPr>
          <p:cNvPr id="292" name="Shape 292"/>
          <p:cNvSpPr/>
          <p:nvPr>
            <p:ph type="body" sz="quarter" idx="1"/>
          </p:nvPr>
        </p:nvSpPr>
        <p:spPr>
          <a:prstGeom prst="rect">
            <a:avLst/>
          </a:prstGeom>
        </p:spPr>
        <p:txBody>
          <a:bodyPr/>
          <a:lstStyle/>
          <a:p>
            <a:pPr/>
            <a:r>
              <a:t>Вводим концепцию Токена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p>
            <a:pPr/>
            <a:r>
              <a:t>В прошлом решении есть недостаток компонуемости. Выделенные методы вряд ли где-то ещё понадобятся.</a:t>
            </a:r>
          </a:p>
          <a:p>
            <a:pPr/>
            <a:r>
              <a:t>Однако, продолжая прошлую задачу, можно было дополнительно выделить абстракцию Токенайзера, с помощью которого остальные методы реализуются в одну простую строчку.</a:t>
            </a:r>
          </a:p>
          <a:p>
            <a:pPr/>
            <a:r>
              <a:t>Такой </a:t>
            </a:r>
            <a:r>
              <a:t>Tokenizer</a:t>
            </a:r>
            <a:r>
              <a:t> может оказаться полезным в других задачах парсинга текстов.</a:t>
            </a:r>
          </a:p>
          <a:p>
            <a:pPr/>
          </a:p>
          <a:p>
            <a:pPr/>
            <a:r>
              <a:t>Перегрузка фронтендерам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Объяснить концепцию this</a:t>
            </a:r>
          </a:p>
          <a:p>
            <a:pPr/>
            <a:r>
              <a:t>Примитивные типы лучше не расширять нигде. Свои типы расширять можно и нужно.</a:t>
            </a:r>
          </a:p>
          <a:p>
            <a:pPr/>
            <a:r>
              <a:t>В JS можно сделать подобное, но лучше не надо)) Это не считается хорошими практиками (найти подтверждения этой мысли)</a:t>
            </a:r>
          </a:p>
          <a:p>
            <a:pPr/>
            <a: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Спросить аудиторию, как это делать.</a:t>
            </a:r>
          </a:p>
          <a:p>
            <a:pPr/>
            <a:r>
              <a:t>Обычно бывают два варианта:</a:t>
            </a:r>
          </a:p>
          <a:p>
            <a:pPr marL="228600" indent="-228600">
              <a:buSzPct val="100000"/>
              <a:buAutoNum type="arabicPeriod" startAt="1"/>
            </a:pPr>
            <a:r>
              <a:t>shiftSize</a:t>
            </a:r>
            <a:r>
              <a:t> раз сделать сдвиг на единичку. (Это медленно!)</a:t>
            </a:r>
          </a:p>
          <a:p>
            <a:pPr marL="228600" indent="-228600">
              <a:buSzPct val="100000"/>
              <a:buAutoNum type="arabicPeriod" startAt="1"/>
            </a:pPr>
            <a:r>
              <a:t>Создать новый массив, в который перенести все значения с нужным сдвигом.</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ontur.ru/" TargetMode="Externa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Титульный слайд">
    <p:spTree>
      <p:nvGrpSpPr>
        <p:cNvPr id="1" name=""/>
        <p:cNvGrpSpPr/>
        <p:nvPr/>
      </p:nvGrpSpPr>
      <p:grpSpPr>
        <a:xfrm>
          <a:off x="0" y="0"/>
          <a:ext cx="0" cy="0"/>
          <a:chOff x="0" y="0"/>
          <a:chExt cx="0" cy="0"/>
        </a:xfrm>
      </p:grpSpPr>
      <p:sp>
        <p:nvSpPr>
          <p:cNvPr id="11" name="Title Text"/>
          <p:cNvSpPr txBox="1"/>
          <p:nvPr>
            <p:ph type="title"/>
          </p:nvPr>
        </p:nvSpPr>
        <p:spPr>
          <a:xfrm>
            <a:off x="1295400" y="549275"/>
            <a:ext cx="9601200" cy="2879725"/>
          </a:xfrm>
          <a:prstGeom prst="rect">
            <a:avLst/>
          </a:prstGeom>
        </p:spPr>
        <p:txBody>
          <a:bodyPr>
            <a:normAutofit fontScale="100000" lnSpcReduction="0"/>
          </a:bodyPr>
          <a:lstStyle>
            <a:lvl1pPr algn="ctr"/>
          </a:lstStyle>
          <a:p>
            <a:pPr/>
            <a:r>
              <a:t>Title Text</a:t>
            </a:r>
          </a:p>
        </p:txBody>
      </p:sp>
      <p:sp>
        <p:nvSpPr>
          <p:cNvPr id="12" name="Body Level One…"/>
          <p:cNvSpPr txBox="1"/>
          <p:nvPr>
            <p:ph type="body" sz="half" idx="1"/>
          </p:nvPr>
        </p:nvSpPr>
        <p:spPr>
          <a:xfrm>
            <a:off x="1295400" y="3429000"/>
            <a:ext cx="9601200" cy="1800225"/>
          </a:xfrm>
          <a:prstGeom prst="rect">
            <a:avLst/>
          </a:prstGeom>
        </p:spPr>
        <p:txBody>
          <a:bodyPr/>
          <a:lstStyle>
            <a:lvl1pPr marL="0" indent="0" algn="ctr">
              <a:spcBef>
                <a:spcPts val="500"/>
              </a:spcBef>
              <a:buClrTx/>
              <a:buSzTx/>
              <a:buFontTx/>
              <a:buNone/>
              <a:defRPr sz="2400"/>
            </a:lvl1pPr>
            <a:lvl2pPr marL="0" indent="457200" algn="ctr">
              <a:spcBef>
                <a:spcPts val="500"/>
              </a:spcBef>
              <a:buClrTx/>
              <a:buSzTx/>
              <a:buFontTx/>
              <a:buNone/>
              <a:defRPr sz="2400"/>
            </a:lvl2pPr>
            <a:lvl3pPr marL="0" indent="914400" algn="ctr">
              <a:spcBef>
                <a:spcPts val="500"/>
              </a:spcBef>
              <a:buClrTx/>
              <a:buSzTx/>
              <a:buFontTx/>
              <a:buNone/>
              <a:defRPr sz="2400"/>
            </a:lvl3pPr>
            <a:lvl4pPr marL="0" indent="1371600" algn="ctr">
              <a:spcBef>
                <a:spcPts val="500"/>
              </a:spcBef>
              <a:buClrTx/>
              <a:buSzTx/>
              <a:buFontTx/>
              <a:buNone/>
              <a:defRPr sz="2400"/>
            </a:lvl4pPr>
            <a:lvl5pPr marL="0" indent="1828800" algn="ctr">
              <a:spcBef>
                <a:spcPts val="50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grpSp>
        <p:nvGrpSpPr>
          <p:cNvPr id="16" name="Схема 7"/>
          <p:cNvGrpSpPr/>
          <p:nvPr/>
        </p:nvGrpSpPr>
        <p:grpSpPr>
          <a:xfrm>
            <a:off x="1295427" y="5221844"/>
            <a:ext cx="1980002" cy="381601"/>
            <a:chOff x="0" y="0"/>
            <a:chExt cx="1980001" cy="381600"/>
          </a:xfrm>
        </p:grpSpPr>
        <p:sp>
          <p:nvSpPr>
            <p:cNvPr id="14" name="Text"/>
            <p:cNvSpPr txBox="1"/>
            <p:nvPr/>
          </p:nvSpPr>
          <p:spPr>
            <a:xfrm>
              <a:off x="1748173" y="210303"/>
              <a:ext cx="175587"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222250">
                <a:lnSpc>
                  <a:spcPct val="90000"/>
                </a:lnSpc>
                <a:spcBef>
                  <a:spcPts val="200"/>
                </a:spcBef>
                <a:defRPr sz="500"/>
              </a:lvl1pPr>
            </a:lstStyle>
            <a:p>
              <a:pPr/>
              <a:r>
                <a:t> </a:t>
              </a:r>
            </a:p>
          </p:txBody>
        </p:sp>
        <p:sp>
          <p:nvSpPr>
            <p:cNvPr id="15" name="Rectangle"/>
            <p:cNvSpPr/>
            <p:nvPr/>
          </p:nvSpPr>
          <p:spPr>
            <a:xfrm>
              <a:off x="0" y="0"/>
              <a:ext cx="1980002" cy="381601"/>
            </a:xfrm>
            <a:prstGeom prst="rect">
              <a:avLst/>
            </a:prstGeom>
            <a:blipFill rotWithShape="1">
              <a:blip r:embed="rId2"/>
              <a:srcRect l="0" t="0" r="0" b="0"/>
              <a:stretch>
                <a:fillRect/>
              </a:stretch>
            </a:blipFill>
            <a:ln w="25400" cap="flat">
              <a:solidFill>
                <a:srgbClr val="FFFFFF"/>
              </a:solidFill>
              <a:prstDash val="solid"/>
              <a:round/>
            </a:ln>
            <a:effectLst/>
          </p:spPr>
          <p:txBody>
            <a:bodyPr wrap="square" lIns="45719" tIns="45719" rIns="45719" bIns="45719" numCol="1" anchor="t">
              <a:noAutofit/>
            </a:bodyPr>
            <a:lstStyle/>
            <a:p>
              <a:pPr/>
            </a:p>
          </p:txBody>
        </p:sp>
      </p:gr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101" name="Body Level One…"/>
          <p:cNvSpPr txBox="1"/>
          <p:nvPr>
            <p:ph type="body" idx="1"/>
          </p:nvPr>
        </p:nvSpPr>
        <p:spPr>
          <a:xfrm>
            <a:off x="1295400" y="1916113"/>
            <a:ext cx="9601134" cy="43926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2"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103"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11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12"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 центре">
    <p:spTree>
      <p:nvGrpSpPr>
        <p:cNvPr id="1" name=""/>
        <p:cNvGrpSpPr/>
        <p:nvPr/>
      </p:nvGrpSpPr>
      <p:grpSpPr>
        <a:xfrm>
          <a:off x="0" y="0"/>
          <a:ext cx="0" cy="0"/>
          <a:chOff x="0" y="0"/>
          <a:chExt cx="0" cy="0"/>
        </a:xfrm>
      </p:grpSpPr>
      <p:sp>
        <p:nvSpPr>
          <p:cNvPr id="120" name="Title Text"/>
          <p:cNvSpPr txBox="1"/>
          <p:nvPr>
            <p:ph type="title"/>
          </p:nvPr>
        </p:nvSpPr>
        <p:spPr>
          <a:xfrm>
            <a:off x="1295533" y="1628775"/>
            <a:ext cx="9601067" cy="3600450"/>
          </a:xfrm>
          <a:prstGeom prst="rect">
            <a:avLst/>
          </a:prstGeom>
        </p:spPr>
        <p:txBody>
          <a:bodyPr anchor="ctr">
            <a:normAutofit fontScale="100000" lnSpcReduction="0"/>
          </a:bodyPr>
          <a:lstStyle>
            <a:lvl1pPr algn="ctr"/>
          </a:lstStyle>
          <a:p>
            <a:pPr/>
            <a:r>
              <a:t>Title Text</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верху рисунка">
    <p:spTree>
      <p:nvGrpSpPr>
        <p:cNvPr id="1" name=""/>
        <p:cNvGrpSpPr/>
        <p:nvPr/>
      </p:nvGrpSpPr>
      <p:grpSpPr>
        <a:xfrm>
          <a:off x="0" y="0"/>
          <a:ext cx="0" cy="0"/>
          <a:chOff x="0" y="0"/>
          <a:chExt cx="0" cy="0"/>
        </a:xfrm>
      </p:grpSpPr>
      <p:sp>
        <p:nvSpPr>
          <p:cNvPr id="128" name="Рисунок 3"/>
          <p:cNvSpPr/>
          <p:nvPr>
            <p:ph type="pic" idx="13"/>
          </p:nvPr>
        </p:nvSpPr>
        <p:spPr>
          <a:xfrm>
            <a:off x="0" y="13184"/>
            <a:ext cx="12192000" cy="6858001"/>
          </a:xfrm>
          <a:prstGeom prst="rect">
            <a:avLst/>
          </a:prstGeom>
        </p:spPr>
        <p:txBody>
          <a:bodyPr lIns="91439" rIns="91439">
            <a:noAutofit/>
          </a:bodyPr>
          <a:lstStyle/>
          <a:p>
            <a:pPr/>
          </a:p>
        </p:txBody>
      </p:sp>
      <p:sp>
        <p:nvSpPr>
          <p:cNvPr id="129" name="Title Text"/>
          <p:cNvSpPr txBox="1"/>
          <p:nvPr>
            <p:ph type="title"/>
          </p:nvPr>
        </p:nvSpPr>
        <p:spPr>
          <a:xfrm>
            <a:off x="1295400" y="407600"/>
            <a:ext cx="10896600" cy="1079501"/>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30" name="Body Level One…"/>
          <p:cNvSpPr txBox="1"/>
          <p:nvPr>
            <p:ph type="body" sz="quarter" idx="1"/>
          </p:nvPr>
        </p:nvSpPr>
        <p:spPr>
          <a:xfrm>
            <a:off x="4329" y="499928"/>
            <a:ext cx="1291075" cy="984387"/>
          </a:xfrm>
          <a:prstGeom prst="rect">
            <a:avLst/>
          </a:prstGeom>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31" name="Текст 12"/>
          <p:cNvSpPr/>
          <p:nvPr>
            <p:ph type="body" sz="quarter" idx="14"/>
          </p:nvPr>
        </p:nvSpPr>
        <p:spPr>
          <a:xfrm>
            <a:off x="0" y="408262"/>
            <a:ext cx="1295400" cy="1076052"/>
          </a:xfrm>
          <a:prstGeom prst="rect">
            <a:avLst/>
          </a:prstGeom>
          <a:solidFill>
            <a:schemeClr val="accent1">
              <a:alpha val="80000"/>
            </a:schemeClr>
          </a:solidFill>
        </p:spPr>
        <p:txBody>
          <a:bodyPr/>
          <a:lstStyle/>
          <a:p>
            <a:pPr marL="0" indent="0">
              <a:buClrTx/>
              <a:buSzTx/>
              <a:buFontTx/>
              <a:buNone/>
            </a:pP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внизу рисунка">
    <p:spTree>
      <p:nvGrpSpPr>
        <p:cNvPr id="1" name=""/>
        <p:cNvGrpSpPr/>
        <p:nvPr/>
      </p:nvGrpSpPr>
      <p:grpSpPr>
        <a:xfrm>
          <a:off x="0" y="0"/>
          <a:ext cx="0" cy="0"/>
          <a:chOff x="0" y="0"/>
          <a:chExt cx="0" cy="0"/>
        </a:xfrm>
      </p:grpSpPr>
      <p:sp>
        <p:nvSpPr>
          <p:cNvPr id="13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40" name="Title Text"/>
          <p:cNvSpPr txBox="1"/>
          <p:nvPr>
            <p:ph type="title"/>
          </p:nvPr>
        </p:nvSpPr>
        <p:spPr>
          <a:xfrm>
            <a:off x="1295400" y="5376248"/>
            <a:ext cx="10896600" cy="1076962"/>
          </a:xfrm>
          <a:prstGeom prst="rect">
            <a:avLst/>
          </a:prstGeom>
          <a:solidFill>
            <a:schemeClr val="accent1">
              <a:alpha val="80000"/>
            </a:schemeClr>
          </a:solidFill>
        </p:spPr>
        <p:txBody>
          <a:bodyPr anchor="ctr">
            <a:normAutofit fontScale="100000" lnSpcReduction="0"/>
          </a:bodyPr>
          <a:lstStyle>
            <a:lvl1pPr>
              <a:defRPr>
                <a:solidFill>
                  <a:srgbClr val="FFFFFF"/>
                </a:solidFill>
              </a:defRPr>
            </a:lvl1pPr>
          </a:lstStyle>
          <a:p>
            <a:pPr/>
            <a:r>
              <a:t>Title Text</a:t>
            </a:r>
          </a:p>
        </p:txBody>
      </p:sp>
      <p:sp>
        <p:nvSpPr>
          <p:cNvPr id="141" name="Body Level One…"/>
          <p:cNvSpPr txBox="1"/>
          <p:nvPr>
            <p:ph type="body" sz="quarter" idx="1"/>
          </p:nvPr>
        </p:nvSpPr>
        <p:spPr>
          <a:xfrm>
            <a:off x="0" y="5373687"/>
            <a:ext cx="1295400" cy="1076053"/>
          </a:xfrm>
          <a:prstGeom prst="rect">
            <a:avLst/>
          </a:prstGeom>
          <a:solidFill>
            <a:schemeClr val="accent1">
              <a:alpha val="80000"/>
            </a:schemeClr>
          </a:solidFill>
        </p:spPr>
        <p:txBody>
          <a:bodyPr/>
          <a:lstStyle>
            <a:lvl1pPr marL="0" indent="0">
              <a:buClrTx/>
              <a:buSzTx/>
              <a:buFontTx/>
              <a:buNone/>
            </a:lvl1pPr>
            <a:lvl2pPr>
              <a:buClrTx/>
              <a:buFontTx/>
            </a:lvl2pPr>
            <a:lvl3pPr>
              <a:buClrTx/>
              <a:buFontTx/>
            </a:lvl3pPr>
            <a:lvl4pPr>
              <a:buClrTx/>
              <a:buFontTx/>
            </a:lvl4pPr>
            <a:lvl5pPr>
              <a:buClrTx/>
              <a:buFontTx/>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Текст на подложке">
    <p:spTree>
      <p:nvGrpSpPr>
        <p:cNvPr id="1" name=""/>
        <p:cNvGrpSpPr/>
        <p:nvPr/>
      </p:nvGrpSpPr>
      <p:grpSpPr>
        <a:xfrm>
          <a:off x="0" y="0"/>
          <a:ext cx="0" cy="0"/>
          <a:chOff x="0" y="0"/>
          <a:chExt cx="0" cy="0"/>
        </a:xfrm>
      </p:grpSpPr>
      <p:sp>
        <p:nvSpPr>
          <p:cNvPr id="14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50" name="Body Level One…"/>
          <p:cNvSpPr txBox="1"/>
          <p:nvPr>
            <p:ph type="body" sz="quarter" idx="1"/>
          </p:nvPr>
        </p:nvSpPr>
        <p:spPr>
          <a:xfrm>
            <a:off x="1295400" y="5373215"/>
            <a:ext cx="10896600" cy="1079973"/>
          </a:xfrm>
          <a:prstGeom prst="rect">
            <a:avLst/>
          </a:prstGeom>
          <a:solidFill>
            <a:schemeClr val="accent1">
              <a:alpha val="80000"/>
            </a:schemeClr>
          </a:solidFill>
        </p:spPr>
        <p:txBody>
          <a:bodyPr lIns="0" tIns="0" rIns="0" bIns="0" anchor="ctr"/>
          <a:lstStyle>
            <a:lvl1pPr marL="0" indent="0">
              <a:spcBef>
                <a:spcPts val="400"/>
              </a:spcBef>
              <a:buClrTx/>
              <a:buSzTx/>
              <a:buFontTx/>
              <a:buNone/>
              <a:defRPr sz="1800">
                <a:solidFill>
                  <a:srgbClr val="FFFFFF"/>
                </a:solidFill>
              </a:defRPr>
            </a:lvl1pPr>
            <a:lvl2pPr marL="640848" indent="-183683">
              <a:spcBef>
                <a:spcPts val="400"/>
              </a:spcBef>
              <a:buClrTx/>
              <a:buFontTx/>
              <a:defRPr sz="1800">
                <a:solidFill>
                  <a:srgbClr val="FFFFFF"/>
                </a:solidFill>
              </a:defRPr>
            </a:lvl2pPr>
            <a:lvl3pPr marL="1085767" indent="-171437">
              <a:spcBef>
                <a:spcPts val="400"/>
              </a:spcBef>
              <a:buClrTx/>
              <a:buFontTx/>
              <a:defRPr sz="1800">
                <a:solidFill>
                  <a:srgbClr val="FFFFFF"/>
                </a:solidFill>
              </a:defRPr>
            </a:lvl3pPr>
            <a:lvl4pPr marL="1577221" indent="-205725">
              <a:spcBef>
                <a:spcPts val="400"/>
              </a:spcBef>
              <a:buClrTx/>
              <a:buFontTx/>
              <a:defRPr sz="1800">
                <a:solidFill>
                  <a:srgbClr val="FFFFFF"/>
                </a:solidFill>
              </a:defRPr>
            </a:lvl4pPr>
            <a:lvl5pPr marL="2034388" indent="-205725">
              <a:spcBef>
                <a:spcPts val="400"/>
              </a:spcBef>
              <a:buClrTx/>
              <a:buFontTx/>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51" name="Текст 12"/>
          <p:cNvSpPr/>
          <p:nvPr>
            <p:ph type="body" sz="quarter" idx="14"/>
          </p:nvPr>
        </p:nvSpPr>
        <p:spPr>
          <a:xfrm>
            <a:off x="0" y="5373687"/>
            <a:ext cx="1295400" cy="1076053"/>
          </a:xfrm>
          <a:prstGeom prst="rect">
            <a:avLst/>
          </a:prstGeom>
          <a:solidFill>
            <a:schemeClr val="accent1">
              <a:alpha val="80000"/>
            </a:schemeClr>
          </a:solidFill>
        </p:spPr>
        <p:txBody>
          <a:bodyPr/>
          <a:lstStyle/>
          <a:p>
            <a:pPr marL="0" indent="0">
              <a:buClrTx/>
              <a:buSzTx/>
              <a:buFontTx/>
              <a:buNone/>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p:spTree>
      <p:nvGrpSpPr>
        <p:cNvPr id="1" name=""/>
        <p:cNvGrpSpPr/>
        <p:nvPr/>
      </p:nvGrpSpPr>
      <p:grpSpPr>
        <a:xfrm>
          <a:off x="0" y="0"/>
          <a:ext cx="0" cy="0"/>
          <a:chOff x="0" y="0"/>
          <a:chExt cx="0" cy="0"/>
        </a:xfrm>
      </p:grpSpPr>
      <p:sp>
        <p:nvSpPr>
          <p:cNvPr id="159" name="Рисунок 3"/>
          <p:cNvSpPr/>
          <p:nvPr>
            <p:ph type="pic" idx="13"/>
          </p:nvPr>
        </p:nvSpPr>
        <p:spPr>
          <a:xfrm>
            <a:off x="0" y="-1305"/>
            <a:ext cx="12192000" cy="6858001"/>
          </a:xfrm>
          <a:prstGeom prst="rect">
            <a:avLst/>
          </a:prstGeom>
        </p:spPr>
        <p:txBody>
          <a:bodyPr lIns="91439" rIns="91439">
            <a:noAutofit/>
          </a:bodyPr>
          <a:lstStyle/>
          <a:p>
            <a:pP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и список">
    <p:spTree>
      <p:nvGrpSpPr>
        <p:cNvPr id="1" name=""/>
        <p:cNvGrpSpPr/>
        <p:nvPr/>
      </p:nvGrpSpPr>
      <p:grpSpPr>
        <a:xfrm>
          <a:off x="0" y="0"/>
          <a:ext cx="0" cy="0"/>
          <a:chOff x="0" y="0"/>
          <a:chExt cx="0" cy="0"/>
        </a:xfrm>
      </p:grpSpPr>
      <p:sp>
        <p:nvSpPr>
          <p:cNvPr id="167"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68"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169" name="Рисунок 3"/>
          <p:cNvSpPr/>
          <p:nvPr>
            <p:ph type="pic" sz="half" idx="13"/>
          </p:nvPr>
        </p:nvSpPr>
        <p:spPr>
          <a:xfrm>
            <a:off x="1295366" y="1631116"/>
            <a:ext cx="4800601" cy="4679951"/>
          </a:xfrm>
          <a:prstGeom prst="rect">
            <a:avLst/>
          </a:prstGeom>
        </p:spPr>
        <p:txBody>
          <a:bodyPr lIns="91439" rIns="91439">
            <a:noAutofit/>
          </a:bodyPr>
          <a:lstStyle/>
          <a:p>
            <a:pPr/>
          </a:p>
        </p:txBody>
      </p:sp>
      <p:sp>
        <p:nvSpPr>
          <p:cNvPr id="170" name="Body Level One…"/>
          <p:cNvSpPr txBox="1"/>
          <p:nvPr>
            <p:ph type="body" sz="half" idx="1"/>
          </p:nvPr>
        </p:nvSpPr>
        <p:spPr>
          <a:xfrm>
            <a:off x="6096000" y="1628775"/>
            <a:ext cx="4800600" cy="4679950"/>
          </a:xfrm>
          <a:prstGeom prst="rect">
            <a:avLst/>
          </a:prstGeom>
        </p:spPr>
        <p:txBody>
          <a:bodyPr anchor="ctr"/>
          <a:lstStyle>
            <a:lvl1pPr marL="285729" indent="-285729">
              <a:spcBef>
                <a:spcPts val="400"/>
              </a:spcBef>
              <a:defRPr sz="1800"/>
            </a:lvl1pPr>
            <a:lvl2pPr marL="640848" indent="-183683">
              <a:spcBef>
                <a:spcPts val="400"/>
              </a:spcBef>
              <a:defRPr sz="1800"/>
            </a:lvl2pPr>
            <a:lvl3pPr marL="1085767" indent="-171437">
              <a:spcBef>
                <a:spcPts val="400"/>
              </a:spcBef>
              <a:defRPr sz="1800"/>
            </a:lvl3pPr>
            <a:lvl4pPr marL="1577221" indent="-205725">
              <a:spcBef>
                <a:spcPts val="400"/>
              </a:spcBef>
              <a:defRPr sz="1800"/>
            </a:lvl4pPr>
            <a:lvl5pPr marL="2034388" indent="-205725">
              <a:spcBef>
                <a:spcPts val="400"/>
              </a:spcBef>
              <a:defRPr sz="1800"/>
            </a:lvl5pPr>
          </a:lstStyle>
          <a:p>
            <a:pPr/>
            <a:r>
              <a:t>Body Level One</a:t>
            </a:r>
          </a:p>
          <a:p>
            <a:pPr lvl="1"/>
            <a:r>
              <a:t>Body Level Two</a:t>
            </a:r>
          </a:p>
          <a:p>
            <a:pPr lvl="2"/>
            <a:r>
              <a:t>Body Level Three</a:t>
            </a:r>
          </a:p>
          <a:p>
            <a:pPr lvl="3"/>
            <a:r>
              <a:t>Body Level Four</a:t>
            </a:r>
          </a:p>
          <a:p>
            <a:pPr lvl="4"/>
            <a:r>
              <a:t>Body Level Five</a:t>
            </a:r>
          </a:p>
        </p:txBody>
      </p:sp>
      <p:sp>
        <p:nvSpPr>
          <p:cNvPr id="1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Вопросы">
    <p:spTree>
      <p:nvGrpSpPr>
        <p:cNvPr id="1" name=""/>
        <p:cNvGrpSpPr/>
        <p:nvPr/>
      </p:nvGrpSpPr>
      <p:grpSpPr>
        <a:xfrm>
          <a:off x="0" y="0"/>
          <a:ext cx="0" cy="0"/>
          <a:chOff x="0" y="0"/>
          <a:chExt cx="0" cy="0"/>
        </a:xfrm>
      </p:grpSpPr>
      <p:sp>
        <p:nvSpPr>
          <p:cNvPr id="178" name="Текст 9"/>
          <p:cNvSpPr txBox="1"/>
          <p:nvPr/>
        </p:nvSpPr>
        <p:spPr>
          <a:xfrm>
            <a:off x="1295468" y="5678265"/>
            <a:ext cx="3856172" cy="355129"/>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nSpc>
                <a:spcPct val="90000"/>
              </a:lnSpc>
              <a:spcBef>
                <a:spcPts val="400"/>
              </a:spcBef>
              <a:defRPr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www.kontur.ru</a:t>
            </a:r>
          </a:p>
        </p:txBody>
      </p:sp>
      <p:sp>
        <p:nvSpPr>
          <p:cNvPr id="179" name="Body Level One…"/>
          <p:cNvSpPr txBox="1"/>
          <p:nvPr>
            <p:ph type="body" sz="quarter" idx="1"/>
          </p:nvPr>
        </p:nvSpPr>
        <p:spPr>
          <a:xfrm>
            <a:off x="4367824" y="5668164"/>
            <a:ext cx="6512984" cy="365229"/>
          </a:xfrm>
          <a:prstGeom prst="rect">
            <a:avLst/>
          </a:prstGeom>
        </p:spPr>
        <p:txBody>
          <a:bodyPr lIns="0" tIns="0" rIns="0" bIns="0" anchor="b"/>
          <a:lstStyle>
            <a:lvl1pPr marL="0" indent="0" algn="r">
              <a:spcBef>
                <a:spcPts val="400"/>
              </a:spcBef>
              <a:buClrTx/>
              <a:buSzTx/>
              <a:buFontTx/>
              <a:buNone/>
              <a:defRPr sz="1800"/>
            </a:lvl1pPr>
            <a:lvl2pPr marL="640848" indent="-183683" algn="r">
              <a:spcBef>
                <a:spcPts val="400"/>
              </a:spcBef>
              <a:buClrTx/>
              <a:buFontTx/>
              <a:defRPr sz="1800"/>
            </a:lvl2pPr>
            <a:lvl3pPr marL="1085767" indent="-171437" algn="r">
              <a:spcBef>
                <a:spcPts val="400"/>
              </a:spcBef>
              <a:buClrTx/>
              <a:buFontTx/>
              <a:defRPr sz="1800"/>
            </a:lvl3pPr>
            <a:lvl4pPr marL="1577221" indent="-205725" algn="r">
              <a:spcBef>
                <a:spcPts val="400"/>
              </a:spcBef>
              <a:buClrTx/>
              <a:buFontTx/>
              <a:defRPr sz="1800"/>
            </a:lvl4pPr>
            <a:lvl5pPr marL="2034388" indent="-205725" algn="r">
              <a:spcBef>
                <a:spcPts val="400"/>
              </a:spcBef>
              <a:buClrTx/>
              <a:buFontTx/>
              <a:defRPr sz="1800"/>
            </a:lvl5pPr>
          </a:lstStyle>
          <a:p>
            <a:pPr/>
            <a:r>
              <a:t>Body Level One</a:t>
            </a:r>
          </a:p>
          <a:p>
            <a:pPr lvl="1"/>
            <a:r>
              <a:t>Body Level Two</a:t>
            </a:r>
          </a:p>
          <a:p>
            <a:pPr lvl="2"/>
            <a:r>
              <a:t>Body Level Three</a:t>
            </a:r>
          </a:p>
          <a:p>
            <a:pPr lvl="3"/>
            <a:r>
              <a:t>Body Level Four</a:t>
            </a:r>
          </a:p>
          <a:p>
            <a:pPr lvl="4"/>
            <a:r>
              <a:t>Body Level Five</a:t>
            </a:r>
          </a:p>
        </p:txBody>
      </p:sp>
      <p:sp>
        <p:nvSpPr>
          <p:cNvPr id="180" name="Text"/>
          <p:cNvSpPr txBox="1"/>
          <p:nvPr/>
        </p:nvSpPr>
        <p:spPr>
          <a:xfrm>
            <a:off x="2548620" y="5231477"/>
            <a:ext cx="566022" cy="23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900"/>
            </a:lvl1pPr>
          </a:lstStyle>
          <a:p>
            <a:pPr/>
            <a:r>
              <a:t> </a:t>
            </a:r>
          </a:p>
        </p:txBody>
      </p:sp>
      <p:sp>
        <p:nvSpPr>
          <p:cNvPr id="181" name="Текст 9"/>
          <p:cNvSpPr/>
          <p:nvPr>
            <p:ph type="body" sz="quarter" idx="13"/>
          </p:nvPr>
        </p:nvSpPr>
        <p:spPr>
          <a:xfrm>
            <a:off x="4367809" y="5229271"/>
            <a:ext cx="6528795" cy="438942"/>
          </a:xfrm>
          <a:prstGeom prst="rect">
            <a:avLst/>
          </a:prstGeom>
        </p:spPr>
        <p:txBody>
          <a:bodyPr lIns="0" tIns="0" rIns="0" bIns="0"/>
          <a:lstStyle/>
          <a:p>
            <a:pPr marL="0" indent="0" algn="r">
              <a:spcBef>
                <a:spcPts val="500"/>
              </a:spcBef>
              <a:buClrTx/>
              <a:buSzTx/>
              <a:buFontTx/>
              <a:buNone/>
              <a:defRPr b="1" sz="2400"/>
            </a:pPr>
          </a:p>
        </p:txBody>
      </p:sp>
      <p:sp>
        <p:nvSpPr>
          <p:cNvPr id="182" name="ВОПРОСЫ?"/>
          <p:cNvSpPr txBox="1"/>
          <p:nvPr/>
        </p:nvSpPr>
        <p:spPr>
          <a:xfrm>
            <a:off x="4919628" y="1866175"/>
            <a:ext cx="2321291" cy="1310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a:defRPr sz="4000">
                <a:solidFill>
                  <a:schemeClr val="accent1"/>
                </a:solidFill>
              </a:defRPr>
            </a:pPr>
            <a:r>
              <a:t>ВОПРОСЫ</a:t>
            </a:r>
            <a:r>
              <a:t>?</a:t>
            </a:r>
          </a:p>
        </p:txBody>
      </p:sp>
      <p:sp>
        <p:nvSpPr>
          <p:cNvPr id="1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190"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191"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192"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и объект">
    <p:spTree>
      <p:nvGrpSpPr>
        <p:cNvPr id="1" name=""/>
        <p:cNvGrpSpPr/>
        <p:nvPr/>
      </p:nvGrpSpPr>
      <p:grpSpPr>
        <a:xfrm>
          <a:off x="0" y="0"/>
          <a:ext cx="0" cy="0"/>
          <a:chOff x="0" y="0"/>
          <a:chExt cx="0" cy="0"/>
        </a:xfrm>
      </p:grpSpPr>
      <p:sp>
        <p:nvSpPr>
          <p:cNvPr id="24" name="Body Level One…"/>
          <p:cNvSpPr txBox="1"/>
          <p:nvPr>
            <p:ph type="body" idx="1"/>
          </p:nvPr>
        </p:nvSpPr>
        <p:spPr>
          <a:xfrm>
            <a:off x="1295400" y="1628779"/>
            <a:ext cx="9601134" cy="467995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6"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Многострочный заголовок">
    <p:spTree>
      <p:nvGrpSpPr>
        <p:cNvPr id="1" name=""/>
        <p:cNvGrpSpPr/>
        <p:nvPr/>
      </p:nvGrpSpPr>
      <p:grpSpPr>
        <a:xfrm>
          <a:off x="0" y="0"/>
          <a:ext cx="0" cy="0"/>
          <a:chOff x="0" y="0"/>
          <a:chExt cx="0" cy="0"/>
        </a:xfrm>
      </p:grpSpPr>
      <p:sp>
        <p:nvSpPr>
          <p:cNvPr id="200" name="Body Level One…"/>
          <p:cNvSpPr txBox="1"/>
          <p:nvPr>
            <p:ph type="body" idx="1"/>
          </p:nvPr>
        </p:nvSpPr>
        <p:spPr>
          <a:xfrm>
            <a:off x="1295400" y="1916113"/>
            <a:ext cx="9601134" cy="4392613"/>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01" name="Title Text"/>
          <p:cNvSpPr txBox="1"/>
          <p:nvPr>
            <p:ph type="title"/>
          </p:nvPr>
        </p:nvSpPr>
        <p:spPr>
          <a:xfrm>
            <a:off x="1295533" y="552147"/>
            <a:ext cx="9601067" cy="1076628"/>
          </a:xfrm>
          <a:prstGeom prst="rect">
            <a:avLst/>
          </a:prstGeom>
        </p:spPr>
        <p:txBody>
          <a:bodyPr>
            <a:normAutofit fontScale="100000" lnSpcReduction="0"/>
          </a:bodyPr>
          <a:lstStyle>
            <a:lvl1pPr>
              <a:defRPr sz="3200"/>
            </a:lvl1pPr>
          </a:lstStyle>
          <a:p>
            <a:pPr/>
            <a:r>
              <a:t>Title Text</a:t>
            </a:r>
          </a:p>
        </p:txBody>
      </p:sp>
      <p:sp>
        <p:nvSpPr>
          <p:cNvPr id="202" name="Прямая соединительная линия 11"/>
          <p:cNvSpPr/>
          <p:nvPr/>
        </p:nvSpPr>
        <p:spPr>
          <a:xfrm>
            <a:off x="1295467" y="1628775"/>
            <a:ext cx="9601134" cy="0"/>
          </a:xfrm>
          <a:prstGeom prst="line">
            <a:avLst/>
          </a:prstGeom>
          <a:ln w="12700">
            <a:solidFill>
              <a:srgbClr val="D83F3B"/>
            </a:solidFill>
          </a:ln>
        </p:spPr>
        <p:txBody>
          <a:bodyPr lIns="45719" rIns="45719"/>
          <a:lstStyle/>
          <a:p>
            <a:pP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Без подчеркивания">
    <p:spTree>
      <p:nvGrpSpPr>
        <p:cNvPr id="1" name=""/>
        <p:cNvGrpSpPr/>
        <p:nvPr/>
      </p:nvGrpSpPr>
      <p:grpSpPr>
        <a:xfrm>
          <a:off x="0" y="0"/>
          <a:ext cx="0" cy="0"/>
          <a:chOff x="0" y="0"/>
          <a:chExt cx="0" cy="0"/>
        </a:xfrm>
      </p:grpSpPr>
      <p:sp>
        <p:nvSpPr>
          <p:cNvPr id="210"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211" name="Body Level One…"/>
          <p:cNvSpPr txBox="1"/>
          <p:nvPr>
            <p:ph type="body" idx="1"/>
          </p:nvPr>
        </p:nvSpPr>
        <p:spPr>
          <a:xfrm>
            <a:off x="1295400" y="1628779"/>
            <a:ext cx="9601134" cy="4679952"/>
          </a:xfrm>
          <a:prstGeom prst="rect">
            <a:avLst/>
          </a:prstGeom>
        </p:spPr>
        <p:txBody>
          <a:bodyPr/>
          <a:lstStyle>
            <a:lvl1pPr marL="0" indent="0">
              <a:buClrTx/>
              <a:buSzTx/>
              <a:buFontTx/>
              <a:buNone/>
              <a:defRPr>
                <a:latin typeface="Consolas"/>
                <a:ea typeface="Consolas"/>
                <a:cs typeface="Consolas"/>
                <a:sym typeface="Consolas"/>
              </a:defRPr>
            </a:lvl1pPr>
            <a:lvl2pPr>
              <a:buClrTx/>
              <a:buFontTx/>
              <a:defRPr>
                <a:latin typeface="Consolas"/>
                <a:ea typeface="Consolas"/>
                <a:cs typeface="Consolas"/>
                <a:sym typeface="Consolas"/>
              </a:defRPr>
            </a:lvl2pPr>
            <a:lvl3pPr>
              <a:buClrTx/>
              <a:buFontTx/>
              <a:defRPr>
                <a:latin typeface="Consolas"/>
                <a:ea typeface="Consolas"/>
                <a:cs typeface="Consolas"/>
                <a:sym typeface="Consolas"/>
              </a:defRPr>
            </a:lvl3pPr>
            <a:lvl4pPr>
              <a:buClrTx/>
              <a:buFontTx/>
              <a:defRPr>
                <a:latin typeface="Consolas"/>
                <a:ea typeface="Consolas"/>
                <a:cs typeface="Consolas"/>
                <a:sym typeface="Consolas"/>
              </a:defRPr>
            </a:lvl4pPr>
            <a:lvl5pPr>
              <a:buClrTx/>
              <a:buFontTx/>
              <a:defRPr>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Заголовок раздела">
    <p:spTree>
      <p:nvGrpSpPr>
        <p:cNvPr id="1" name=""/>
        <p:cNvGrpSpPr/>
        <p:nvPr/>
      </p:nvGrpSpPr>
      <p:grpSpPr>
        <a:xfrm>
          <a:off x="0" y="0"/>
          <a:ext cx="0" cy="0"/>
          <a:chOff x="0" y="0"/>
          <a:chExt cx="0" cy="0"/>
        </a:xfrm>
      </p:grpSpPr>
      <p:sp>
        <p:nvSpPr>
          <p:cNvPr id="34" name="Title Text"/>
          <p:cNvSpPr txBox="1"/>
          <p:nvPr>
            <p:ph type="title"/>
          </p:nvPr>
        </p:nvSpPr>
        <p:spPr>
          <a:xfrm>
            <a:off x="1300501" y="3429046"/>
            <a:ext cx="9601067" cy="1800226"/>
          </a:xfrm>
          <a:prstGeom prst="rect">
            <a:avLst/>
          </a:prstGeom>
        </p:spPr>
        <p:txBody>
          <a:bodyPr anchor="t">
            <a:normAutofit fontScale="100000" lnSpcReduction="0"/>
          </a:bodyPr>
          <a:lstStyle/>
          <a:p>
            <a:pPr/>
            <a:r>
              <a:t>Title Text</a:t>
            </a:r>
          </a:p>
        </p:txBody>
      </p:sp>
      <p:sp>
        <p:nvSpPr>
          <p:cNvPr id="35" name="Прямая соединительная линия 2"/>
          <p:cNvSpPr/>
          <p:nvPr/>
        </p:nvSpPr>
        <p:spPr>
          <a:xfrm>
            <a:off x="1300499" y="3429000"/>
            <a:ext cx="9601134" cy="0"/>
          </a:xfrm>
          <a:prstGeom prst="line">
            <a:avLst/>
          </a:prstGeom>
          <a:ln w="12700">
            <a:solidFill>
              <a:srgbClr val="D83F3B"/>
            </a:solidFill>
          </a:ln>
        </p:spPr>
        <p:txBody>
          <a:bodyPr lIns="45719" rIns="45719"/>
          <a:lstStyle/>
          <a:p>
            <a:pPr/>
          </a:p>
        </p:txBody>
      </p:sp>
      <p:sp>
        <p:nvSpPr>
          <p:cNvPr id="36" name="Body Level One…"/>
          <p:cNvSpPr txBox="1"/>
          <p:nvPr>
            <p:ph type="body" sz="half" idx="1"/>
          </p:nvPr>
        </p:nvSpPr>
        <p:spPr>
          <a:xfrm>
            <a:off x="1300499" y="1636292"/>
            <a:ext cx="9596103" cy="1792754"/>
          </a:xfrm>
          <a:prstGeom prst="rect">
            <a:avLst/>
          </a:prstGeom>
        </p:spPr>
        <p:txBody>
          <a:bodyPr lIns="0" tIns="0" rIns="0" bIns="0" anchor="b"/>
          <a:lstStyle>
            <a:lvl1pPr marL="0" indent="0">
              <a:spcBef>
                <a:spcPts val="500"/>
              </a:spcBef>
              <a:buClrTx/>
              <a:buSzTx/>
              <a:buFontTx/>
              <a:buNone/>
              <a:defRPr sz="2400"/>
            </a:lvl1pPr>
            <a:lvl2pPr marL="702076" indent="-244911">
              <a:spcBef>
                <a:spcPts val="500"/>
              </a:spcBef>
              <a:buClrTx/>
              <a:buFontTx/>
              <a:defRPr sz="2400"/>
            </a:lvl2pPr>
            <a:lvl3pPr marL="1142913" indent="-228584">
              <a:spcBef>
                <a:spcPts val="500"/>
              </a:spcBef>
              <a:buClrTx/>
              <a:buFontTx/>
              <a:defRPr sz="2400"/>
            </a:lvl3pPr>
            <a:lvl4pPr marL="1645796" indent="-274300">
              <a:spcBef>
                <a:spcPts val="500"/>
              </a:spcBef>
              <a:buClrTx/>
              <a:buFontTx/>
              <a:defRPr sz="2400"/>
            </a:lvl4pPr>
            <a:lvl5pPr marL="2102963" indent="-274300">
              <a:spcBef>
                <a:spcPts val="500"/>
              </a:spcBef>
              <a:buClrTx/>
              <a:buFontTx/>
              <a:defRPr sz="2400"/>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Два объекта">
    <p:spTree>
      <p:nvGrpSpPr>
        <p:cNvPr id="1" name=""/>
        <p:cNvGrpSpPr/>
        <p:nvPr/>
      </p:nvGrpSpPr>
      <p:grpSpPr>
        <a:xfrm>
          <a:off x="0" y="0"/>
          <a:ext cx="0" cy="0"/>
          <a:chOff x="0" y="0"/>
          <a:chExt cx="0" cy="0"/>
        </a:xfrm>
      </p:grpSpPr>
      <p:sp>
        <p:nvSpPr>
          <p:cNvPr id="4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4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46" name="Body Level One…"/>
          <p:cNvSpPr txBox="1"/>
          <p:nvPr>
            <p:ph type="body" sz="half" idx="1"/>
          </p:nvPr>
        </p:nvSpPr>
        <p:spPr>
          <a:xfrm>
            <a:off x="1295400" y="1628775"/>
            <a:ext cx="4800600" cy="467995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Сравнение">
    <p:spTree>
      <p:nvGrpSpPr>
        <p:cNvPr id="1" name=""/>
        <p:cNvGrpSpPr/>
        <p:nvPr/>
      </p:nvGrpSpPr>
      <p:grpSpPr>
        <a:xfrm>
          <a:off x="0" y="0"/>
          <a:ext cx="0" cy="0"/>
          <a:chOff x="0" y="0"/>
          <a:chExt cx="0" cy="0"/>
        </a:xfrm>
      </p:grpSpPr>
      <p:sp>
        <p:nvSpPr>
          <p:cNvPr id="54"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55" name="Прямая соединительная линия 2"/>
          <p:cNvSpPr/>
          <p:nvPr/>
        </p:nvSpPr>
        <p:spPr>
          <a:xfrm>
            <a:off x="1295399" y="1341437"/>
            <a:ext cx="9601134" cy="1"/>
          </a:xfrm>
          <a:prstGeom prst="line">
            <a:avLst/>
          </a:prstGeom>
          <a:ln w="12700">
            <a:solidFill>
              <a:srgbClr val="D83F3B"/>
            </a:solidFill>
          </a:ln>
        </p:spPr>
        <p:txBody>
          <a:bodyPr lIns="45719" rIns="45719"/>
          <a:lstStyle/>
          <a:p>
            <a:pPr/>
          </a:p>
        </p:txBody>
      </p:sp>
      <p:sp>
        <p:nvSpPr>
          <p:cNvPr id="56" name="Body Level One…"/>
          <p:cNvSpPr txBox="1"/>
          <p:nvPr>
            <p:ph type="body" sz="half" idx="1"/>
          </p:nvPr>
        </p:nvSpPr>
        <p:spPr>
          <a:xfrm>
            <a:off x="1295400" y="2420938"/>
            <a:ext cx="4800600" cy="38877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7" name="Текст 8"/>
          <p:cNvSpPr/>
          <p:nvPr>
            <p:ph type="body" sz="quarter" idx="13"/>
          </p:nvPr>
        </p:nvSpPr>
        <p:spPr>
          <a:xfrm>
            <a:off x="1295400" y="1628774"/>
            <a:ext cx="4800600" cy="792165"/>
          </a:xfrm>
          <a:prstGeom prst="rect">
            <a:avLst/>
          </a:prstGeom>
        </p:spPr>
        <p:txBody>
          <a:bodyPr anchor="b"/>
          <a:lstStyle/>
          <a:p>
            <a:pPr marL="0" indent="0">
              <a:buClrTx/>
              <a:buSzTx/>
              <a:buFontTx/>
              <a:buNone/>
              <a:defRPr>
                <a:solidFill>
                  <a:schemeClr val="accent1"/>
                </a:solidFill>
              </a:defRPr>
            </a:pPr>
          </a:p>
        </p:txBody>
      </p:sp>
      <p:sp>
        <p:nvSpPr>
          <p:cNvPr id="58" name="Текст 8"/>
          <p:cNvSpPr/>
          <p:nvPr>
            <p:ph type="body" sz="quarter" idx="14"/>
          </p:nvPr>
        </p:nvSpPr>
        <p:spPr>
          <a:xfrm>
            <a:off x="6095932" y="1628774"/>
            <a:ext cx="4800601" cy="792164"/>
          </a:xfrm>
          <a:prstGeom prst="rect">
            <a:avLst/>
          </a:prstGeom>
        </p:spPr>
        <p:txBody>
          <a:bodyPr anchor="b"/>
          <a:lstStyle/>
          <a:p>
            <a:pPr marL="0" indent="0">
              <a:buClrTx/>
              <a:buSzTx/>
              <a:buFontTx/>
              <a:buNone/>
              <a:defRPr>
                <a:solidFill>
                  <a:schemeClr val="accent1"/>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Только заголовок">
    <p:spTree>
      <p:nvGrpSpPr>
        <p:cNvPr id="1" name=""/>
        <p:cNvGrpSpPr/>
        <p:nvPr/>
      </p:nvGrpSpPr>
      <p:grpSpPr>
        <a:xfrm>
          <a:off x="0" y="0"/>
          <a:ext cx="0" cy="0"/>
          <a:chOff x="0" y="0"/>
          <a:chExt cx="0" cy="0"/>
        </a:xfrm>
      </p:grpSpPr>
      <p:sp>
        <p:nvSpPr>
          <p:cNvPr id="66" name="Title Text"/>
          <p:cNvSpPr txBox="1"/>
          <p:nvPr>
            <p:ph type="title"/>
          </p:nvPr>
        </p:nvSpPr>
        <p:spPr>
          <a:xfrm>
            <a:off x="1295468" y="549276"/>
            <a:ext cx="9601068" cy="792164"/>
          </a:xfrm>
          <a:prstGeom prst="rect">
            <a:avLst/>
          </a:prstGeom>
        </p:spPr>
        <p:txBody>
          <a:bodyPr>
            <a:normAutofit fontScale="100000" lnSpcReduction="0"/>
          </a:bodyPr>
          <a:lstStyle/>
          <a:p>
            <a:pPr/>
            <a:r>
              <a:t>Title Text</a:t>
            </a:r>
          </a:p>
        </p:txBody>
      </p:sp>
      <p:sp>
        <p:nvSpPr>
          <p:cNvPr id="67" name="Прямая соединительная линия 11"/>
          <p:cNvSpPr/>
          <p:nvPr/>
        </p:nvSpPr>
        <p:spPr>
          <a:xfrm>
            <a:off x="1295399" y="1341437"/>
            <a:ext cx="9601134" cy="1"/>
          </a:xfrm>
          <a:prstGeom prst="line">
            <a:avLst/>
          </a:prstGeom>
          <a:ln w="12700">
            <a:solidFill>
              <a:srgbClr val="D83F3B"/>
            </a:solidFill>
          </a:ln>
        </p:spPr>
        <p:txBody>
          <a:bodyPr lIns="45719" rIns="45719"/>
          <a:lstStyle/>
          <a:p>
            <a:pP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Пустой слайд">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Объект с подписью">
    <p:spTree>
      <p:nvGrpSpPr>
        <p:cNvPr id="1" name=""/>
        <p:cNvGrpSpPr/>
        <p:nvPr/>
      </p:nvGrpSpPr>
      <p:grpSpPr>
        <a:xfrm>
          <a:off x="0" y="0"/>
          <a:ext cx="0" cy="0"/>
          <a:chOff x="0" y="0"/>
          <a:chExt cx="0" cy="0"/>
        </a:xfrm>
      </p:grpSpPr>
      <p:sp>
        <p:nvSpPr>
          <p:cNvPr id="82"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8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Рисунок с подписью">
    <p:spTree>
      <p:nvGrpSpPr>
        <p:cNvPr id="1" name=""/>
        <p:cNvGrpSpPr/>
        <p:nvPr/>
      </p:nvGrpSpPr>
      <p:grpSpPr>
        <a:xfrm>
          <a:off x="0" y="0"/>
          <a:ext cx="0" cy="0"/>
          <a:chOff x="0" y="0"/>
          <a:chExt cx="0" cy="0"/>
        </a:xfrm>
      </p:grpSpPr>
      <p:sp>
        <p:nvSpPr>
          <p:cNvPr id="91" name="Title Text"/>
          <p:cNvSpPr txBox="1"/>
          <p:nvPr>
            <p:ph type="title"/>
          </p:nvPr>
        </p:nvSpPr>
        <p:spPr>
          <a:xfrm>
            <a:off x="1295400" y="5229226"/>
            <a:ext cx="9601134" cy="576039"/>
          </a:xfrm>
          <a:prstGeom prst="rect">
            <a:avLst/>
          </a:prstGeom>
        </p:spPr>
        <p:txBody>
          <a:bodyPr>
            <a:normAutofit fontScale="100000" lnSpcReduction="0"/>
          </a:bodyPr>
          <a:lstStyle>
            <a:lvl1pPr>
              <a:defRPr sz="2800"/>
            </a:lvl1pPr>
          </a:lstStyle>
          <a:p>
            <a:pPr/>
            <a:r>
              <a:t>Title Text</a:t>
            </a:r>
          </a:p>
        </p:txBody>
      </p:sp>
      <p:sp>
        <p:nvSpPr>
          <p:cNvPr id="92" name="Рисунок 3"/>
          <p:cNvSpPr/>
          <p:nvPr>
            <p:ph type="pic" idx="13"/>
          </p:nvPr>
        </p:nvSpPr>
        <p:spPr>
          <a:xfrm>
            <a:off x="1295400" y="549320"/>
            <a:ext cx="9601200" cy="4679952"/>
          </a:xfrm>
          <a:prstGeom prst="rect">
            <a:avLst/>
          </a:prstGeom>
        </p:spPr>
        <p:txBody>
          <a:bodyPr lIns="91439" rIns="91439">
            <a:noAutofit/>
          </a:bodyPr>
          <a:lstStyle/>
          <a:p>
            <a:pPr/>
          </a:p>
        </p:txBody>
      </p:sp>
      <p:sp>
        <p:nvSpPr>
          <p:cNvPr id="93" name="Body Level One…"/>
          <p:cNvSpPr txBox="1"/>
          <p:nvPr>
            <p:ph type="body" sz="quarter" idx="1"/>
          </p:nvPr>
        </p:nvSpPr>
        <p:spPr>
          <a:xfrm>
            <a:off x="1295400" y="5817334"/>
            <a:ext cx="9601200" cy="491391"/>
          </a:xfrm>
          <a:prstGeom prst="rect">
            <a:avLst/>
          </a:prstGeom>
        </p:spPr>
        <p:txBody>
          <a:bodyPr lIns="0" tIns="0" rIns="0" bIns="0"/>
          <a:lstStyle>
            <a:lvl1pPr marL="0" indent="0">
              <a:spcBef>
                <a:spcPts val="400"/>
              </a:spcBef>
              <a:buClrTx/>
              <a:buSzTx/>
              <a:buFontTx/>
              <a:buNone/>
              <a:defRPr sz="2000"/>
            </a:lvl1pPr>
            <a:lvl2pPr marL="661257" indent="-204092">
              <a:spcBef>
                <a:spcPts val="400"/>
              </a:spcBef>
              <a:buClrTx/>
              <a:buFontTx/>
              <a:defRPr sz="2000"/>
            </a:lvl2pPr>
            <a:lvl3pPr marL="1104816" indent="-190486">
              <a:spcBef>
                <a:spcPts val="400"/>
              </a:spcBef>
              <a:buClrTx/>
              <a:buFontTx/>
              <a:defRPr sz="2000"/>
            </a:lvl3pPr>
            <a:lvl4pPr marL="1600080" indent="-228584">
              <a:spcBef>
                <a:spcPts val="400"/>
              </a:spcBef>
              <a:buClrTx/>
              <a:buFontTx/>
              <a:defRPr sz="2000"/>
            </a:lvl4pPr>
            <a:lvl5pPr marL="2057246" indent="-228583">
              <a:spcBef>
                <a:spcPts val="400"/>
              </a:spcBef>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0"/>
            <a:ext cx="10972800" cy="1417638"/>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1pPr>
      <a:lvl2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2pPr>
      <a:lvl3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3pPr>
      <a:lvl4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4pPr>
      <a:lvl5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5pPr>
      <a:lvl6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6pPr>
      <a:lvl7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7pPr>
      <a:lvl8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8pPr>
      <a:lvl9pPr marL="0" marR="0" indent="0" algn="l" defTabSz="914331" rtl="0" latinLnBrk="0">
        <a:lnSpc>
          <a:spcPct val="100000"/>
        </a:lnSpc>
        <a:spcBef>
          <a:spcPts val="0"/>
        </a:spcBef>
        <a:spcAft>
          <a:spcPts val="0"/>
        </a:spcAft>
        <a:buClrTx/>
        <a:buSzTx/>
        <a:buFontTx/>
        <a:buNone/>
        <a:tabLst/>
        <a:defRPr b="0" baseline="0" cap="all" i="0" spc="0" strike="noStrike" sz="4400" u="none">
          <a:ln>
            <a:noFill/>
          </a:ln>
          <a:solidFill>
            <a:schemeClr val="accent1"/>
          </a:solidFill>
          <a:uFillTx/>
          <a:latin typeface="Segoe UI Light"/>
          <a:ea typeface="Segoe UI Light"/>
          <a:cs typeface="Segoe UI Light"/>
          <a:sym typeface="Segoe UI Light"/>
        </a:defRPr>
      </a:lvl9pPr>
    </p:titleStyle>
    <p:bodyStyle>
      <a:lvl1pPr marL="342874" marR="0" indent="-34287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1pPr>
      <a:lvl2pPr marL="783713" marR="0" indent="-32654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2pPr>
      <a:lvl3pPr marL="1219108" marR="0" indent="-304778"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3pPr>
      <a:lvl4pPr marL="173723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4pPr>
      <a:lvl5pPr marL="2194397"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5pPr>
      <a:lvl6pPr marL="2651562"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6pPr>
      <a:lvl7pPr marL="3108728"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7pPr>
      <a:lvl8pPr marL="3565893"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8pPr>
      <a:lvl9pPr marL="4023060" marR="0" indent="-365734" algn="l" defTabSz="914331" rtl="0" latinLnBrk="0">
        <a:lnSpc>
          <a:spcPct val="100000"/>
        </a:lnSpc>
        <a:spcBef>
          <a:spcPts val="700"/>
        </a:spcBef>
        <a:spcAft>
          <a:spcPts val="0"/>
        </a:spcAft>
        <a:buClr>
          <a:schemeClr val="accent1"/>
        </a:buClr>
        <a:buSzPct val="100000"/>
        <a:buFont typeface="Arial"/>
        <a:buChar char="•"/>
        <a:tabLst/>
        <a:defRPr b="0" baseline="0" cap="none" i="0" spc="0" strike="noStrike" sz="3200" u="none">
          <a:ln>
            <a:noFill/>
          </a:ln>
          <a:solidFill>
            <a:srgbClr val="000000"/>
          </a:solidFill>
          <a:uFillTx/>
          <a:latin typeface="Segoe UI"/>
          <a:ea typeface="Segoe UI"/>
          <a:cs typeface="Segoe UI"/>
          <a:sym typeface="Segoe U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kontur-csharper/clean-code" TargetMode="External"/><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g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jpe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jpe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jpe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jpe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uettaxila.edu.pk/CMS/AUT2011/seSCbs/tutorial/Object%20Oriented%20Software%20Construction.pdf" TargetMode="Externa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e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6.jpe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jpe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Заголовок 1"/>
          <p:cNvSpPr txBox="1"/>
          <p:nvPr>
            <p:ph type="ctrTitle"/>
          </p:nvPr>
        </p:nvSpPr>
        <p:spPr>
          <a:prstGeom prst="rect">
            <a:avLst/>
          </a:prstGeom>
        </p:spPr>
        <p:txBody>
          <a:bodyPr/>
          <a:lstStyle/>
          <a:p>
            <a:pPr/>
            <a:r>
              <a:t>CLEAN CODE</a:t>
            </a:r>
          </a:p>
        </p:txBody>
      </p:sp>
      <p:sp>
        <p:nvSpPr>
          <p:cNvPr id="222" name="Подзаголовок 6"/>
          <p:cNvSpPr txBox="1"/>
          <p:nvPr>
            <p:ph type="subTitle" sz="half" idx="1"/>
          </p:nvPr>
        </p:nvSpPr>
        <p:spPr>
          <a:prstGeom prst="rect">
            <a:avLst/>
          </a:prstGeom>
        </p:spPr>
        <p:txBody>
          <a:bodyPr/>
          <a:lstStyle/>
          <a:p>
            <a:pPr/>
            <a:r>
              <a:rPr u="sng">
                <a:solidFill>
                  <a:srgbClr val="0070C0"/>
                </a:solidFill>
                <a:uFill>
                  <a:solidFill>
                    <a:srgbClr val="0070C0"/>
                  </a:solidFill>
                </a:uFill>
                <a:hlinkClick r:id="rId2" invalidUrl="" action="" tgtFrame="" tooltip="" history="1" highlightClick="0" endSnd="0"/>
              </a:rPr>
              <a:t>https://github.com/kontur-csharper/</a:t>
            </a:r>
            <a:r>
              <a:rPr b="1" u="sng">
                <a:solidFill>
                  <a:srgbClr val="0070C0"/>
                </a:solidFill>
                <a:uFill>
                  <a:solidFill>
                    <a:srgbClr val="0070C0"/>
                  </a:solidFill>
                </a:uFill>
                <a:hlinkClick r:id="rId2" invalidUrl="" action="" tgtFrame="" tooltip="" history="1" highlightClick="0" endSnd="0"/>
              </a:rPr>
              <a:t>clean-code</a:t>
            </a:r>
          </a:p>
        </p:txBody>
      </p:sp>
      <p:sp>
        <p:nvSpPr>
          <p:cNvPr id="223" name="Текст 2"/>
          <p:cNvSpPr/>
          <p:nvPr>
            <p:ph type="body" idx="13"/>
          </p:nvPr>
        </p:nvSpPr>
        <p:spPr>
          <a:xfrm>
            <a:off x="4367212" y="5229225"/>
            <a:ext cx="6529387" cy="439738"/>
          </a:xfrm>
          <a:prstGeom prst="rect">
            <a:avLst/>
          </a:prstGeom>
        </p:spPr>
        <p:txBody>
          <a:bodyPr/>
          <a:lstStyle/>
          <a:p>
            <a:pPr marL="0" indent="0" algn="r">
              <a:spcBef>
                <a:spcPts val="500"/>
              </a:spcBef>
              <a:buClrTx/>
              <a:buSzTx/>
              <a:buFontTx/>
              <a:buNone/>
              <a:defRPr b="1" sz="2400"/>
            </a:pPr>
          </a:p>
        </p:txBody>
      </p:sp>
      <p:grpSp>
        <p:nvGrpSpPr>
          <p:cNvPr id="226" name="Рисунок 4"/>
          <p:cNvGrpSpPr/>
          <p:nvPr/>
        </p:nvGrpSpPr>
        <p:grpSpPr>
          <a:xfrm>
            <a:off x="1127448" y="5013176"/>
            <a:ext cx="628592" cy="650593"/>
            <a:chOff x="0" y="0"/>
            <a:chExt cx="628590" cy="650592"/>
          </a:xfrm>
        </p:grpSpPr>
        <p:sp>
          <p:nvSpPr>
            <p:cNvPr id="224" name="Rectangle"/>
            <p:cNvSpPr/>
            <p:nvPr/>
          </p:nvSpPr>
          <p:spPr>
            <a:xfrm>
              <a:off x="0" y="0"/>
              <a:ext cx="628591" cy="650593"/>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225" name="image3.png" descr="image3.png"/>
            <p:cNvPicPr>
              <a:picLocks noChangeAspect="1"/>
            </p:cNvPicPr>
            <p:nvPr/>
          </p:nvPicPr>
          <p:blipFill>
            <a:blip r:embed="rId3">
              <a:extLst/>
            </a:blip>
            <a:stretch>
              <a:fillRect/>
            </a:stretch>
          </p:blipFill>
          <p:spPr>
            <a:xfrm>
              <a:off x="0" y="0"/>
              <a:ext cx="628591" cy="650593"/>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4"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Повтор кода – это признак отсутствующей абстракции</a:t>
            </a:r>
          </a:p>
        </p:txBody>
      </p:sp>
      <p:sp>
        <p:nvSpPr>
          <p:cNvPr id="265"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a:t>
            </a:r>
            <a:r>
              <a:rPr>
                <a:solidFill>
                  <a:schemeClr val="accent1"/>
                </a:solidFill>
              </a:rPr>
              <a:t>dry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7" name="Заголовок 1"/>
          <p:cNvSpPr txBox="1"/>
          <p:nvPr>
            <p:ph type="title"/>
          </p:nvPr>
        </p:nvSpPr>
        <p:spPr>
          <a:xfrm>
            <a:off x="2495548" y="2636911"/>
            <a:ext cx="7194703" cy="792164"/>
          </a:xfrm>
          <a:prstGeom prst="rect">
            <a:avLst/>
          </a:prstGeom>
        </p:spPr>
        <p:txBody>
          <a:bodyPr/>
          <a:lstStyle>
            <a:lvl1pPr algn="ctr">
              <a:defRPr sz="3600"/>
            </a:lvl1pPr>
          </a:lstStyle>
          <a:p>
            <a:pPr/>
            <a:r>
              <a:t>Дизайн плох если…</a:t>
            </a:r>
          </a:p>
        </p:txBody>
      </p:sp>
      <p:sp>
        <p:nvSpPr>
          <p:cNvPr id="268" name="TextBox 3"/>
          <p:cNvSpPr txBox="1"/>
          <p:nvPr/>
        </p:nvSpPr>
        <p:spPr>
          <a:xfrm>
            <a:off x="2495549" y="3429075"/>
            <a:ext cx="720090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a:t>
            </a:r>
          </a:p>
        </p:txBody>
      </p:sp>
      <p:sp>
        <p:nvSpPr>
          <p:cNvPr id="269"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70" name="TextBox 5"/>
          <p:cNvSpPr txBox="1"/>
          <p:nvPr/>
        </p:nvSpPr>
        <p:spPr>
          <a:xfrm>
            <a:off x="6095999" y="548679"/>
            <a:ext cx="3594253"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71" name="TextBox 6"/>
          <p:cNvSpPr txBox="1"/>
          <p:nvPr/>
        </p:nvSpPr>
        <p:spPr>
          <a:xfrm>
            <a:off x="2499710" y="4070984"/>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72" name="TextBox 7"/>
          <p:cNvSpPr txBox="1"/>
          <p:nvPr/>
        </p:nvSpPr>
        <p:spPr>
          <a:xfrm>
            <a:off x="6095999" y="5048885"/>
            <a:ext cx="3594253"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Заголовок 1"/>
          <p:cNvSpPr txBox="1"/>
          <p:nvPr>
            <p:ph type="title"/>
          </p:nvPr>
        </p:nvSpPr>
        <p:spPr>
          <a:xfrm>
            <a:off x="1300501" y="3429046"/>
            <a:ext cx="9601067" cy="1800226"/>
          </a:xfrm>
          <a:prstGeom prst="rect">
            <a:avLst/>
          </a:prstGeom>
        </p:spPr>
        <p:txBody>
          <a:bodyPr/>
          <a:lstStyle/>
          <a:p>
            <a:pPr/>
            <a:r>
              <a:t>decomposition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Объект 1"/>
          <p:cNvSpPr txBox="1"/>
          <p:nvPr>
            <p:ph type="body" idx="1"/>
          </p:nvPr>
        </p:nvSpPr>
        <p:spPr>
          <a:xfrm>
            <a:off x="1295399" y="1628778"/>
            <a:ext cx="9601135" cy="4679953"/>
          </a:xfrm>
          <a:prstGeom prst="rect">
            <a:avLst/>
          </a:prstGeom>
        </p:spPr>
        <p:txBody>
          <a:bodyPr/>
          <a:lstStyle/>
          <a:p>
            <a:pPr marL="0" indent="0" defTabSz="886902">
              <a:buSzTx/>
              <a:buNone/>
              <a:defRPr sz="3104"/>
            </a:pPr>
            <a:r>
              <a:t>Field1 </a:t>
            </a:r>
            <a:r>
              <a:t> </a:t>
            </a:r>
            <a:r>
              <a:t>Field2 </a:t>
            </a:r>
            <a:r>
              <a:t> </a:t>
            </a:r>
            <a:r>
              <a:t>“Field 3 with spaces” “\”quote\””</a:t>
            </a:r>
          </a:p>
          <a:p>
            <a:pPr marL="332587" indent="-332587" defTabSz="886902">
              <a:defRPr sz="3104"/>
            </a:pPr>
          </a:p>
          <a:p>
            <a:pPr marL="0" indent="0" defTabSz="886902">
              <a:buSzTx/>
              <a:buNone/>
              <a:defRPr sz="3104">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p>
          <a:p>
            <a:pPr marL="332587" indent="-332587" defTabSz="886902">
              <a:defRPr sz="3104"/>
            </a:pPr>
            <a:endParaRPr>
              <a:latin typeface="Consolas"/>
              <a:ea typeface="Consolas"/>
              <a:cs typeface="Consolas"/>
              <a:sym typeface="Consolas"/>
            </a:endParaRPr>
          </a:p>
          <a:p>
            <a:pPr marL="0" indent="0" defTabSz="886902">
              <a:buSzTx/>
              <a:buNone/>
              <a:defRPr sz="3104"/>
            </a:pPr>
            <a:r>
              <a:t>Field1</a:t>
            </a:r>
          </a:p>
          <a:p>
            <a:pPr marL="0" indent="0" defTabSz="886902">
              <a:buSzTx/>
              <a:buNone/>
              <a:defRPr sz="3104"/>
            </a:pPr>
            <a:r>
              <a:t>Field2</a:t>
            </a:r>
          </a:p>
          <a:p>
            <a:pPr marL="0" indent="0" defTabSz="886902">
              <a:buSzTx/>
              <a:buNone/>
              <a:defRPr sz="3104"/>
            </a:pPr>
            <a:r>
              <a:t>Field 3 with spaces</a:t>
            </a:r>
          </a:p>
          <a:p>
            <a:pPr marL="0" indent="0" defTabSz="886902">
              <a:buSzTx/>
              <a:buNone/>
              <a:defRPr sz="3104"/>
            </a:pPr>
            <a:r>
              <a:t>“quote”</a:t>
            </a:r>
          </a:p>
        </p:txBody>
      </p:sp>
      <p:sp>
        <p:nvSpPr>
          <p:cNvPr id="277"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разбить на поля </a:t>
            </a:r>
            <a:r>
              <a:rPr>
                <a:solidFill>
                  <a:schemeClr val="accent1"/>
                </a:solidFill>
              </a:rPr>
              <a:t>csv</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9" name="Picture 4" descr="Picture 4"/>
          <p:cNvPicPr>
            <a:picLocks noChangeAspect="1"/>
          </p:cNvPicPr>
          <p:nvPr/>
        </p:nvPicPr>
        <p:blipFill>
          <a:blip r:embed="rId3">
            <a:extLst/>
          </a:blip>
          <a:stretch>
            <a:fillRect/>
          </a:stretch>
        </p:blipFill>
        <p:spPr>
          <a:xfrm>
            <a:off x="1991543" y="116632"/>
            <a:ext cx="4734781" cy="6604507"/>
          </a:xfrm>
          <a:prstGeom prst="rect">
            <a:avLst/>
          </a:prstGeom>
          <a:ln w="12700">
            <a:miter lim="400000"/>
          </a:ln>
        </p:spPr>
      </p:pic>
      <p:sp>
        <p:nvSpPr>
          <p:cNvPr id="280" name="Заголовок 1"/>
          <p:cNvSpPr txBox="1"/>
          <p:nvPr>
            <p:ph type="title"/>
          </p:nvPr>
        </p:nvSpPr>
        <p:spPr>
          <a:xfrm>
            <a:off x="1295469" y="549276"/>
            <a:ext cx="9601067" cy="792164"/>
          </a:xfrm>
          <a:prstGeom prst="rect">
            <a:avLst/>
          </a:prstGeom>
        </p:spPr>
        <p:txBody>
          <a:bodyPr/>
          <a:lstStyle>
            <a:lvl1pPr algn="r"/>
          </a:lstStyle>
          <a:p>
            <a:pPr/>
            <a:r>
              <a:t>No Decomposition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Слишком длинный метод / класс</a:t>
            </a:r>
          </a:p>
          <a:p>
            <a:pPr marL="514350" indent="-514350">
              <a:buFontTx/>
              <a:buAutoNum type="arabicPeriod" startAt="1"/>
            </a:pPr>
            <a:r>
              <a:t>Слишком общее название метода</a:t>
            </a:r>
          </a:p>
          <a:p>
            <a:pPr marL="514350" indent="-514350">
              <a:buFontTx/>
              <a:buAutoNum type="arabicPeriod" startAt="1"/>
            </a:pPr>
            <a:r>
              <a:t>Слишком сложное название метода</a:t>
            </a:r>
          </a:p>
        </p:txBody>
      </p:sp>
      <p:sp>
        <p:nvSpPr>
          <p:cNvPr id="285" name="Заголовок 1"/>
          <p:cNvSpPr txBox="1"/>
          <p:nvPr>
            <p:ph type="title"/>
          </p:nvPr>
        </p:nvSpPr>
        <p:spPr>
          <a:xfrm>
            <a:off x="1295469" y="549276"/>
            <a:ext cx="9601067" cy="792164"/>
          </a:xfrm>
          <a:prstGeom prst="rect">
            <a:avLst/>
          </a:prstGeom>
        </p:spPr>
        <p:txBody>
          <a:bodyPr/>
          <a:lstStyle>
            <a:lvl1pPr defTabSz="868615">
              <a:defRPr sz="4180"/>
            </a:lvl1pPr>
          </a:lstStyle>
          <a:p>
            <a:pPr/>
            <a:r>
              <a:t>Маркеры плохой декомпозиции</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a:solidFill>
                <a:srgbClr val="000000"/>
              </a:solidFill>
            </a:endParaRPr>
          </a:p>
          <a:p>
            <a:pPr marL="0" indent="0">
              <a:buSzTx/>
              <a:buNone/>
              <a:defRPr>
                <a:latin typeface="Consolas"/>
                <a:ea typeface="Consolas"/>
                <a:cs typeface="Consolas"/>
                <a:sym typeface="Consolas"/>
              </a:defRPr>
            </a:pPr>
          </a:p>
          <a:p>
            <a:pPr marL="0" indent="0">
              <a:buSzTx/>
              <a:buNone/>
              <a:defRPr>
                <a:latin typeface="Consolas"/>
                <a:ea typeface="Consolas"/>
                <a:cs typeface="Consolas"/>
                <a:sym typeface="Consolas"/>
              </a:defRPr>
            </a:pPr>
            <a:r>
              <a:t>Token: {</a:t>
            </a:r>
          </a:p>
          <a:p>
            <a:pPr marL="0" indent="0">
              <a:buSzTx/>
              <a:buNone/>
              <a:defRPr>
                <a:latin typeface="Consolas"/>
                <a:ea typeface="Consolas"/>
                <a:cs typeface="Consolas"/>
                <a:sym typeface="Consolas"/>
              </a:defRPr>
            </a:pPr>
            <a:r>
              <a:t>	</a:t>
            </a:r>
            <a:r>
              <a:rPr>
                <a:solidFill>
                  <a:srgbClr val="0000FF"/>
                </a:solidFill>
              </a:rPr>
              <a:t>int </a:t>
            </a:r>
            <a:r>
              <a:t>position,</a:t>
            </a:r>
          </a:p>
          <a:p>
            <a:pPr marL="0" indent="0">
              <a:buSzTx/>
              <a:buNone/>
              <a:defRPr>
                <a:latin typeface="Consolas"/>
                <a:ea typeface="Consolas"/>
                <a:cs typeface="Consolas"/>
                <a:sym typeface="Consolas"/>
              </a:defRPr>
            </a:pPr>
            <a:r>
              <a:t>	</a:t>
            </a:r>
            <a:r>
              <a:rPr>
                <a:solidFill>
                  <a:srgbClr val="0000FF"/>
                </a:solidFill>
              </a:rPr>
              <a:t>int </a:t>
            </a:r>
            <a:r>
              <a:t>length,</a:t>
            </a:r>
          </a:p>
          <a:p>
            <a:pPr marL="0" indent="0">
              <a:buSzTx/>
              <a:buNone/>
              <a:defRPr>
                <a:latin typeface="Consolas"/>
                <a:ea typeface="Consolas"/>
                <a:cs typeface="Consolas"/>
                <a:sym typeface="Consolas"/>
              </a:defRPr>
            </a:pPr>
            <a:r>
              <a:t>	</a:t>
            </a:r>
            <a:r>
              <a:rPr>
                <a:solidFill>
                  <a:srgbClr val="0000FF"/>
                </a:solidFill>
              </a:rPr>
              <a:t>string </a:t>
            </a:r>
            <a:r>
              <a:t>value,</a:t>
            </a:r>
          </a:p>
          <a:p>
            <a:pPr marL="0" indent="0">
              <a:buSzTx/>
              <a:buNone/>
              <a:defRPr>
                <a:latin typeface="Consolas"/>
                <a:ea typeface="Consolas"/>
                <a:cs typeface="Consolas"/>
                <a:sym typeface="Consolas"/>
              </a:defRPr>
            </a:pPr>
            <a:r>
              <a:t>}</a:t>
            </a:r>
          </a:p>
        </p:txBody>
      </p:sp>
      <p:sp>
        <p:nvSpPr>
          <p:cNvPr id="290"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8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8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89">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89">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89">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28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89"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Объект 1"/>
          <p:cNvSpPr txBox="1"/>
          <p:nvPr>
            <p:ph type="body" idx="1"/>
          </p:nvPr>
        </p:nvSpPr>
        <p:spPr>
          <a:xfrm>
            <a:off x="1295399" y="1628778"/>
            <a:ext cx="9601135" cy="4679953"/>
          </a:xfrm>
          <a:prstGeom prst="rect">
            <a:avLst/>
          </a:prstGeom>
        </p:spPr>
        <p:txBody>
          <a:bodyPr/>
          <a:lstStyle>
            <a:lvl1pPr marL="0" indent="0">
              <a:buSzTx/>
              <a:buNone/>
              <a:defRPr>
                <a:latin typeface="Consolas"/>
                <a:ea typeface="Consolas"/>
                <a:cs typeface="Consolas"/>
                <a:sym typeface="Consolas"/>
              </a:defRPr>
            </a:lvl1pPr>
          </a:lstStyle>
          <a:p>
            <a:pPr/>
            <a:r>
              <a:t>![explanation pic]()</a:t>
            </a:r>
          </a:p>
        </p:txBody>
      </p:sp>
      <p:sp>
        <p:nvSpPr>
          <p:cNvPr id="295"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int</a:t>
            </a:r>
            <a:r>
              <a:rPr>
                <a:solidFill>
                  <a:srgbClr val="000000"/>
                </a:solidFill>
              </a:rPr>
              <a:t> SkipSpaces(</a:t>
            </a:r>
            <a:r>
              <a:t>string</a:t>
            </a:r>
            <a:r>
              <a:rPr>
                <a:solidFill>
                  <a:srgbClr val="000000"/>
                </a:solidFill>
              </a:rPr>
              <a:t> line, </a:t>
            </a:r>
            <a:r>
              <a:t>int</a:t>
            </a:r>
            <a:r>
              <a:rPr>
                <a:solidFill>
                  <a:srgbClr val="000000"/>
                </a:solidFill>
              </a:rPr>
              <a:t> startPos) </a:t>
            </a: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string</a:t>
            </a:r>
            <a:r>
              <a:rPr>
                <a:solidFill>
                  <a:srgbClr val="000000"/>
                </a:solidFill>
              </a:rPr>
              <a:t> line, </a:t>
            </a:r>
            <a:r>
              <a:t>int</a:t>
            </a:r>
            <a:r>
              <a:rPr>
                <a:solidFill>
                  <a:srgbClr val="000000"/>
                </a:solidFill>
              </a:rPr>
              <a:t> startPos)</a:t>
            </a:r>
            <a:r>
              <a:rPr sz="2400"/>
              <a:t>		</a:t>
            </a:r>
            <a:r>
              <a:rPr sz="2400">
                <a:solidFill>
                  <a:srgbClr val="00806C"/>
                </a:solidFill>
              </a:rPr>
              <a:t>Token</a:t>
            </a:r>
            <a:r>
              <a:rPr sz="2400">
                <a:solidFill>
                  <a:srgbClr val="000000"/>
                </a:solidFill>
              </a:rPr>
              <a:t> ReadSimpleField(</a:t>
            </a:r>
            <a:r>
              <a:rPr sz="2400"/>
              <a:t>string</a:t>
            </a:r>
            <a:r>
              <a:rPr sz="2400">
                <a:solidFill>
                  <a:srgbClr val="000000"/>
                </a:solidFill>
              </a:rPr>
              <a:t> line, </a:t>
            </a:r>
            <a:r>
              <a:rPr sz="2400"/>
              <a:t>int</a:t>
            </a:r>
            <a:r>
              <a:rPr sz="2400">
                <a:solidFill>
                  <a:srgbClr val="000000"/>
                </a:solidFill>
              </a:rPr>
              <a:t> startPos) </a:t>
            </a:r>
            <a:endParaRPr sz="24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string</a:t>
            </a:r>
            <a:r>
              <a:rPr>
                <a:solidFill>
                  <a:srgbClr val="000000"/>
                </a:solidFill>
              </a:rPr>
              <a:t> line, </a:t>
            </a:r>
            <a:r>
              <a:t>int</a:t>
            </a:r>
            <a:r>
              <a:rPr>
                <a:solidFill>
                  <a:srgbClr val="000000"/>
                </a:solidFill>
              </a:rPr>
              <a:t> startPos)</a:t>
            </a:r>
          </a:p>
        </p:txBody>
      </p:sp>
      <p:sp>
        <p:nvSpPr>
          <p:cNvPr id="298" name="Заголовок 2"/>
          <p:cNvSpPr txBox="1"/>
          <p:nvPr>
            <p:ph type="title"/>
          </p:nvPr>
        </p:nvSpPr>
        <p:spPr>
          <a:xfrm>
            <a:off x="1295469" y="549276"/>
            <a:ext cx="9601067" cy="792164"/>
          </a:xfrm>
          <a:prstGeom prst="rect">
            <a:avLst/>
          </a:prstGeom>
        </p:spPr>
        <p:txBody>
          <a:bodyPr/>
          <a:lstStyle/>
          <a:p>
            <a:pPr/>
            <a:r>
              <a:t>decomposition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7">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97"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Заголовок 1"/>
          <p:cNvSpPr txBox="1"/>
          <p:nvPr>
            <p:ph type="title"/>
          </p:nvPr>
        </p:nvSpPr>
        <p:spPr>
          <a:xfrm>
            <a:off x="1300501" y="3429046"/>
            <a:ext cx="9601067" cy="1800226"/>
          </a:xfrm>
          <a:prstGeom prst="rect">
            <a:avLst/>
          </a:prstGeom>
        </p:spPr>
        <p:txBody>
          <a:bodyPr/>
          <a:lstStyle/>
          <a:p>
            <a:pPr/>
            <a:r>
              <a:t>composability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Объект 1"/>
          <p:cNvSpPr txBox="1"/>
          <p:nvPr>
            <p:ph type="body" idx="1"/>
          </p:nvPr>
        </p:nvSpPr>
        <p:spPr>
          <a:xfrm>
            <a:off x="1295399" y="1628778"/>
            <a:ext cx="9601135" cy="4679953"/>
          </a:xfrm>
          <a:prstGeom prst="rect">
            <a:avLst/>
          </a:prstGeom>
        </p:spPr>
        <p:txBody>
          <a:bodyPr/>
          <a:lstStyle/>
          <a:p>
            <a:pPr/>
            <a:r>
              <a:t>Большие проекты</a:t>
            </a:r>
          </a:p>
          <a:p>
            <a:pPr/>
            <a:r>
              <a:t>Большие команды</a:t>
            </a:r>
          </a:p>
          <a:p>
            <a:pPr/>
            <a:r>
              <a:t>Длительное сопровождение</a:t>
            </a:r>
          </a:p>
        </p:txBody>
      </p:sp>
      <p:sp>
        <p:nvSpPr>
          <p:cNvPr id="229" name="Заголовок 2"/>
          <p:cNvSpPr txBox="1"/>
          <p:nvPr>
            <p:ph type="title"/>
          </p:nvPr>
        </p:nvSpPr>
        <p:spPr>
          <a:xfrm>
            <a:off x="1295469" y="549276"/>
            <a:ext cx="9601067" cy="792164"/>
          </a:xfrm>
          <a:prstGeom prst="rect">
            <a:avLst/>
          </a:prstGeom>
        </p:spPr>
        <p:txBody>
          <a:bodyPr/>
          <a:lstStyle>
            <a:lvl1pPr defTabSz="868615">
              <a:defRPr sz="3800"/>
            </a:lvl1pPr>
          </a:lstStyle>
          <a:p>
            <a:pPr/>
            <a:r>
              <a:t>Зачем заботиться о качестве кода?</a:t>
            </a:r>
          </a:p>
        </p:txBody>
      </p:sp>
      <p:sp>
        <p:nvSpPr>
          <p:cNvPr id="230" name="TextBox 3"/>
          <p:cNvSpPr txBox="1"/>
          <p:nvPr/>
        </p:nvSpPr>
        <p:spPr>
          <a:xfrm rot="20880000">
            <a:off x="4950820" y="4035009"/>
            <a:ext cx="6276440"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i="1" sz="2800">
                <a:solidFill>
                  <a:schemeClr val="accent1"/>
                </a:solidFill>
              </a:defRPr>
            </a:lvl1pPr>
          </a:lstStyle>
          <a:p>
            <a:pPr/>
            <a:r>
              <a:t>А когда качество важно меньше?</a:t>
            </a:r>
          </a:p>
        </p:txBody>
      </p:sp>
      <p:sp>
        <p:nvSpPr>
          <p:cNvPr id="231" name="TextBox 4"/>
          <p:cNvSpPr txBox="1"/>
          <p:nvPr/>
        </p:nvSpPr>
        <p:spPr>
          <a:xfrm rot="20880000">
            <a:off x="5745763" y="4399926"/>
            <a:ext cx="5707296" cy="1386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457200" indent="-457200">
              <a:buSzPct val="100000"/>
              <a:buFont typeface="Arial"/>
              <a:buChar char="•"/>
              <a:defRPr i="1" sz="2800"/>
            </a:pPr>
            <a:r>
              <a:t>Заказная разработка</a:t>
            </a:r>
          </a:p>
          <a:p>
            <a:pPr marL="457200" indent="-457200">
              <a:buSzPct val="100000"/>
              <a:buFont typeface="Arial"/>
              <a:buChar char="•"/>
              <a:defRPr i="1" sz="2800"/>
            </a:pPr>
            <a:r>
              <a:t>Проверка научных гипотез</a:t>
            </a:r>
          </a:p>
          <a:p>
            <a:pPr marL="457200" indent="-457200">
              <a:buSzPct val="100000"/>
              <a:buFont typeface="Arial"/>
              <a:buChar char="•"/>
              <a:defRPr i="1" sz="2800"/>
            </a:pPr>
            <a:r>
              <a:t>Начало стартапа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2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3"/>
      <p:bldP build="p" bldLvl="1" animBg="1" rev="0" advAuto="0" spid="228" grpId="1"/>
      <p:bldP build="whole" bldLvl="1" animBg="1" rev="0" advAuto="0" spid="230" grpId="2"/>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Объект 1"/>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class </a:t>
            </a:r>
            <a:r>
              <a:rPr>
                <a:solidFill>
                  <a:srgbClr val="000000"/>
                </a:solidFill>
              </a:rPr>
              <a:t>TokenReader {</a:t>
            </a:r>
            <a:endParaRPr>
              <a:solidFill>
                <a:srgbClr val="000000"/>
              </a:solidFill>
            </a:endParaRPr>
          </a:p>
          <a:p>
            <a:pPr marL="0" indent="0">
              <a:spcBef>
                <a:spcPts val="500"/>
              </a:spcBef>
              <a:buSzTx/>
              <a:buNone/>
              <a:defRPr sz="2400">
                <a:solidFill>
                  <a:srgbClr val="0000FF"/>
                </a:solidFill>
                <a:latin typeface="Consolas"/>
                <a:ea typeface="Consolas"/>
                <a:cs typeface="Consolas"/>
                <a:sym typeface="Consolas"/>
              </a:defRPr>
            </a:pPr>
            <a:r>
              <a:t>    </a:t>
            </a:r>
            <a:r>
              <a:rPr>
                <a:solidFill>
                  <a:srgbClr val="00806C"/>
                </a:solidFill>
              </a:rPr>
              <a:t>Token </a:t>
            </a:r>
            <a:r>
              <a:rPr>
                <a:solidFill>
                  <a:srgbClr val="000000"/>
                </a:solidFill>
              </a:rPr>
              <a:t>ReadUntil(</a:t>
            </a:r>
            <a:r>
              <a:t>char</a:t>
            </a:r>
            <a:r>
              <a:rPr>
                <a:solidFill>
                  <a:srgbClr val="000000"/>
                </a:solidFill>
              </a:rPr>
              <a:t>[] stopChars);</a:t>
            </a:r>
            <a:br>
              <a:rPr>
                <a:solidFill>
                  <a:srgbClr val="000000"/>
                </a:solidFill>
              </a:rPr>
            </a:br>
            <a:r>
              <a:t>    </a:t>
            </a:r>
            <a:r>
              <a:rPr>
                <a:solidFill>
                  <a:srgbClr val="00806C"/>
                </a:solidFill>
              </a:rPr>
              <a:t>Token </a:t>
            </a:r>
            <a:r>
              <a:rPr>
                <a:solidFill>
                  <a:srgbClr val="000000"/>
                </a:solidFill>
              </a:rPr>
              <a:t>ReadUntil(Func&lt;</a:t>
            </a:r>
            <a:r>
              <a:t>char</a:t>
            </a:r>
            <a:r>
              <a:rPr>
                <a:solidFill>
                  <a:srgbClr val="000000"/>
                </a:solidFill>
              </a:rPr>
              <a:t>, </a:t>
            </a:r>
            <a:r>
              <a:t>bool</a:t>
            </a:r>
            <a:r>
              <a:rPr>
                <a:solidFill>
                  <a:srgbClr val="000000"/>
                </a:solidFill>
              </a:rPr>
              <a:t>&gt; isStopChar);</a:t>
            </a:r>
            <a:br>
              <a:rPr>
                <a:solidFill>
                  <a:srgbClr val="000000"/>
                </a:solidFill>
              </a:rPr>
            </a:br>
            <a:r>
              <a:t>    </a:t>
            </a:r>
            <a:r>
              <a:rPr>
                <a:solidFill>
                  <a:srgbClr val="00806C"/>
                </a:solidFill>
              </a:rPr>
              <a:t>Token </a:t>
            </a:r>
            <a:r>
              <a:rPr>
                <a:solidFill>
                  <a:srgbClr val="000000"/>
                </a:solidFill>
              </a:rPr>
              <a:t>ReadWhile(</a:t>
            </a:r>
            <a:r>
              <a:t>char</a:t>
            </a:r>
            <a:r>
              <a:rPr>
                <a:solidFill>
                  <a:srgbClr val="000000"/>
                </a:solidFill>
              </a:rPr>
              <a:t>[] acceptableChars);</a:t>
            </a:r>
            <a:br>
              <a:rPr>
                <a:solidFill>
                  <a:srgbClr val="000000"/>
                </a:solidFill>
              </a:rPr>
            </a:br>
            <a:r>
              <a:t>    </a:t>
            </a:r>
            <a:r>
              <a:rPr>
                <a:solidFill>
                  <a:srgbClr val="00806C"/>
                </a:solidFill>
              </a:rPr>
              <a:t>Token </a:t>
            </a:r>
            <a:r>
              <a:rPr>
                <a:solidFill>
                  <a:srgbClr val="000000"/>
                </a:solidFill>
              </a:rPr>
              <a:t>ReadWhile(Func&lt;</a:t>
            </a:r>
            <a:r>
              <a:t>char</a:t>
            </a:r>
            <a:r>
              <a:rPr>
                <a:solidFill>
                  <a:srgbClr val="000000"/>
                </a:solidFill>
              </a:rPr>
              <a:t>, </a:t>
            </a:r>
            <a:r>
              <a:t>bool</a:t>
            </a:r>
            <a:r>
              <a:rPr>
                <a:solidFill>
                  <a:srgbClr val="000000"/>
                </a:solidFill>
              </a:rPr>
              <a:t>&gt; accept);</a:t>
            </a:r>
            <a:br>
              <a:rPr>
                <a:solidFill>
                  <a:srgbClr val="000000"/>
                </a:solidFill>
              </a:rPr>
            </a:br>
            <a:r>
              <a:rPr>
                <a:solidFill>
                  <a:srgbClr val="000000"/>
                </a:solidFill>
              </a:rPr>
              <a:t>    </a:t>
            </a:r>
            <a:r>
              <a:t>int</a:t>
            </a:r>
            <a:r>
              <a:rPr>
                <a:solidFill>
                  <a:srgbClr val="000000"/>
                </a:solidFill>
              </a:rPr>
              <a:t> Position { </a:t>
            </a:r>
            <a:r>
              <a:t>get</a:t>
            </a:r>
            <a:r>
              <a:rPr>
                <a:solidFill>
                  <a:srgbClr val="000000"/>
                </a:solidFill>
              </a:rPr>
              <a:t>; }</a:t>
            </a:r>
            <a:br>
              <a:rPr>
                <a:solidFill>
                  <a:srgbClr val="000000"/>
                </a:solidFill>
              </a:rPr>
            </a:br>
            <a:r>
              <a:rPr>
                <a:solidFill>
                  <a:srgbClr val="000000"/>
                </a:solidFill>
              </a:rPr>
              <a:t>    ....</a:t>
            </a:r>
          </a:p>
          <a:p>
            <a:pPr marL="0" indent="0">
              <a:spcBef>
                <a:spcPts val="500"/>
              </a:spcBef>
              <a:buSzTx/>
              <a:buNone/>
              <a:defRPr sz="2400">
                <a:latin typeface="Consolas"/>
                <a:ea typeface="Consolas"/>
                <a:cs typeface="Consolas"/>
                <a:sym typeface="Consolas"/>
              </a:defRPr>
            </a:pPr>
            <a:r>
              <a:t>}</a:t>
            </a:r>
          </a:p>
        </p:txBody>
      </p:sp>
      <p:sp>
        <p:nvSpPr>
          <p:cNvPr id="303"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02"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Объект 1"/>
          <p:cNvSpPr txBox="1"/>
          <p:nvPr>
            <p:ph type="body" idx="1"/>
          </p:nvPr>
        </p:nvSpPr>
        <p:spPr>
          <a:xfrm>
            <a:off x="1295399" y="1628778"/>
            <a:ext cx="9601135" cy="4679953"/>
          </a:xfrm>
          <a:prstGeom prst="rect">
            <a:avLst/>
          </a:prstGeom>
        </p:spPr>
        <p:txBody>
          <a:bodyPr/>
          <a:lstStyle/>
          <a:p>
            <a:pPr marL="0" indent="0">
              <a:buSzTx/>
              <a:buNone/>
              <a:defRPr>
                <a:solidFill>
                  <a:srgbClr val="0000FF"/>
                </a:solidFill>
                <a:latin typeface="Consolas"/>
                <a:ea typeface="Consolas"/>
                <a:cs typeface="Consolas"/>
                <a:sym typeface="Consolas"/>
              </a:defRPr>
            </a:pPr>
            <a:r>
              <a:t>string</a:t>
            </a:r>
            <a:r>
              <a:rPr>
                <a:solidFill>
                  <a:srgbClr val="000000"/>
                </a:solidFill>
              </a:rPr>
              <a:t>[] SplitToFields(</a:t>
            </a:r>
            <a:r>
              <a:t>string</a:t>
            </a:r>
            <a:r>
              <a:rPr>
                <a:solidFill>
                  <a:srgbClr val="000000"/>
                </a:solidFill>
              </a:rPr>
              <a:t> line)</a:t>
            </a:r>
            <a:endParaRPr sz="2800"/>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SkipSpaces(</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marL="0" indent="0">
              <a:spcBef>
                <a:spcPts val="600"/>
              </a:spcBef>
              <a:buSzTx/>
              <a:buNone/>
              <a:defRPr sz="28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ReadField(</a:t>
            </a:r>
            <a:r>
              <a:t>this</a:t>
            </a:r>
            <a:r>
              <a:rPr>
                <a:solidFill>
                  <a:srgbClr val="000000"/>
                </a:solidFill>
              </a:rPr>
              <a:t> </a:t>
            </a:r>
            <a:r>
              <a:rPr>
                <a:solidFill>
                  <a:srgbClr val="00806C"/>
                </a:solidFill>
              </a:rPr>
              <a:t>TokenReader</a:t>
            </a:r>
            <a:r>
              <a:t> </a:t>
            </a:r>
            <a:r>
              <a:rPr>
                <a:solidFill>
                  <a:srgbClr val="000000"/>
                </a:solidFill>
              </a:rPr>
              <a:t>reader) </a:t>
            </a:r>
            <a:endParaRPr>
              <a:solidFill>
                <a:srgbClr val="000000"/>
              </a:solidFill>
            </a:endParaRPr>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ReadSimpleField(</a:t>
            </a:r>
            <a:r>
              <a:t>this</a:t>
            </a:r>
            <a:r>
              <a:rPr>
                <a:solidFill>
                  <a:srgbClr val="000000"/>
                </a:solidFill>
              </a:rPr>
              <a:t> </a:t>
            </a:r>
            <a:r>
              <a:rPr>
                <a:solidFill>
                  <a:srgbClr val="00806C"/>
                </a:solidFill>
              </a:rPr>
              <a:t>TokenReader</a:t>
            </a:r>
            <a:r>
              <a:t> </a:t>
            </a:r>
            <a:r>
              <a:rPr>
                <a:solidFill>
                  <a:srgbClr val="000000"/>
                </a:solidFill>
              </a:rPr>
              <a:t>reader) </a:t>
            </a:r>
            <a:endParaRPr sz="2800"/>
          </a:p>
          <a:p>
            <a:pPr lvl="1" marL="0" indent="400050">
              <a:spcBef>
                <a:spcPts val="500"/>
              </a:spcBef>
              <a:buSzTx/>
              <a:buNone/>
              <a:defRPr sz="2400">
                <a:solidFill>
                  <a:srgbClr val="0000FF"/>
                </a:solidFill>
                <a:latin typeface="Consolas"/>
                <a:ea typeface="Consolas"/>
                <a:cs typeface="Consolas"/>
                <a:sym typeface="Consolas"/>
              </a:defRPr>
            </a:pPr>
            <a:r>
              <a:t>	    </a:t>
            </a:r>
            <a:r>
              <a:rPr>
                <a:solidFill>
                  <a:srgbClr val="00806C"/>
                </a:solidFill>
              </a:rPr>
              <a:t>Token</a:t>
            </a:r>
            <a:r>
              <a:rPr>
                <a:solidFill>
                  <a:srgbClr val="000000"/>
                </a:solidFill>
              </a:rPr>
              <a:t> ReadQuotedField(</a:t>
            </a:r>
            <a:r>
              <a:t>this</a:t>
            </a:r>
            <a:r>
              <a:rPr>
                <a:solidFill>
                  <a:srgbClr val="000000"/>
                </a:solidFill>
              </a:rPr>
              <a:t> </a:t>
            </a:r>
            <a:r>
              <a:rPr>
                <a:solidFill>
                  <a:srgbClr val="00806C"/>
                </a:solidFill>
              </a:rPr>
              <a:t>TokenReader</a:t>
            </a:r>
            <a:r>
              <a:t> </a:t>
            </a:r>
            <a:r>
              <a:rPr>
                <a:solidFill>
                  <a:srgbClr val="000000"/>
                </a:solidFill>
              </a:rPr>
              <a:t>reader)</a:t>
            </a:r>
          </a:p>
        </p:txBody>
      </p:sp>
      <p:sp>
        <p:nvSpPr>
          <p:cNvPr id="308" name="Заголовок 2"/>
          <p:cNvSpPr txBox="1"/>
          <p:nvPr>
            <p:ph type="title"/>
          </p:nvPr>
        </p:nvSpPr>
        <p:spPr>
          <a:xfrm>
            <a:off x="1295469" y="549276"/>
            <a:ext cx="9601067" cy="792164"/>
          </a:xfrm>
          <a:prstGeom prst="rect">
            <a:avLst/>
          </a:prstGeom>
        </p:spPr>
        <p:txBody>
          <a:bodyPr/>
          <a:lstStyle/>
          <a:p>
            <a:pPr/>
            <a:r>
              <a:t>composability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07">
                                            <p:txEl>
                                              <p:pRg st="2" end="2"/>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307">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30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307"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Объект 2"/>
          <p:cNvSpPr txBox="1"/>
          <p:nvPr>
            <p:ph type="body" idx="1"/>
          </p:nvPr>
        </p:nvSpPr>
        <p:spPr>
          <a:xfrm>
            <a:off x="1295399" y="1628778"/>
            <a:ext cx="9601135" cy="4679953"/>
          </a:xfrm>
          <a:prstGeom prst="rect">
            <a:avLst/>
          </a:prstGeom>
        </p:spPr>
        <p:txBody>
          <a:bodyPr/>
          <a:lstStyle/>
          <a:p>
            <a:pPr marL="0" indent="0">
              <a:spcBef>
                <a:spcPts val="800"/>
              </a:spcBef>
              <a:buSzTx/>
              <a:buNone/>
              <a:defRPr>
                <a:latin typeface="Consolas"/>
                <a:ea typeface="Consolas"/>
                <a:cs typeface="Consolas"/>
                <a:sym typeface="Consolas"/>
              </a:defRPr>
            </a:pPr>
            <a:r>
              <a:t>T[] Rotate&lt;T&gt;(T[] array, </a:t>
            </a:r>
            <a:r>
              <a:rPr>
                <a:solidFill>
                  <a:srgbClr val="0000FF"/>
                </a:solidFill>
              </a:rPr>
              <a:t>int</a:t>
            </a:r>
            <a:r>
              <a:rPr sz="3600"/>
              <a:t> </a:t>
            </a:r>
            <a:r>
              <a:t>shiftSize)</a:t>
            </a:r>
          </a:p>
          <a:p>
            <a:pPr lvl="1" marL="0" indent="400050">
              <a:spcBef>
                <a:spcPts val="500"/>
              </a:spcBef>
              <a:buSzTx/>
              <a:buNone/>
              <a:defRPr sz="2400">
                <a:latin typeface="Consolas"/>
                <a:ea typeface="Consolas"/>
                <a:cs typeface="Consolas"/>
                <a:sym typeface="Consolas"/>
              </a:defRPr>
            </a:pPr>
            <a:r>
              <a:t>Rotate(</a:t>
            </a:r>
            <a:r>
              <a:rPr>
                <a:solidFill>
                  <a:srgbClr val="0000FF"/>
                </a:solidFill>
              </a:rPr>
              <a:t>new</a:t>
            </a:r>
            <a:r>
              <a:t>[] {1,</a:t>
            </a:r>
            <a:r>
              <a:t> </a:t>
            </a:r>
            <a:r>
              <a:t>2,</a:t>
            </a:r>
            <a:r>
              <a:t> </a:t>
            </a:r>
            <a:r>
              <a:t>3,</a:t>
            </a:r>
            <a:r>
              <a:t> </a:t>
            </a:r>
            <a:r>
              <a:t>4,</a:t>
            </a:r>
            <a:r>
              <a:t> </a:t>
            </a:r>
            <a:r>
              <a:t>5}, 2) → {3,</a:t>
            </a:r>
            <a:r>
              <a:t> </a:t>
            </a:r>
            <a:r>
              <a:t>4,</a:t>
            </a:r>
            <a:r>
              <a:t> </a:t>
            </a:r>
            <a:r>
              <a:t>5,</a:t>
            </a:r>
            <a:r>
              <a:t> </a:t>
            </a:r>
            <a:r>
              <a:t>1,</a:t>
            </a:r>
            <a:r>
              <a:t> </a:t>
            </a:r>
            <a:r>
              <a:t>2}</a:t>
            </a:r>
          </a:p>
          <a:p>
            <a:pPr marL="0" indent="0">
              <a:buSzTx/>
              <a:buNone/>
              <a:defRPr>
                <a:solidFill>
                  <a:schemeClr val="accent1"/>
                </a:solidFill>
              </a:defRPr>
            </a:pPr>
          </a:p>
          <a:p>
            <a:pPr marL="0" indent="0">
              <a:buSzTx/>
              <a:buNone/>
              <a:defRPr>
                <a:solidFill>
                  <a:schemeClr val="accent1"/>
                </a:solidFill>
              </a:defRPr>
            </a:pPr>
            <a:r>
              <a:t>Как решать?</a:t>
            </a:r>
          </a:p>
        </p:txBody>
      </p:sp>
      <p:sp>
        <p:nvSpPr>
          <p:cNvPr id="31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Объект 2"/>
          <p:cNvSpPr txBox="1"/>
          <p:nvPr>
            <p:ph type="body" idx="1"/>
          </p:nvPr>
        </p:nvSpPr>
        <p:spPr>
          <a:xfrm>
            <a:off x="1295399" y="1628778"/>
            <a:ext cx="9601135" cy="4679953"/>
          </a:xfrm>
          <a:prstGeom prst="rect">
            <a:avLst/>
          </a:prstGeom>
        </p:spPr>
        <p:txBody>
          <a:bodyPr/>
          <a:lstStyle/>
          <a:p>
            <a:pPr marL="0" indent="0">
              <a:buSzTx/>
              <a:buNone/>
              <a:defRPr>
                <a:solidFill>
                  <a:schemeClr val="accent1"/>
                </a:solidFill>
              </a:defRPr>
            </a:pPr>
            <a:r>
              <a:t>Решение С</a:t>
            </a:r>
            <a:r>
              <a:t>#</a:t>
            </a:r>
          </a:p>
          <a:p>
            <a:pPr marL="0" indent="0">
              <a:buSzTx/>
              <a:buNone/>
              <a:defRPr>
                <a:latin typeface="Consolas"/>
                <a:ea typeface="Consolas"/>
                <a:cs typeface="Consolas"/>
                <a:sym typeface="Consolas"/>
              </a:defRPr>
            </a:pPr>
            <a:r>
              <a:t>array.Skip(shiftSize)</a:t>
            </a:r>
            <a:br/>
            <a:r>
              <a:t>	.Concat(array.Take(shiftSize))</a:t>
            </a:r>
            <a:br/>
            <a:r>
              <a:t>	.ToArray();</a:t>
            </a:r>
          </a:p>
          <a:p>
            <a:pPr marL="0" indent="0">
              <a:buSzTx/>
              <a:buNone/>
              <a:defRPr>
                <a:latin typeface="Consolas"/>
                <a:ea typeface="Consolas"/>
                <a:cs typeface="Consolas"/>
                <a:sym typeface="Consolas"/>
              </a:defRPr>
            </a:pPr>
          </a:p>
          <a:p>
            <a:pPr marL="0" indent="0">
              <a:buSzTx/>
              <a:buNone/>
              <a:defRPr>
                <a:solidFill>
                  <a:schemeClr val="accent1"/>
                </a:solidFill>
              </a:defRPr>
            </a:pPr>
            <a:r>
              <a:t>Решение </a:t>
            </a:r>
            <a:r>
              <a:t>JS</a:t>
            </a:r>
          </a:p>
          <a:p>
            <a:pPr marL="0" indent="0">
              <a:buSzTx/>
              <a:buNone/>
              <a:defRPr>
                <a:latin typeface="Consolas"/>
                <a:ea typeface="Consolas"/>
                <a:cs typeface="Consolas"/>
                <a:sym typeface="Consolas"/>
              </a:defRPr>
            </a:pPr>
            <a:r>
              <a:t>array.slice(shiftSize)</a:t>
            </a:r>
            <a:br/>
            <a:r>
              <a:t>	 .concat(array.slice(0, shiftSize))</a:t>
            </a:r>
          </a:p>
        </p:txBody>
      </p:sp>
      <p:sp>
        <p:nvSpPr>
          <p:cNvPr id="318"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1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1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31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31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31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17"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Объект 2"/>
          <p:cNvSpPr txBox="1"/>
          <p:nvPr>
            <p:ph type="body" idx="1"/>
          </p:nvPr>
        </p:nvSpPr>
        <p:spPr>
          <a:xfrm>
            <a:off x="1295399" y="1628778"/>
            <a:ext cx="9601135" cy="4679953"/>
          </a:xfrm>
          <a:prstGeom prst="rect">
            <a:avLst/>
          </a:prstGeom>
        </p:spPr>
        <p:txBody>
          <a:bodyPr/>
          <a:lstStyle/>
          <a:p>
            <a:pPr marL="0" indent="0">
              <a:lnSpc>
                <a:spcPct val="80000"/>
              </a:lnSpc>
              <a:spcBef>
                <a:spcPts val="600"/>
              </a:spcBef>
              <a:buSzTx/>
              <a:buNone/>
              <a:defRPr sz="2700"/>
            </a:pPr>
            <a:r>
              <a:t>А если мы хотим сделать это </a:t>
            </a:r>
            <a:r>
              <a:rPr>
                <a:solidFill>
                  <a:schemeClr val="accent1"/>
                </a:solidFill>
              </a:rPr>
              <a:t>In Place</a:t>
            </a:r>
            <a:r>
              <a:t>, без выделения дополнительной памяти?</a:t>
            </a:r>
          </a:p>
          <a:p>
            <a:pPr marL="0" indent="0">
              <a:lnSpc>
                <a:spcPct val="80000"/>
              </a:lnSpc>
              <a:spcBef>
                <a:spcPts val="600"/>
              </a:spcBef>
              <a:buSzTx/>
              <a:buNone/>
              <a:defRPr sz="2700"/>
            </a:pPr>
          </a:p>
          <a:p>
            <a:pPr marL="0" indent="0">
              <a:lnSpc>
                <a:spcPct val="80000"/>
              </a:lnSpc>
              <a:buSzTx/>
              <a:buNone/>
              <a:defRPr b="1" sz="2700">
                <a:solidFill>
                  <a:srgbClr val="0000FF"/>
                </a:solidFill>
                <a:latin typeface="Consolas"/>
                <a:ea typeface="Consolas"/>
                <a:cs typeface="Consolas"/>
                <a:sym typeface="Consolas"/>
              </a:defRPr>
            </a:pPr>
            <a:r>
              <a:t>void</a:t>
            </a:r>
            <a:r>
              <a:rPr b="0" sz="3000">
                <a:solidFill>
                  <a:srgbClr val="000000"/>
                </a:solidFill>
              </a:rPr>
              <a:t> </a:t>
            </a:r>
            <a:r>
              <a:rPr b="0">
                <a:solidFill>
                  <a:srgbClr val="000000"/>
                </a:solidFill>
              </a:rPr>
              <a:t>Rotate&lt;T&gt;(T[] array, </a:t>
            </a:r>
            <a:r>
              <a:rPr b="0"/>
              <a:t>int</a:t>
            </a:r>
            <a:r>
              <a:rPr b="0" sz="3000">
                <a:solidFill>
                  <a:srgbClr val="000000"/>
                </a:solidFill>
              </a:rPr>
              <a:t> </a:t>
            </a:r>
            <a:r>
              <a:rPr b="0">
                <a:solidFill>
                  <a:srgbClr val="000000"/>
                </a:solidFill>
              </a:rPr>
              <a:t>shiftSize)</a:t>
            </a:r>
          </a:p>
          <a:p>
            <a:pPr marL="0" indent="0">
              <a:lnSpc>
                <a:spcPct val="80000"/>
              </a:lnSpc>
              <a:spcBef>
                <a:spcPts val="600"/>
              </a:spcBef>
              <a:buSzTx/>
              <a:buNone/>
              <a:defRPr sz="2700">
                <a:latin typeface="Consolas"/>
                <a:ea typeface="Consolas"/>
                <a:cs typeface="Consolas"/>
                <a:sym typeface="Consolas"/>
              </a:defRPr>
            </a:pPr>
          </a:p>
          <a:p>
            <a:pPr marL="0" indent="29">
              <a:lnSpc>
                <a:spcPct val="80000"/>
              </a:lnSpc>
              <a:spcBef>
                <a:spcPts val="600"/>
              </a:spcBef>
              <a:buSzTx/>
              <a:buNone/>
              <a:defRPr sz="2700">
                <a:solidFill>
                  <a:srgbClr val="008000"/>
                </a:solidFill>
                <a:latin typeface="Consolas"/>
                <a:ea typeface="Consolas"/>
                <a:cs typeface="Consolas"/>
                <a:sym typeface="Consolas"/>
              </a:defRPr>
            </a:pPr>
            <a:r>
              <a:t>//</a:t>
            </a:r>
            <a:r>
              <a:t>пример использования</a:t>
            </a:r>
          </a:p>
          <a:p>
            <a:pPr marL="0" indent="29">
              <a:lnSpc>
                <a:spcPct val="80000"/>
              </a:lnSpc>
              <a:spcBef>
                <a:spcPts val="600"/>
              </a:spcBef>
              <a:buSzTx/>
              <a:buNone/>
              <a:defRPr sz="2700">
                <a:solidFill>
                  <a:srgbClr val="0000FF"/>
                </a:solidFill>
                <a:latin typeface="Consolas"/>
                <a:ea typeface="Consolas"/>
                <a:cs typeface="Consolas"/>
                <a:sym typeface="Consolas"/>
              </a:defRPr>
            </a:pPr>
            <a:r>
              <a:t>var</a:t>
            </a:r>
            <a:r>
              <a:rPr>
                <a:solidFill>
                  <a:srgbClr val="000000"/>
                </a:solidFill>
              </a:rPr>
              <a:t> arr = </a:t>
            </a:r>
            <a:r>
              <a:t>new</a:t>
            </a:r>
            <a:r>
              <a:rPr>
                <a:solidFill>
                  <a:srgbClr val="000000"/>
                </a:solidFill>
              </a:rPr>
              <a:t>[]</a:t>
            </a:r>
            <a:r>
              <a:rPr>
                <a:solidFill>
                  <a:srgbClr val="000000"/>
                </a:solidFill>
              </a:rPr>
              <a:t> </a:t>
            </a:r>
            <a:r>
              <a:rPr>
                <a:solidFill>
                  <a:srgbClr val="000000"/>
                </a:solidFill>
              </a:rPr>
              <a:t>{</a:t>
            </a:r>
            <a:r>
              <a:rPr>
                <a:solidFill>
                  <a:srgbClr val="000000"/>
                </a:solidFill>
              </a:rPr>
              <a:t> </a:t>
            </a:r>
            <a:r>
              <a:rPr>
                <a:solidFill>
                  <a:srgbClr val="000000"/>
                </a:solidFill>
              </a:rPr>
              <a:t>1,</a:t>
            </a:r>
            <a:r>
              <a:rPr>
                <a:solidFill>
                  <a:srgbClr val="000000"/>
                </a:solidFill>
              </a:rPr>
              <a:t> </a:t>
            </a:r>
            <a:r>
              <a:rPr>
                <a:solidFill>
                  <a:srgbClr val="000000"/>
                </a:solidFill>
              </a:rPr>
              <a:t>2,</a:t>
            </a:r>
            <a:r>
              <a:rPr>
                <a:solidFill>
                  <a:srgbClr val="000000"/>
                </a:solidFill>
              </a:rPr>
              <a:t> </a:t>
            </a:r>
            <a:r>
              <a:rPr>
                <a:solidFill>
                  <a:srgbClr val="000000"/>
                </a:solidFill>
              </a:rPr>
              <a:t>3,</a:t>
            </a:r>
            <a:r>
              <a:rPr>
                <a:solidFill>
                  <a:srgbClr val="000000"/>
                </a:solidFill>
              </a:rPr>
              <a:t> </a:t>
            </a:r>
            <a:r>
              <a:rPr>
                <a:solidFill>
                  <a:srgbClr val="000000"/>
                </a:solidFill>
              </a:rPr>
              <a:t>4,</a:t>
            </a:r>
            <a:r>
              <a:rPr>
                <a:solidFill>
                  <a:srgbClr val="000000"/>
                </a:solidFill>
              </a:rPr>
              <a:t> </a:t>
            </a:r>
            <a:r>
              <a:rPr>
                <a:solidFill>
                  <a:srgbClr val="000000"/>
                </a:solidFill>
              </a:rPr>
              <a:t>5</a:t>
            </a:r>
            <a:r>
              <a:rPr>
                <a:solidFill>
                  <a:srgbClr val="000000"/>
                </a:solidFill>
              </a:rPr>
              <a:t> </a:t>
            </a:r>
            <a:r>
              <a:rPr>
                <a:solidFill>
                  <a:srgbClr val="000000"/>
                </a:solidFill>
              </a:rPr>
              <a:t>};</a:t>
            </a:r>
          </a:p>
          <a:p>
            <a:pPr marL="0" indent="29">
              <a:lnSpc>
                <a:spcPct val="80000"/>
              </a:lnSpc>
              <a:spcBef>
                <a:spcPts val="600"/>
              </a:spcBef>
              <a:buSzTx/>
              <a:buNone/>
              <a:defRPr sz="2700">
                <a:latin typeface="Consolas"/>
                <a:ea typeface="Consolas"/>
                <a:cs typeface="Consolas"/>
                <a:sym typeface="Consolas"/>
              </a:defRPr>
            </a:pPr>
            <a:r>
              <a:t>Rotate(arr, 2);</a:t>
            </a:r>
          </a:p>
          <a:p>
            <a:pPr marL="0" indent="29">
              <a:lnSpc>
                <a:spcPct val="80000"/>
              </a:lnSpc>
              <a:spcBef>
                <a:spcPts val="600"/>
              </a:spcBef>
              <a:buSzTx/>
              <a:buNone/>
              <a:defRPr sz="2700">
                <a:solidFill>
                  <a:srgbClr val="008000"/>
                </a:solidFill>
                <a:latin typeface="Consolas"/>
                <a:ea typeface="Consolas"/>
                <a:cs typeface="Consolas"/>
                <a:sym typeface="Consolas"/>
              </a:defRPr>
            </a:pPr>
            <a:r>
              <a:t>// arr == {3,4,5,1,2}</a:t>
            </a:r>
          </a:p>
          <a:p>
            <a:pPr marL="0" indent="0">
              <a:lnSpc>
                <a:spcPct val="80000"/>
              </a:lnSpc>
              <a:spcBef>
                <a:spcPts val="600"/>
              </a:spcBef>
              <a:buSzTx/>
              <a:buNone/>
              <a:defRPr sz="2700"/>
            </a:pPr>
          </a:p>
          <a:p>
            <a:pPr marL="0" indent="0">
              <a:lnSpc>
                <a:spcPct val="80000"/>
              </a:lnSpc>
              <a:spcBef>
                <a:spcPts val="600"/>
              </a:spcBef>
              <a:buSzTx/>
              <a:buNone/>
              <a:defRPr sz="2700">
                <a:solidFill>
                  <a:schemeClr val="accent1"/>
                </a:solidFill>
              </a:defRPr>
            </a:pPr>
            <a:r>
              <a:t>Как решать?</a:t>
            </a:r>
          </a:p>
        </p:txBody>
      </p:sp>
      <p:sp>
        <p:nvSpPr>
          <p:cNvPr id="323" name="Заголовок 1"/>
          <p:cNvSpPr txBox="1"/>
          <p:nvPr>
            <p:ph type="title"/>
          </p:nvPr>
        </p:nvSpPr>
        <p:spPr>
          <a:xfrm>
            <a:off x="1295469" y="549276"/>
            <a:ext cx="9601067" cy="792164"/>
          </a:xfrm>
          <a:prstGeom prst="rect">
            <a:avLst/>
          </a:prstGeom>
        </p:spPr>
        <p:txBody>
          <a:bodyPr/>
          <a:lstStyle/>
          <a:p>
            <a:pPr>
              <a:defRPr sz="3900">
                <a:solidFill>
                  <a:srgbClr val="000000"/>
                </a:solidFill>
              </a:defRPr>
            </a:pPr>
            <a:r>
              <a:t>задача</a:t>
            </a:r>
            <a:r>
              <a:rPr>
                <a:solidFill>
                  <a:schemeClr val="accent1"/>
                </a:solidFill>
              </a:rPr>
              <a:t> циклический сдвиг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2">
                                            <p:txEl>
                                              <p:pRg st="4" end="4"/>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322">
                                            <p:txEl>
                                              <p:pRg st="5" end="5"/>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322">
                                            <p:txEl>
                                              <p:pRg st="6" end="6"/>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322">
                                            <p:txEl>
                                              <p:pRg st="7" end="7"/>
                                            </p:txEl>
                                          </p:spTgt>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1" fill="hold">
                                  <p:stCondLst>
                                    <p:cond delay="0"/>
                                  </p:stCondLst>
                                  <p:iterate type="el" backwards="0">
                                    <p:tmAbs val="0"/>
                                  </p:iterate>
                                  <p:childTnLst>
                                    <p:set>
                                      <p:cBhvr>
                                        <p:cTn id="18" fill="hold"/>
                                        <p:tgtEl>
                                          <p:spTgt spid="32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322">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2"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pic>
        <p:nvPicPr>
          <p:cNvPr id="328" name="Picture 3" descr="Picture 3"/>
          <p:cNvPicPr>
            <a:picLocks noChangeAspect="1"/>
          </p:cNvPicPr>
          <p:nvPr/>
        </p:nvPicPr>
        <p:blipFill>
          <a:blip r:embed="rId2">
            <a:extLst/>
          </a:blip>
          <a:stretch>
            <a:fillRect/>
          </a:stretch>
        </p:blipFill>
        <p:spPr>
          <a:xfrm>
            <a:off x="2571295" y="1490212"/>
            <a:ext cx="6991351" cy="1323976"/>
          </a:xfrm>
          <a:prstGeom prst="rect">
            <a:avLst/>
          </a:prstGeom>
          <a:ln w="12700">
            <a:miter lim="400000"/>
          </a:ln>
        </p:spPr>
      </p:pic>
      <p:pic>
        <p:nvPicPr>
          <p:cNvPr id="329" name="Picture 4" descr="Picture 4"/>
          <p:cNvPicPr>
            <a:picLocks noChangeAspect="1"/>
          </p:cNvPicPr>
          <p:nvPr/>
        </p:nvPicPr>
        <p:blipFill>
          <a:blip r:embed="rId3">
            <a:extLst/>
          </a:blip>
          <a:stretch>
            <a:fillRect/>
          </a:stretch>
        </p:blipFill>
        <p:spPr>
          <a:xfrm>
            <a:off x="2570171" y="2636915"/>
            <a:ext cx="7038976" cy="1266826"/>
          </a:xfrm>
          <a:prstGeom prst="rect">
            <a:avLst/>
          </a:prstGeom>
          <a:ln w="12700">
            <a:miter lim="400000"/>
          </a:ln>
        </p:spPr>
      </p:pic>
      <p:pic>
        <p:nvPicPr>
          <p:cNvPr id="330" name="Picture 5" descr="Picture 5"/>
          <p:cNvPicPr>
            <a:picLocks noChangeAspect="1"/>
          </p:cNvPicPr>
          <p:nvPr/>
        </p:nvPicPr>
        <p:blipFill>
          <a:blip r:embed="rId4">
            <a:extLst/>
          </a:blip>
          <a:stretch>
            <a:fillRect/>
          </a:stretch>
        </p:blipFill>
        <p:spPr>
          <a:xfrm>
            <a:off x="2571299" y="3924561"/>
            <a:ext cx="7096126" cy="1333501"/>
          </a:xfrm>
          <a:prstGeom prst="rect">
            <a:avLst/>
          </a:prstGeom>
          <a:ln w="12700">
            <a:miter lim="400000"/>
          </a:ln>
        </p:spPr>
      </p:pic>
      <p:pic>
        <p:nvPicPr>
          <p:cNvPr id="331" name="Picture 5" descr="Picture 5"/>
          <p:cNvPicPr>
            <a:picLocks noChangeAspect="1"/>
          </p:cNvPicPr>
          <p:nvPr/>
        </p:nvPicPr>
        <p:blipFill>
          <a:blip r:embed="rId4">
            <a:extLst/>
          </a:blip>
          <a:stretch>
            <a:fillRect/>
          </a:stretch>
        </p:blipFill>
        <p:spPr>
          <a:xfrm flipH="1">
            <a:off x="2571299" y="5258061"/>
            <a:ext cx="7096126" cy="1333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2"/>
      <p:bldP build="whole" bldLvl="1" animBg="1" rev="0" advAuto="0" spid="331" grpId="4"/>
      <p:bldP build="whole" bldLvl="1" animBg="1" rev="0" advAuto="0" spid="328" grpId="1"/>
      <p:bldP build="whole" bldLvl="1" animBg="1" rev="0" advAuto="0" spid="330" grpId="3"/>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Объект 2"/>
          <p:cNvSpPr txBox="1"/>
          <p:nvPr>
            <p:ph type="body" idx="1"/>
          </p:nvPr>
        </p:nvSpPr>
        <p:spPr>
          <a:xfrm>
            <a:off x="1295399" y="1628778"/>
            <a:ext cx="9601135" cy="4679953"/>
          </a:xfrm>
          <a:prstGeom prst="rect">
            <a:avLst/>
          </a:prstGeom>
        </p:spPr>
        <p:txBody>
          <a:bodyPr/>
          <a:lstStyle/>
          <a:p>
            <a:pPr marL="0" indent="0">
              <a:buSzTx/>
              <a:buNone/>
            </a:pPr>
            <a:r>
              <a:t>Reverse(array, 0, k-1);  // O(k)</a:t>
            </a:r>
          </a:p>
          <a:p>
            <a:pPr marL="0" indent="0">
              <a:buSzTx/>
              <a:buNone/>
            </a:pPr>
            <a:r>
              <a:t>Reverse(array, k, n-1);  // O(n-k)</a:t>
            </a:r>
          </a:p>
          <a:p>
            <a:pPr marL="0" indent="0">
              <a:buSzTx/>
              <a:buNone/>
            </a:pPr>
            <a:r>
              <a:t>Reverse(array, 0, n-1);  // O(n)</a:t>
            </a:r>
          </a:p>
          <a:p>
            <a:pPr marL="0" indent="0">
              <a:buSzTx/>
              <a:buNone/>
            </a:pPr>
          </a:p>
          <a:p>
            <a:pPr>
              <a:buFontTx/>
              <a:buChar char="✓"/>
            </a:pPr>
            <a:r>
              <a:t>Decomposition</a:t>
            </a:r>
          </a:p>
          <a:p>
            <a:pPr>
              <a:buFontTx/>
              <a:buChar char="✓"/>
            </a:pPr>
            <a:r>
              <a:t>Composability</a:t>
            </a:r>
          </a:p>
          <a:p>
            <a:pPr>
              <a:buFontTx/>
              <a:buChar char="✓"/>
            </a:pPr>
            <a:r>
              <a:t>Readability</a:t>
            </a:r>
          </a:p>
        </p:txBody>
      </p:sp>
      <p:sp>
        <p:nvSpPr>
          <p:cNvPr id="334" name="Заголовок 1"/>
          <p:cNvSpPr txBox="1"/>
          <p:nvPr>
            <p:ph type="title"/>
          </p:nvPr>
        </p:nvSpPr>
        <p:spPr>
          <a:xfrm>
            <a:off x="1295469" y="549276"/>
            <a:ext cx="9601067" cy="792164"/>
          </a:xfrm>
          <a:prstGeom prst="rect">
            <a:avLst/>
          </a:prstGeom>
        </p:spPr>
        <p:txBody>
          <a:bodyPr/>
          <a:lstStyle>
            <a:lvl1pPr>
              <a:defRPr sz="3900"/>
            </a:lvl1pPr>
          </a:lstStyle>
          <a:p>
            <a:pPr/>
            <a:r>
              <a:t>Циклический сдвиг массива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3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33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3"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Объект 2"/>
          <p:cNvSpPr txBox="1"/>
          <p:nvPr>
            <p:ph type="body" idx="1"/>
          </p:nvPr>
        </p:nvSpPr>
        <p:spPr>
          <a:xfrm>
            <a:off x="1295399" y="1628778"/>
            <a:ext cx="9601135" cy="4679953"/>
          </a:xfrm>
          <a:prstGeom prst="rect">
            <a:avLst/>
          </a:prstGeom>
        </p:spPr>
        <p:txBody>
          <a:bodyPr/>
          <a:lstStyle/>
          <a:p>
            <a:pPr/>
            <a:r>
              <a:t>Не самоценно</a:t>
            </a:r>
          </a:p>
        </p:txBody>
      </p:sp>
      <p:sp>
        <p:nvSpPr>
          <p:cNvPr id="339" name="Заголовок 1"/>
          <p:cNvSpPr txBox="1"/>
          <p:nvPr>
            <p:ph type="title"/>
          </p:nvPr>
        </p:nvSpPr>
        <p:spPr>
          <a:xfrm>
            <a:off x="1295469" y="549276"/>
            <a:ext cx="9601067" cy="792164"/>
          </a:xfrm>
          <a:prstGeom prst="rect">
            <a:avLst/>
          </a:prstGeom>
        </p:spPr>
        <p:txBody>
          <a:bodyPr/>
          <a:lstStyle>
            <a:lvl1pPr>
              <a:defRPr sz="4000"/>
            </a:lvl1pPr>
          </a:lstStyle>
          <a:p>
            <a:pPr/>
            <a:r>
              <a:t>Маркеры плохой компонуемости</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Заголовок 1"/>
          <p:cNvSpPr txBox="1"/>
          <p:nvPr>
            <p:ph type="title"/>
          </p:nvPr>
        </p:nvSpPr>
        <p:spPr>
          <a:xfrm>
            <a:off x="1295469" y="549276"/>
            <a:ext cx="9601067" cy="792164"/>
          </a:xfrm>
          <a:prstGeom prst="rect">
            <a:avLst/>
          </a:prstGeom>
        </p:spPr>
        <p:txBody>
          <a:bodyPr/>
          <a:lstStyle/>
          <a:p>
            <a:pPr/>
            <a:r>
              <a:t>Общие компоненты</a:t>
            </a:r>
          </a:p>
        </p:txBody>
      </p:sp>
      <p:pic>
        <p:nvPicPr>
          <p:cNvPr id="344" name="Picture 2" descr="Picture 2"/>
          <p:cNvPicPr>
            <a:picLocks noChangeAspect="1"/>
          </p:cNvPicPr>
          <p:nvPr/>
        </p:nvPicPr>
        <p:blipFill>
          <a:blip r:embed="rId3">
            <a:extLst/>
          </a:blip>
          <a:stretch>
            <a:fillRect/>
          </a:stretch>
        </p:blipFill>
        <p:spPr>
          <a:xfrm>
            <a:off x="3476625" y="1682750"/>
            <a:ext cx="5238750" cy="38100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Объект 1"/>
          <p:cNvSpPr txBox="1"/>
          <p:nvPr>
            <p:ph type="body" idx="1"/>
          </p:nvPr>
        </p:nvSpPr>
        <p:spPr>
          <a:xfrm>
            <a:off x="1295399" y="1628778"/>
            <a:ext cx="9601135" cy="4679953"/>
          </a:xfrm>
          <a:prstGeom prst="rect">
            <a:avLst/>
          </a:prstGeom>
        </p:spPr>
        <p:txBody>
          <a:bodyPr/>
          <a:lstStyle>
            <a:lvl1pPr marL="0" indent="0">
              <a:buSzTx/>
              <a:buNone/>
            </a:lvl1pPr>
          </a:lstStyle>
          <a:p>
            <a:pPr/>
            <a:r>
              <a:t>Помните про декомпозицию и компонуемость</a:t>
            </a:r>
          </a:p>
        </p:txBody>
      </p:sp>
      <p:sp>
        <p:nvSpPr>
          <p:cNvPr id="349"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Объект 2"/>
          <p:cNvSpPr txBox="1"/>
          <p:nvPr>
            <p:ph type="body" idx="1"/>
          </p:nvPr>
        </p:nvSpPr>
        <p:spPr>
          <a:xfrm>
            <a:off x="1295399" y="1628778"/>
            <a:ext cx="9601135" cy="4679953"/>
          </a:xfrm>
          <a:prstGeom prst="rect">
            <a:avLst/>
          </a:prstGeom>
        </p:spPr>
        <p:txBody>
          <a:bodyPr/>
          <a:lstStyle/>
          <a:p>
            <a:pPr marL="0" indent="0">
              <a:buSzTx/>
              <a:buNone/>
            </a:pPr>
            <a:r>
              <a:t>Простота и понятность</a:t>
            </a:r>
          </a:p>
          <a:p>
            <a:pPr marL="0" indent="0">
              <a:buSzTx/>
              <a:buNone/>
              <a:defRPr b="1"/>
            </a:pPr>
            <a:r>
              <a:t>	</a:t>
            </a:r>
            <a:r>
              <a:rPr>
                <a:solidFill>
                  <a:schemeClr val="accent1"/>
                </a:solidFill>
              </a:rPr>
              <a:t>=</a:t>
            </a:r>
            <a:r>
              <a:rPr>
                <a:solidFill>
                  <a:schemeClr val="accent1"/>
                </a:solidFill>
              </a:rPr>
              <a:t>&gt;</a:t>
            </a:r>
            <a:r>
              <a:t> </a:t>
            </a:r>
            <a:r>
              <a:rPr b="0"/>
              <a:t>Корректность</a:t>
            </a:r>
            <a:endParaRPr b="0"/>
          </a:p>
          <a:p>
            <a:pPr marL="0" indent="0">
              <a:buSzTx/>
              <a:buNone/>
              <a:defRPr b="1"/>
            </a:pPr>
            <a:r>
              <a:t>	</a:t>
            </a:r>
            <a:r>
              <a:rPr>
                <a:solidFill>
                  <a:schemeClr val="accent1"/>
                </a:solidFill>
              </a:rPr>
              <a:t>=</a:t>
            </a:r>
            <a:r>
              <a:rPr>
                <a:solidFill>
                  <a:schemeClr val="accent1"/>
                </a:solidFill>
              </a:rPr>
              <a:t>&gt;</a:t>
            </a:r>
            <a:r>
              <a:t> </a:t>
            </a:r>
            <a:r>
              <a:rPr b="0"/>
              <a:t>Расширяемость</a:t>
            </a:r>
            <a:endParaRPr b="0"/>
          </a:p>
          <a:p>
            <a:pPr marL="0" indent="0">
              <a:buSzTx/>
              <a:buNone/>
              <a:defRPr b="1"/>
            </a:pPr>
            <a:r>
              <a:t>	</a:t>
            </a:r>
            <a:r>
              <a:rPr>
                <a:solidFill>
                  <a:schemeClr val="accent1"/>
                </a:solidFill>
              </a:rPr>
              <a:t>=</a:t>
            </a:r>
            <a:r>
              <a:rPr>
                <a:solidFill>
                  <a:schemeClr val="accent1"/>
                </a:solidFill>
              </a:rPr>
              <a:t>&gt;</a:t>
            </a:r>
            <a:r>
              <a:t> </a:t>
            </a:r>
            <a:r>
              <a:rPr b="0"/>
              <a:t>Универсальность</a:t>
            </a:r>
          </a:p>
        </p:txBody>
      </p:sp>
      <p:sp>
        <p:nvSpPr>
          <p:cNvPr id="236" name="Заголовок 1"/>
          <p:cNvSpPr txBox="1"/>
          <p:nvPr>
            <p:ph type="title"/>
          </p:nvPr>
        </p:nvSpPr>
        <p:spPr>
          <a:xfrm>
            <a:off x="1295469" y="549276"/>
            <a:ext cx="9601067" cy="792164"/>
          </a:xfrm>
          <a:prstGeom prst="rect">
            <a:avLst/>
          </a:prstGeom>
        </p:spPr>
        <p:txBody>
          <a:bodyPr/>
          <a:lstStyle>
            <a:lvl1pPr>
              <a:defRPr sz="4000"/>
            </a:lvl1pPr>
          </a:lstStyle>
          <a:p>
            <a:pPr/>
            <a:r>
              <a:t>Как заботиться о качестве кода?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5"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Объект 1"/>
          <p:cNvSpPr txBox="1"/>
          <p:nvPr>
            <p:ph type="body" idx="1"/>
          </p:nvPr>
        </p:nvSpPr>
        <p:spPr>
          <a:xfrm>
            <a:off x="1295399" y="1628778"/>
            <a:ext cx="9601135" cy="4679953"/>
          </a:xfrm>
          <a:prstGeom prst="rect">
            <a:avLst/>
          </a:prstGeom>
        </p:spPr>
        <p:txBody>
          <a:bodyPr/>
          <a:lstStyle/>
          <a:p>
            <a:pPr marL="0" indent="0">
              <a:buSzTx/>
              <a:buNone/>
            </a:pPr>
            <a:r>
              <a:t>Повторно-используемые примитивы:</a:t>
            </a:r>
          </a:p>
          <a:p>
            <a:pPr/>
            <a:r>
              <a:t>Получить все цифры числа</a:t>
            </a:r>
          </a:p>
          <a:p>
            <a:pPr lvl="1" marL="742895" indent="-285729">
              <a:spcBef>
                <a:spcPts val="600"/>
              </a:spcBef>
              <a:defRPr sz="2800"/>
            </a:pPr>
            <a:r>
              <a:t>Очевидно ли, в каком порядке возвращаются?</a:t>
            </a:r>
          </a:p>
          <a:p>
            <a:pPr lvl="1" marL="742895" indent="-285729">
              <a:spcBef>
                <a:spcPts val="600"/>
              </a:spcBef>
              <a:defRPr sz="2800"/>
            </a:pPr>
            <a:r>
              <a:t>Куда положить метод, чтобы его нашли?</a:t>
            </a:r>
          </a:p>
          <a:p>
            <a:pPr/>
            <a:r>
              <a:t>Посчитать взвешенную сумму</a:t>
            </a:r>
          </a:p>
          <a:p>
            <a:pPr/>
            <a:r>
              <a:t>На сколько пострадала производительность? Критично ли это?</a:t>
            </a:r>
          </a:p>
        </p:txBody>
      </p:sp>
      <p:sp>
        <p:nvSpPr>
          <p:cNvPr id="352"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controldigit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Заголовок 1"/>
          <p:cNvSpPr txBox="1"/>
          <p:nvPr>
            <p:ph type="title"/>
          </p:nvPr>
        </p:nvSpPr>
        <p:spPr>
          <a:xfrm>
            <a:off x="1300501" y="3429046"/>
            <a:ext cx="9601067" cy="1800226"/>
          </a:xfrm>
          <a:prstGeom prst="rect">
            <a:avLst/>
          </a:prstGeom>
        </p:spPr>
        <p:txBody>
          <a:bodyPr/>
          <a:lstStyle/>
          <a:p>
            <a:pPr/>
            <a:r>
              <a:t>readability</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Заголовок 1"/>
          <p:cNvSpPr txBox="1"/>
          <p:nvPr>
            <p:ph type="title"/>
          </p:nvPr>
        </p:nvSpPr>
        <p:spPr>
          <a:xfrm>
            <a:off x="1295533" y="1628775"/>
            <a:ext cx="9601067" cy="3600450"/>
          </a:xfrm>
          <a:prstGeom prst="rect">
            <a:avLst/>
          </a:prstGeom>
        </p:spPr>
        <p:txBody>
          <a:bodyPr/>
          <a:lstStyle/>
          <a:p>
            <a:pPr/>
            <a:r>
              <a:t>Samples / pathfinder</a:t>
            </a:r>
          </a:p>
        </p:txBody>
      </p:sp>
      <p:pic>
        <p:nvPicPr>
          <p:cNvPr id="357" name="Picture 22" descr="Picture 22"/>
          <p:cNvPicPr>
            <a:picLocks noChangeAspect="1"/>
          </p:cNvPicPr>
          <p:nvPr/>
        </p:nvPicPr>
        <p:blipFill>
          <a:blip r:embed="rId2">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Объект 1"/>
          <p:cNvSpPr txBox="1"/>
          <p:nvPr>
            <p:ph type="body" idx="1"/>
          </p:nvPr>
        </p:nvSpPr>
        <p:spPr>
          <a:xfrm>
            <a:off x="1295399" y="1628778"/>
            <a:ext cx="9601135" cy="4679953"/>
          </a:xfrm>
          <a:prstGeom prst="rect">
            <a:avLst/>
          </a:prstGeom>
        </p:spPr>
        <p:txBody>
          <a:bodyPr anchor="ctr"/>
          <a:lstStyle/>
          <a:p>
            <a:pPr marL="0" indent="0" algn="ctr">
              <a:spcBef>
                <a:spcPts val="900"/>
              </a:spcBef>
              <a:buSzTx/>
              <a:buNone/>
              <a:defRPr sz="4000"/>
            </a:pPr>
            <a:r>
              <a:t>Не развалится ли</a:t>
            </a:r>
            <a:br/>
            <a:r>
              <a:t>в многопоточной среде?</a:t>
            </a:r>
          </a:p>
        </p:txBody>
      </p:sp>
      <p:sp>
        <p:nvSpPr>
          <p:cNvPr id="360" name="Заголовок 2"/>
          <p:cNvSpPr txBox="1"/>
          <p:nvPr>
            <p:ph type="title"/>
          </p:nvPr>
        </p:nvSpPr>
        <p:spPr>
          <a:xfrm>
            <a:off x="1295469" y="549276"/>
            <a:ext cx="9601067" cy="792164"/>
          </a:xfrm>
          <a:prstGeom prst="rect">
            <a:avLst/>
          </a:prstGeom>
        </p:spPr>
        <p:txBody>
          <a:bodyPr/>
          <a:lstStyle/>
          <a:p>
            <a:pPr defTabSz="850328">
              <a:defRPr sz="3348">
                <a:solidFill>
                  <a:srgbClr val="000000"/>
                </a:solidFill>
              </a:defRPr>
            </a:pPr>
            <a:r>
              <a:t>Маркер</a:t>
            </a:r>
            <a:r>
              <a:rPr>
                <a:solidFill>
                  <a:schemeClr val="accent1"/>
                </a:solidFill>
              </a:rPr>
              <a:t> статически изменяемые данные</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Объект 1"/>
          <p:cNvSpPr txBox="1"/>
          <p:nvPr>
            <p:ph type="body" idx="1"/>
          </p:nvPr>
        </p:nvSpPr>
        <p:spPr>
          <a:xfrm>
            <a:off x="1295399" y="1628778"/>
            <a:ext cx="9601135" cy="4679953"/>
          </a:xfrm>
          <a:prstGeom prst="rect">
            <a:avLst/>
          </a:prstGeom>
        </p:spPr>
        <p:txBody>
          <a:bodyPr/>
          <a:lstStyle/>
          <a:p>
            <a:pPr marL="0" indent="0">
              <a:buSzTx/>
              <a:buNone/>
            </a:pPr>
            <a:r>
              <a:t>	</a:t>
            </a:r>
            <a:r>
              <a:rPr b="1">
                <a:solidFill>
                  <a:schemeClr val="accent1"/>
                </a:solidFill>
                <a:latin typeface="Consolas"/>
                <a:ea typeface="Consolas"/>
                <a:cs typeface="Consolas"/>
                <a:sym typeface="Consolas"/>
              </a:rPr>
              <a:t>InputData();</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Solve();</a:t>
            </a:r>
            <a:br>
              <a:rPr b="1">
                <a:solidFill>
                  <a:schemeClr val="accent1"/>
                </a:solidFill>
                <a:latin typeface="Consolas"/>
                <a:ea typeface="Consolas"/>
                <a:cs typeface="Consolas"/>
                <a:sym typeface="Consolas"/>
              </a:rPr>
            </a:br>
            <a:r>
              <a:rPr b="1">
                <a:solidFill>
                  <a:schemeClr val="accent1"/>
                </a:solidFill>
                <a:latin typeface="Consolas"/>
                <a:ea typeface="Consolas"/>
                <a:cs typeface="Consolas"/>
                <a:sym typeface="Consolas"/>
              </a:rPr>
              <a:t>	OutputData();</a:t>
            </a:r>
            <a:endParaRPr b="1">
              <a:solidFill>
                <a:schemeClr val="accent1"/>
              </a:solidFill>
              <a:latin typeface="Consolas"/>
              <a:ea typeface="Consolas"/>
              <a:cs typeface="Consolas"/>
              <a:sym typeface="Consolas"/>
            </a:endParaRPr>
          </a:p>
          <a:p>
            <a:pPr marL="0" indent="0">
              <a:buSzTx/>
              <a:buNone/>
              <a:defRPr b="1">
                <a:solidFill>
                  <a:srgbClr val="027E17"/>
                </a:solidFill>
                <a:latin typeface="Consolas"/>
                <a:ea typeface="Consolas"/>
                <a:cs typeface="Consolas"/>
                <a:sym typeface="Consolas"/>
              </a:defRPr>
            </a:pPr>
            <a:r>
              <a:t>     </a:t>
            </a:r>
          </a:p>
          <a:p>
            <a:pPr marL="0" indent="0">
              <a:buSzTx/>
              <a:buNone/>
              <a:defRPr b="1">
                <a:solidFill>
                  <a:srgbClr val="027E17"/>
                </a:solidFill>
                <a:latin typeface="Consolas"/>
                <a:ea typeface="Consolas"/>
                <a:cs typeface="Consolas"/>
                <a:sym typeface="Consolas"/>
              </a:defRPr>
            </a:pPr>
            <a:r>
              <a:t>	</a:t>
            </a:r>
            <a:r>
              <a:rPr>
                <a:solidFill>
                  <a:schemeClr val="accent2"/>
                </a:solidFill>
              </a:rPr>
              <a:t>var data = InputData(“input.txt”);</a:t>
            </a:r>
            <a:br>
              <a:rPr>
                <a:solidFill>
                  <a:schemeClr val="accent2"/>
                </a:solidFill>
              </a:rPr>
            </a:br>
            <a:r>
              <a:rPr>
                <a:solidFill>
                  <a:schemeClr val="accent2"/>
                </a:solidFill>
              </a:rPr>
              <a:t>	var result = Solve(data);</a:t>
            </a:r>
            <a:br>
              <a:rPr>
                <a:solidFill>
                  <a:schemeClr val="accent2"/>
                </a:solidFill>
              </a:rPr>
            </a:br>
            <a:r>
              <a:rPr>
                <a:solidFill>
                  <a:schemeClr val="accent2"/>
                </a:solidFill>
              </a:rPr>
              <a:t>	OutputData(“output.txt”, result);</a:t>
            </a:r>
          </a:p>
        </p:txBody>
      </p:sp>
      <p:sp>
        <p:nvSpPr>
          <p:cNvPr id="365"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4"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Не прячьте поток данных от читателя!</a:t>
            </a:r>
          </a:p>
        </p:txBody>
      </p:sp>
      <p:sp>
        <p:nvSpPr>
          <p:cNvPr id="368"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скрыт поток данных</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0" name="Picture 2" descr="Picture 2"/>
          <p:cNvPicPr>
            <a:picLocks noChangeAspect="1"/>
          </p:cNvPicPr>
          <p:nvPr/>
        </p:nvPicPr>
        <p:blipFill>
          <a:blip r:embed="rId3">
            <a:extLst/>
          </a:blip>
          <a:stretch>
            <a:fillRect/>
          </a:stretch>
        </p:blipFill>
        <p:spPr>
          <a:xfrm>
            <a:off x="4113648" y="2385109"/>
            <a:ext cx="3964701" cy="3923616"/>
          </a:xfrm>
          <a:prstGeom prst="rect">
            <a:avLst/>
          </a:prstGeom>
          <a:ln w="12700">
            <a:miter lim="400000"/>
          </a:ln>
        </p:spPr>
      </p:pic>
      <p:sp>
        <p:nvSpPr>
          <p:cNvPr id="371" name="Прямоугольник 6"/>
          <p:cNvSpPr txBox="1"/>
          <p:nvPr/>
        </p:nvSpPr>
        <p:spPr>
          <a:xfrm>
            <a:off x="3489291" y="549274"/>
            <a:ext cx="7287229"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0000FF"/>
                </a:solidFill>
                <a:latin typeface="Fira Code"/>
                <a:ea typeface="Fira Code"/>
                <a:cs typeface="Fira Code"/>
                <a:sym typeface="Fira Code"/>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br>
              <a:rPr>
                <a:solidFill>
                  <a:srgbClr val="000000"/>
                </a:solidFill>
              </a:rPr>
            </a:br>
            <a:r>
              <a:rPr>
                <a:solidFill>
                  <a:srgbClr val="000000"/>
                </a:solidFill>
              </a:rPr>
              <a:t>// </a:t>
            </a:r>
            <a:r>
              <a:rPr>
                <a:solidFill>
                  <a:srgbClr val="000000"/>
                </a:solidFill>
              </a:rPr>
              <a:t>Удалить все заполненные строки</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5"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sp>
        <p:nvSpPr>
          <p:cNvPr id="376" name="Прямоугольник 3"/>
          <p:cNvSpPr txBox="1"/>
          <p:nvPr/>
        </p:nvSpPr>
        <p:spPr>
          <a:xfrm>
            <a:off x="1295400" y="549274"/>
            <a:ext cx="9601200"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 </a:t>
            </a:r>
          </a:p>
          <a:p>
            <a:pPr>
              <a:defRPr sz="2000">
                <a:latin typeface="Consolas"/>
                <a:ea typeface="Consolas"/>
                <a:cs typeface="Consolas"/>
                <a:sym typeface="Consolas"/>
              </a:defRPr>
            </a:pPr>
            <a:r>
              <a:t>{</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y = 0; y &lt; height; y++)</a:t>
            </a:r>
          </a:p>
          <a:p>
            <a:pPr>
              <a:defRPr sz="2000">
                <a:latin typeface="Consolas"/>
                <a:ea typeface="Consolas"/>
                <a:cs typeface="Consolas"/>
                <a:sym typeface="Consolas"/>
              </a:defRPr>
            </a:pPr>
            <a:r>
              <a:t> </a:t>
            </a:r>
            <a:r>
              <a:t>   {</a:t>
            </a:r>
          </a:p>
          <a:p>
            <a:pPr>
              <a:defRPr sz="2000">
                <a:latin typeface="Consolas"/>
                <a:ea typeface="Consolas"/>
                <a:cs typeface="Consolas"/>
                <a:sym typeface="Consolas"/>
              </a:defRPr>
            </a:pPr>
            <a:r>
              <a:t>        </a:t>
            </a:r>
            <a:r>
              <a:rPr>
                <a:solidFill>
                  <a:srgbClr val="0000FF"/>
                </a:solidFill>
              </a:rPr>
              <a:t>var</a:t>
            </a:r>
            <a:r>
              <a:t> full = </a:t>
            </a:r>
            <a:r>
              <a:rPr>
                <a:solidFill>
                  <a:srgbClr val="00007F"/>
                </a:solidFill>
              </a:rPr>
              <a:t>Enumerable</a:t>
            </a:r>
            <a:endParaRPr>
              <a:solidFill>
                <a:srgbClr val="00007F"/>
              </a:solidFill>
            </a:endParaRPr>
          </a:p>
          <a:p>
            <a:pPr>
              <a:defRPr sz="2000">
                <a:latin typeface="Consolas"/>
                <a:ea typeface="Consolas"/>
                <a:cs typeface="Consolas"/>
                <a:sym typeface="Consolas"/>
              </a:defRPr>
            </a:pPr>
            <a:r>
              <a:t>          .</a:t>
            </a:r>
            <a:r>
              <a:rPr>
                <a:solidFill>
                  <a:srgbClr val="2B91AF"/>
                </a:solidFill>
              </a:rPr>
              <a:t>Range</a:t>
            </a:r>
            <a:r>
              <a:t>(0, width).</a:t>
            </a:r>
            <a:r>
              <a:rPr>
                <a:solidFill>
                  <a:srgbClr val="2B91AF"/>
                </a:solidFill>
              </a:rPr>
              <a:t>All</a:t>
            </a:r>
            <a:r>
              <a:t>(x =&gt; filled[x, y]);</a:t>
            </a:r>
          </a:p>
          <a:p>
            <a:pPr>
              <a:defRPr sz="2000">
                <a:solidFill>
                  <a:srgbClr val="0000FF"/>
                </a:solidFill>
                <a:latin typeface="Consolas"/>
                <a:ea typeface="Consolas"/>
                <a:cs typeface="Consolas"/>
                <a:sym typeface="Consolas"/>
              </a:defRPr>
            </a:pPr>
            <a:r>
              <a:t>        if</a:t>
            </a:r>
            <a:r>
              <a:rPr>
                <a:solidFill>
                  <a:srgbClr val="000000"/>
                </a:solidFill>
              </a:rPr>
              <a:t> (!full) </a:t>
            </a:r>
            <a:r>
              <a:t>continue</a:t>
            </a:r>
            <a:r>
              <a:rPr>
                <a:solidFill>
                  <a:srgbClr val="000000"/>
                </a:solidFill>
              </a:rPr>
              <a:t>;</a:t>
            </a:r>
          </a:p>
          <a:p>
            <a:pPr>
              <a:defRPr sz="2000">
                <a:solidFill>
                  <a:srgbClr val="0000FF"/>
                </a:solidFill>
                <a:latin typeface="Consolas"/>
                <a:ea typeface="Consolas"/>
                <a:cs typeface="Consolas"/>
                <a:sym typeface="Consolas"/>
              </a:defRPr>
            </a:pPr>
            <a:r>
              <a:t>        for</a:t>
            </a:r>
            <a:r>
              <a:rPr>
                <a:solidFill>
                  <a:srgbClr val="000000"/>
                </a:solidFill>
              </a:rPr>
              <a:t> (</a:t>
            </a:r>
            <a:r>
              <a:t>int</a:t>
            </a:r>
            <a:r>
              <a:rPr>
                <a:solidFill>
                  <a:srgbClr val="000000"/>
                </a:solidFill>
              </a:rPr>
              <a:t> yy = y; yy &lt; height-1; yy++)</a:t>
            </a:r>
            <a:endParaRPr>
              <a:solidFill>
                <a:srgbClr val="000000"/>
              </a:solidFill>
            </a:endParaRP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yy] = filled[x, yy+1];</a:t>
            </a:r>
          </a:p>
          <a:p>
            <a:pPr>
              <a:defRPr sz="2000">
                <a:latin typeface="Consolas"/>
                <a:ea typeface="Consolas"/>
                <a:cs typeface="Consolas"/>
                <a:sym typeface="Consolas"/>
              </a:defRPr>
            </a:pPr>
            <a:r>
              <a:t>        </a:t>
            </a:r>
            <a:r>
              <a:rPr>
                <a:solidFill>
                  <a:srgbClr val="0000FF"/>
                </a:solidFill>
              </a:rPr>
              <a:t>for</a:t>
            </a:r>
            <a:r>
              <a:t> (</a:t>
            </a:r>
            <a:r>
              <a:rPr>
                <a:solidFill>
                  <a:srgbClr val="0000FF"/>
                </a:solidFill>
              </a:rPr>
              <a:t>int</a:t>
            </a:r>
            <a:r>
              <a:t> x = 0; x &lt; width; x++)</a:t>
            </a:r>
          </a:p>
          <a:p>
            <a:pPr>
              <a:defRPr sz="2000">
                <a:latin typeface="Consolas"/>
                <a:ea typeface="Consolas"/>
                <a:cs typeface="Consolas"/>
                <a:sym typeface="Consolas"/>
              </a:defRPr>
            </a:pPr>
            <a:r>
              <a:t>            filled[x, height-1] = </a:t>
            </a:r>
            <a:r>
              <a:rPr>
                <a:solidFill>
                  <a:srgbClr val="0000FF"/>
                </a:solidFill>
              </a:rPr>
              <a:t>false</a:t>
            </a:r>
            <a:r>
              <a:t>;</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a:t>
            </a:r>
          </a:p>
        </p:txBody>
      </p:sp>
      <p:grpSp>
        <p:nvGrpSpPr>
          <p:cNvPr id="379" name="Прямоугольник 4"/>
          <p:cNvGrpSpPr/>
          <p:nvPr/>
        </p:nvGrpSpPr>
        <p:grpSpPr>
          <a:xfrm>
            <a:off x="623392" y="5267879"/>
            <a:ext cx="1080000" cy="1079507"/>
            <a:chOff x="0" y="0"/>
            <a:chExt cx="1079999" cy="1079505"/>
          </a:xfrm>
        </p:grpSpPr>
        <p:sp>
          <p:nvSpPr>
            <p:cNvPr id="377"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8"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Rectangle 4"/>
          <p:cNvSpPr/>
          <p:nvPr/>
        </p:nvSpPr>
        <p:spPr>
          <a:xfrm>
            <a:off x="1487935" y="630287"/>
            <a:ext cx="9504610" cy="458117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000">
                <a:latin typeface="Consolas"/>
                <a:ea typeface="Consolas"/>
                <a:cs typeface="Consolas"/>
                <a:sym typeface="Consolas"/>
              </a:defRPr>
            </a:pPr>
            <a:r>
              <a:t>clearFullLines() {</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 </a:t>
            </a:r>
            <a:r>
              <a:rPr>
                <a:solidFill>
                  <a:srgbClr val="687687"/>
                </a:solidFill>
              </a:rPr>
              <a:t>=</a:t>
            </a:r>
            <a:r>
              <a:t> </a:t>
            </a:r>
            <a:r>
              <a:rPr>
                <a:solidFill>
                  <a:srgbClr val="0000CD"/>
                </a:solidFill>
              </a:rPr>
              <a:t>0</a:t>
            </a:r>
            <a:r>
              <a:t>; y </a:t>
            </a:r>
            <a:r>
              <a:rPr>
                <a:solidFill>
                  <a:srgbClr val="687687"/>
                </a:solidFill>
              </a:rPr>
              <a:t>&lt;</a:t>
            </a:r>
            <a:r>
              <a:t> </a:t>
            </a:r>
            <a:r>
              <a:rPr>
                <a:solidFill>
                  <a:srgbClr val="318495"/>
                </a:solidFill>
              </a:rPr>
              <a:t>this</a:t>
            </a:r>
            <a:r>
              <a:t>.</a:t>
            </a:r>
            <a:r>
              <a:rPr b="1">
                <a:solidFill>
                  <a:srgbClr val="06960E"/>
                </a:solidFill>
              </a:rPr>
              <a:t>height</a:t>
            </a:r>
            <a:r>
              <a:t>; 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const</a:t>
            </a:r>
            <a:r>
              <a:t> full </a:t>
            </a:r>
            <a:r>
              <a:rPr>
                <a:solidFill>
                  <a:srgbClr val="687687"/>
                </a:solidFill>
              </a:rPr>
              <a:t>=</a:t>
            </a:r>
            <a:r>
              <a:t> [...</a:t>
            </a:r>
            <a:r>
              <a:rPr b="1">
                <a:solidFill>
                  <a:srgbClr val="6D79DE"/>
                </a:solidFill>
              </a:rPr>
              <a:t>Array</a:t>
            </a:r>
            <a:r>
              <a:t>(</a:t>
            </a:r>
            <a:r>
              <a:rPr>
                <a:solidFill>
                  <a:srgbClr val="318495"/>
                </a:solidFill>
              </a:rPr>
              <a:t>this</a:t>
            </a:r>
            <a:r>
              <a:t>.</a:t>
            </a:r>
            <a:r>
              <a:rPr b="1">
                <a:solidFill>
                  <a:srgbClr val="06960E"/>
                </a:solidFill>
              </a:rPr>
              <a:t>width</a:t>
            </a:r>
            <a:r>
              <a:t>).keys()]</a:t>
            </a:r>
          </a:p>
          <a:p>
            <a:pPr>
              <a:defRPr sz="2000">
                <a:latin typeface="Consolas"/>
                <a:ea typeface="Consolas"/>
                <a:cs typeface="Consolas"/>
                <a:sym typeface="Consolas"/>
              </a:defRPr>
            </a:pPr>
            <a:r>
              <a:t>                    </a:t>
            </a:r>
            <a:r>
              <a:t>.every(x </a:t>
            </a:r>
            <a:r>
              <a:rPr>
                <a:solidFill>
                  <a:srgbClr val="687687"/>
                </a:solidFill>
              </a:rPr>
              <a:t>=&gt;</a:t>
            </a:r>
            <a:r>
              <a:t> </a:t>
            </a:r>
            <a:r>
              <a:rPr>
                <a:solidFill>
                  <a:srgbClr val="318495"/>
                </a:solidFill>
              </a:rPr>
              <a:t>this</a:t>
            </a:r>
            <a:r>
              <a:t>.filled[y][x]) </a:t>
            </a:r>
            <a:r>
              <a:t> </a:t>
            </a:r>
          </a:p>
          <a:p>
            <a:pPr>
              <a:defRPr sz="2000">
                <a:latin typeface="Consolas"/>
                <a:ea typeface="Consolas"/>
                <a:cs typeface="Consolas"/>
                <a:sym typeface="Consolas"/>
              </a:defRPr>
            </a:pPr>
            <a:r>
              <a:t>     </a:t>
            </a:r>
            <a:r>
              <a:rPr b="1">
                <a:solidFill>
                  <a:srgbClr val="0000FF"/>
                </a:solidFill>
              </a:rPr>
              <a:t>if</a:t>
            </a:r>
            <a:r>
              <a:t> (</a:t>
            </a:r>
            <a:r>
              <a:rPr>
                <a:solidFill>
                  <a:srgbClr val="687687"/>
                </a:solidFill>
              </a:rPr>
              <a:t>!</a:t>
            </a:r>
            <a:r>
              <a:t>full) </a:t>
            </a:r>
            <a:r>
              <a:rPr b="1">
                <a:solidFill>
                  <a:srgbClr val="0000FF"/>
                </a:solidFill>
              </a:rPr>
              <a:t>continue</a:t>
            </a:r>
            <a:r>
              <a:t>;</a:t>
            </a:r>
          </a:p>
          <a:p>
            <a:pPr>
              <a:defRPr sz="2000">
                <a:latin typeface="Consolas"/>
                <a:ea typeface="Consolas"/>
                <a:cs typeface="Consolas"/>
                <a:sym typeface="Consolas"/>
              </a:defRPr>
            </a:pPr>
            <a:r>
              <a:t> </a:t>
            </a:r>
            <a:r>
              <a:t>    </a:t>
            </a:r>
            <a:r>
              <a:rPr b="1">
                <a:solidFill>
                  <a:srgbClr val="0000FF"/>
                </a:solidFill>
              </a:rPr>
              <a:t>for</a:t>
            </a:r>
            <a:r>
              <a:t> (</a:t>
            </a:r>
            <a:r>
              <a:rPr b="1">
                <a:solidFill>
                  <a:srgbClr val="0000FF"/>
                </a:solidFill>
              </a:rPr>
              <a:t>const</a:t>
            </a:r>
            <a:r>
              <a:t> yy </a:t>
            </a:r>
            <a:r>
              <a:rPr>
                <a:solidFill>
                  <a:srgbClr val="687687"/>
                </a:solidFill>
              </a:rPr>
              <a:t>=</a:t>
            </a:r>
            <a:r>
              <a:t> y; yy </a:t>
            </a:r>
            <a:r>
              <a:rPr>
                <a:solidFill>
                  <a:srgbClr val="687687"/>
                </a:solidFill>
              </a:rPr>
              <a:t>&lt;</a:t>
            </a:r>
            <a:r>
              <a:t> </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 yy</a:t>
            </a:r>
            <a:r>
              <a:rPr>
                <a:solidFill>
                  <a:srgbClr val="687687"/>
                </a:solidFill>
              </a:rPr>
              <a:t>++</a:t>
            </a:r>
            <a:r>
              <a:t>) {</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a:t>
            </a:r>
            <a:r>
              <a:rPr>
                <a:solidFill>
                  <a:srgbClr val="318495"/>
                </a:solidFill>
              </a:rPr>
              <a:t>this</a:t>
            </a:r>
            <a:r>
              <a:t>.</a:t>
            </a:r>
            <a:r>
              <a:rPr b="1">
                <a:solidFill>
                  <a:srgbClr val="06960E"/>
                </a:solidFill>
              </a:rPr>
              <a:t>width</a:t>
            </a:r>
            <a:r>
              <a:t>;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.filled[yy][x] </a:t>
            </a:r>
            <a:r>
              <a:rPr>
                <a:solidFill>
                  <a:srgbClr val="687687"/>
                </a:solidFill>
              </a:rPr>
              <a:t>=</a:t>
            </a:r>
            <a:r>
              <a:t> </a:t>
            </a:r>
            <a:r>
              <a:rPr>
                <a:solidFill>
                  <a:srgbClr val="318495"/>
                </a:solidFill>
              </a:rPr>
              <a:t>this</a:t>
            </a:r>
            <a:r>
              <a:t>.filled[yy </a:t>
            </a:r>
            <a:r>
              <a:rPr>
                <a:solidFill>
                  <a:srgbClr val="687687"/>
                </a:solidFill>
              </a:rPr>
              <a:t>+</a:t>
            </a:r>
            <a:r>
              <a:t> </a:t>
            </a:r>
            <a:r>
              <a:rPr>
                <a:solidFill>
                  <a:srgbClr val="0000CD"/>
                </a:solidFill>
              </a:rPr>
              <a:t>1</a:t>
            </a:r>
            <a:r>
              <a:t>][x];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  </a:t>
            </a:r>
            <a:r>
              <a:t> </a:t>
            </a:r>
            <a:r>
              <a:t>  </a:t>
            </a:r>
            <a:r>
              <a:rPr b="1">
                <a:solidFill>
                  <a:srgbClr val="0000FF"/>
                </a:solidFill>
              </a:rPr>
              <a:t>for</a:t>
            </a:r>
            <a:r>
              <a:t> (</a:t>
            </a:r>
            <a:r>
              <a:rPr b="1">
                <a:solidFill>
                  <a:srgbClr val="0000FF"/>
                </a:solidFill>
              </a:rPr>
              <a:t>const</a:t>
            </a:r>
            <a:r>
              <a:t> x </a:t>
            </a:r>
            <a:r>
              <a:rPr>
                <a:solidFill>
                  <a:srgbClr val="687687"/>
                </a:solidFill>
              </a:rPr>
              <a:t>=</a:t>
            </a:r>
            <a:r>
              <a:t> </a:t>
            </a:r>
            <a:r>
              <a:rPr>
                <a:solidFill>
                  <a:srgbClr val="0000CD"/>
                </a:solidFill>
              </a:rPr>
              <a:t>0</a:t>
            </a:r>
            <a:r>
              <a:t>; x </a:t>
            </a:r>
            <a:r>
              <a:rPr>
                <a:solidFill>
                  <a:srgbClr val="687687"/>
                </a:solidFill>
              </a:rPr>
              <a:t>&lt;</a:t>
            </a:r>
            <a:r>
              <a:t> width; x</a:t>
            </a:r>
            <a:r>
              <a:rPr>
                <a:solidFill>
                  <a:srgbClr val="687687"/>
                </a:solidFill>
              </a:rPr>
              <a:t>++</a:t>
            </a:r>
            <a:r>
              <a:t>) {</a:t>
            </a:r>
          </a:p>
          <a:p>
            <a:pPr>
              <a:defRPr sz="2000">
                <a:latin typeface="Consolas"/>
                <a:ea typeface="Consolas"/>
                <a:cs typeface="Consolas"/>
                <a:sym typeface="Consolas"/>
              </a:defRPr>
            </a:pPr>
            <a:r>
              <a:t>    </a:t>
            </a:r>
            <a:r>
              <a:t> </a:t>
            </a:r>
            <a:r>
              <a:t>  </a:t>
            </a:r>
            <a:r>
              <a:rPr>
                <a:solidFill>
                  <a:srgbClr val="318495"/>
                </a:solidFill>
              </a:rPr>
              <a:t>this</a:t>
            </a:r>
            <a:r>
              <a:t>.filled[</a:t>
            </a:r>
            <a:r>
              <a:rPr>
                <a:solidFill>
                  <a:srgbClr val="318495"/>
                </a:solidFill>
              </a:rPr>
              <a:t>this</a:t>
            </a:r>
            <a:r>
              <a:t>.</a:t>
            </a:r>
            <a:r>
              <a:rPr b="1">
                <a:solidFill>
                  <a:srgbClr val="06960E"/>
                </a:solidFill>
              </a:rPr>
              <a:t>height</a:t>
            </a:r>
            <a:r>
              <a:t> </a:t>
            </a:r>
            <a:r>
              <a:rPr>
                <a:solidFill>
                  <a:srgbClr val="687687"/>
                </a:solidFill>
              </a:rPr>
              <a:t>-</a:t>
            </a:r>
            <a:r>
              <a:t> </a:t>
            </a:r>
            <a:r>
              <a:rPr>
                <a:solidFill>
                  <a:srgbClr val="0000CD"/>
                </a:solidFill>
              </a:rPr>
              <a:t>1</a:t>
            </a:r>
            <a:r>
              <a:t>][x] </a:t>
            </a:r>
            <a:r>
              <a:rPr>
                <a:solidFill>
                  <a:srgbClr val="687687"/>
                </a:solidFill>
              </a:rPr>
              <a:t>=</a:t>
            </a:r>
            <a:r>
              <a:t> </a:t>
            </a:r>
            <a:r>
              <a:rPr b="1">
                <a:solidFill>
                  <a:srgbClr val="585CF6"/>
                </a:solidFill>
              </a:rPr>
              <a:t>false</a:t>
            </a:r>
            <a:r>
              <a:t>; </a:t>
            </a:r>
          </a:p>
          <a:p>
            <a:pPr>
              <a:defRPr sz="2000">
                <a:latin typeface="Consolas"/>
                <a:ea typeface="Consolas"/>
                <a:cs typeface="Consolas"/>
                <a:sym typeface="Consolas"/>
              </a:defRPr>
            </a:pPr>
            <a:r>
              <a:t>     </a:t>
            </a:r>
            <a:r>
              <a:t>}</a:t>
            </a:r>
          </a:p>
          <a:p>
            <a:pPr>
              <a:defRPr sz="2000">
                <a:latin typeface="Consolas"/>
                <a:ea typeface="Consolas"/>
                <a:cs typeface="Consolas"/>
                <a:sym typeface="Consolas"/>
              </a:defRPr>
            </a:pPr>
            <a:r>
              <a:t> </a:t>
            </a:r>
            <a:r>
              <a:t>  </a:t>
            </a:r>
            <a:r>
              <a:t>}</a:t>
            </a:r>
          </a:p>
          <a:p>
            <a:pPr>
              <a:defRPr sz="2000">
                <a:latin typeface="Consolas"/>
                <a:ea typeface="Consolas"/>
                <a:cs typeface="Consolas"/>
                <a:sym typeface="Consolas"/>
              </a:defRPr>
            </a:pPr>
            <a:r>
              <a:t>}</a:t>
            </a:r>
            <a:r>
              <a:rPr>
                <a:latin typeface="Segoe UI"/>
                <a:ea typeface="Segoe UI"/>
                <a:cs typeface="Segoe UI"/>
                <a:sym typeface="Segoe UI"/>
              </a:rPr>
              <a:t> </a:t>
            </a:r>
          </a:p>
        </p:txBody>
      </p:sp>
      <p:pic>
        <p:nvPicPr>
          <p:cNvPr id="384" name="Рисунок 5" descr="Рисунок 5"/>
          <p:cNvPicPr>
            <a:picLocks noChangeAspect="1"/>
          </p:cNvPicPr>
          <p:nvPr/>
        </p:nvPicPr>
        <p:blipFill>
          <a:blip r:embed="rId3">
            <a:extLst/>
          </a:blip>
          <a:stretch>
            <a:fillRect/>
          </a:stretch>
        </p:blipFill>
        <p:spPr>
          <a:xfrm>
            <a:off x="8382000" y="4537326"/>
            <a:ext cx="2286000" cy="2242567"/>
          </a:xfrm>
          <a:prstGeom prst="rect">
            <a:avLst/>
          </a:prstGeom>
          <a:ln w="12700">
            <a:miter lim="400000"/>
          </a:ln>
        </p:spPr>
      </p:pic>
      <p:grpSp>
        <p:nvGrpSpPr>
          <p:cNvPr id="387" name="Прямоугольник 7"/>
          <p:cNvGrpSpPr/>
          <p:nvPr/>
        </p:nvGrpSpPr>
        <p:grpSpPr>
          <a:xfrm>
            <a:off x="623392" y="5258256"/>
            <a:ext cx="1080000" cy="1079506"/>
            <a:chOff x="0" y="0"/>
            <a:chExt cx="1079999" cy="1079505"/>
          </a:xfrm>
        </p:grpSpPr>
        <p:sp>
          <p:nvSpPr>
            <p:cNvPr id="385"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6"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Объект 1"/>
          <p:cNvSpPr txBox="1"/>
          <p:nvPr>
            <p:ph type="body" idx="1"/>
          </p:nvPr>
        </p:nvSpPr>
        <p:spPr>
          <a:xfrm>
            <a:off x="1295399" y="1628778"/>
            <a:ext cx="9601135" cy="4679953"/>
          </a:xfrm>
          <a:prstGeom prst="rect">
            <a:avLst/>
          </a:prstGeom>
        </p:spPr>
        <p:txBody>
          <a:bodyPr anchor="ctr"/>
          <a:lstStyle>
            <a:lvl1pPr marL="0" indent="0" algn="ctr">
              <a:spcBef>
                <a:spcPts val="900"/>
              </a:spcBef>
              <a:buSzTx/>
              <a:buNone/>
              <a:defRPr sz="4000"/>
            </a:lvl1pPr>
          </a:lstStyle>
          <a:p>
            <a:pPr/>
            <a:r>
              <a:t>Пишите код так, как будете его объяснять коллеге!</a:t>
            </a:r>
          </a:p>
        </p:txBody>
      </p:sp>
      <p:sp>
        <p:nvSpPr>
          <p:cNvPr id="392"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a:t>
            </a:r>
            <a:r>
              <a:rPr>
                <a:solidFill>
                  <a:schemeClr val="accent1"/>
                </a:solidFill>
              </a:rPr>
              <a:t> я так не объясняю</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Объект 1"/>
          <p:cNvSpPr txBox="1"/>
          <p:nvPr>
            <p:ph type="body" idx="1"/>
          </p:nvPr>
        </p:nvSpPr>
        <p:spPr>
          <a:xfrm>
            <a:off x="1295399" y="1628778"/>
            <a:ext cx="9601135" cy="4679953"/>
          </a:xfrm>
          <a:prstGeom prst="rect">
            <a:avLst/>
          </a:prstGeom>
        </p:spPr>
        <p:txBody>
          <a:bodyPr/>
          <a:lstStyle/>
          <a:p>
            <a:pPr marL="0" indent="0">
              <a:buSzTx/>
              <a:buNone/>
            </a:pPr>
            <a:r>
              <a:t>У каждого модуля должна быть лишь одна реалистичная причина для изменения</a:t>
            </a:r>
          </a:p>
          <a:p>
            <a:pPr marL="0" indent="0">
              <a:buSzTx/>
              <a:buNone/>
            </a:pPr>
          </a:p>
          <a:p>
            <a:pPr/>
            <a:r>
              <a:t>Что может быть модулем?</a:t>
            </a:r>
          </a:p>
          <a:p>
            <a:pPr/>
            <a:r>
              <a:t>Влияет ли на конфликты при </a:t>
            </a:r>
            <a:r>
              <a:t>merge </a:t>
            </a:r>
            <a:r>
              <a:t>в </a:t>
            </a:r>
            <a:r>
              <a:t>VCS</a:t>
            </a:r>
            <a:r>
              <a:t>?</a:t>
            </a:r>
          </a:p>
          <a:p>
            <a:pPr/>
            <a:r>
              <a:t>Достаточно ли для хорошего модуля?</a:t>
            </a:r>
          </a:p>
        </p:txBody>
      </p:sp>
      <p:sp>
        <p:nvSpPr>
          <p:cNvPr id="241" name="Заголовок 2"/>
          <p:cNvSpPr txBox="1"/>
          <p:nvPr>
            <p:ph type="title"/>
          </p:nvPr>
        </p:nvSpPr>
        <p:spPr>
          <a:xfrm>
            <a:off x="1295469" y="549276"/>
            <a:ext cx="9601067" cy="792164"/>
          </a:xfrm>
          <a:prstGeom prst="rect">
            <a:avLst/>
          </a:prstGeom>
        </p:spPr>
        <p:txBody>
          <a:bodyPr/>
          <a:lstStyle/>
          <a:p>
            <a:pPr/>
            <a:r>
              <a:t>Что такое </a:t>
            </a:r>
            <a:r>
              <a:t>SRP?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4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0"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Прямоугольник 3"/>
          <p:cNvSpPr txBox="1"/>
          <p:nvPr/>
        </p:nvSpPr>
        <p:spPr>
          <a:xfrm>
            <a:off x="1295400" y="549274"/>
            <a:ext cx="9601200" cy="527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000FF"/>
                </a:solidFill>
                <a:latin typeface="Consolas"/>
                <a:ea typeface="Consolas"/>
                <a:cs typeface="Consolas"/>
                <a:sym typeface="Consolas"/>
              </a:defRPr>
            </a:pPr>
            <a:r>
              <a:t>public</a:t>
            </a:r>
            <a:r>
              <a:rPr>
                <a:solidFill>
                  <a:srgbClr val="000000"/>
                </a:solidFill>
              </a:rPr>
              <a:t> </a:t>
            </a:r>
            <a:r>
              <a:t>void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p>
          <a:p>
            <a:pPr>
              <a:defRPr sz="2800">
                <a:solidFill>
                  <a:srgbClr val="0000FF"/>
                </a:solidFill>
                <a:latin typeface="Consolas"/>
                <a:ea typeface="Consolas"/>
                <a:cs typeface="Consolas"/>
                <a:sym typeface="Consolas"/>
              </a:defRPr>
            </a:pPr>
            <a:r>
              <a:t>    var </a:t>
            </a:r>
            <a:r>
              <a:rPr>
                <a:solidFill>
                  <a:srgbClr val="000000"/>
                </a:solidFill>
              </a:rPr>
              <a:t>y = 0; </a:t>
            </a:r>
            <a:r>
              <a:rPr i="1">
                <a:solidFill>
                  <a:srgbClr val="00B050"/>
                </a:solidFill>
              </a:rPr>
              <a:t>// bottom</a:t>
            </a:r>
            <a:endParaRPr i="1">
              <a:solidFill>
                <a:srgbClr val="00B050"/>
              </a:solidFill>
            </a:endParaRPr>
          </a:p>
          <a:p>
            <a:pPr>
              <a:defRPr sz="2800">
                <a:latin typeface="Consolas"/>
                <a:ea typeface="Consolas"/>
                <a:cs typeface="Consolas"/>
                <a:sym typeface="Consolas"/>
              </a:defRPr>
            </a:pPr>
            <a:r>
              <a:t>    </a:t>
            </a:r>
            <a:r>
              <a:rPr>
                <a:solidFill>
                  <a:srgbClr val="0000FF"/>
                </a:solidFill>
              </a:rPr>
              <a:t>while</a:t>
            </a:r>
            <a:r>
              <a:t> (y &lt; height) {</a:t>
            </a:r>
          </a:p>
          <a:p>
            <a:pPr>
              <a:defRPr sz="2800">
                <a:latin typeface="Consolas"/>
                <a:ea typeface="Consolas"/>
                <a:cs typeface="Consolas"/>
                <a:sym typeface="Consolas"/>
              </a:defRPr>
            </a:pPr>
            <a:r>
              <a:t>        </a:t>
            </a:r>
            <a:r>
              <a:rPr>
                <a:solidFill>
                  <a:srgbClr val="0000FF"/>
                </a:solidFill>
              </a:rPr>
              <a:t>if</a:t>
            </a:r>
            <a:r>
              <a:t> (</a:t>
            </a:r>
            <a:r>
              <a:rPr>
                <a:solidFill>
                  <a:srgbClr val="2B91AF"/>
                </a:solidFill>
              </a:rPr>
              <a:t>LineIsFull</a:t>
            </a:r>
            <a:r>
              <a:t>(y)) {</a:t>
            </a:r>
          </a:p>
          <a:p>
            <a:pPr>
              <a:defRPr sz="2800">
                <a:latin typeface="Consolas"/>
                <a:ea typeface="Consolas"/>
                <a:cs typeface="Consolas"/>
                <a:sym typeface="Consolas"/>
              </a:defRPr>
            </a:pPr>
            <a:r>
              <a:t>            </a:t>
            </a:r>
            <a:r>
              <a:rPr>
                <a:solidFill>
                  <a:srgbClr val="2B91AF"/>
                </a:solidFill>
              </a:rPr>
              <a:t>ShiftDownAllLinesHigherThan</a:t>
            </a:r>
            <a:r>
              <a:t>(y);</a:t>
            </a:r>
          </a:p>
          <a:p>
            <a:pPr>
              <a:defRPr sz="2800">
                <a:latin typeface="Consolas"/>
                <a:ea typeface="Consolas"/>
                <a:cs typeface="Consolas"/>
                <a:sym typeface="Consolas"/>
              </a:defRPr>
            </a:pPr>
            <a:r>
              <a:t>            </a:t>
            </a:r>
            <a:r>
              <a:rPr>
                <a:solidFill>
                  <a:srgbClr val="2B91AF"/>
                </a:solidFill>
              </a:rPr>
              <a:t>AddEmptyLineOnTop</a:t>
            </a:r>
            <a:r>
              <a:t>();</a:t>
            </a:r>
          </a:p>
          <a:p>
            <a:pPr>
              <a:defRPr sz="2800">
                <a:latin typeface="Consolas"/>
                <a:ea typeface="Consolas"/>
                <a:cs typeface="Consolas"/>
                <a:sym typeface="Consolas"/>
              </a:defRPr>
            </a:pPr>
            <a:r>
              <a:t>        }</a:t>
            </a:r>
          </a:p>
          <a:p>
            <a:pPr>
              <a:defRPr sz="2800">
                <a:latin typeface="Consolas"/>
                <a:ea typeface="Consolas"/>
                <a:cs typeface="Consolas"/>
                <a:sym typeface="Consolas"/>
              </a:defRPr>
            </a:pPr>
            <a:r>
              <a:t>        </a:t>
            </a:r>
            <a:r>
              <a:rPr>
                <a:solidFill>
                  <a:srgbClr val="0000FF"/>
                </a:solidFill>
              </a:rPr>
              <a:t>else</a:t>
            </a:r>
          </a:p>
          <a:p>
            <a:pPr>
              <a:defRPr sz="2800">
                <a:latin typeface="Consolas"/>
                <a:ea typeface="Consolas"/>
                <a:cs typeface="Consolas"/>
                <a:sym typeface="Consolas"/>
              </a:defRPr>
            </a:pPr>
            <a:r>
              <a:t>          </a:t>
            </a:r>
            <a:r>
              <a:t>  </a:t>
            </a:r>
            <a:r>
              <a:t>y++;</a:t>
            </a:r>
          </a:p>
          <a:p>
            <a:pPr>
              <a:defRPr sz="2800">
                <a:latin typeface="Consolas"/>
                <a:ea typeface="Consolas"/>
                <a:cs typeface="Consolas"/>
                <a:sym typeface="Consolas"/>
              </a:defRPr>
            </a:pPr>
            <a:r>
              <a:t>    }</a:t>
            </a:r>
          </a:p>
          <a:p>
            <a:pPr>
              <a:defRPr sz="2800">
                <a:latin typeface="Consolas"/>
                <a:ea typeface="Consolas"/>
                <a:cs typeface="Consolas"/>
                <a:sym typeface="Consolas"/>
              </a:defRPr>
            </a:pPr>
            <a:r>
              <a:t>}</a:t>
            </a:r>
          </a:p>
        </p:txBody>
      </p:sp>
      <p:pic>
        <p:nvPicPr>
          <p:cNvPr id="395"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398" name="Прямоугольник 4"/>
          <p:cNvGrpSpPr/>
          <p:nvPr/>
        </p:nvGrpSpPr>
        <p:grpSpPr>
          <a:xfrm>
            <a:off x="623392" y="5267879"/>
            <a:ext cx="1080000" cy="1079507"/>
            <a:chOff x="0" y="0"/>
            <a:chExt cx="1079999" cy="1079505"/>
          </a:xfrm>
        </p:grpSpPr>
        <p:sp>
          <p:nvSpPr>
            <p:cNvPr id="396"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7"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Rectangle 1"/>
          <p:cNvSpPr/>
          <p:nvPr/>
        </p:nvSpPr>
        <p:spPr>
          <a:xfrm>
            <a:off x="1391344" y="638888"/>
            <a:ext cx="9601201" cy="47498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800">
                <a:latin typeface="Consolas"/>
                <a:ea typeface="Consolas"/>
                <a:cs typeface="Consolas"/>
                <a:sym typeface="Consolas"/>
              </a:defRPr>
            </a:pPr>
            <a:r>
              <a:t>clearFullLines() {</a:t>
            </a:r>
          </a:p>
          <a:p>
            <a:pPr>
              <a:defRPr sz="2800">
                <a:latin typeface="Consolas"/>
                <a:ea typeface="Consolas"/>
                <a:cs typeface="Consolas"/>
                <a:sym typeface="Consolas"/>
              </a:defRPr>
            </a:pPr>
            <a:r>
              <a:t> </a:t>
            </a:r>
            <a:r>
              <a:t> </a:t>
            </a:r>
            <a:r>
              <a:t>let y </a:t>
            </a:r>
            <a:r>
              <a:rPr>
                <a:solidFill>
                  <a:srgbClr val="687687"/>
                </a:solidFill>
              </a:rPr>
              <a:t>=</a:t>
            </a:r>
            <a:r>
              <a:t> </a:t>
            </a:r>
            <a:r>
              <a:rPr>
                <a:solidFill>
                  <a:srgbClr val="0000CD"/>
                </a:solidFill>
              </a:rPr>
              <a:t>0</a:t>
            </a:r>
            <a:r>
              <a:t>; </a:t>
            </a:r>
            <a:r>
              <a:rPr i="1">
                <a:solidFill>
                  <a:srgbClr val="0066FF"/>
                </a:solidFill>
              </a:rPr>
              <a:t>//bottom</a:t>
            </a:r>
            <a:r>
              <a:t> </a:t>
            </a:r>
          </a:p>
          <a:p>
            <a:pPr>
              <a:defRPr b="1" sz="2800">
                <a:solidFill>
                  <a:srgbClr val="0000FF"/>
                </a:solidFill>
                <a:latin typeface="Consolas"/>
                <a:ea typeface="Consolas"/>
                <a:cs typeface="Consolas"/>
                <a:sym typeface="Consolas"/>
              </a:defRPr>
            </a:pPr>
            <a:r>
              <a:t>  </a:t>
            </a:r>
            <a:r>
              <a:t>while</a:t>
            </a:r>
            <a:r>
              <a:rPr b="0">
                <a:solidFill>
                  <a:srgbClr val="000000"/>
                </a:solidFill>
              </a:rPr>
              <a:t> (y </a:t>
            </a:r>
            <a:r>
              <a:rPr b="0">
                <a:solidFill>
                  <a:srgbClr val="687687"/>
                </a:solidFill>
              </a:rPr>
              <a:t>&lt;</a:t>
            </a:r>
            <a:r>
              <a:rPr b="0">
                <a:solidFill>
                  <a:srgbClr val="000000"/>
                </a:solidFill>
              </a:rPr>
              <a:t> </a:t>
            </a:r>
            <a:r>
              <a:rPr b="0">
                <a:solidFill>
                  <a:srgbClr val="318495"/>
                </a:solidFill>
              </a:rPr>
              <a:t>this</a:t>
            </a:r>
            <a:r>
              <a:rPr b="0">
                <a:solidFill>
                  <a:srgbClr val="000000"/>
                </a:solidFill>
              </a:rPr>
              <a:t>.</a:t>
            </a:r>
            <a:r>
              <a:rPr>
                <a:solidFill>
                  <a:srgbClr val="06960E"/>
                </a:solidFill>
              </a:rPr>
              <a:t>height</a:t>
            </a:r>
            <a:r>
              <a:rPr b="0">
                <a:solidFill>
                  <a:srgbClr val="000000"/>
                </a:solidFill>
              </a:rPr>
              <a:t>) {</a:t>
            </a:r>
          </a:p>
          <a:p>
            <a:pPr>
              <a:defRPr sz="2800">
                <a:latin typeface="Consolas"/>
                <a:ea typeface="Consolas"/>
                <a:cs typeface="Consolas"/>
                <a:sym typeface="Consolas"/>
              </a:defRPr>
            </a:pPr>
            <a:r>
              <a:t> </a:t>
            </a:r>
            <a:r>
              <a:t>   </a:t>
            </a:r>
            <a:r>
              <a:rPr b="1">
                <a:solidFill>
                  <a:srgbClr val="0000FF"/>
                </a:solidFill>
              </a:rPr>
              <a:t>if</a:t>
            </a:r>
            <a:r>
              <a:t> (</a:t>
            </a:r>
            <a:r>
              <a:rPr>
                <a:solidFill>
                  <a:srgbClr val="318495"/>
                </a:solidFill>
              </a:rPr>
              <a:t>this</a:t>
            </a:r>
            <a:r>
              <a:t>.lineIsFull(y)) {</a:t>
            </a:r>
          </a:p>
          <a:p>
            <a:pPr>
              <a:defRPr sz="2800">
                <a:latin typeface="Consolas"/>
                <a:ea typeface="Consolas"/>
                <a:cs typeface="Consolas"/>
                <a:sym typeface="Consolas"/>
              </a:defRPr>
            </a:pPr>
            <a:r>
              <a:t> </a:t>
            </a:r>
            <a:r>
              <a:t>     </a:t>
            </a:r>
            <a:r>
              <a:rPr>
                <a:solidFill>
                  <a:srgbClr val="318495"/>
                </a:solidFill>
              </a:rPr>
              <a:t>this</a:t>
            </a:r>
            <a:r>
              <a:t>.shiftDownAllLinesHigherThan(y);</a:t>
            </a:r>
          </a:p>
          <a:p>
            <a:pPr>
              <a:defRPr sz="2800">
                <a:latin typeface="Consolas"/>
                <a:ea typeface="Consolas"/>
                <a:cs typeface="Consolas"/>
                <a:sym typeface="Consolas"/>
              </a:defRPr>
            </a:pPr>
            <a:r>
              <a:t> </a:t>
            </a:r>
            <a:r>
              <a:t>     </a:t>
            </a:r>
            <a:r>
              <a:rPr>
                <a:solidFill>
                  <a:srgbClr val="318495"/>
                </a:solidFill>
              </a:rPr>
              <a:t>this</a:t>
            </a:r>
            <a:r>
              <a:t>.addEmptyLineOnTop();</a:t>
            </a:r>
          </a:p>
          <a:p>
            <a:pPr>
              <a:defRPr sz="2800">
                <a:latin typeface="Consolas"/>
                <a:ea typeface="Consolas"/>
                <a:cs typeface="Consolas"/>
                <a:sym typeface="Consolas"/>
              </a:defRPr>
            </a:pPr>
            <a:r>
              <a:t> </a:t>
            </a:r>
            <a:r>
              <a:t>   </a:t>
            </a:r>
            <a:r>
              <a:t>} </a:t>
            </a:r>
            <a:r>
              <a:rPr b="1">
                <a:solidFill>
                  <a:srgbClr val="0000FF"/>
                </a:solidFill>
              </a:rPr>
              <a:t>else</a:t>
            </a:r>
            <a:r>
              <a:t> {</a:t>
            </a:r>
          </a:p>
          <a:p>
            <a:pPr>
              <a:defRPr sz="2800">
                <a:latin typeface="Consolas"/>
                <a:ea typeface="Consolas"/>
                <a:cs typeface="Consolas"/>
                <a:sym typeface="Consolas"/>
              </a:defRPr>
            </a:pPr>
            <a:r>
              <a:t> </a:t>
            </a:r>
            <a:r>
              <a:t>     </a:t>
            </a:r>
            <a:r>
              <a:t>y</a:t>
            </a:r>
            <a:r>
              <a:rPr>
                <a:solidFill>
                  <a:srgbClr val="687687"/>
                </a:solidFill>
              </a:rPr>
              <a:t>++</a:t>
            </a:r>
            <a:r>
              <a:t>; </a:t>
            </a:r>
          </a:p>
          <a:p>
            <a:pPr>
              <a:defRPr sz="2800">
                <a:latin typeface="Consolas"/>
                <a:ea typeface="Consolas"/>
                <a:cs typeface="Consolas"/>
                <a:sym typeface="Consolas"/>
              </a:defRPr>
            </a:pPr>
            <a:r>
              <a:t>    </a:t>
            </a:r>
            <a:r>
              <a:t>}</a:t>
            </a:r>
          </a:p>
          <a:p>
            <a:pPr>
              <a:defRPr sz="2800">
                <a:latin typeface="Consolas"/>
                <a:ea typeface="Consolas"/>
                <a:cs typeface="Consolas"/>
                <a:sym typeface="Consolas"/>
              </a:defRPr>
            </a:pPr>
            <a:r>
              <a:t> </a:t>
            </a:r>
            <a:r>
              <a:t> </a:t>
            </a:r>
            <a:r>
              <a:t>}</a:t>
            </a:r>
          </a:p>
          <a:p>
            <a:pPr>
              <a:defRPr sz="2800">
                <a:latin typeface="Consolas"/>
                <a:ea typeface="Consolas"/>
                <a:cs typeface="Consolas"/>
                <a:sym typeface="Consolas"/>
              </a:defRPr>
            </a:pPr>
            <a:r>
              <a:t>} </a:t>
            </a:r>
          </a:p>
        </p:txBody>
      </p:sp>
      <p:pic>
        <p:nvPicPr>
          <p:cNvPr id="403" name="Рисунок 5" descr="Рисунок 5"/>
          <p:cNvPicPr>
            <a:picLocks noChangeAspect="1"/>
          </p:cNvPicPr>
          <p:nvPr/>
        </p:nvPicPr>
        <p:blipFill>
          <a:blip r:embed="rId3">
            <a:extLst/>
          </a:blip>
          <a:stretch>
            <a:fillRect/>
          </a:stretch>
        </p:blipFill>
        <p:spPr>
          <a:xfrm>
            <a:off x="7868367" y="4352487"/>
            <a:ext cx="3028233" cy="1956238"/>
          </a:xfrm>
          <a:prstGeom prst="rect">
            <a:avLst/>
          </a:prstGeom>
          <a:ln w="12700">
            <a:miter lim="400000"/>
          </a:ln>
        </p:spPr>
      </p:pic>
      <p:grpSp>
        <p:nvGrpSpPr>
          <p:cNvPr id="406" name="Прямоугольник 6"/>
          <p:cNvGrpSpPr/>
          <p:nvPr/>
        </p:nvGrpSpPr>
        <p:grpSpPr>
          <a:xfrm>
            <a:off x="623392" y="5258256"/>
            <a:ext cx="1080000" cy="1079506"/>
            <a:chOff x="0" y="0"/>
            <a:chExt cx="1079999" cy="1079505"/>
          </a:xfrm>
        </p:grpSpPr>
        <p:sp>
          <p:nvSpPr>
            <p:cNvPr id="404"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5"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Объект 2"/>
          <p:cNvSpPr txBox="1"/>
          <p:nvPr>
            <p:ph type="body" idx="1"/>
          </p:nvPr>
        </p:nvSpPr>
        <p:spPr>
          <a:xfrm>
            <a:off x="1295399" y="1628778"/>
            <a:ext cx="9601135" cy="4679953"/>
          </a:xfrm>
          <a:prstGeom prst="rect">
            <a:avLst/>
          </a:prstGeom>
        </p:spPr>
        <p:txBody>
          <a:bodyPr/>
          <a:lstStyle/>
          <a:p>
            <a:pPr marL="0" indent="0">
              <a:spcBef>
                <a:spcPts val="500"/>
              </a:spcBef>
              <a:buSzTx/>
              <a:buNone/>
              <a:defRPr sz="2400">
                <a:solidFill>
                  <a:srgbClr val="0000FF"/>
                </a:solidFill>
                <a:latin typeface="Consolas"/>
                <a:ea typeface="Consolas"/>
                <a:cs typeface="Consolas"/>
                <a:sym typeface="Consolas"/>
              </a:defRPr>
            </a:pPr>
            <a:r>
              <a:t>public</a:t>
            </a:r>
            <a:r>
              <a:rPr>
                <a:solidFill>
                  <a:srgbClr val="000000"/>
                </a:solidFill>
              </a:rPr>
              <a:t> </a:t>
            </a:r>
            <a:r>
              <a:rPr>
                <a:solidFill>
                  <a:srgbClr val="00007F"/>
                </a:solidFill>
              </a:rPr>
              <a:t>Field</a:t>
            </a:r>
            <a:r>
              <a:rPr>
                <a:solidFill>
                  <a:srgbClr val="000000"/>
                </a:solidFill>
              </a:rPr>
              <a:t> </a:t>
            </a:r>
            <a:r>
              <a:rPr>
                <a:solidFill>
                  <a:srgbClr val="2B91AF"/>
                </a:solidFill>
              </a:rPr>
              <a:t>ClearFullLines</a:t>
            </a:r>
            <a:r>
              <a:rPr>
                <a:solidFill>
                  <a:srgbClr val="000000"/>
                </a:solidFill>
              </a:rPr>
              <a:t>()</a:t>
            </a:r>
            <a:br>
              <a:rPr>
                <a:solidFill>
                  <a:srgbClr val="000000"/>
                </a:solidFill>
              </a:rPr>
            </a:br>
            <a:r>
              <a:rPr>
                <a:solidFill>
                  <a:srgbClr val="000000"/>
                </a:solidFill>
              </a:rPr>
              <a:t>{</a:t>
            </a:r>
            <a:br>
              <a:rPr>
                <a:solidFill>
                  <a:srgbClr val="000000"/>
                </a:solidFill>
              </a:rPr>
            </a:br>
            <a:r>
              <a:rPr>
                <a:solidFill>
                  <a:srgbClr val="000000"/>
                </a:solidFill>
              </a:rPr>
              <a:t>    </a:t>
            </a:r>
            <a:r>
              <a:t>var</a:t>
            </a:r>
            <a:r>
              <a:rPr>
                <a:solidFill>
                  <a:srgbClr val="000000"/>
                </a:solidFill>
              </a:rPr>
              <a:t> notFullLines = </a:t>
            </a:r>
            <a:r>
              <a:rPr>
                <a:solidFill>
                  <a:srgbClr val="2B91AF"/>
                </a:solidFill>
              </a:rPr>
              <a:t>GetAllNotFullLines</a:t>
            </a:r>
            <a:r>
              <a:rPr>
                <a:solidFill>
                  <a:srgbClr val="000000"/>
                </a:solidFill>
              </a:rPr>
              <a:t>();</a:t>
            </a:r>
            <a:br>
              <a:rPr>
                <a:solidFill>
                  <a:srgbClr val="000000"/>
                </a:solidFill>
              </a:rPr>
            </a:br>
            <a:r>
              <a:rPr>
                <a:solidFill>
                  <a:srgbClr val="000000"/>
                </a:solidFill>
              </a:rPr>
              <a:t>    </a:t>
            </a:r>
            <a:r>
              <a:t>var</a:t>
            </a:r>
            <a:r>
              <a:rPr>
                <a:solidFill>
                  <a:srgbClr val="000000"/>
                </a:solidFill>
              </a:rPr>
              <a:t> clearedLinesCount = </a:t>
            </a:r>
            <a:r>
              <a:rPr>
                <a:solidFill>
                  <a:srgbClr val="800080"/>
                </a:solidFill>
              </a:rPr>
              <a:t>Height</a:t>
            </a:r>
            <a:r>
              <a:rPr>
                <a:solidFill>
                  <a:srgbClr val="000000"/>
                </a:solidFill>
              </a:rPr>
              <a:t>-notFullLines.</a:t>
            </a:r>
            <a:r>
              <a:rPr>
                <a:solidFill>
                  <a:srgbClr val="800080"/>
                </a:solidFill>
              </a:rPr>
              <a:t>Count</a:t>
            </a:r>
            <a:r>
              <a:rPr>
                <a:solidFill>
                  <a:srgbClr val="000000"/>
                </a:solidFill>
              </a:rPr>
              <a:t>;</a:t>
            </a:r>
            <a:br>
              <a:rPr>
                <a:solidFill>
                  <a:srgbClr val="000000"/>
                </a:solidFill>
              </a:rPr>
            </a:br>
            <a:r>
              <a:rPr>
                <a:solidFill>
                  <a:srgbClr val="000000"/>
                </a:solidFill>
              </a:rPr>
              <a:t>    </a:t>
            </a:r>
            <a:r>
              <a:t>var</a:t>
            </a:r>
            <a:r>
              <a:rPr>
                <a:solidFill>
                  <a:srgbClr val="000000"/>
                </a:solidFill>
              </a:rPr>
              <a:t> newLinesArray = </a:t>
            </a:r>
            <a:r>
              <a:rPr>
                <a:solidFill>
                  <a:srgbClr val="2B91AF"/>
                </a:solidFill>
              </a:rPr>
              <a:t>CreateNewLinesArray</a:t>
            </a:r>
            <a:r>
              <a:rPr>
                <a:solidFill>
                  <a:srgbClr val="000000"/>
                </a:solidFill>
              </a:rPr>
              <a:t>(</a:t>
            </a:r>
            <a:br>
              <a:rPr>
                <a:solidFill>
                  <a:srgbClr val="000000"/>
                </a:solidFill>
              </a:rPr>
            </a:br>
            <a:r>
              <a:rPr>
                <a:solidFill>
                  <a:srgbClr val="000000"/>
                </a:solidFill>
              </a:rPr>
              <a:t>        clearedLinesCount, notFullLines);</a:t>
            </a:r>
            <a:br>
              <a:rPr>
                <a:solidFill>
                  <a:srgbClr val="000000"/>
                </a:solidFill>
              </a:rPr>
            </a:br>
            <a:r>
              <a:rPr>
                <a:solidFill>
                  <a:srgbClr val="000000"/>
                </a:solidFill>
              </a:rPr>
              <a:t>    </a:t>
            </a:r>
            <a:r>
              <a:t>return</a:t>
            </a:r>
            <a:r>
              <a:rPr>
                <a:solidFill>
                  <a:srgbClr val="000000"/>
                </a:solidFill>
              </a:rPr>
              <a:t> </a:t>
            </a:r>
            <a:r>
              <a:t>new</a:t>
            </a:r>
            <a:r>
              <a:rPr>
                <a:solidFill>
                  <a:srgbClr val="000000"/>
                </a:solidFill>
              </a:rPr>
              <a:t> </a:t>
            </a:r>
            <a:r>
              <a:rPr>
                <a:solidFill>
                  <a:srgbClr val="00007F"/>
                </a:solidFill>
              </a:rPr>
              <a:t>Field</a:t>
            </a:r>
            <a:r>
              <a:rPr>
                <a:solidFill>
                  <a:srgbClr val="000000"/>
                </a:solidFill>
              </a:rPr>
              <a:t>(</a:t>
            </a:r>
            <a:r>
              <a:rPr>
                <a:solidFill>
                  <a:srgbClr val="800080"/>
                </a:solidFill>
              </a:rPr>
              <a:t>Width</a:t>
            </a:r>
            <a:r>
              <a:rPr>
                <a:solidFill>
                  <a:srgbClr val="000000"/>
                </a:solidFill>
              </a:rPr>
              <a:t>, </a:t>
            </a:r>
            <a:r>
              <a:rPr>
                <a:solidFill>
                  <a:srgbClr val="800080"/>
                </a:solidFill>
              </a:rPr>
              <a:t>Height</a:t>
            </a:r>
            <a:r>
              <a:rPr>
                <a:solidFill>
                  <a:srgbClr val="000000"/>
                </a:solidFill>
              </a:rPr>
              <a:t>,</a:t>
            </a:r>
            <a:br>
              <a:rPr>
                <a:solidFill>
                  <a:srgbClr val="000000"/>
                </a:solidFill>
              </a:rPr>
            </a:br>
            <a:r>
              <a:rPr>
                <a:solidFill>
                  <a:srgbClr val="000000"/>
                </a:solidFill>
              </a:rPr>
              <a:t>        newLinesArray, </a:t>
            </a:r>
            <a:r>
              <a:rPr>
                <a:solidFill>
                  <a:srgbClr val="800080"/>
                </a:solidFill>
              </a:rPr>
              <a:t>Score</a:t>
            </a:r>
            <a:r>
              <a:rPr>
                <a:solidFill>
                  <a:srgbClr val="000000"/>
                </a:solidFill>
              </a:rPr>
              <a:t> + clearedLinesCount);</a:t>
            </a:r>
            <a:br>
              <a:rPr>
                <a:solidFill>
                  <a:srgbClr val="000000"/>
                </a:solidFill>
              </a:rPr>
            </a:br>
            <a:r>
              <a:rPr>
                <a:solidFill>
                  <a:srgbClr val="000000"/>
                </a:solidFill>
              </a:rPr>
              <a:t>}</a:t>
            </a:r>
          </a:p>
        </p:txBody>
      </p:sp>
      <p:sp>
        <p:nvSpPr>
          <p:cNvPr id="411" name="Заголовок 1"/>
          <p:cNvSpPr txBox="1"/>
          <p:nvPr>
            <p:ph type="title"/>
          </p:nvPr>
        </p:nvSpPr>
        <p:spPr>
          <a:xfrm>
            <a:off x="1295469" y="549276"/>
            <a:ext cx="9601067" cy="792164"/>
          </a:xfrm>
          <a:prstGeom prst="rect">
            <a:avLst/>
          </a:prstGeom>
        </p:spPr>
        <p:txBody>
          <a:bodyPr/>
          <a:lstStyle/>
          <a:p>
            <a:pPr/>
            <a:r>
              <a:t>Immutable style</a:t>
            </a:r>
          </a:p>
        </p:txBody>
      </p:sp>
      <p:grpSp>
        <p:nvGrpSpPr>
          <p:cNvPr id="414" name="Прямоугольник 6"/>
          <p:cNvGrpSpPr/>
          <p:nvPr/>
        </p:nvGrpSpPr>
        <p:grpSpPr>
          <a:xfrm>
            <a:off x="623392" y="5267879"/>
            <a:ext cx="1080000" cy="1079507"/>
            <a:chOff x="0" y="0"/>
            <a:chExt cx="1079999" cy="1079505"/>
          </a:xfrm>
        </p:grpSpPr>
        <p:sp>
          <p:nvSpPr>
            <p:cNvPr id="412"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13"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8" name="Заголовок 1"/>
          <p:cNvSpPr txBox="1"/>
          <p:nvPr>
            <p:ph type="title"/>
          </p:nvPr>
        </p:nvSpPr>
        <p:spPr>
          <a:xfrm>
            <a:off x="1295469" y="549276"/>
            <a:ext cx="9601067" cy="792164"/>
          </a:xfrm>
          <a:prstGeom prst="rect">
            <a:avLst/>
          </a:prstGeom>
        </p:spPr>
        <p:txBody>
          <a:bodyPr/>
          <a:lstStyle/>
          <a:p>
            <a:pPr/>
            <a:r>
              <a:t>Immutable style</a:t>
            </a:r>
          </a:p>
        </p:txBody>
      </p:sp>
      <p:sp>
        <p:nvSpPr>
          <p:cNvPr id="419" name="Rectangle 1"/>
          <p:cNvSpPr/>
          <p:nvPr/>
        </p:nvSpPr>
        <p:spPr>
          <a:xfrm>
            <a:off x="1391344" y="1449293"/>
            <a:ext cx="9601201" cy="36830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defRPr sz="2400">
                <a:latin typeface="Consolas"/>
                <a:ea typeface="Consolas"/>
                <a:cs typeface="Consolas"/>
                <a:sym typeface="Consolas"/>
              </a:defRPr>
            </a:pPr>
            <a:r>
              <a:t>clearFullLines() {</a:t>
            </a:r>
          </a:p>
          <a:p>
            <a:pPr>
              <a:defRPr sz="2400">
                <a:latin typeface="Consolas"/>
                <a:ea typeface="Consolas"/>
                <a:cs typeface="Consolas"/>
                <a:sym typeface="Consolas"/>
              </a:defRPr>
            </a:pPr>
            <a:r>
              <a:t> </a:t>
            </a:r>
            <a:r>
              <a:t> </a:t>
            </a:r>
            <a:r>
              <a:rPr b="1">
                <a:solidFill>
                  <a:srgbClr val="0000FF"/>
                </a:solidFill>
              </a:rPr>
              <a:t>const</a:t>
            </a:r>
            <a:r>
              <a:t> notFullLines </a:t>
            </a:r>
            <a:r>
              <a:rPr>
                <a:solidFill>
                  <a:srgbClr val="687687"/>
                </a:solidFill>
              </a:rPr>
              <a:t>=</a:t>
            </a:r>
            <a:r>
              <a:t> </a:t>
            </a:r>
            <a:r>
              <a:rPr>
                <a:solidFill>
                  <a:srgbClr val="318495"/>
                </a:solidFill>
              </a:rPr>
              <a:t>this</a:t>
            </a:r>
            <a:r>
              <a:t>.getAllNotFullLines();</a:t>
            </a:r>
          </a:p>
          <a:p>
            <a:pPr>
              <a:defRPr sz="2400">
                <a:latin typeface="Consolas"/>
                <a:ea typeface="Consolas"/>
                <a:cs typeface="Consolas"/>
                <a:sym typeface="Consolas"/>
              </a:defRPr>
            </a:pPr>
            <a:r>
              <a:t> </a:t>
            </a:r>
            <a:r>
              <a:t> </a:t>
            </a:r>
            <a:r>
              <a:rPr b="1">
                <a:solidFill>
                  <a:srgbClr val="0000FF"/>
                </a:solidFill>
              </a:rPr>
              <a:t>const</a:t>
            </a:r>
            <a:r>
              <a:t> clearedLinesCount </a:t>
            </a:r>
            <a:r>
              <a:rPr>
                <a:solidFill>
                  <a:srgbClr val="687687"/>
                </a:solidFill>
              </a:rPr>
              <a:t>=</a:t>
            </a:r>
            <a:r>
              <a:t> </a:t>
            </a:r>
            <a:r>
              <a:rPr>
                <a:solidFill>
                  <a:srgbClr val="318495"/>
                </a:solidFill>
              </a:rPr>
              <a:t>this</a:t>
            </a:r>
            <a:r>
              <a:t>.</a:t>
            </a:r>
            <a:r>
              <a:rPr b="1">
                <a:solidFill>
                  <a:srgbClr val="06960E"/>
                </a:solidFill>
              </a:rPr>
              <a:t>height</a:t>
            </a:r>
            <a:r>
              <a:rPr b="1">
                <a:solidFill>
                  <a:srgbClr val="06960E"/>
                </a:solidFill>
              </a:rPr>
              <a:t> </a:t>
            </a:r>
            <a:r>
              <a:rPr>
                <a:solidFill>
                  <a:srgbClr val="687687"/>
                </a:solidFill>
              </a:rPr>
              <a:t>-   </a:t>
            </a:r>
            <a:endParaRPr>
              <a:solidFill>
                <a:srgbClr val="687687"/>
              </a:solidFill>
            </a:endParaRPr>
          </a:p>
          <a:p>
            <a:pPr>
              <a:defRPr sz="2400">
                <a:solidFill>
                  <a:srgbClr val="687687"/>
                </a:solidFill>
                <a:latin typeface="Consolas"/>
                <a:ea typeface="Consolas"/>
                <a:cs typeface="Consolas"/>
                <a:sym typeface="Consolas"/>
              </a:defRPr>
            </a:pPr>
            <a:r>
              <a:t>                            </a:t>
            </a:r>
            <a:r>
              <a:rPr>
                <a:solidFill>
                  <a:srgbClr val="000000"/>
                </a:solidFill>
              </a:rPr>
              <a:t>notFullLines.</a:t>
            </a:r>
            <a:r>
              <a:rPr b="1">
                <a:solidFill>
                  <a:srgbClr val="06960E"/>
                </a:solidFill>
              </a:rPr>
              <a:t>length</a:t>
            </a:r>
            <a:r>
              <a:rPr>
                <a:solidFill>
                  <a:srgbClr val="000000"/>
                </a:solidFill>
              </a:rPr>
              <a:t>;</a:t>
            </a:r>
          </a:p>
          <a:p>
            <a:pPr>
              <a:defRPr sz="2400">
                <a:latin typeface="Consolas"/>
                <a:ea typeface="Consolas"/>
                <a:cs typeface="Consolas"/>
                <a:sym typeface="Consolas"/>
              </a:defRPr>
            </a:pPr>
            <a:r>
              <a:t> </a:t>
            </a:r>
            <a:r>
              <a:t> </a:t>
            </a:r>
            <a:r>
              <a:rPr b="1">
                <a:solidFill>
                  <a:srgbClr val="0000FF"/>
                </a:solidFill>
              </a:rPr>
              <a:t>const</a:t>
            </a:r>
            <a:r>
              <a:t> newLinesArray </a:t>
            </a:r>
            <a:r>
              <a:rPr>
                <a:solidFill>
                  <a:srgbClr val="687687"/>
                </a:solidFill>
              </a:rPr>
              <a:t>=</a:t>
            </a:r>
            <a:r>
              <a:t> </a:t>
            </a:r>
            <a:r>
              <a:rPr>
                <a:solidFill>
                  <a:srgbClr val="318495"/>
                </a:solidFill>
              </a:rPr>
              <a:t>this</a:t>
            </a:r>
            <a:r>
              <a:t>.createNewLinesArray(</a:t>
            </a:r>
          </a:p>
          <a:p>
            <a:pPr>
              <a:defRPr sz="2400">
                <a:latin typeface="Consolas"/>
                <a:ea typeface="Consolas"/>
                <a:cs typeface="Consolas"/>
                <a:sym typeface="Consolas"/>
              </a:defRPr>
            </a:pPr>
            <a:r>
              <a:t>             </a:t>
            </a:r>
            <a:r>
              <a:t>clearedLinesCount, notFullLines);</a:t>
            </a:r>
          </a:p>
          <a:p>
            <a:pPr>
              <a:defRPr sz="2400">
                <a:latin typeface="Consolas"/>
                <a:ea typeface="Consolas"/>
                <a:cs typeface="Consolas"/>
                <a:sym typeface="Consolas"/>
              </a:defRPr>
            </a:pPr>
            <a:r>
              <a:t> </a:t>
            </a:r>
            <a:r>
              <a:t> </a:t>
            </a:r>
            <a:r>
              <a:rPr b="1">
                <a:solidFill>
                  <a:srgbClr val="0000FF"/>
                </a:solidFill>
              </a:rPr>
              <a:t>return</a:t>
            </a:r>
            <a:r>
              <a:t> </a:t>
            </a:r>
            <a:r>
              <a:rPr b="1">
                <a:solidFill>
                  <a:srgbClr val="0000FF"/>
                </a:solidFill>
              </a:rPr>
              <a:t>new</a:t>
            </a:r>
            <a:r>
              <a:t> Field(</a:t>
            </a:r>
            <a:r>
              <a:rPr>
                <a:solidFill>
                  <a:srgbClr val="318495"/>
                </a:solidFill>
              </a:rPr>
              <a:t>this</a:t>
            </a:r>
            <a:r>
              <a:t>.</a:t>
            </a:r>
            <a:r>
              <a:rPr b="1">
                <a:solidFill>
                  <a:srgbClr val="06960E"/>
                </a:solidFill>
              </a:rPr>
              <a:t>width</a:t>
            </a:r>
            <a:r>
              <a:t>, </a:t>
            </a:r>
            <a:r>
              <a:rPr>
                <a:solidFill>
                  <a:srgbClr val="318495"/>
                </a:solidFill>
              </a:rPr>
              <a:t>this</a:t>
            </a:r>
            <a:r>
              <a:t>.</a:t>
            </a:r>
            <a:r>
              <a:rPr b="1">
                <a:solidFill>
                  <a:srgbClr val="06960E"/>
                </a:solidFill>
              </a:rPr>
              <a:t>height</a:t>
            </a:r>
            <a:r>
              <a:t>, </a:t>
            </a:r>
          </a:p>
          <a:p>
            <a:pPr>
              <a:defRPr sz="2400">
                <a:latin typeface="Consolas"/>
                <a:ea typeface="Consolas"/>
                <a:cs typeface="Consolas"/>
                <a:sym typeface="Consolas"/>
              </a:defRPr>
            </a:pPr>
            <a:r>
              <a:t>       </a:t>
            </a:r>
            <a:r>
              <a:t>newLinesArray, </a:t>
            </a:r>
            <a:r>
              <a:rPr>
                <a:solidFill>
                  <a:srgbClr val="318495"/>
                </a:solidFill>
              </a:rPr>
              <a:t>this</a:t>
            </a:r>
            <a:r>
              <a:t>.score </a:t>
            </a:r>
            <a:r>
              <a:rPr>
                <a:solidFill>
                  <a:srgbClr val="687687"/>
                </a:solidFill>
              </a:rPr>
              <a:t>+</a:t>
            </a:r>
            <a:r>
              <a:t> clearedLinesCount) </a:t>
            </a:r>
          </a:p>
          <a:p>
            <a:pPr>
              <a:defRPr sz="2400">
                <a:latin typeface="Consolas"/>
                <a:ea typeface="Consolas"/>
                <a:cs typeface="Consolas"/>
                <a:sym typeface="Consolas"/>
              </a:defRPr>
            </a:pPr>
            <a:r>
              <a:t>} </a:t>
            </a:r>
          </a:p>
        </p:txBody>
      </p:sp>
      <p:grpSp>
        <p:nvGrpSpPr>
          <p:cNvPr id="422" name="Прямоугольник 6"/>
          <p:cNvGrpSpPr/>
          <p:nvPr/>
        </p:nvGrpSpPr>
        <p:grpSpPr>
          <a:xfrm>
            <a:off x="623392" y="5258256"/>
            <a:ext cx="1080000" cy="1079506"/>
            <a:chOff x="0" y="0"/>
            <a:chExt cx="1079999" cy="1079505"/>
          </a:xfrm>
        </p:grpSpPr>
        <p:sp>
          <p:nvSpPr>
            <p:cNvPr id="420"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1"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Прямоугольник 3"/>
          <p:cNvSpPr txBox="1"/>
          <p:nvPr/>
        </p:nvSpPr>
        <p:spPr>
          <a:xfrm>
            <a:off x="1631503" y="258900"/>
            <a:ext cx="8928993" cy="613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solidFill>
                  <a:srgbClr val="00007F"/>
                </a:solidFill>
                <a:latin typeface="Consolas"/>
                <a:ea typeface="Consolas"/>
                <a:cs typeface="Consolas"/>
                <a:sym typeface="Consolas"/>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 </a:t>
            </a:r>
            <a:r>
              <a:rPr>
                <a:solidFill>
                  <a:srgbClr val="0000FF"/>
                </a:solidFill>
              </a:rPr>
              <a:t>out</a:t>
            </a:r>
            <a:r>
              <a:rPr>
                <a:solidFill>
                  <a:srgbClr val="000000"/>
                </a:solidFill>
              </a:rPr>
              <a:t> </a:t>
            </a:r>
            <a:r>
              <a:t>ESType</a:t>
            </a:r>
            <a:r>
              <a:rPr>
                <a:solidFill>
                  <a:srgbClr val="000000"/>
                </a:solidFill>
              </a:rPr>
              <a:t>[] merged) </a:t>
            </a:r>
            <a:r>
              <a:rPr>
                <a:solidFill>
                  <a:srgbClr val="000000"/>
                </a:solidFill>
              </a:rPr>
              <a:t>{</a:t>
            </a:r>
            <a:endParaRPr>
              <a:solidFill>
                <a:srgbClr val="000000"/>
              </a:solidFill>
            </a:endParaRPr>
          </a:p>
          <a:p>
            <a:pPr>
              <a:defRPr sz="1400">
                <a:latin typeface="Consolas"/>
                <a:ea typeface="Consolas"/>
                <a:cs typeface="Consolas"/>
                <a:sym typeface="Consolas"/>
              </a:defRPr>
            </a:pPr>
            <a:r>
              <a:t>    merged = </a:t>
            </a:r>
            <a:r>
              <a:rPr>
                <a:solidFill>
                  <a:srgbClr val="0000FF"/>
                </a:solidFill>
              </a:rPr>
              <a:t>null</a:t>
            </a:r>
            <a:r>
              <a:t>;</a:t>
            </a:r>
          </a:p>
          <a:p>
            <a:pPr>
              <a:defRPr sz="1400">
                <a:latin typeface="Consolas"/>
                <a:ea typeface="Consolas"/>
                <a:cs typeface="Consolas"/>
                <a:sym typeface="Consolas"/>
              </a:defRPr>
            </a:pPr>
            <a:r>
              <a:t>    </a:t>
            </a:r>
            <a:r>
              <a:rPr>
                <a:solidFill>
                  <a:srgbClr val="00007F"/>
                </a:solidFill>
              </a:rPr>
              <a:t>ESType</a:t>
            </a:r>
            <a:r>
              <a:t>[] 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i = 0; i &lt; first.</a:t>
            </a:r>
            <a:r>
              <a:rPr>
                <a:solidFill>
                  <a:srgbClr val="800080"/>
                </a:solidFill>
              </a:rPr>
              <a:t>Length</a:t>
            </a:r>
            <a:r>
              <a:t>; ++i) </a:t>
            </a:r>
            <a:r>
              <a:t>{</a:t>
            </a:r>
          </a:p>
          <a:p>
            <a:pPr>
              <a:defRPr sz="1400">
                <a:latin typeface="Consolas"/>
                <a:ea typeface="Consolas"/>
                <a:cs typeface="Consolas"/>
                <a:sym typeface="Consolas"/>
              </a:defRPr>
            </a:pPr>
            <a:r>
              <a:t>        </a:t>
            </a:r>
            <a:r>
              <a:rPr>
                <a:solidFill>
                  <a:srgbClr val="0000FF"/>
                </a:solidFill>
              </a:rPr>
              <a:t>var</a:t>
            </a:r>
            <a:r>
              <a:t> firstCLIType = </a:t>
            </a:r>
            <a:r>
              <a:rPr>
                <a:solidFill>
                  <a:srgbClr val="2B91AF"/>
                </a:solidFill>
              </a:rPr>
              <a:t>ToCLIType</a:t>
            </a:r>
            <a:r>
              <a:t>(first[i]);</a:t>
            </a:r>
          </a:p>
          <a:p>
            <a:pPr>
              <a:defRPr sz="1400">
                <a:latin typeface="Consolas"/>
                <a:ea typeface="Consolas"/>
                <a:cs typeface="Consolas"/>
                <a:sym typeface="Consolas"/>
              </a:defRPr>
            </a:pPr>
            <a:r>
              <a:t>        </a:t>
            </a:r>
            <a:r>
              <a:rPr>
                <a:solidFill>
                  <a:srgbClr val="0000FF"/>
                </a:solidFill>
              </a:rPr>
              <a:t>var</a:t>
            </a:r>
            <a:r>
              <a:t> secondCLIType = </a:t>
            </a:r>
            <a:r>
              <a:rPr>
                <a:solidFill>
                  <a:srgbClr val="2B91AF"/>
                </a:solidFill>
              </a:rPr>
              <a:t>ToCLIType</a:t>
            </a:r>
            <a:r>
              <a:t>(second[i]);</a:t>
            </a:r>
          </a:p>
          <a:p>
            <a:pPr>
              <a:defRPr sz="1400">
                <a:latin typeface="Consolas"/>
                <a:ea typeface="Consolas"/>
                <a:cs typeface="Consolas"/>
                <a:sym typeface="Consolas"/>
              </a:defRPr>
            </a:pPr>
            <a:r>
              <a:t>        </a:t>
            </a:r>
            <a:r>
              <a:rPr>
                <a:solidFill>
                  <a:srgbClr val="0000FF"/>
                </a:solidFill>
              </a:rPr>
              <a:t>if</a:t>
            </a:r>
            <a:r>
              <a:t>(firstCLIType != secondCLIType)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a:t>
            </a:r>
            <a:r>
              <a:rPr>
                <a:solidFill>
                  <a:srgbClr val="2B91AF"/>
                </a:solidFill>
              </a:rPr>
              <a:t>EqualESTypes</a:t>
            </a:r>
            <a:r>
              <a:t>(first[i], second[i])) </a:t>
            </a:r>
            <a:r>
              <a:t>{</a:t>
            </a:r>
          </a:p>
          <a:p>
            <a:pPr>
              <a:defRPr sz="1400">
                <a:latin typeface="Consolas"/>
                <a:ea typeface="Consolas"/>
                <a:cs typeface="Consolas"/>
                <a:sym typeface="Consolas"/>
              </a:defRPr>
            </a:pPr>
            <a:r>
              <a:t>            </a:t>
            </a:r>
            <a:r>
              <a:rPr>
                <a:solidFill>
                  <a:srgbClr val="0000FF"/>
                </a:solidFill>
              </a:rPr>
              <a:t>var</a:t>
            </a:r>
            <a:r>
              <a:t> common = </a:t>
            </a:r>
            <a:r>
              <a:rPr>
                <a:solidFill>
                  <a:srgbClr val="2B91AF"/>
                </a:solidFill>
              </a:rPr>
              <a:t>FindCommonType</a:t>
            </a:r>
            <a:r>
              <a:t>(firstCLIType, first[i], second[i]);</a:t>
            </a:r>
          </a:p>
          <a:p>
            <a:pPr>
              <a:defRPr sz="1400">
                <a:latin typeface="Consolas"/>
                <a:ea typeface="Consolas"/>
                <a:cs typeface="Consolas"/>
                <a:sym typeface="Consolas"/>
              </a:defRPr>
            </a:pPr>
            <a:r>
              <a:t>            </a:t>
            </a:r>
            <a:r>
              <a:rPr>
                <a:solidFill>
                  <a:srgbClr val="0000FF"/>
                </a:solidFill>
              </a:rPr>
              <a:t>if</a:t>
            </a:r>
            <a:r>
              <a:t>(common == </a:t>
            </a:r>
            <a:r>
              <a:rPr>
                <a:solidFill>
                  <a:srgbClr val="0000FF"/>
                </a:solidFill>
              </a:rPr>
              <a:t>null</a:t>
            </a:r>
            <a:r>
              <a:t>) </a:t>
            </a:r>
            <a:br/>
            <a:r>
              <a:t> </a:t>
            </a: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 </a:t>
            </a:r>
            <a:r>
              <a:t>{</a:t>
            </a:r>
          </a:p>
          <a:p>
            <a:pPr>
              <a:defRPr sz="1400">
                <a:latin typeface="Consolas"/>
                <a:ea typeface="Consolas"/>
                <a:cs typeface="Consolas"/>
                <a:sym typeface="Consolas"/>
              </a:defRPr>
            </a:pPr>
            <a:r>
              <a:t>                result = </a:t>
            </a:r>
            <a:r>
              <a:rPr>
                <a:solidFill>
                  <a:srgbClr val="0000FF"/>
                </a:solidFill>
              </a:rPr>
              <a:t>new</a:t>
            </a:r>
            <a:r>
              <a:t> </a:t>
            </a:r>
            <a:r>
              <a:rPr>
                <a:solidFill>
                  <a:srgbClr val="00007F"/>
                </a:solidFill>
              </a:rPr>
              <a:t>ESType</a:t>
            </a:r>
            <a:r>
              <a:t>[first.</a:t>
            </a:r>
            <a:r>
              <a:rPr>
                <a:solidFill>
                  <a:srgbClr val="800080"/>
                </a:solidFill>
              </a:rPr>
              <a:t>Length</a:t>
            </a:r>
            <a:r>
              <a:t>];</a:t>
            </a:r>
          </a:p>
          <a:p>
            <a:pPr>
              <a:defRPr sz="1400">
                <a:latin typeface="Consolas"/>
                <a:ea typeface="Consolas"/>
                <a:cs typeface="Consolas"/>
                <a:sym typeface="Consolas"/>
              </a:defRPr>
            </a:pPr>
            <a:r>
              <a:t>                </a:t>
            </a:r>
            <a:r>
              <a:rPr>
                <a:solidFill>
                  <a:srgbClr val="0000FF"/>
                </a:solidFill>
              </a:rPr>
              <a:t>for</a:t>
            </a:r>
            <a:r>
              <a:t>(</a:t>
            </a:r>
            <a:r>
              <a:rPr>
                <a:solidFill>
                  <a:srgbClr val="0000FF"/>
                </a:solidFill>
              </a:rPr>
              <a:t>var</a:t>
            </a:r>
            <a:r>
              <a:t> j = 0; j &lt; i; ++j)</a:t>
            </a:r>
          </a:p>
          <a:p>
            <a:pPr>
              <a:defRPr sz="1400">
                <a:latin typeface="Consolas"/>
                <a:ea typeface="Consolas"/>
                <a:cs typeface="Consolas"/>
                <a:sym typeface="Consolas"/>
              </a:defRPr>
            </a:pPr>
            <a:r>
              <a:t>                    result[j] = first[j];</a:t>
            </a:r>
          </a:p>
          <a:p>
            <a:pPr>
              <a:defRPr sz="1400">
                <a:latin typeface="Consolas"/>
                <a:ea typeface="Consolas"/>
                <a:cs typeface="Consolas"/>
                <a:sym typeface="Consolas"/>
              </a:defRPr>
            </a:pPr>
            <a:r>
              <a:t>            }</a:t>
            </a:r>
          </a:p>
          <a:p>
            <a:pPr>
              <a:defRPr sz="1400">
                <a:latin typeface="Consolas"/>
                <a:ea typeface="Consolas"/>
                <a:cs typeface="Consolas"/>
                <a:sym typeface="Consolas"/>
              </a:defRPr>
            </a:pPr>
            <a:r>
              <a:t>            result[i] = common;</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else</a:t>
            </a: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result[i] = first[i];</a:t>
            </a:r>
          </a:p>
          <a:p>
            <a:pPr>
              <a:defRPr sz="1400">
                <a:latin typeface="Consolas"/>
                <a:ea typeface="Consolas"/>
                <a:cs typeface="Consolas"/>
                <a:sym typeface="Consolas"/>
              </a:defRPr>
            </a:pPr>
            <a:r>
              <a:t>    }</a:t>
            </a:r>
          </a:p>
          <a:p>
            <a:pPr>
              <a:defRPr sz="1400">
                <a:latin typeface="Consolas"/>
                <a:ea typeface="Consolas"/>
                <a:cs typeface="Consolas"/>
                <a:sym typeface="Consolas"/>
              </a:defRPr>
            </a:pPr>
            <a:r>
              <a:t>    </a:t>
            </a:r>
            <a:r>
              <a:rPr>
                <a:solidFill>
                  <a:srgbClr val="0000FF"/>
                </a:solidFill>
              </a:rPr>
              <a:t>if</a:t>
            </a:r>
            <a:r>
              <a:t>(result == </a:t>
            </a:r>
            <a:r>
              <a:rPr>
                <a:solidFill>
                  <a:srgbClr val="0000FF"/>
                </a:solidFill>
              </a:rPr>
              <a:t>null</a:t>
            </a:r>
            <a:r>
              <a: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Equal</a:t>
            </a:r>
            <a:r>
              <a:t>;</a:t>
            </a:r>
          </a:p>
          <a:p>
            <a:pPr>
              <a:defRPr sz="1400">
                <a:latin typeface="Consolas"/>
                <a:ea typeface="Consolas"/>
                <a:cs typeface="Consolas"/>
                <a:sym typeface="Consolas"/>
              </a:defRPr>
            </a:pPr>
            <a:r>
              <a:t>    merged = result;</a:t>
            </a:r>
          </a:p>
          <a:p>
            <a:pPr>
              <a:defRPr sz="1400">
                <a:latin typeface="Consolas"/>
                <a:ea typeface="Consolas"/>
                <a:cs typeface="Consolas"/>
                <a:sym typeface="Consolas"/>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sz="1400">
                <a:latin typeface="Consolas"/>
                <a:ea typeface="Consolas"/>
                <a:cs typeface="Consolas"/>
                <a:sym typeface="Consolas"/>
              </a:defRPr>
            </a:pPr>
            <a:r>
              <a:t>}</a:t>
            </a:r>
          </a:p>
        </p:txBody>
      </p:sp>
      <p:pic>
        <p:nvPicPr>
          <p:cNvPr id="425" name="Рисунок 2" descr="Рисунок 2"/>
          <p:cNvPicPr>
            <a:picLocks noChangeAspect="1"/>
          </p:cNvPicPr>
          <p:nvPr/>
        </p:nvPicPr>
        <p:blipFill>
          <a:blip r:embed="rId3">
            <a:extLst/>
          </a:blip>
          <a:stretch>
            <a:fillRect/>
          </a:stretch>
        </p:blipFill>
        <p:spPr>
          <a:xfrm>
            <a:off x="8608392" y="4058435"/>
            <a:ext cx="2286001" cy="2242568"/>
          </a:xfrm>
          <a:prstGeom prst="rect">
            <a:avLst/>
          </a:prstGeom>
          <a:ln w="12700">
            <a:miter lim="400000"/>
          </a:ln>
        </p:spPr>
      </p:pic>
      <p:grpSp>
        <p:nvGrpSpPr>
          <p:cNvPr id="428" name="Прямоугольник 4"/>
          <p:cNvGrpSpPr/>
          <p:nvPr/>
        </p:nvGrpSpPr>
        <p:grpSpPr>
          <a:xfrm>
            <a:off x="9816600" y="549274"/>
            <a:ext cx="1080001" cy="1079507"/>
            <a:chOff x="0" y="0"/>
            <a:chExt cx="1079999" cy="1079505"/>
          </a:xfrm>
        </p:grpSpPr>
        <p:sp>
          <p:nvSpPr>
            <p:cNvPr id="426"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7"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5"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Прямоугольник 3"/>
          <p:cNvSpPr txBox="1"/>
          <p:nvPr/>
        </p:nvSpPr>
        <p:spPr>
          <a:xfrm>
            <a:off x="1631503" y="157300"/>
            <a:ext cx="8928993" cy="6456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100"/>
              </a:lnSpc>
              <a:defRPr sz="1200">
                <a:latin typeface="Consolas"/>
                <a:ea typeface="Consolas"/>
                <a:cs typeface="Consolas"/>
                <a:sym typeface="Consolas"/>
              </a:defRPr>
            </a:pPr>
            <a:r>
              <a:rPr>
                <a:solidFill>
                  <a:srgbClr val="0000FF"/>
                </a:solidFill>
              </a:rPr>
              <a:t>function</a:t>
            </a:r>
            <a:r>
              <a:t> </a:t>
            </a:r>
            <a:r>
              <a:rPr>
                <a:solidFill>
                  <a:srgbClr val="0000A2"/>
                </a:solidFill>
              </a:rPr>
              <a:t>CompareStacks</a:t>
            </a:r>
            <a:r>
              <a:t>(firstTypes, secondTypes) {</a:t>
            </a:r>
          </a:p>
          <a:p>
            <a:pPr defTabSz="457200">
              <a:lnSpc>
                <a:spcPts val="3100"/>
              </a:lnSpc>
              <a:defRPr sz="1200">
                <a:latin typeface="Consolas"/>
                <a:ea typeface="Consolas"/>
                <a:cs typeface="Consolas"/>
                <a:sym typeface="Consolas"/>
              </a:defRPr>
            </a:pPr>
            <a:r>
              <a:t>    let result </a:t>
            </a:r>
            <a:r>
              <a:rPr>
                <a:solidFill>
                  <a:srgbClr val="687687"/>
                </a:solidFill>
              </a:rPr>
              <a:t>=</a:t>
            </a:r>
            <a:r>
              <a:t> </a:t>
            </a:r>
            <a:r>
              <a:rPr>
                <a:solidFill>
                  <a:srgbClr val="585CF6"/>
                </a:solidFill>
              </a:rPr>
              <a:t>null</a:t>
            </a:r>
            <a:r>
              <a:t>;</a:t>
            </a:r>
          </a:p>
          <a:p>
            <a:pPr defTabSz="457200">
              <a:lnSpc>
                <a:spcPts val="3100"/>
              </a:lnSpc>
              <a:defRPr sz="1200">
                <a:latin typeface="Consolas"/>
                <a:ea typeface="Consolas"/>
                <a:cs typeface="Consolas"/>
                <a:sym typeface="Consolas"/>
              </a:defRPr>
            </a:pPr>
            <a:r>
              <a:t>    </a:t>
            </a:r>
            <a:r>
              <a:rPr>
                <a:solidFill>
                  <a:srgbClr val="0000FF"/>
                </a:solidFill>
              </a:rPr>
              <a:t>for</a:t>
            </a:r>
            <a:r>
              <a:t> (let i </a:t>
            </a:r>
            <a:r>
              <a:rPr>
                <a:solidFill>
                  <a:srgbClr val="687687"/>
                </a:solidFill>
              </a:rPr>
              <a:t>=</a:t>
            </a:r>
            <a:r>
              <a:t> </a:t>
            </a:r>
            <a:r>
              <a:rPr>
                <a:solidFill>
                  <a:srgbClr val="0000CD"/>
                </a:solidFill>
              </a:rPr>
              <a:t>0</a:t>
            </a:r>
            <a:r>
              <a:t>; i </a:t>
            </a:r>
            <a:r>
              <a:rPr>
                <a:solidFill>
                  <a:srgbClr val="687687"/>
                </a:solidFill>
              </a:rPr>
              <a:t>&lt;</a:t>
            </a:r>
            <a:r>
              <a:t> first.</a:t>
            </a:r>
            <a:r>
              <a:rPr>
                <a:solidFill>
                  <a:srgbClr val="06960E"/>
                </a:solidFill>
              </a:rPr>
              <a:t>length</a:t>
            </a:r>
            <a:r>
              <a:t>; </a:t>
            </a:r>
            <a:r>
              <a:rPr>
                <a:solidFill>
                  <a:srgbClr val="687687"/>
                </a:solidFill>
              </a:rPr>
              <a:t>++</a:t>
            </a:r>
            <a:r>
              <a:t>i) {</a:t>
            </a:r>
          </a:p>
          <a:p>
            <a:pPr defTabSz="457200">
              <a:lnSpc>
                <a:spcPts val="3100"/>
              </a:lnSpc>
              <a:defRPr sz="1200">
                <a:latin typeface="Consolas"/>
                <a:ea typeface="Consolas"/>
                <a:cs typeface="Consolas"/>
                <a:sym typeface="Consolas"/>
              </a:defRPr>
            </a:pPr>
            <a:r>
              <a:t>        </a:t>
            </a:r>
            <a:r>
              <a:rPr>
                <a:solidFill>
                  <a:srgbClr val="0000FF"/>
                </a:solidFill>
              </a:rPr>
              <a:t>const</a:t>
            </a:r>
            <a:r>
              <a:t> firstCLIType </a:t>
            </a:r>
            <a:r>
              <a:rPr>
                <a:solidFill>
                  <a:srgbClr val="687687"/>
                </a:solidFill>
              </a:rPr>
              <a:t>=</a:t>
            </a:r>
            <a:r>
              <a:t> toCLIType(firstTypes[i]);</a:t>
            </a:r>
          </a:p>
          <a:p>
            <a:pPr defTabSz="457200">
              <a:lnSpc>
                <a:spcPts val="3100"/>
              </a:lnSpc>
              <a:defRPr sz="1200">
                <a:latin typeface="Consolas"/>
                <a:ea typeface="Consolas"/>
                <a:cs typeface="Consolas"/>
                <a:sym typeface="Consolas"/>
              </a:defRPr>
            </a:pPr>
            <a:r>
              <a:t>        </a:t>
            </a:r>
            <a:r>
              <a:rPr>
                <a:solidFill>
                  <a:srgbClr val="0000FF"/>
                </a:solidFill>
              </a:rPr>
              <a:t>const</a:t>
            </a:r>
            <a:r>
              <a:t> secondCLIType </a:t>
            </a:r>
            <a:r>
              <a:rPr>
                <a:solidFill>
                  <a:srgbClr val="687687"/>
                </a:solidFill>
              </a:rPr>
              <a:t>=</a:t>
            </a:r>
            <a:r>
              <a:t> toCLIType(secondTypes[i]);</a:t>
            </a:r>
          </a:p>
          <a:p>
            <a:pPr defTabSz="457200">
              <a:lnSpc>
                <a:spcPts val="3100"/>
              </a:lnSpc>
              <a:defRPr sz="1200">
                <a:latin typeface="Consolas"/>
                <a:ea typeface="Consolas"/>
                <a:cs typeface="Consolas"/>
                <a:sym typeface="Consolas"/>
              </a:defRPr>
            </a:pPr>
            <a:r>
              <a:t>        </a:t>
            </a:r>
            <a:r>
              <a:rPr>
                <a:solidFill>
                  <a:srgbClr val="0000FF"/>
                </a:solidFill>
              </a:rPr>
              <a:t>if</a:t>
            </a:r>
            <a:r>
              <a:t> (firstCLIType </a:t>
            </a:r>
            <a:r>
              <a:rPr>
                <a:solidFill>
                  <a:srgbClr val="687687"/>
                </a:solidFill>
              </a:rPr>
              <a:t>!==</a:t>
            </a:r>
            <a:r>
              <a:t> secondCLIType)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equalESTypes(firstTypes[i], secondTypes[i])) {</a:t>
            </a:r>
          </a:p>
          <a:p>
            <a:pPr defTabSz="457200">
              <a:lnSpc>
                <a:spcPts val="3100"/>
              </a:lnSpc>
              <a:defRPr sz="1200">
                <a:latin typeface="Consolas"/>
                <a:ea typeface="Consolas"/>
                <a:cs typeface="Consolas"/>
                <a:sym typeface="Consolas"/>
              </a:defRPr>
            </a:pPr>
            <a:r>
              <a:t>            </a:t>
            </a:r>
            <a:r>
              <a:rPr>
                <a:solidFill>
                  <a:srgbClr val="0000FF"/>
                </a:solidFill>
              </a:rPr>
              <a:t>const</a:t>
            </a:r>
            <a:r>
              <a:t> common </a:t>
            </a:r>
            <a:r>
              <a:rPr>
                <a:solidFill>
                  <a:srgbClr val="687687"/>
                </a:solidFill>
              </a:rPr>
              <a:t>=</a:t>
            </a:r>
            <a:r>
              <a:t> findCommonType(firstCLIType, firstTypes[i], secondTypes[i]);</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common)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ComparisonResult.Inconsistent};</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 </a:t>
            </a:r>
            <a:r>
              <a:rPr>
                <a:solidFill>
                  <a:srgbClr val="687687"/>
                </a:solidFill>
              </a:rPr>
              <a:t>=</a:t>
            </a:r>
            <a:r>
              <a:t> </a:t>
            </a:r>
            <a:r>
              <a:rPr>
                <a:solidFill>
                  <a:srgbClr val="0000FF"/>
                </a:solidFill>
              </a:rPr>
              <a:t>new</a:t>
            </a:r>
            <a:r>
              <a:t> ESType(first.</a:t>
            </a:r>
            <a:r>
              <a:rPr>
                <a:solidFill>
                  <a:srgbClr val="06960E"/>
                </a:solidFill>
              </a:rPr>
              <a:t>length</a:t>
            </a:r>
            <a:r>
              <a:t>);</a:t>
            </a:r>
          </a:p>
          <a:p>
            <a:pPr defTabSz="457200">
              <a:lnSpc>
                <a:spcPts val="3100"/>
              </a:lnSpc>
              <a:defRPr sz="1200">
                <a:latin typeface="Consolas"/>
                <a:ea typeface="Consolas"/>
                <a:cs typeface="Consolas"/>
                <a:sym typeface="Consolas"/>
              </a:defRPr>
            </a:pPr>
            <a:r>
              <a:t>                </a:t>
            </a:r>
            <a:r>
              <a:rPr>
                <a:solidFill>
                  <a:srgbClr val="0000FF"/>
                </a:solidFill>
              </a:rPr>
              <a:t>for</a:t>
            </a:r>
            <a:r>
              <a:t> (let j </a:t>
            </a:r>
            <a:r>
              <a:rPr>
                <a:solidFill>
                  <a:srgbClr val="687687"/>
                </a:solidFill>
              </a:rPr>
              <a:t>=</a:t>
            </a:r>
            <a:r>
              <a:t> </a:t>
            </a:r>
            <a:r>
              <a:rPr>
                <a:solidFill>
                  <a:srgbClr val="0000CD"/>
                </a:solidFill>
              </a:rPr>
              <a:t>0</a:t>
            </a:r>
            <a:r>
              <a:t>; j </a:t>
            </a:r>
            <a:r>
              <a:rPr>
                <a:solidFill>
                  <a:srgbClr val="687687"/>
                </a:solidFill>
              </a:rPr>
              <a:t>&lt;</a:t>
            </a:r>
            <a:r>
              <a:t> i; </a:t>
            </a:r>
            <a:r>
              <a:rPr>
                <a:solidFill>
                  <a:srgbClr val="687687"/>
                </a:solidFill>
              </a:rPr>
              <a:t>++</a:t>
            </a:r>
            <a:r>
              <a:t>j) {</a:t>
            </a:r>
          </a:p>
          <a:p>
            <a:pPr defTabSz="457200">
              <a:lnSpc>
                <a:spcPts val="3100"/>
              </a:lnSpc>
              <a:defRPr sz="1200">
                <a:latin typeface="Consolas"/>
                <a:ea typeface="Consolas"/>
                <a:cs typeface="Consolas"/>
                <a:sym typeface="Consolas"/>
              </a:defRPr>
            </a:pPr>
            <a:r>
              <a:t>                    result[j] </a:t>
            </a:r>
            <a:r>
              <a:rPr>
                <a:solidFill>
                  <a:srgbClr val="687687"/>
                </a:solidFill>
              </a:rPr>
              <a:t>=</a:t>
            </a:r>
            <a:r>
              <a:t> firstTypes[j];</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result[i] </a:t>
            </a:r>
            <a:r>
              <a:rPr>
                <a:solidFill>
                  <a:srgbClr val="687687"/>
                </a:solidFill>
              </a:rPr>
              <a:t>=</a:t>
            </a:r>
            <a:r>
              <a:t> common;</a:t>
            </a:r>
          </a:p>
          <a:p>
            <a:pPr defTabSz="457200">
              <a:lnSpc>
                <a:spcPts val="3100"/>
              </a:lnSpc>
              <a:defRPr sz="1200">
                <a:latin typeface="Consolas"/>
                <a:ea typeface="Consolas"/>
                <a:cs typeface="Consolas"/>
                <a:sym typeface="Consolas"/>
              </a:defRPr>
            </a:pPr>
            <a:r>
              <a:t>        } </a:t>
            </a:r>
            <a:r>
              <a:rPr>
                <a:solidFill>
                  <a:srgbClr val="0000FF"/>
                </a:solidFill>
              </a:rPr>
              <a:t>else</a:t>
            </a: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result[i] </a:t>
            </a:r>
            <a:r>
              <a:rPr>
                <a:solidFill>
                  <a:srgbClr val="687687"/>
                </a:solidFill>
              </a:rPr>
              <a:t>=</a:t>
            </a:r>
            <a:r>
              <a:t> firstTypes[i];</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if</a:t>
            </a:r>
            <a:r>
              <a:t> (</a:t>
            </a:r>
            <a:r>
              <a:rPr>
                <a:solidFill>
                  <a:srgbClr val="687687"/>
                </a:solidFill>
              </a:rPr>
              <a:t>!</a:t>
            </a:r>
            <a:r>
              <a:t>result)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ComparisonResult.Equal};</a:t>
            </a:r>
          </a:p>
          <a:p>
            <a:pPr defTabSz="457200">
              <a:lnSpc>
                <a:spcPts val="3100"/>
              </a:lnSpc>
              <a:defRPr sz="1200">
                <a:latin typeface="Consolas"/>
                <a:ea typeface="Consolas"/>
                <a:cs typeface="Consolas"/>
                <a:sym typeface="Consolas"/>
              </a:defRPr>
            </a:pPr>
            <a:r>
              <a:t>    }</a:t>
            </a:r>
          </a:p>
          <a:p>
            <a:pPr defTabSz="457200">
              <a:lnSpc>
                <a:spcPts val="3100"/>
              </a:lnSpc>
              <a:defRPr sz="1200">
                <a:latin typeface="Consolas"/>
                <a:ea typeface="Consolas"/>
                <a:cs typeface="Consolas"/>
                <a:sym typeface="Consolas"/>
              </a:defRPr>
            </a:pPr>
            <a:r>
              <a:t>    </a:t>
            </a:r>
            <a:r>
              <a:rPr>
                <a:solidFill>
                  <a:srgbClr val="0000FF"/>
                </a:solidFill>
              </a:rPr>
              <a:t>return</a:t>
            </a:r>
            <a:r>
              <a:t> {result: ComparisonResult.Equivalent, merged: result};</a:t>
            </a:r>
          </a:p>
          <a:p>
            <a:pPr defTabSz="457200">
              <a:lnSpc>
                <a:spcPts val="3100"/>
              </a:lnSpc>
              <a:defRPr sz="1200">
                <a:latin typeface="Consolas"/>
                <a:ea typeface="Consolas"/>
                <a:cs typeface="Consolas"/>
                <a:sym typeface="Consolas"/>
              </a:defRPr>
            </a:pPr>
            <a:r>
              <a:t>}</a:t>
            </a:r>
          </a:p>
        </p:txBody>
      </p:sp>
      <p:pic>
        <p:nvPicPr>
          <p:cNvPr id="433" name="Рисунок 2" descr="Рисунок 2"/>
          <p:cNvPicPr>
            <a:picLocks noChangeAspect="1"/>
          </p:cNvPicPr>
          <p:nvPr/>
        </p:nvPicPr>
        <p:blipFill>
          <a:blip r:embed="rId2">
            <a:extLst/>
          </a:blip>
          <a:stretch>
            <a:fillRect/>
          </a:stretch>
        </p:blipFill>
        <p:spPr>
          <a:xfrm>
            <a:off x="8608392" y="4058435"/>
            <a:ext cx="2286001" cy="2242568"/>
          </a:xfrm>
          <a:prstGeom prst="rect">
            <a:avLst/>
          </a:prstGeom>
          <a:ln w="12700">
            <a:miter lim="400000"/>
          </a:ln>
        </p:spPr>
      </p:pic>
      <p:grpSp>
        <p:nvGrpSpPr>
          <p:cNvPr id="436" name="Прямоугольник 5"/>
          <p:cNvGrpSpPr/>
          <p:nvPr/>
        </p:nvGrpSpPr>
        <p:grpSpPr>
          <a:xfrm>
            <a:off x="9816600" y="539410"/>
            <a:ext cx="1080001" cy="1079507"/>
            <a:chOff x="0" y="0"/>
            <a:chExt cx="1079999" cy="1079505"/>
          </a:xfrm>
        </p:grpSpPr>
        <p:sp>
          <p:nvSpPr>
            <p:cNvPr id="434"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5"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3"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Маркер </a:t>
            </a:r>
            <a:r>
              <a:rPr>
                <a:solidFill>
                  <a:schemeClr val="accent1"/>
                </a:solidFill>
              </a:rPr>
              <a:t>ох, хочу кофе</a:t>
            </a:r>
          </a:p>
        </p:txBody>
      </p:sp>
      <p:pic>
        <p:nvPicPr>
          <p:cNvPr id="439" name="Picture 2" descr="Picture 2"/>
          <p:cNvPicPr>
            <a:picLocks noChangeAspect="1"/>
          </p:cNvPicPr>
          <p:nvPr/>
        </p:nvPicPr>
        <p:blipFill>
          <a:blip r:embed="rId2">
            <a:extLst/>
          </a:blip>
          <a:stretch>
            <a:fillRect/>
          </a:stretch>
        </p:blipFill>
        <p:spPr>
          <a:xfrm>
            <a:off x="4972050" y="2124075"/>
            <a:ext cx="2247900" cy="2609850"/>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1" name="Рисунок 5" descr="Рисунок 5"/>
          <p:cNvPicPr>
            <a:picLocks noChangeAspect="1"/>
          </p:cNvPicPr>
          <p:nvPr/>
        </p:nvPicPr>
        <p:blipFill>
          <a:blip r:embed="rId3">
            <a:extLst/>
          </a:blip>
          <a:stretch>
            <a:fillRect/>
          </a:stretch>
        </p:blipFill>
        <p:spPr>
          <a:xfrm>
            <a:off x="7183031" y="4653136"/>
            <a:ext cx="3028233" cy="1956239"/>
          </a:xfrm>
          <a:prstGeom prst="rect">
            <a:avLst/>
          </a:prstGeom>
          <a:ln w="12700">
            <a:miter lim="400000"/>
          </a:ln>
        </p:spPr>
      </p:pic>
      <p:sp>
        <p:nvSpPr>
          <p:cNvPr id="442" name="Прямоугольник 1"/>
          <p:cNvSpPr txBox="1"/>
          <p:nvPr/>
        </p:nvSpPr>
        <p:spPr>
          <a:xfrm>
            <a:off x="1803400" y="260650"/>
            <a:ext cx="8796868" cy="567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7F"/>
                </a:solidFill>
                <a:latin typeface="Fira Code"/>
                <a:ea typeface="Fira Code"/>
                <a:cs typeface="Fira Code"/>
                <a:sym typeface="Fira Code"/>
              </a:defRPr>
            </a:pPr>
            <a:r>
              <a:t>ComparisonResult</a:t>
            </a:r>
            <a:r>
              <a:rPr>
                <a:solidFill>
                  <a:srgbClr val="000000"/>
                </a:solidFill>
              </a:rPr>
              <a:t> </a:t>
            </a:r>
            <a:r>
              <a:rPr>
                <a:solidFill>
                  <a:srgbClr val="2B91AF"/>
                </a:solidFill>
              </a:rPr>
              <a:t>CompareStacks</a:t>
            </a:r>
            <a:r>
              <a:rPr>
                <a:solidFill>
                  <a:srgbClr val="000000"/>
                </a:solidFill>
              </a:rPr>
              <a:t>(</a:t>
            </a:r>
            <a:br>
              <a:rPr>
                <a:solidFill>
                  <a:srgbClr val="000000"/>
                </a:solidFill>
              </a:rPr>
            </a:br>
            <a:r>
              <a:rPr>
                <a:solidFill>
                  <a:srgbClr val="000000"/>
                </a:solidFill>
              </a:rPr>
              <a:t>    </a:t>
            </a:r>
            <a:r>
              <a:t>ESType</a:t>
            </a:r>
            <a:r>
              <a:rPr>
                <a:solidFill>
                  <a:srgbClr val="000000"/>
                </a:solidFill>
              </a:rPr>
              <a:t>[] first, </a:t>
            </a:r>
            <a:r>
              <a:t>ESType</a:t>
            </a:r>
            <a:r>
              <a:rPr>
                <a:solidFill>
                  <a:srgbClr val="000000"/>
                </a:solidFill>
              </a:rPr>
              <a:t>[] second,</a:t>
            </a:r>
          </a:p>
          <a:p>
            <a:pPr>
              <a:defRPr>
                <a:latin typeface="Fira Code"/>
                <a:ea typeface="Fira Code"/>
                <a:cs typeface="Fira Code"/>
                <a:sym typeface="Fira Code"/>
              </a:defRPr>
            </a:pPr>
            <a:r>
              <a:t>    </a:t>
            </a:r>
            <a:r>
              <a:rPr>
                <a:solidFill>
                  <a:srgbClr val="0000FF"/>
                </a:solidFill>
              </a:rPr>
              <a:t>out</a:t>
            </a:r>
            <a:r>
              <a:t> </a:t>
            </a:r>
            <a:r>
              <a:rPr>
                <a:solidFill>
                  <a:srgbClr val="00007F"/>
                </a:solidFill>
              </a:rPr>
              <a:t>ESType</a:t>
            </a:r>
            <a:r>
              <a:t>[] merged)</a:t>
            </a:r>
            <a:br/>
            <a:r>
              <a:t>{</a:t>
            </a:r>
          </a:p>
          <a:p>
            <a:pPr>
              <a:defRPr>
                <a:latin typeface="Fira Code"/>
                <a:ea typeface="Fira Code"/>
                <a:cs typeface="Fira Code"/>
                <a:sym typeface="Fira Code"/>
              </a:defRPr>
            </a:pPr>
            <a:r>
              <a:t>    merged = </a:t>
            </a:r>
            <a:r>
              <a:rPr>
                <a:solidFill>
                  <a:srgbClr val="0000FF"/>
                </a:solidFill>
              </a:rPr>
              <a:t>null</a:t>
            </a:r>
            <a:r>
              <a:t>;</a:t>
            </a:r>
          </a:p>
          <a:p>
            <a:pPr>
              <a:defRPr>
                <a:latin typeface="Fira Code"/>
                <a:ea typeface="Fira Code"/>
                <a:cs typeface="Fira Code"/>
                <a:sym typeface="Fira Code"/>
              </a:defRPr>
            </a:pPr>
            <a:r>
              <a:t>    </a:t>
            </a:r>
            <a:r>
              <a:rPr>
                <a:solidFill>
                  <a:srgbClr val="0000FF"/>
                </a:solidFill>
              </a:rPr>
              <a:t>var</a:t>
            </a:r>
            <a:r>
              <a:t> typePairs = first</a:t>
            </a:r>
            <a:br/>
            <a:r>
              <a:t>        .</a:t>
            </a:r>
            <a:r>
              <a:rPr>
                <a:solidFill>
                  <a:srgbClr val="2B91AF"/>
                </a:solidFill>
              </a:rPr>
              <a:t>Zip</a:t>
            </a:r>
            <a:r>
              <a:t>(second, </a:t>
            </a:r>
            <a:r>
              <a:rPr>
                <a:solidFill>
                  <a:srgbClr val="00007F"/>
                </a:solidFill>
              </a:rPr>
              <a:t>Tuple</a:t>
            </a:r>
            <a:r>
              <a:t>.</a:t>
            </a:r>
            <a:r>
              <a:rPr>
                <a:solidFill>
                  <a:srgbClr val="2B91AF"/>
                </a:solidFill>
              </a:rPr>
              <a:t>Create</a:t>
            </a:r>
            <a:r>
              <a:t>)</a:t>
            </a:r>
            <a:br/>
            <a:r>
              <a:t>        .</a:t>
            </a:r>
            <a:r>
              <a:rPr>
                <a:solidFill>
                  <a:srgbClr val="2B91AF"/>
                </a:solidFill>
              </a:rPr>
              <a:t>ToList</a:t>
            </a:r>
            <a:r>
              <a:t>();</a:t>
            </a:r>
            <a:endParaRPr>
              <a:solidFill>
                <a:srgbClr val="00B050"/>
              </a:solidFill>
            </a:endParaRPr>
          </a:p>
          <a:p>
            <a:pPr>
              <a:defRPr>
                <a:solidFill>
                  <a:srgbClr val="0000FF"/>
                </a:solidFill>
                <a:latin typeface="Fira Code"/>
                <a:ea typeface="Fira Code"/>
                <a:cs typeface="Fira Code"/>
                <a:sym typeface="Fira Code"/>
              </a:defRPr>
            </a:pPr>
            <a:r>
              <a:t>    </a:t>
            </a:r>
            <a:r>
              <a:t>if</a:t>
            </a:r>
            <a:r>
              <a:rPr>
                <a:solidFill>
                  <a:srgbClr val="000000"/>
                </a:solidFill>
              </a:rPr>
              <a:t> (typePairs.</a:t>
            </a:r>
            <a:r>
              <a:rPr>
                <a:solidFill>
                  <a:srgbClr val="2B91AF"/>
                </a:solidFill>
              </a:rPr>
              <a:t>All</a:t>
            </a:r>
            <a:r>
              <a:rPr>
                <a:solidFill>
                  <a:srgbClr val="000000"/>
                </a:solidFill>
              </a:rPr>
              <a:t>(</a:t>
            </a:r>
            <a:r>
              <a:rPr>
                <a:solidFill>
                  <a:srgbClr val="2B91AF"/>
                </a:solidFill>
              </a:rPr>
              <a:t>EqualESTypes</a:t>
            </a:r>
            <a:r>
              <a:rPr>
                <a:solidFill>
                  <a:srgbClr val="000000"/>
                </a:solidFill>
              </a:rPr>
              <a:t>)) </a:t>
            </a:r>
            <a:br>
              <a:rPr>
                <a:solidFill>
                  <a:srgbClr val="000000"/>
                </a:solidFill>
              </a:rPr>
            </a:br>
            <a:r>
              <a:rPr>
                <a:solidFill>
                  <a:srgbClr val="000000"/>
                </a:solidFill>
              </a:rPr>
              <a:t>        </a:t>
            </a:r>
            <a:r>
              <a:t>return</a:t>
            </a:r>
            <a:r>
              <a:rPr>
                <a:solidFill>
                  <a:srgbClr val="000000"/>
                </a:solidFill>
              </a:rPr>
              <a:t> </a:t>
            </a:r>
            <a:r>
              <a:rPr>
                <a:solidFill>
                  <a:srgbClr val="00007F"/>
                </a:solidFill>
              </a:rPr>
              <a:t>ComparisonResult</a:t>
            </a:r>
            <a:r>
              <a:rPr>
                <a:solidFill>
                  <a:srgbClr val="000000"/>
                </a:solidFill>
              </a:rPr>
              <a:t>.</a:t>
            </a:r>
            <a:r>
              <a:rPr>
                <a:solidFill>
                  <a:srgbClr val="800080"/>
                </a:solidFill>
              </a:rPr>
              <a:t>Equal</a:t>
            </a:r>
            <a:r>
              <a:rPr>
                <a:solidFill>
                  <a:srgbClr val="000000"/>
                </a:solidFill>
              </a:rPr>
              <a:t>;</a:t>
            </a:r>
            <a:endParaRPr>
              <a:solidFill>
                <a:srgbClr val="000000"/>
              </a:solidFill>
            </a:endParaRPr>
          </a:p>
          <a:p>
            <a:pPr>
              <a:defRPr>
                <a:latin typeface="Fira Code"/>
                <a:ea typeface="Fira Code"/>
                <a:cs typeface="Fira Code"/>
                <a:sym typeface="Fira Code"/>
              </a:defRPr>
            </a:pPr>
            <a:r>
              <a:t>   </a:t>
            </a:r>
            <a:r>
              <a:t> </a:t>
            </a:r>
            <a:r>
              <a:rPr>
                <a:solidFill>
                  <a:srgbClr val="0000FF"/>
                </a:solidFill>
              </a:rPr>
              <a:t>if</a:t>
            </a:r>
            <a:r>
              <a:t> (!typePairs.</a:t>
            </a:r>
            <a:r>
              <a:rPr>
                <a:solidFill>
                  <a:srgbClr val="2B91AF"/>
                </a:solidFill>
              </a:rPr>
              <a:t>All</a:t>
            </a:r>
            <a:r>
              <a:t>(</a:t>
            </a:r>
            <a:r>
              <a:rPr>
                <a:solidFill>
                  <a:srgbClr val="2B91AF"/>
                </a:solidFill>
              </a:rPr>
              <a:t>CompatibleCLIType</a:t>
            </a:r>
            <a:r>
              <a:t>))</a:t>
            </a:r>
            <a:br/>
            <a:r>
              <a:t>        </a:t>
            </a:r>
            <a:r>
              <a:rPr>
                <a:solidFill>
                  <a:srgbClr val="0000FF"/>
                </a:solidFill>
              </a:rPr>
              <a:t>return</a:t>
            </a:r>
            <a:r>
              <a:t> </a:t>
            </a:r>
            <a:r>
              <a:rPr>
                <a:solidFill>
                  <a:srgbClr val="00007F"/>
                </a:solidFill>
              </a:rPr>
              <a:t>ComparisonResult</a:t>
            </a:r>
            <a:r>
              <a:t>.</a:t>
            </a:r>
            <a:r>
              <a:rPr>
                <a:solidFill>
                  <a:srgbClr val="800080"/>
                </a:solidFill>
              </a:rPr>
              <a:t>Inconsistent</a:t>
            </a:r>
            <a:r>
              <a:t>;    </a:t>
            </a:r>
          </a:p>
          <a:p>
            <a:pPr>
              <a:defRPr>
                <a:latin typeface="Fira Code"/>
                <a:ea typeface="Fira Code"/>
                <a:cs typeface="Fira Code"/>
                <a:sym typeface="Fira Code"/>
              </a:defRPr>
            </a:pPr>
            <a:r>
              <a:t>    </a:t>
            </a:r>
            <a:r>
              <a:rPr>
                <a:solidFill>
                  <a:srgbClr val="0000FF"/>
                </a:solidFill>
              </a:rPr>
              <a:t>var</a:t>
            </a:r>
            <a:r>
              <a:t> commonTypes = typePairs</a:t>
            </a:r>
            <a:br/>
            <a:r>
              <a:t>        .</a:t>
            </a:r>
            <a:r>
              <a:rPr>
                <a:solidFill>
                  <a:srgbClr val="2B91AF"/>
                </a:solidFill>
              </a:rPr>
              <a:t>Select</a:t>
            </a:r>
            <a:r>
              <a:t>(</a:t>
            </a:r>
            <a:r>
              <a:rPr>
                <a:solidFill>
                  <a:srgbClr val="2B91AF"/>
                </a:solidFill>
              </a:rPr>
              <a:t>GetCommonType</a:t>
            </a:r>
            <a:r>
              <a:t>)</a:t>
            </a:r>
            <a:br/>
            <a:r>
              <a:t>        .</a:t>
            </a:r>
            <a:r>
              <a:rPr>
                <a:solidFill>
                  <a:srgbClr val="2B91AF"/>
                </a:solidFill>
              </a:rPr>
              <a:t>ToArray</a:t>
            </a:r>
            <a:r>
              <a:t>();</a:t>
            </a:r>
          </a:p>
          <a:p>
            <a:pPr>
              <a:defRPr>
                <a:latin typeface="Fira Code"/>
                <a:ea typeface="Fira Code"/>
                <a:cs typeface="Fira Code"/>
                <a:sym typeface="Fira Code"/>
              </a:defRPr>
            </a:pPr>
            <a:r>
              <a:t>    </a:t>
            </a:r>
            <a:r>
              <a:rPr>
                <a:solidFill>
                  <a:srgbClr val="0000FF"/>
                </a:solidFill>
              </a:rPr>
              <a:t>if</a:t>
            </a:r>
            <a:r>
              <a:t> (commonTypes.</a:t>
            </a:r>
            <a:r>
              <a:rPr>
                <a:solidFill>
                  <a:srgbClr val="2B91AF"/>
                </a:solidFill>
              </a:rPr>
              <a:t>Any</a:t>
            </a:r>
            <a:r>
              <a:t>(t =&gt; t == </a:t>
            </a:r>
            <a:r>
              <a:rPr>
                <a:solidFill>
                  <a:srgbClr val="0000FF"/>
                </a:solidFill>
              </a:rPr>
              <a:t>null</a:t>
            </a:r>
            <a:r>
              <a:t>)) </a:t>
            </a:r>
            <a:br/>
            <a:r>
              <a:t>        </a:t>
            </a:r>
            <a:r>
              <a:rPr>
                <a:solidFill>
                  <a:srgbClr val="0000FF"/>
                </a:solidFill>
              </a:rPr>
              <a:t>return</a:t>
            </a:r>
            <a:r>
              <a:t> </a:t>
            </a:r>
            <a:r>
              <a:rPr>
                <a:solidFill>
                  <a:srgbClr val="00007F"/>
                </a:solidFill>
              </a:rPr>
              <a:t>ComparisonResult</a:t>
            </a:r>
            <a:r>
              <a:t>.</a:t>
            </a:r>
            <a:r>
              <a:rPr>
                <a:solidFill>
                  <a:srgbClr val="800080"/>
                </a:solidFill>
              </a:rPr>
              <a:t>Inconsistent</a:t>
            </a:r>
            <a:r>
              <a:t>;</a:t>
            </a:r>
          </a:p>
          <a:p>
            <a:pPr>
              <a:defRPr>
                <a:latin typeface="Fira Code"/>
                <a:ea typeface="Fira Code"/>
                <a:cs typeface="Fira Code"/>
                <a:sym typeface="Fira Code"/>
              </a:defRPr>
            </a:pPr>
            <a:r>
              <a:t>    merged = commonTypes;</a:t>
            </a:r>
          </a:p>
          <a:p>
            <a:pPr>
              <a:defRPr>
                <a:latin typeface="Fira Code"/>
                <a:ea typeface="Fira Code"/>
                <a:cs typeface="Fira Code"/>
                <a:sym typeface="Fira Code"/>
              </a:defRPr>
            </a:pPr>
            <a:r>
              <a:t>    </a:t>
            </a:r>
            <a:r>
              <a:rPr>
                <a:solidFill>
                  <a:srgbClr val="0000FF"/>
                </a:solidFill>
              </a:rPr>
              <a:t>return</a:t>
            </a:r>
            <a:r>
              <a:t> </a:t>
            </a:r>
            <a:r>
              <a:rPr>
                <a:solidFill>
                  <a:srgbClr val="00007F"/>
                </a:solidFill>
              </a:rPr>
              <a:t>ComparisonResult</a:t>
            </a:r>
            <a:r>
              <a:t>.</a:t>
            </a:r>
            <a:r>
              <a:rPr>
                <a:solidFill>
                  <a:srgbClr val="800080"/>
                </a:solidFill>
              </a:rPr>
              <a:t>Equivalent</a:t>
            </a:r>
            <a:r>
              <a:t>;</a:t>
            </a:r>
          </a:p>
          <a:p>
            <a:pPr>
              <a:defRPr>
                <a:latin typeface="Fira Code"/>
                <a:ea typeface="Fira Code"/>
                <a:cs typeface="Fira Code"/>
                <a:sym typeface="Fira Code"/>
              </a:defRPr>
            </a:pPr>
            <a:r>
              <a:t>}</a:t>
            </a:r>
          </a:p>
        </p:txBody>
      </p:sp>
      <p:grpSp>
        <p:nvGrpSpPr>
          <p:cNvPr id="445" name="Прямоугольник 4"/>
          <p:cNvGrpSpPr/>
          <p:nvPr/>
        </p:nvGrpSpPr>
        <p:grpSpPr>
          <a:xfrm>
            <a:off x="9816600" y="549274"/>
            <a:ext cx="1080001" cy="1079507"/>
            <a:chOff x="0" y="0"/>
            <a:chExt cx="1079999" cy="1079505"/>
          </a:xfrm>
        </p:grpSpPr>
        <p:sp>
          <p:nvSpPr>
            <p:cNvPr id="443" name="Square"/>
            <p:cNvSpPr/>
            <p:nvPr/>
          </p:nvSpPr>
          <p:spPr>
            <a:xfrm>
              <a:off x="0" y="-1"/>
              <a:ext cx="1080000" cy="1079507"/>
            </a:xfrm>
            <a:prstGeom prst="rect">
              <a:avLst/>
            </a:prstGeom>
            <a:solidFill>
              <a:srgbClr val="67217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4" name="C#"/>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solidFill>
                    <a:srgbClr val="FFFFFF"/>
                  </a:solidFill>
                </a:defRPr>
              </a:lvl1pPr>
            </a:lstStyle>
            <a:p>
              <a:pPr/>
              <a:r>
                <a:t>C#</a:t>
              </a:r>
            </a:p>
          </p:txBody>
        </p:sp>
      </p:gr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9" name="Рисунок 5" descr="Рисунок 5"/>
          <p:cNvPicPr>
            <a:picLocks noChangeAspect="1"/>
          </p:cNvPicPr>
          <p:nvPr/>
        </p:nvPicPr>
        <p:blipFill>
          <a:blip r:embed="rId2">
            <a:extLst/>
          </a:blip>
          <a:stretch>
            <a:fillRect/>
          </a:stretch>
        </p:blipFill>
        <p:spPr>
          <a:xfrm>
            <a:off x="7183031" y="4653136"/>
            <a:ext cx="3028233" cy="1956239"/>
          </a:xfrm>
          <a:prstGeom prst="rect">
            <a:avLst/>
          </a:prstGeom>
          <a:ln w="12700">
            <a:miter lim="400000"/>
          </a:ln>
        </p:spPr>
      </p:pic>
      <p:sp>
        <p:nvSpPr>
          <p:cNvPr id="450" name="Прямоугольник 1"/>
          <p:cNvSpPr txBox="1"/>
          <p:nvPr/>
        </p:nvSpPr>
        <p:spPr>
          <a:xfrm>
            <a:off x="1803400" y="921050"/>
            <a:ext cx="8796868" cy="428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800"/>
              </a:lnSpc>
              <a:defRPr>
                <a:latin typeface="Consolas"/>
                <a:ea typeface="Consolas"/>
                <a:cs typeface="Consolas"/>
                <a:sym typeface="Consolas"/>
              </a:defRPr>
            </a:pPr>
            <a:r>
              <a:t>CompareStacks(firstTypes, secondTypes) {</a:t>
            </a:r>
          </a:p>
          <a:p>
            <a:pPr defTabSz="457200">
              <a:lnSpc>
                <a:spcPts val="3800"/>
              </a:lnSpc>
              <a:defRPr>
                <a:latin typeface="Consolas"/>
                <a:ea typeface="Consolas"/>
                <a:cs typeface="Consolas"/>
                <a:sym typeface="Consolas"/>
              </a:defRPr>
            </a:pPr>
            <a:r>
              <a:t>    </a:t>
            </a:r>
            <a:r>
              <a:rPr>
                <a:solidFill>
                  <a:srgbClr val="0000FF"/>
                </a:solidFill>
              </a:rPr>
              <a:t>var</a:t>
            </a:r>
            <a:r>
              <a:t> typePairs </a:t>
            </a:r>
            <a:r>
              <a:rPr>
                <a:solidFill>
                  <a:srgbClr val="687687"/>
                </a:solidFill>
              </a:rPr>
              <a:t>=</a:t>
            </a:r>
            <a:r>
              <a:t> _.zip(firstTypes, secondTypes);</a:t>
            </a:r>
          </a:p>
          <a:p>
            <a:pPr defTabSz="457200">
              <a:lnSpc>
                <a:spcPts val="3800"/>
              </a:lnSpc>
              <a:defRPr>
                <a:latin typeface="Consolas"/>
                <a:ea typeface="Consolas"/>
                <a:cs typeface="Consolas"/>
                <a:sym typeface="Consolas"/>
              </a:defRPr>
            </a:pPr>
            <a:r>
              <a:t>    </a:t>
            </a:r>
            <a:r>
              <a:rPr>
                <a:solidFill>
                  <a:srgbClr val="0000FF"/>
                </a:solidFill>
              </a:rPr>
              <a:t>if</a:t>
            </a:r>
            <a:r>
              <a:t> (typePairs.every(equalESTypes))</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ComparisonResult.Equal};</a:t>
            </a:r>
          </a:p>
          <a:p>
            <a:pPr defTabSz="457200">
              <a:lnSpc>
                <a:spcPts val="3800"/>
              </a:lnSpc>
              <a:defRPr>
                <a:latin typeface="Consolas"/>
                <a:ea typeface="Consolas"/>
                <a:cs typeface="Consolas"/>
                <a:sym typeface="Consolas"/>
              </a:defRPr>
            </a:pPr>
            <a:r>
              <a:t>    </a:t>
            </a:r>
            <a:r>
              <a:rPr>
                <a:solidFill>
                  <a:srgbClr val="0000FF"/>
                </a:solidFill>
              </a:rPr>
              <a:t>if</a:t>
            </a:r>
            <a:r>
              <a:t> (</a:t>
            </a:r>
            <a:r>
              <a:rPr>
                <a:solidFill>
                  <a:srgbClr val="687687"/>
                </a:solidFill>
              </a:rPr>
              <a:t>!</a:t>
            </a:r>
            <a:r>
              <a:t>typePairs.every(compatibleCLIType))</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var</a:t>
            </a:r>
            <a:r>
              <a:t> commonTypes </a:t>
            </a:r>
            <a:r>
              <a:rPr>
                <a:solidFill>
                  <a:srgbClr val="687687"/>
                </a:solidFill>
              </a:rPr>
              <a:t>=</a:t>
            </a:r>
            <a:r>
              <a:t> typePairs.map(getCommonType);</a:t>
            </a:r>
          </a:p>
          <a:p>
            <a:pPr defTabSz="457200">
              <a:lnSpc>
                <a:spcPts val="3800"/>
              </a:lnSpc>
              <a:defRPr>
                <a:latin typeface="Consolas"/>
                <a:ea typeface="Consolas"/>
                <a:cs typeface="Consolas"/>
                <a:sym typeface="Consolas"/>
              </a:defRPr>
            </a:pPr>
            <a:r>
              <a:t>    </a:t>
            </a:r>
            <a:r>
              <a:rPr>
                <a:solidFill>
                  <a:srgbClr val="0000FF"/>
                </a:solidFill>
              </a:rPr>
              <a:t>if</a:t>
            </a:r>
            <a:r>
              <a:t> (commonTypes.some(t </a:t>
            </a:r>
            <a:r>
              <a:rPr>
                <a:solidFill>
                  <a:srgbClr val="687687"/>
                </a:solidFill>
              </a:rPr>
              <a:t>=&gt;</a:t>
            </a:r>
            <a:r>
              <a:t> t </a:t>
            </a:r>
            <a:r>
              <a:rPr>
                <a:solidFill>
                  <a:srgbClr val="687687"/>
                </a:solidFill>
              </a:rPr>
              <a:t>===</a:t>
            </a:r>
            <a:r>
              <a:t> </a:t>
            </a:r>
            <a:r>
              <a:rPr>
                <a:solidFill>
                  <a:srgbClr val="585CF6"/>
                </a:solidFill>
              </a:rPr>
              <a:t>null</a:t>
            </a:r>
            <a:r>
              <a:t>))</a:t>
            </a:r>
          </a:p>
          <a:p>
            <a:pPr defTabSz="457200">
              <a:lnSpc>
                <a:spcPts val="3800"/>
              </a:lnSpc>
              <a:defRPr>
                <a:latin typeface="Consolas"/>
                <a:ea typeface="Consolas"/>
                <a:cs typeface="Consolas"/>
                <a:sym typeface="Consolas"/>
              </a:defRPr>
            </a:pPr>
            <a:r>
              <a:t>        </a:t>
            </a:r>
            <a:r>
              <a:rPr>
                <a:solidFill>
                  <a:srgbClr val="0000FF"/>
                </a:solidFill>
              </a:rPr>
              <a:t>return</a:t>
            </a:r>
            <a:r>
              <a:t> {result: ComparisonResult.Inconsistent};</a:t>
            </a:r>
          </a:p>
          <a:p>
            <a:pPr defTabSz="457200">
              <a:lnSpc>
                <a:spcPts val="3800"/>
              </a:lnSpc>
              <a:defRPr>
                <a:latin typeface="Consolas"/>
                <a:ea typeface="Consolas"/>
                <a:cs typeface="Consolas"/>
                <a:sym typeface="Consolas"/>
              </a:defRPr>
            </a:pPr>
            <a:r>
              <a:t>    </a:t>
            </a:r>
            <a:r>
              <a:rPr>
                <a:solidFill>
                  <a:srgbClr val="0000FF"/>
                </a:solidFill>
              </a:rPr>
              <a:t>return</a:t>
            </a:r>
            <a:r>
              <a:t> {</a:t>
            </a:r>
          </a:p>
          <a:p>
            <a:pPr lvl="3" indent="685800" defTabSz="457200">
              <a:lnSpc>
                <a:spcPts val="3800"/>
              </a:lnSpc>
              <a:defRPr>
                <a:latin typeface="Consolas"/>
                <a:ea typeface="Consolas"/>
                <a:cs typeface="Consolas"/>
                <a:sym typeface="Consolas"/>
              </a:defRPr>
            </a:pPr>
            <a:r>
              <a:t>result: ComparisonResult.Equivalent,</a:t>
            </a:r>
          </a:p>
          <a:p>
            <a:pPr lvl="3" indent="685800" defTabSz="457200">
              <a:lnSpc>
                <a:spcPts val="3800"/>
              </a:lnSpc>
              <a:defRPr>
                <a:latin typeface="Consolas"/>
                <a:ea typeface="Consolas"/>
                <a:cs typeface="Consolas"/>
                <a:sym typeface="Consolas"/>
              </a:defRPr>
            </a:pPr>
            <a:r>
              <a:t>merged: commonTypes</a:t>
            </a:r>
          </a:p>
          <a:p>
            <a:pPr lvl="2" indent="457200" defTabSz="457200">
              <a:lnSpc>
                <a:spcPts val="3800"/>
              </a:lnSpc>
              <a:defRPr>
                <a:latin typeface="Consolas"/>
                <a:ea typeface="Consolas"/>
                <a:cs typeface="Consolas"/>
                <a:sym typeface="Consolas"/>
              </a:defRPr>
            </a:pPr>
            <a:r>
              <a:t>};</a:t>
            </a:r>
          </a:p>
          <a:p>
            <a:pPr defTabSz="457200">
              <a:lnSpc>
                <a:spcPts val="3800"/>
              </a:lnSpc>
              <a:defRPr>
                <a:latin typeface="Consolas"/>
                <a:ea typeface="Consolas"/>
                <a:cs typeface="Consolas"/>
                <a:sym typeface="Consolas"/>
              </a:defRPr>
            </a:pPr>
            <a:r>
              <a:t>}</a:t>
            </a:r>
          </a:p>
        </p:txBody>
      </p:sp>
      <p:grpSp>
        <p:nvGrpSpPr>
          <p:cNvPr id="453" name="Прямоугольник 5"/>
          <p:cNvGrpSpPr/>
          <p:nvPr/>
        </p:nvGrpSpPr>
        <p:grpSpPr>
          <a:xfrm>
            <a:off x="9816600" y="539410"/>
            <a:ext cx="1080001" cy="1079507"/>
            <a:chOff x="0" y="0"/>
            <a:chExt cx="1079999" cy="1079505"/>
          </a:xfrm>
        </p:grpSpPr>
        <p:sp>
          <p:nvSpPr>
            <p:cNvPr id="451" name="Square"/>
            <p:cNvSpPr/>
            <p:nvPr/>
          </p:nvSpPr>
          <p:spPr>
            <a:xfrm>
              <a:off x="0" y="-1"/>
              <a:ext cx="1080000" cy="1079507"/>
            </a:xfrm>
            <a:prstGeom prst="rect">
              <a:avLst/>
            </a:prstGeom>
            <a:solidFill>
              <a:srgbClr val="F9DD3E"/>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2" name="JS"/>
            <p:cNvSpPr txBox="1"/>
            <p:nvPr/>
          </p:nvSpPr>
          <p:spPr>
            <a:xfrm>
              <a:off x="0" y="189232"/>
              <a:ext cx="1080000" cy="701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4000"/>
              </a:lvl1pPr>
            </a:lstStyle>
            <a:p>
              <a:pPr/>
              <a:r>
                <a:t>JS</a:t>
              </a:r>
            </a:p>
          </p:txBody>
        </p:sp>
      </p:gr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Объект 2"/>
          <p:cNvSpPr txBox="1"/>
          <p:nvPr>
            <p:ph type="body" idx="1"/>
          </p:nvPr>
        </p:nvSpPr>
        <p:spPr>
          <a:xfrm>
            <a:off x="1295399" y="1628778"/>
            <a:ext cx="9601135" cy="4679953"/>
          </a:xfrm>
          <a:prstGeom prst="rect">
            <a:avLst/>
          </a:prstGeom>
        </p:spPr>
        <p:txBody>
          <a:bodyPr/>
          <a:lstStyle/>
          <a:p>
            <a:pPr marL="514350" indent="-514350">
              <a:buFontTx/>
              <a:buAutoNum type="arabicPeriod" startAt="1"/>
            </a:pPr>
            <a:r>
              <a:t>Скрытый поток данных</a:t>
            </a:r>
          </a:p>
          <a:p>
            <a:pPr marL="514350" indent="-514350">
              <a:buFontTx/>
              <a:buAutoNum type="arabicPeriod" startAt="1"/>
            </a:pPr>
            <a:r>
              <a:t>Я так не объясняю</a:t>
            </a:r>
          </a:p>
          <a:p>
            <a:pPr marL="514350" indent="-514350">
              <a:buFontTx/>
              <a:buAutoNum type="arabicPeriod" startAt="1"/>
            </a:pPr>
            <a:r>
              <a:t>Ох, хочу кофе</a:t>
            </a:r>
          </a:p>
          <a:p>
            <a:pPr marL="514350" indent="-514350">
              <a:buFontTx/>
              <a:buAutoNum type="arabicPeriod" startAt="1"/>
            </a:pPr>
            <a:r>
              <a:t>Чрезмерная навигация по коду</a:t>
            </a:r>
          </a:p>
        </p:txBody>
      </p:sp>
      <p:sp>
        <p:nvSpPr>
          <p:cNvPr id="456" name="Заголовок 1"/>
          <p:cNvSpPr txBox="1"/>
          <p:nvPr>
            <p:ph type="title"/>
          </p:nvPr>
        </p:nvSpPr>
        <p:spPr>
          <a:xfrm>
            <a:off x="1295469" y="549276"/>
            <a:ext cx="9601067" cy="792164"/>
          </a:xfrm>
          <a:prstGeom prst="rect">
            <a:avLst/>
          </a:prstGeom>
        </p:spPr>
        <p:txBody>
          <a:bodyPr/>
          <a:lstStyle>
            <a:lvl1pPr>
              <a:defRPr sz="4300"/>
            </a:lvl1pPr>
          </a:lstStyle>
          <a:p>
            <a:pPr/>
            <a:r>
              <a:t>Маркеры плохой читаемости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Объект 2"/>
          <p:cNvSpPr txBox="1"/>
          <p:nvPr>
            <p:ph type="body" idx="1"/>
          </p:nvPr>
        </p:nvSpPr>
        <p:spPr>
          <a:xfrm>
            <a:off x="1295399" y="1628778"/>
            <a:ext cx="9601135" cy="4679953"/>
          </a:xfrm>
          <a:prstGeom prst="rect">
            <a:avLst/>
          </a:prstGeom>
        </p:spPr>
        <p:txBody>
          <a:bodyPr/>
          <a:lstStyle/>
          <a:p>
            <a:pPr marL="488632" indent="-488632" defTabSz="868615">
              <a:lnSpc>
                <a:spcPct val="90000"/>
              </a:lnSpc>
              <a:spcBef>
                <a:spcPts val="600"/>
              </a:spcBef>
              <a:buFontTx/>
              <a:buAutoNum type="arabicPeriod" startAt="1"/>
              <a:defRPr sz="2565">
                <a:solidFill>
                  <a:schemeClr val="accent1"/>
                </a:solidFill>
              </a:defRPr>
            </a:pPr>
            <a:r>
              <a:t>Decomposition</a:t>
            </a:r>
            <a:r>
              <a:rPr>
                <a:solidFill>
                  <a:srgbClr val="000000"/>
                </a:solidFill>
              </a:rPr>
              <a:t> — </a:t>
            </a:r>
            <a:r>
              <a:rPr>
                <a:solidFill>
                  <a:srgbClr val="000000"/>
                </a:solidFill>
              </a:rPr>
              <a:t>задача должна разбиваться на более простые подзадачи</a:t>
            </a:r>
          </a:p>
          <a:p>
            <a:pPr marL="488632" indent="-488632" defTabSz="868615">
              <a:lnSpc>
                <a:spcPct val="90000"/>
              </a:lnSpc>
              <a:spcBef>
                <a:spcPts val="600"/>
              </a:spcBef>
              <a:buFontTx/>
              <a:buAutoNum type="arabicPeriod" startAt="1"/>
              <a:defRPr sz="2565">
                <a:solidFill>
                  <a:schemeClr val="accent1"/>
                </a:solidFill>
              </a:defRPr>
            </a:pPr>
            <a:r>
              <a:t>Composability</a:t>
            </a:r>
            <a:r>
              <a:rPr>
                <a:solidFill>
                  <a:srgbClr val="000000"/>
                </a:solidFill>
              </a:rPr>
              <a:t> — подзадачи должны быть самоценны и вне контекста задачи</a:t>
            </a:r>
          </a:p>
          <a:p>
            <a:pPr marL="488632" indent="-488632" defTabSz="868615">
              <a:lnSpc>
                <a:spcPct val="90000"/>
              </a:lnSpc>
              <a:spcBef>
                <a:spcPts val="600"/>
              </a:spcBef>
              <a:buFontTx/>
              <a:buAutoNum type="arabicPeriod" startAt="1"/>
              <a:defRPr sz="2565">
                <a:solidFill>
                  <a:schemeClr val="accent1"/>
                </a:solidFill>
              </a:defRPr>
            </a:pPr>
            <a:r>
              <a:t>Readability</a:t>
            </a:r>
            <a:r>
              <a:rPr>
                <a:solidFill>
                  <a:srgbClr val="000000"/>
                </a:solidFill>
              </a:rPr>
              <a:t> — корректность кода модуля должна быть очевидна без изучения кода смежных модулей</a:t>
            </a:r>
          </a:p>
          <a:p>
            <a:pPr marL="488632" indent="-488632" defTabSz="868615">
              <a:lnSpc>
                <a:spcPct val="90000"/>
              </a:lnSpc>
              <a:spcBef>
                <a:spcPts val="600"/>
              </a:spcBef>
              <a:buFontTx/>
              <a:buAutoNum type="arabicPeriod" startAt="1"/>
              <a:defRPr sz="2565">
                <a:solidFill>
                  <a:srgbClr val="808080"/>
                </a:solidFill>
              </a:defRPr>
            </a:pPr>
            <a:r>
              <a:t>Protection</a:t>
            </a:r>
            <a:r>
              <a:rPr>
                <a:solidFill>
                  <a:srgbClr val="000000"/>
                </a:solidFill>
              </a:rPr>
              <a:t> </a:t>
            </a:r>
            <a:r>
              <a:rPr>
                <a:solidFill>
                  <a:srgbClr val="000000"/>
                </a:solidFill>
              </a:rPr>
              <a:t>—</a:t>
            </a:r>
            <a:r>
              <a:rPr>
                <a:solidFill>
                  <a:srgbClr val="000000"/>
                </a:solidFill>
              </a:rPr>
              <a:t> </a:t>
            </a:r>
            <a:r>
              <a:rPr>
                <a:solidFill>
                  <a:srgbClr val="000000"/>
                </a:solidFill>
              </a:rPr>
              <a:t>защита других модулей от ошибок, происходящих внутри модуля</a:t>
            </a:r>
          </a:p>
          <a:p>
            <a:pPr marL="0" indent="0" defTabSz="868615">
              <a:lnSpc>
                <a:spcPct val="90000"/>
              </a:lnSpc>
              <a:spcBef>
                <a:spcPts val="600"/>
              </a:spcBef>
              <a:buSzTx/>
              <a:buNone/>
              <a:defRPr sz="2565"/>
            </a:pPr>
          </a:p>
          <a:p>
            <a:pPr marL="0" indent="0" defTabSz="868615">
              <a:lnSpc>
                <a:spcPct val="90000"/>
              </a:lnSpc>
              <a:spcBef>
                <a:spcPts val="600"/>
              </a:spcBef>
              <a:buSzTx/>
              <a:buNone/>
              <a:defRPr sz="2565"/>
            </a:pPr>
          </a:p>
          <a:p>
            <a:pPr marL="0" indent="0" defTabSz="868615">
              <a:lnSpc>
                <a:spcPct val="90000"/>
              </a:lnSpc>
              <a:spcBef>
                <a:spcPts val="600"/>
              </a:spcBef>
              <a:buSzTx/>
              <a:buNone/>
              <a:defRPr sz="2565"/>
            </a:pPr>
            <a:r>
              <a:rPr u="sng">
                <a:solidFill>
                  <a:srgbClr val="0070C0"/>
                </a:solidFill>
                <a:uFill>
                  <a:solidFill>
                    <a:srgbClr val="0070C0"/>
                  </a:solidFill>
                </a:uFill>
                <a:hlinkClick r:id="rId2" invalidUrl="" action="" tgtFrame="" tooltip="" history="1" highlightClick="0" endSnd="0"/>
              </a:rPr>
              <a:t>Object oriented software construction</a:t>
            </a:r>
            <a:r>
              <a:t> by Meyer</a:t>
            </a:r>
          </a:p>
        </p:txBody>
      </p:sp>
      <p:sp>
        <p:nvSpPr>
          <p:cNvPr id="244" name="Заголовок 1"/>
          <p:cNvSpPr txBox="1"/>
          <p:nvPr>
            <p:ph type="title"/>
          </p:nvPr>
        </p:nvSpPr>
        <p:spPr>
          <a:xfrm>
            <a:off x="1295469" y="549276"/>
            <a:ext cx="9601067" cy="792164"/>
          </a:xfrm>
          <a:prstGeom prst="rect">
            <a:avLst/>
          </a:prstGeom>
        </p:spPr>
        <p:txBody>
          <a:bodyPr/>
          <a:lstStyle/>
          <a:p>
            <a:pPr>
              <a:defRPr sz="3900"/>
            </a:pPr>
            <a:r>
              <a:t>Modular Design</a:t>
            </a:r>
            <a:r>
              <a:t> </a:t>
            </a:r>
            <a:r>
              <a:t>Principles?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3">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43">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24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43"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Объект 1"/>
          <p:cNvSpPr txBox="1"/>
          <p:nvPr>
            <p:ph type="body" sz="half" idx="1"/>
          </p:nvPr>
        </p:nvSpPr>
        <p:spPr>
          <a:xfrm>
            <a:off x="2495599" y="1628779"/>
            <a:ext cx="7200852" cy="2550858"/>
          </a:xfrm>
          <a:prstGeom prst="rect">
            <a:avLst/>
          </a:prstGeom>
        </p:spPr>
        <p:txBody>
          <a:bodyPr/>
          <a:lstStyle/>
          <a:p>
            <a:pPr marL="0" indent="0">
              <a:spcBef>
                <a:spcPts val="500"/>
              </a:spcBef>
              <a:buSzTx/>
              <a:buNone/>
              <a:defRPr sz="2400"/>
            </a:pPr>
            <a:r>
              <a:t>Приведите в порядок класс </a:t>
            </a:r>
            <a:r>
              <a:rPr>
                <a:solidFill>
                  <a:schemeClr val="accent1"/>
                </a:solidFill>
              </a:rPr>
              <a:t>ChessProblem</a:t>
            </a:r>
          </a:p>
          <a:p>
            <a:pPr marL="0" indent="0">
              <a:spcBef>
                <a:spcPts val="500"/>
              </a:spcBef>
              <a:buSzTx/>
              <a:buNone/>
              <a:defRPr sz="2400"/>
            </a:pPr>
            <a:r>
              <a:t>Если для этого потребуется изменить другие классы проекта — </a:t>
            </a:r>
            <a:r>
              <a:rPr>
                <a:solidFill>
                  <a:schemeClr val="accent1"/>
                </a:solidFill>
              </a:rPr>
              <a:t>делайте это</a:t>
            </a:r>
            <a:endParaRPr>
              <a:solidFill>
                <a:schemeClr val="accent1"/>
              </a:solidFill>
            </a:endParaRPr>
          </a:p>
          <a:p>
            <a:pPr marL="0" indent="0">
              <a:spcBef>
                <a:spcPts val="500"/>
              </a:spcBef>
              <a:buSzTx/>
              <a:buNone/>
              <a:defRPr sz="2400"/>
            </a:pPr>
            <a:r>
              <a:t>Проверяйте, что вы ничего не сломали с помощью теста </a:t>
            </a:r>
            <a:r>
              <a:rPr>
                <a:solidFill>
                  <a:schemeClr val="accent1"/>
                </a:solidFill>
              </a:rPr>
              <a:t>ChessProblem_Test</a:t>
            </a:r>
          </a:p>
        </p:txBody>
      </p:sp>
      <p:sp>
        <p:nvSpPr>
          <p:cNvPr id="459" name="Заголовок 2"/>
          <p:cNvSpPr txBox="1"/>
          <p:nvPr>
            <p:ph type="title"/>
          </p:nvPr>
        </p:nvSpPr>
        <p:spPr>
          <a:xfrm>
            <a:off x="1295469" y="549276"/>
            <a:ext cx="9601067" cy="792164"/>
          </a:xfrm>
          <a:prstGeom prst="rect">
            <a:avLst/>
          </a:prstGeom>
        </p:spPr>
        <p:txBody>
          <a:bodyPr/>
          <a:lstStyle/>
          <a:p>
            <a:pPr>
              <a:defRPr>
                <a:solidFill>
                  <a:srgbClr val="000000"/>
                </a:solidFill>
              </a:defRPr>
            </a:pPr>
            <a:r>
              <a:t>Задача</a:t>
            </a:r>
            <a:r>
              <a:rPr>
                <a:solidFill>
                  <a:schemeClr val="accent1"/>
                </a:solidFill>
              </a:rPr>
              <a:t> </a:t>
            </a:r>
            <a:r>
              <a:rPr>
                <a:solidFill>
                  <a:schemeClr val="accent1"/>
                </a:solidFill>
              </a:rPr>
              <a:t>chess</a:t>
            </a:r>
          </a:p>
        </p:txBody>
      </p:sp>
      <p:grpSp>
        <p:nvGrpSpPr>
          <p:cNvPr id="462" name="Группа 3"/>
          <p:cNvGrpSpPr/>
          <p:nvPr/>
        </p:nvGrpSpPr>
        <p:grpSpPr>
          <a:xfrm>
            <a:off x="2495597" y="5421888"/>
            <a:ext cx="7200853" cy="1132841"/>
            <a:chOff x="0" y="0"/>
            <a:chExt cx="7200851" cy="1132839"/>
          </a:xfrm>
        </p:grpSpPr>
        <p:sp>
          <p:nvSpPr>
            <p:cNvPr id="460" name="TextBox 4"/>
            <p:cNvSpPr txBox="1"/>
            <p:nvPr/>
          </p:nvSpPr>
          <p:spPr>
            <a:xfrm>
              <a:off x="1008164"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Investigation 5 min</a:t>
              </a:r>
              <a:br/>
              <a:r>
                <a:rPr sz="2000">
                  <a:solidFill>
                    <a:srgbClr val="000000"/>
                  </a:solidFill>
                </a:rPr>
                <a:t>первые 5 минут можно только исследовать код</a:t>
              </a:r>
            </a:p>
          </p:txBody>
        </p:sp>
        <p:pic>
          <p:nvPicPr>
            <p:cNvPr id="461" name="Picture 36" descr="Picture 36"/>
            <p:cNvPicPr>
              <a:picLocks noChangeAspect="1"/>
            </p:cNvPicPr>
            <p:nvPr/>
          </p:nvPicPr>
          <p:blipFill>
            <a:blip r:embed="rId2">
              <a:extLst/>
            </a:blip>
            <a:stretch>
              <a:fillRect/>
            </a:stretch>
          </p:blipFill>
          <p:spPr>
            <a:xfrm>
              <a:off x="0" y="44164"/>
              <a:ext cx="756001" cy="742668"/>
            </a:xfrm>
            <a:prstGeom prst="rect">
              <a:avLst/>
            </a:prstGeom>
            <a:ln w="12700" cap="flat">
              <a:noFill/>
              <a:miter lim="400000"/>
            </a:ln>
            <a:effectLst/>
          </p:spPr>
        </p:pic>
      </p:grpSp>
      <p:grpSp>
        <p:nvGrpSpPr>
          <p:cNvPr id="465" name="Группа 12"/>
          <p:cNvGrpSpPr/>
          <p:nvPr/>
        </p:nvGrpSpPr>
        <p:grpSpPr>
          <a:xfrm>
            <a:off x="2423591" y="4179635"/>
            <a:ext cx="7208658" cy="1132841"/>
            <a:chOff x="0" y="0"/>
            <a:chExt cx="7208656" cy="1132839"/>
          </a:xfrm>
        </p:grpSpPr>
        <p:sp>
          <p:nvSpPr>
            <p:cNvPr id="463" name="TextBox 13"/>
            <p:cNvSpPr txBox="1"/>
            <p:nvPr/>
          </p:nvSpPr>
          <p:spPr>
            <a:xfrm>
              <a:off x="1015969" y="0"/>
              <a:ext cx="6192688" cy="1132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285">
                <a:spcBef>
                  <a:spcPts val="600"/>
                </a:spcBef>
                <a:defRPr sz="2800">
                  <a:solidFill>
                    <a:schemeClr val="accent1"/>
                  </a:solidFill>
                </a:defRPr>
              </a:pPr>
              <a:r>
                <a:t>Pair Ping Pong</a:t>
              </a:r>
              <a:br/>
              <a:r>
                <a:rPr sz="2000">
                  <a:solidFill>
                    <a:srgbClr val="000000"/>
                  </a:solidFill>
                </a:rPr>
                <a:t>после каждого законченного изменения меняется </a:t>
              </a:r>
              <a:r>
                <a:rPr sz="2000">
                  <a:solidFill>
                    <a:srgbClr val="000000"/>
                  </a:solidFill>
                </a:rPr>
                <a:t>driver</a:t>
              </a:r>
            </a:p>
          </p:txBody>
        </p:sp>
        <p:pic>
          <p:nvPicPr>
            <p:cNvPr id="464" name="Picture 66" descr="Picture 66"/>
            <p:cNvPicPr>
              <a:picLocks noChangeAspect="1"/>
            </p:cNvPicPr>
            <p:nvPr/>
          </p:nvPicPr>
          <p:blipFill>
            <a:blip r:embed="rId3">
              <a:extLst/>
            </a:blip>
            <a:stretch>
              <a:fillRect/>
            </a:stretch>
          </p:blipFill>
          <p:spPr>
            <a:xfrm rot="5400000">
              <a:off x="-21334" y="58831"/>
              <a:ext cx="756002" cy="71333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7" name="Объект 1"/>
          <p:cNvSpPr txBox="1"/>
          <p:nvPr>
            <p:ph type="body" idx="1"/>
          </p:nvPr>
        </p:nvSpPr>
        <p:spPr>
          <a:xfrm>
            <a:off x="1295399" y="1628778"/>
            <a:ext cx="9601135" cy="4679953"/>
          </a:xfrm>
          <a:prstGeom prst="rect">
            <a:avLst/>
          </a:prstGeom>
        </p:spPr>
        <p:txBody>
          <a:bodyPr/>
          <a:lstStyle/>
          <a:p>
            <a:pPr marL="0" indent="0" defTabSz="886902">
              <a:lnSpc>
                <a:spcPct val="80000"/>
              </a:lnSpc>
              <a:spcBef>
                <a:spcPts val="500"/>
              </a:spcBef>
              <a:buSzTx/>
              <a:buNone/>
              <a:defRPr sz="2231">
                <a:solidFill>
                  <a:schemeClr val="accent1"/>
                </a:solidFill>
              </a:defRPr>
            </a:pPr>
            <a:r>
              <a:t>Decomposition</a:t>
            </a:r>
            <a:endParaRPr sz="3298"/>
          </a:p>
          <a:p>
            <a:pPr marL="332587" indent="-332587" defTabSz="886902">
              <a:lnSpc>
                <a:spcPct val="80000"/>
              </a:lnSpc>
              <a:spcBef>
                <a:spcPts val="500"/>
              </a:spcBef>
              <a:defRPr sz="2231"/>
            </a:pPr>
            <a:r>
              <a:t>Нарушение </a:t>
            </a:r>
            <a:r>
              <a:t>SRP</a:t>
            </a:r>
            <a:endParaRPr sz="3298"/>
          </a:p>
          <a:p>
            <a:pPr marL="332587" indent="-332587" defTabSz="886902">
              <a:lnSpc>
                <a:spcPct val="80000"/>
              </a:lnSpc>
              <a:spcBef>
                <a:spcPts val="500"/>
              </a:spcBef>
              <a:defRPr sz="2231"/>
            </a:pPr>
            <a:r>
              <a:t>Слишком длинный метод / класс</a:t>
            </a:r>
            <a:endParaRPr sz="2134"/>
          </a:p>
          <a:p>
            <a:pPr marL="332587" indent="-332587" defTabSz="886902">
              <a:lnSpc>
                <a:spcPct val="80000"/>
              </a:lnSpc>
              <a:spcBef>
                <a:spcPts val="500"/>
              </a:spcBef>
              <a:defRPr sz="2231"/>
            </a:pPr>
            <a:r>
              <a:t>Слишком общее / сложное название метода</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Composability</a:t>
            </a:r>
            <a:endParaRPr sz="3298"/>
          </a:p>
          <a:p>
            <a:pPr marL="332587" indent="-332587" defTabSz="886902">
              <a:lnSpc>
                <a:spcPct val="80000"/>
              </a:lnSpc>
              <a:spcBef>
                <a:spcPts val="500"/>
              </a:spcBef>
              <a:defRPr sz="2231"/>
            </a:pPr>
            <a:r>
              <a:t>Переиспользуемость</a:t>
            </a:r>
            <a:endParaRPr sz="3298"/>
          </a:p>
          <a:p>
            <a:pPr marL="332587" indent="-332587" defTabSz="886902">
              <a:lnSpc>
                <a:spcPct val="80000"/>
              </a:lnSpc>
              <a:spcBef>
                <a:spcPts val="500"/>
              </a:spcBef>
              <a:defRPr sz="2231"/>
            </a:pPr>
            <a:r>
              <a:t>Не самоценно</a:t>
            </a:r>
            <a:endParaRPr sz="2134"/>
          </a:p>
          <a:p>
            <a:pPr marL="0" indent="0" defTabSz="886902">
              <a:lnSpc>
                <a:spcPct val="80000"/>
              </a:lnSpc>
              <a:spcBef>
                <a:spcPts val="500"/>
              </a:spcBef>
              <a:buSzTx/>
              <a:buNone/>
              <a:defRPr sz="2522"/>
            </a:pPr>
          </a:p>
          <a:p>
            <a:pPr marL="0" indent="0" defTabSz="886902">
              <a:lnSpc>
                <a:spcPct val="80000"/>
              </a:lnSpc>
              <a:spcBef>
                <a:spcPts val="500"/>
              </a:spcBef>
              <a:buSzTx/>
              <a:buNone/>
              <a:defRPr sz="2231">
                <a:solidFill>
                  <a:schemeClr val="accent1"/>
                </a:solidFill>
              </a:defRPr>
            </a:pPr>
            <a:r>
              <a:t>Readability</a:t>
            </a:r>
            <a:endParaRPr sz="3298"/>
          </a:p>
          <a:p>
            <a:pPr marL="332587" indent="-332587" defTabSz="886902">
              <a:lnSpc>
                <a:spcPct val="80000"/>
              </a:lnSpc>
              <a:spcBef>
                <a:spcPts val="500"/>
              </a:spcBef>
              <a:defRPr sz="2231"/>
            </a:pPr>
            <a:r>
              <a:t>Скрытый поток данных</a:t>
            </a:r>
            <a:endParaRPr sz="2134"/>
          </a:p>
          <a:p>
            <a:pPr marL="332587" indent="-332587" defTabSz="886902">
              <a:lnSpc>
                <a:spcPct val="80000"/>
              </a:lnSpc>
              <a:spcBef>
                <a:spcPts val="500"/>
              </a:spcBef>
              <a:defRPr sz="2231"/>
            </a:pPr>
            <a:r>
              <a:t>Я так не объясняю / Ох, хочу кофе</a:t>
            </a:r>
            <a:endParaRPr sz="3298"/>
          </a:p>
          <a:p>
            <a:pPr marL="332587" indent="-332587" defTabSz="886902">
              <a:lnSpc>
                <a:spcPct val="80000"/>
              </a:lnSpc>
              <a:spcBef>
                <a:spcPts val="500"/>
              </a:spcBef>
              <a:defRPr sz="2231"/>
            </a:pPr>
            <a:r>
              <a:t>Чрезмерная навигация по коду</a:t>
            </a:r>
          </a:p>
        </p:txBody>
      </p:sp>
      <p:sp>
        <p:nvSpPr>
          <p:cNvPr id="468" name="Заголовок 2"/>
          <p:cNvSpPr txBox="1"/>
          <p:nvPr>
            <p:ph type="title"/>
          </p:nvPr>
        </p:nvSpPr>
        <p:spPr>
          <a:xfrm>
            <a:off x="1295469" y="549276"/>
            <a:ext cx="9601067" cy="792164"/>
          </a:xfrm>
          <a:prstGeom prst="rect">
            <a:avLst/>
          </a:prstGeom>
        </p:spPr>
        <p:txBody>
          <a:bodyPr/>
          <a:lstStyle/>
          <a:p>
            <a:pPr/>
            <a:r>
              <a:t>Какие маркеры заметили?</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Объект 2"/>
          <p:cNvSpPr txBox="1"/>
          <p:nvPr>
            <p:ph type="body" idx="1"/>
          </p:nvPr>
        </p:nvSpPr>
        <p:spPr>
          <a:xfrm>
            <a:off x="1295399" y="1628778"/>
            <a:ext cx="9601135" cy="4679953"/>
          </a:xfrm>
          <a:prstGeom prst="rect">
            <a:avLst/>
          </a:prstGeom>
        </p:spPr>
        <p:txBody>
          <a:bodyPr/>
          <a:lstStyle/>
          <a:p>
            <a:pPr marL="332587" indent="-332587" defTabSz="886902">
              <a:defRPr sz="3104"/>
            </a:pPr>
            <a:r>
              <a:t>Сделать более явным поток данных:</a:t>
            </a:r>
          </a:p>
          <a:p>
            <a:pPr lvl="1" marL="720608" indent="-277158" defTabSz="886902">
              <a:spcBef>
                <a:spcPts val="600"/>
              </a:spcBef>
              <a:defRPr sz="2716"/>
            </a:pPr>
            <a:r>
              <a:t>Убрать все поля, передавать аргументы в метод</a:t>
            </a:r>
          </a:p>
          <a:p>
            <a:pPr lvl="1" marL="720608" indent="-277158" defTabSz="886902">
              <a:spcBef>
                <a:spcPts val="600"/>
              </a:spcBef>
              <a:defRPr sz="2716"/>
            </a:pPr>
            <a:r>
              <a:t>Удалить </a:t>
            </a:r>
            <a:r>
              <a:t>LoadFrom</a:t>
            </a:r>
            <a:r>
              <a:t> (и доработать тесты)</a:t>
            </a:r>
          </a:p>
          <a:p>
            <a:pPr marL="332587" indent="-332587" defTabSz="886902">
              <a:defRPr sz="3104"/>
            </a:pPr>
            <a:r>
              <a:t>Найти и использовать </a:t>
            </a:r>
            <a:r>
              <a:t>PerformMove</a:t>
            </a:r>
          </a:p>
          <a:p>
            <a:pPr marL="332587" indent="-332587" defTabSz="886902">
              <a:defRPr sz="3104"/>
            </a:pPr>
            <a:r>
              <a:t>Выделить </a:t>
            </a:r>
            <a:r>
              <a:t>HasSafeMoves</a:t>
            </a:r>
          </a:p>
          <a:p>
            <a:pPr marL="332587" indent="-332587" defTabSz="886902">
              <a:defRPr sz="3104"/>
            </a:pPr>
            <a:r>
              <a:t>Обобщить пару </a:t>
            </a:r>
            <a:r>
              <a:t>foreach</a:t>
            </a:r>
            <a:r>
              <a:t> в </a:t>
            </a:r>
            <a:r>
              <a:t>HasMoves</a:t>
            </a:r>
          </a:p>
          <a:p>
            <a:pPr marL="332587" indent="-332587" defTabSz="886902">
              <a:defRPr sz="3104"/>
            </a:pPr>
            <a:r>
              <a:t>Обобщить для любого цвета, не только белого</a:t>
            </a:r>
          </a:p>
        </p:txBody>
      </p:sp>
      <p:sp>
        <p:nvSpPr>
          <p:cNvPr id="471" name="Заголовок 1"/>
          <p:cNvSpPr txBox="1"/>
          <p:nvPr>
            <p:ph type="title"/>
          </p:nvPr>
        </p:nvSpPr>
        <p:spPr>
          <a:xfrm>
            <a:off x="1295469" y="549276"/>
            <a:ext cx="9601067" cy="792164"/>
          </a:xfrm>
          <a:prstGeom prst="rect">
            <a:avLst/>
          </a:prstGeom>
        </p:spPr>
        <p:txBody>
          <a:bodyPr/>
          <a:lstStyle/>
          <a:p>
            <a:pPr>
              <a:defRPr>
                <a:solidFill>
                  <a:srgbClr val="000000"/>
                </a:solidFill>
              </a:defRPr>
            </a:pPr>
            <a:r>
              <a:t>Разбор задачи</a:t>
            </a:r>
            <a:r>
              <a:rPr>
                <a:solidFill>
                  <a:schemeClr val="accent1"/>
                </a:solidFill>
              </a:rPr>
              <a:t> </a:t>
            </a:r>
            <a:r>
              <a:rPr>
                <a:solidFill>
                  <a:schemeClr val="accent1"/>
                </a:solidFill>
              </a:rPr>
              <a:t>Chess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3" name="Рисунок 4" descr="Рисунок 4"/>
          <p:cNvPicPr>
            <a:picLocks noChangeAspect="1"/>
          </p:cNvPicPr>
          <p:nvPr>
            <p:ph type="pic" idx="13"/>
          </p:nvPr>
        </p:nvPicPr>
        <p:blipFill>
          <a:blip r:embed="rId3">
            <a:extLst/>
          </a:blip>
          <a:srcRect l="0" t="9718" r="0" b="9718"/>
          <a:stretch>
            <a:fillRect/>
          </a:stretch>
        </p:blipFill>
        <p:spPr>
          <a:xfrm>
            <a:off x="0" y="-1305"/>
            <a:ext cx="12192000" cy="6858002"/>
          </a:xfrm>
          <a:prstGeom prst="rect">
            <a:avLst/>
          </a:prstGeom>
        </p:spPr>
      </p:pic>
      <p:sp>
        <p:nvSpPr>
          <p:cNvPr id="474" name="Заголовок 2"/>
          <p:cNvSpPr txBox="1"/>
          <p:nvPr>
            <p:ph type="title"/>
          </p:nvPr>
        </p:nvSpPr>
        <p:spPr>
          <a:xfrm>
            <a:off x="1295400" y="5376248"/>
            <a:ext cx="10896600" cy="1076962"/>
          </a:xfrm>
          <a:prstGeom prst="rect">
            <a:avLst/>
          </a:prstGeom>
        </p:spPr>
        <p:txBody>
          <a:bodyPr/>
          <a:lstStyle/>
          <a:p>
            <a:pPr/>
            <a:r>
              <a:t>Чистый код</a:t>
            </a:r>
          </a:p>
        </p:txBody>
      </p:sp>
      <p:sp>
        <p:nvSpPr>
          <p:cNvPr id="475"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9" name="Рисунок 4" descr="Рисунок 4"/>
          <p:cNvPicPr>
            <a:picLocks noChangeAspect="1"/>
          </p:cNvPicPr>
          <p:nvPr>
            <p:ph type="pic" idx="13"/>
          </p:nvPr>
        </p:nvPicPr>
        <p:blipFill>
          <a:blip r:embed="rId3">
            <a:extLst/>
          </a:blip>
          <a:srcRect l="0" t="7786" r="0" b="7786"/>
          <a:stretch>
            <a:fillRect/>
          </a:stretch>
        </p:blipFill>
        <p:spPr>
          <a:xfrm>
            <a:off x="0" y="-1304"/>
            <a:ext cx="12192000" cy="6858000"/>
          </a:xfrm>
          <a:prstGeom prst="rect">
            <a:avLst/>
          </a:prstGeom>
        </p:spPr>
      </p:pic>
      <p:sp>
        <p:nvSpPr>
          <p:cNvPr id="480" name="Заголовок 2"/>
          <p:cNvSpPr txBox="1"/>
          <p:nvPr>
            <p:ph type="title"/>
          </p:nvPr>
        </p:nvSpPr>
        <p:spPr>
          <a:xfrm>
            <a:off x="1295400" y="5376248"/>
            <a:ext cx="10896600" cy="1076962"/>
          </a:xfrm>
          <a:prstGeom prst="rect">
            <a:avLst/>
          </a:prstGeom>
        </p:spPr>
        <p:txBody>
          <a:bodyPr/>
          <a:lstStyle/>
          <a:p>
            <a:pPr/>
            <a:r>
              <a:t>Реальный код</a:t>
            </a:r>
          </a:p>
        </p:txBody>
      </p:sp>
      <p:sp>
        <p:nvSpPr>
          <p:cNvPr id="481" name="Текст 3"/>
          <p:cNvSpPr txBox="1"/>
          <p:nvPr>
            <p:ph type="body" sz="quarter" idx="1"/>
          </p:nvPr>
        </p:nvSpPr>
        <p:spPr>
          <a:xfrm>
            <a:off x="0" y="5373687"/>
            <a:ext cx="1295400" cy="1076053"/>
          </a:xfrm>
          <a:prstGeom prst="rect">
            <a:avLst/>
          </a:prstGeom>
        </p:spPr>
        <p:txBody>
          <a:bodyPr/>
          <a:lstStyle/>
          <a:p>
            <a:pPr defTabSz="603459">
              <a:spcBef>
                <a:spcPts val="500"/>
              </a:spcBef>
              <a:defRPr sz="2112"/>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5" name="Объект 1"/>
          <p:cNvSpPr txBox="1"/>
          <p:nvPr>
            <p:ph type="body" idx="1"/>
          </p:nvPr>
        </p:nvSpPr>
        <p:spPr>
          <a:xfrm>
            <a:off x="1295399" y="1628778"/>
            <a:ext cx="9601135" cy="4679953"/>
          </a:xfrm>
          <a:prstGeom prst="rect">
            <a:avLst/>
          </a:prstGeom>
        </p:spPr>
        <p:txBody>
          <a:bodyPr/>
          <a:lstStyle/>
          <a:p>
            <a:pPr marL="0" indent="0" algn="ctr">
              <a:spcBef>
                <a:spcPts val="800"/>
              </a:spcBef>
              <a:buSzTx/>
              <a:buNone/>
              <a:defRPr sz="3600"/>
            </a:pPr>
            <a:r>
              <a:t>Оставь место стоянки чище,</a:t>
            </a:r>
            <a:br/>
            <a:r>
              <a:t>чем оно было до твоего прихода</a:t>
            </a:r>
          </a:p>
        </p:txBody>
      </p:sp>
      <p:sp>
        <p:nvSpPr>
          <p:cNvPr id="486" name="Заголовок 2"/>
          <p:cNvSpPr txBox="1"/>
          <p:nvPr>
            <p:ph type="title"/>
          </p:nvPr>
        </p:nvSpPr>
        <p:spPr>
          <a:xfrm>
            <a:off x="1295469" y="549276"/>
            <a:ext cx="9601067" cy="792164"/>
          </a:xfrm>
          <a:prstGeom prst="rect">
            <a:avLst/>
          </a:prstGeom>
        </p:spPr>
        <p:txBody>
          <a:bodyPr/>
          <a:lstStyle/>
          <a:p>
            <a:pPr/>
            <a:r>
              <a:t>Правило бойскаута</a:t>
            </a:r>
          </a:p>
        </p:txBody>
      </p:sp>
      <p:pic>
        <p:nvPicPr>
          <p:cNvPr id="487" name="Рисунок 3" descr="Рисунок 3"/>
          <p:cNvPicPr>
            <a:picLocks noChangeAspect="1"/>
          </p:cNvPicPr>
          <p:nvPr/>
        </p:nvPicPr>
        <p:blipFill>
          <a:blip r:embed="rId3">
            <a:extLst/>
          </a:blip>
          <a:stretch>
            <a:fillRect/>
          </a:stretch>
        </p:blipFill>
        <p:spPr>
          <a:xfrm>
            <a:off x="6781800" y="3778122"/>
            <a:ext cx="4114800" cy="2530603"/>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1" name="Заголовок 1"/>
          <p:cNvSpPr txBox="1"/>
          <p:nvPr>
            <p:ph type="title"/>
          </p:nvPr>
        </p:nvSpPr>
        <p:spPr>
          <a:xfrm>
            <a:off x="1295533" y="1628775"/>
            <a:ext cx="9601067" cy="3600450"/>
          </a:xfrm>
          <a:prstGeom prst="rect">
            <a:avLst/>
          </a:prstGeom>
        </p:spPr>
        <p:txBody>
          <a:bodyPr/>
          <a:lstStyle/>
          <a:p>
            <a:pPr/>
            <a:r>
              <a:t>Следуйте</a:t>
            </a:r>
            <a:br/>
            <a:r>
              <a:t>Правилу бойскаута</a:t>
            </a:r>
            <a:br/>
            <a:r>
              <a:t>в течение МЕСЯЦА</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495" name="Объект 2"/>
          <p:cNvSpPr txBox="1"/>
          <p:nvPr>
            <p:ph type="body" idx="1"/>
          </p:nvPr>
        </p:nvSpPr>
        <p:spPr>
          <a:xfrm>
            <a:off x="1295399" y="1628778"/>
            <a:ext cx="9601135" cy="4679953"/>
          </a:xfrm>
          <a:prstGeom prst="rect">
            <a:avLst/>
          </a:prstGeom>
        </p:spPr>
        <p:txBody>
          <a:bodyPr/>
          <a:lstStyle/>
          <a:p>
            <a:pPr marL="322301" indent="-322301" defTabSz="859472">
              <a:spcBef>
                <a:spcPts val="600"/>
              </a:spcBef>
              <a:defRPr sz="2632"/>
            </a:pPr>
            <a:r>
              <a:t>Найди в коде своего проекта</a:t>
            </a:r>
            <a:r>
              <a:t> </a:t>
            </a:r>
            <a:r>
              <a:t>пример</a:t>
            </a:r>
            <a:r>
              <a:t> </a:t>
            </a:r>
            <a:r>
              <a:t>неудачной декомпозиции с точки зрения «переиспользуемости»</a:t>
            </a:r>
          </a:p>
          <a:p>
            <a:pPr marL="322301" indent="-322301" defTabSz="859472">
              <a:spcBef>
                <a:spcPts val="600"/>
              </a:spcBef>
              <a:defRPr sz="2632"/>
            </a:pPr>
            <a:r>
              <a:t>Проведи рефакторинг</a:t>
            </a:r>
          </a:p>
          <a:p>
            <a:pPr marL="322301" indent="-322301" defTabSz="859472">
              <a:spcBef>
                <a:spcPts val="600"/>
              </a:spcBef>
              <a:defRPr sz="2632"/>
            </a:pPr>
            <a:r>
              <a:t>Расскажи на следующем занятии (доклад 5-15 минут)</a:t>
            </a:r>
            <a:r>
              <a:rPr>
                <a:solidFill>
                  <a:schemeClr val="accent1"/>
                </a:solidFill>
              </a:rPr>
              <a:t>*</a:t>
            </a:r>
            <a:endParaRPr>
              <a:solidFill>
                <a:schemeClr val="accent1"/>
              </a:solidFill>
            </a:endParaRPr>
          </a:p>
          <a:p>
            <a:pPr marL="322301" indent="-322301" defTabSz="859472">
              <a:defRPr sz="2632">
                <a:solidFill>
                  <a:schemeClr val="accent1"/>
                </a:solidFill>
              </a:defRPr>
            </a:pPr>
          </a:p>
          <a:p>
            <a:pPr marL="322301" indent="-322301" defTabSz="859472">
              <a:defRPr sz="2632">
                <a:solidFill>
                  <a:schemeClr val="accent1"/>
                </a:solidFill>
              </a:defRPr>
            </a:pPr>
          </a:p>
          <a:p>
            <a:pPr marL="322301" indent="-322301" defTabSz="859472">
              <a:defRPr sz="2632">
                <a:solidFill>
                  <a:schemeClr val="accent1"/>
                </a:solidFill>
              </a:defRPr>
            </a:pPr>
          </a:p>
          <a:p>
            <a:pPr marL="0" indent="0" defTabSz="859472">
              <a:spcBef>
                <a:spcPts val="500"/>
              </a:spcBef>
              <a:buSzTx/>
              <a:buNone/>
              <a:defRPr sz="2256">
                <a:solidFill>
                  <a:schemeClr val="accent1"/>
                </a:solidFill>
              </a:defRPr>
            </a:pPr>
            <a:r>
              <a:t>*</a:t>
            </a:r>
            <a:r>
              <a:rPr>
                <a:solidFill>
                  <a:srgbClr val="000000"/>
                </a:solidFill>
              </a:rPr>
              <a:t> Если вы из одного проекта, делайте в паре</a:t>
            </a:r>
          </a:p>
        </p:txBody>
      </p:sp>
      <p:sp>
        <p:nvSpPr>
          <p:cNvPr id="496" name="Заголовок 1"/>
          <p:cNvSpPr txBox="1"/>
          <p:nvPr>
            <p:ph type="title"/>
          </p:nvPr>
        </p:nvSpPr>
        <p:spPr>
          <a:xfrm>
            <a:off x="1295469" y="549276"/>
            <a:ext cx="9601067" cy="792164"/>
          </a:xfrm>
          <a:prstGeom prst="rect">
            <a:avLst/>
          </a:prstGeom>
        </p:spPr>
        <p:txBody>
          <a:bodyPr/>
          <a:lstStyle/>
          <a:p>
            <a:pPr defTabSz="877758">
              <a:defRPr sz="4224">
                <a:solidFill>
                  <a:srgbClr val="000000"/>
                </a:solidFill>
              </a:defRPr>
            </a:pPr>
            <a:r>
              <a:t>Спецзадание</a:t>
            </a:r>
            <a:r>
              <a:rPr>
                <a:solidFill>
                  <a:schemeClr val="accent1"/>
                </a:solidFill>
              </a:rPr>
              <a:t> </a:t>
            </a:r>
            <a:r>
              <a:rPr>
                <a:solidFill>
                  <a:schemeClr val="accent1"/>
                </a:solidFill>
              </a:rPr>
              <a:t>bad composability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Заголовок 1"/>
          <p:cNvSpPr txBox="1"/>
          <p:nvPr>
            <p:ph type="title"/>
          </p:nvPr>
        </p:nvSpPr>
        <p:spPr>
          <a:xfrm>
            <a:off x="2495548" y="2636911"/>
            <a:ext cx="7194703" cy="792164"/>
          </a:xfrm>
          <a:prstGeom prst="rect">
            <a:avLst/>
          </a:prstGeom>
        </p:spPr>
        <p:txBody>
          <a:bodyPr/>
          <a:lstStyle>
            <a:lvl1pPr algn="ctr">
              <a:defRPr sz="3600"/>
            </a:lvl1pPr>
          </a:lstStyle>
          <a:p>
            <a:pPr/>
            <a:r>
              <a:t>Помогает ли модульность?</a:t>
            </a:r>
          </a:p>
        </p:txBody>
      </p:sp>
      <p:sp>
        <p:nvSpPr>
          <p:cNvPr id="247" name="TextBox 3"/>
          <p:cNvSpPr txBox="1"/>
          <p:nvPr/>
        </p:nvSpPr>
        <p:spPr>
          <a:xfrm>
            <a:off x="2495550" y="3429075"/>
            <a:ext cx="7200900"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400"/>
            </a:lvl1pPr>
          </a:lstStyle>
          <a:p>
            <a:pPr/>
            <a:r>
              <a:t>когда приходит новая задача или</a:t>
            </a:r>
          </a:p>
        </p:txBody>
      </p:sp>
      <p:sp>
        <p:nvSpPr>
          <p:cNvPr id="248" name="TextBox 4"/>
          <p:cNvSpPr txBox="1"/>
          <p:nvPr/>
        </p:nvSpPr>
        <p:spPr>
          <a:xfrm>
            <a:off x="2495550" y="548679"/>
            <a:ext cx="3600450"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808080"/>
                </a:solidFill>
              </a:defRPr>
            </a:pPr>
            <a:r>
              <a:t>viscosity</a:t>
            </a:r>
          </a:p>
          <a:p>
            <a:pPr>
              <a:defRPr sz="3600">
                <a:solidFill>
                  <a:schemeClr val="accent1"/>
                </a:solidFill>
              </a:defRPr>
            </a:pPr>
            <a:r>
              <a:t>вязкость</a:t>
            </a:r>
          </a:p>
          <a:p>
            <a:pPr>
              <a:defRPr sz="2000"/>
            </a:pPr>
            <a:r>
              <a:t>…проще сделать «в обход»</a:t>
            </a:r>
          </a:p>
        </p:txBody>
      </p:sp>
      <p:sp>
        <p:nvSpPr>
          <p:cNvPr id="249" name="TextBox 5"/>
          <p:cNvSpPr txBox="1"/>
          <p:nvPr/>
        </p:nvSpPr>
        <p:spPr>
          <a:xfrm>
            <a:off x="6095999" y="548679"/>
            <a:ext cx="3594253"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000">
                <a:solidFill>
                  <a:srgbClr val="808080"/>
                </a:solidFill>
              </a:defRPr>
            </a:pPr>
            <a:r>
              <a:t>rigidity</a:t>
            </a:r>
          </a:p>
          <a:p>
            <a:pPr algn="r">
              <a:defRPr sz="3600">
                <a:solidFill>
                  <a:schemeClr val="accent1"/>
                </a:solidFill>
              </a:defRPr>
            </a:pPr>
            <a:r>
              <a:t>жесткость</a:t>
            </a:r>
          </a:p>
          <a:p>
            <a:pPr algn="r">
              <a:defRPr sz="2000"/>
            </a:pPr>
            <a:r>
              <a:t>…надо много переделывать</a:t>
            </a:r>
          </a:p>
        </p:txBody>
      </p:sp>
      <p:sp>
        <p:nvSpPr>
          <p:cNvPr id="250" name="TextBox 6"/>
          <p:cNvSpPr txBox="1"/>
          <p:nvPr/>
        </p:nvSpPr>
        <p:spPr>
          <a:xfrm>
            <a:off x="2495549" y="4070984"/>
            <a:ext cx="3600451" cy="22377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ctr">
              <a:defRPr sz="1600"/>
            </a:pPr>
            <a:r>
              <a:t>…не получается использовать</a:t>
            </a:r>
            <a:r>
              <a:t> </a:t>
            </a:r>
            <a:r>
              <a:t>готовое решение в новом контексте</a:t>
            </a:r>
            <a:endParaRPr>
              <a:solidFill>
                <a:srgbClr val="808080"/>
              </a:solidFill>
            </a:endParaRPr>
          </a:p>
          <a:p>
            <a:pPr algn="ctr">
              <a:defRPr sz="3600">
                <a:solidFill>
                  <a:schemeClr val="accent1"/>
                </a:solidFill>
              </a:defRPr>
            </a:pPr>
            <a:r>
              <a:t>неподвижность</a:t>
            </a:r>
          </a:p>
          <a:p>
            <a:pPr algn="ctr">
              <a:defRPr sz="2000">
                <a:solidFill>
                  <a:srgbClr val="808080"/>
                </a:solidFill>
              </a:defRPr>
            </a:pPr>
            <a:r>
              <a:t>immobility</a:t>
            </a:r>
          </a:p>
        </p:txBody>
      </p:sp>
      <p:sp>
        <p:nvSpPr>
          <p:cNvPr id="251" name="TextBox 7"/>
          <p:cNvSpPr txBox="1"/>
          <p:nvPr/>
        </p:nvSpPr>
        <p:spPr>
          <a:xfrm>
            <a:off x="6095999" y="5048885"/>
            <a:ext cx="3594253" cy="12598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lgn="r">
              <a:defRPr sz="2000"/>
            </a:pPr>
            <a:r>
              <a:t>…трогать код опасно</a:t>
            </a:r>
            <a:endParaRPr>
              <a:solidFill>
                <a:srgbClr val="808080"/>
              </a:solidFill>
            </a:endParaRPr>
          </a:p>
          <a:p>
            <a:pPr algn="r">
              <a:defRPr sz="3600">
                <a:solidFill>
                  <a:schemeClr val="accent1"/>
                </a:solidFill>
              </a:defRPr>
            </a:pPr>
            <a:r>
              <a:t>хрупкость</a:t>
            </a:r>
          </a:p>
          <a:p>
            <a:pPr algn="r">
              <a:defRPr sz="2000">
                <a:solidFill>
                  <a:srgbClr val="808080"/>
                </a:solidFill>
              </a:defRPr>
            </a:pPr>
            <a:r>
              <a:t>fragility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3" name="Объект 2"/>
          <p:cNvSpPr txBox="1"/>
          <p:nvPr>
            <p:ph type="body" idx="1"/>
          </p:nvPr>
        </p:nvSpPr>
        <p:spPr>
          <a:xfrm>
            <a:off x="1295399" y="1628778"/>
            <a:ext cx="9601135" cy="4679953"/>
          </a:xfrm>
          <a:prstGeom prst="rect">
            <a:avLst/>
          </a:prstGeom>
        </p:spPr>
        <p:txBody>
          <a:bodyPr/>
          <a:lstStyle/>
          <a:p>
            <a:pPr marL="332587" indent="-332587" defTabSz="886902">
              <a:lnSpc>
                <a:spcPct val="90000"/>
              </a:lnSpc>
              <a:spcBef>
                <a:spcPts val="600"/>
              </a:spcBef>
              <a:defRPr b="1" sz="2619"/>
            </a:pPr>
            <a:r>
              <a:t>Простота и понятность.</a:t>
            </a:r>
            <a:r>
              <a:rPr b="0"/>
              <a:t> Что в будущем инженер смог быстро разобраться и доработать компонент под изменившиеся требования.</a:t>
            </a:r>
          </a:p>
          <a:p>
            <a:pPr marL="332587" indent="-332587" defTabSz="886902">
              <a:lnSpc>
                <a:spcPct val="90000"/>
              </a:lnSpc>
              <a:spcBef>
                <a:spcPts val="600"/>
              </a:spcBef>
              <a:defRPr b="1" sz="2619"/>
            </a:pPr>
            <a:r>
              <a:t>Корректность.</a:t>
            </a:r>
            <a:r>
              <a:rPr b="0"/>
              <a:t> Чтобы в будущем инженер своими правками случайно не сломал работоспособность системы.</a:t>
            </a:r>
          </a:p>
          <a:p>
            <a:pPr marL="332587" indent="-332587" defTabSz="886902">
              <a:lnSpc>
                <a:spcPct val="90000"/>
              </a:lnSpc>
              <a:spcBef>
                <a:spcPts val="600"/>
              </a:spcBef>
              <a:defRPr b="1" sz="2619"/>
            </a:pPr>
            <a:r>
              <a:t>Расширяемость.</a:t>
            </a:r>
            <a:r>
              <a:rPr b="0"/>
              <a:t> Чтобы в будущем инженеру проще было вносить доработки под новые требования.</a:t>
            </a:r>
          </a:p>
          <a:p>
            <a:pPr marL="332587" indent="-332587" defTabSz="886902">
              <a:lnSpc>
                <a:spcPct val="90000"/>
              </a:lnSpc>
              <a:spcBef>
                <a:spcPts val="600"/>
              </a:spcBef>
              <a:defRPr b="1" sz="2619"/>
            </a:pPr>
            <a:r>
              <a:t>Универсальность.</a:t>
            </a:r>
            <a:r>
              <a:rPr b="0"/>
              <a:t> Чтобы в будущем инженеру было проще использовать этот код в контексте другой задачи или проекта.</a:t>
            </a:r>
          </a:p>
        </p:txBody>
      </p:sp>
      <p:sp>
        <p:nvSpPr>
          <p:cNvPr id="254" name="Заголовок 1"/>
          <p:cNvSpPr txBox="1"/>
          <p:nvPr>
            <p:ph type="title"/>
          </p:nvPr>
        </p:nvSpPr>
        <p:spPr>
          <a:xfrm>
            <a:off x="1295469" y="549276"/>
            <a:ext cx="9601067" cy="792164"/>
          </a:xfrm>
          <a:prstGeom prst="rect">
            <a:avLst/>
          </a:prstGeom>
        </p:spPr>
        <p:txBody>
          <a:bodyPr/>
          <a:lstStyle/>
          <a:p>
            <a:pPr/>
            <a:r>
              <a:t>Зачем нужен чистый код?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3" grpId="1"/>
    </p:bldLst>
  </p:timing>
</p:sld>
</file>

<file path=ppt/slides/slide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58" name="Объект 2"/>
          <p:cNvSpPr txBox="1"/>
          <p:nvPr>
            <p:ph type="body" idx="1"/>
          </p:nvPr>
        </p:nvSpPr>
        <p:spPr>
          <a:xfrm>
            <a:off x="1295399" y="1628778"/>
            <a:ext cx="9601135" cy="4679953"/>
          </a:xfrm>
          <a:prstGeom prst="rect">
            <a:avLst/>
          </a:prstGeom>
        </p:spPr>
        <p:txBody>
          <a:bodyPr/>
          <a:lstStyle/>
          <a:p>
            <a:pPr/>
            <a:r>
              <a:t>Аккуратное форматирование</a:t>
            </a:r>
          </a:p>
          <a:p>
            <a:pPr/>
            <a:r>
              <a:t>Соответствие принятому (в команде или </a:t>
            </a:r>
            <a:br/>
            <a:r>
              <a:t>в комьюнити) стилю оформления кода</a:t>
            </a:r>
          </a:p>
          <a:p>
            <a:pPr/>
            <a:r>
              <a:t>Понятные имена методов и переменных</a:t>
            </a:r>
          </a:p>
        </p:txBody>
      </p:sp>
      <p:sp>
        <p:nvSpPr>
          <p:cNvPr id="259" name="Заголовок 1"/>
          <p:cNvSpPr txBox="1"/>
          <p:nvPr>
            <p:ph type="title"/>
          </p:nvPr>
        </p:nvSpPr>
        <p:spPr>
          <a:xfrm>
            <a:off x="1295469" y="549276"/>
            <a:ext cx="9601067" cy="792164"/>
          </a:xfrm>
          <a:prstGeom prst="rect">
            <a:avLst/>
          </a:prstGeom>
        </p:spPr>
        <p:txBody>
          <a:bodyPr/>
          <a:lstStyle/>
          <a:p>
            <a:pPr/>
            <a:r>
              <a:t>Гигиенический минимум</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61" name="Заголовок 1"/>
          <p:cNvSpPr txBox="1"/>
          <p:nvPr>
            <p:ph type="title"/>
          </p:nvPr>
        </p:nvSpPr>
        <p:spPr>
          <a:xfrm>
            <a:off x="1295533" y="1628775"/>
            <a:ext cx="9601067" cy="3600450"/>
          </a:xfrm>
          <a:prstGeom prst="rect">
            <a:avLst/>
          </a:prstGeom>
        </p:spPr>
        <p:txBody>
          <a:bodyPr/>
          <a:lstStyle/>
          <a:p>
            <a:pPr/>
            <a:r>
              <a:t>Samples / datasaver.cs</a:t>
            </a:r>
          </a:p>
        </p:txBody>
      </p:sp>
      <p:pic>
        <p:nvPicPr>
          <p:cNvPr id="262" name="Picture 22" descr="Picture 22"/>
          <p:cNvPicPr>
            <a:picLocks noChangeAspect="1"/>
          </p:cNvPicPr>
          <p:nvPr/>
        </p:nvPicPr>
        <p:blipFill>
          <a:blip r:embed="rId2">
            <a:extLst/>
          </a:blip>
          <a:stretch>
            <a:fillRect/>
          </a:stretch>
        </p:blipFill>
        <p:spPr>
          <a:xfrm>
            <a:off x="5448065" y="549275"/>
            <a:ext cx="1296001" cy="158368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Макеты слайдов с основной цветовой темой">
  <a:themeElements>
    <a:clrScheme name="Макеты слайдов с основной цветовой темой">
      <a:dk1>
        <a:srgbClr val="000000"/>
      </a:dk1>
      <a:lt1>
        <a:srgbClr val="FFFFFF"/>
      </a:lt1>
      <a:dk2>
        <a:srgbClr val="A7A7A7"/>
      </a:dk2>
      <a:lt2>
        <a:srgbClr val="535353"/>
      </a:lt2>
      <a:accent1>
        <a:srgbClr val="D94440"/>
      </a:accent1>
      <a:accent2>
        <a:srgbClr val="51926C"/>
      </a:accent2>
      <a:accent3>
        <a:srgbClr val="1E78BE"/>
      </a:accent3>
      <a:accent4>
        <a:srgbClr val="A23A99"/>
      </a:accent4>
      <a:accent5>
        <a:srgbClr val="00AA90"/>
      </a:accent5>
      <a:accent6>
        <a:srgbClr val="FF5500"/>
      </a:accent6>
      <a:hlink>
        <a:srgbClr val="0000FF"/>
      </a:hlink>
      <a:folHlink>
        <a:srgbClr val="FF00FF"/>
      </a:folHlink>
    </a:clrScheme>
    <a:fontScheme name="Макеты слайдов с основной цветовой темой">
      <a:majorFont>
        <a:latin typeface="Calibri"/>
        <a:ea typeface="Calibri"/>
        <a:cs typeface="Calibri"/>
      </a:majorFont>
      <a:minorFont>
        <a:latin typeface="Helvetica"/>
        <a:ea typeface="Helvetica"/>
        <a:cs typeface="Helvetica"/>
      </a:minorFont>
    </a:fontScheme>
    <a:fmtScheme name="Макеты слайдов с основной цветовой темой">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