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8" r:id="rId2"/>
    <p:sldId id="271" r:id="rId3"/>
    <p:sldId id="272" r:id="rId4"/>
    <p:sldId id="273" r:id="rId5"/>
    <p:sldId id="275" r:id="rId6"/>
    <p:sldId id="279" r:id="rId7"/>
    <p:sldId id="276" r:id="rId8"/>
    <p:sldId id="277" r:id="rId9"/>
    <p:sldId id="296" r:id="rId10"/>
    <p:sldId id="286" r:id="rId11"/>
    <p:sldId id="297" r:id="rId12"/>
    <p:sldId id="289" r:id="rId13"/>
    <p:sldId id="291" r:id="rId14"/>
    <p:sldId id="299" r:id="rId15"/>
    <p:sldId id="292" r:id="rId16"/>
    <p:sldId id="294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4799" autoAdjust="0"/>
  </p:normalViewPr>
  <p:slideViewPr>
    <p:cSldViewPr snapToGrid="0">
      <p:cViewPr varScale="1">
        <p:scale>
          <a:sx n="63" d="100"/>
          <a:sy n="63" d="100"/>
        </p:scale>
        <p:origin x="8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15375-4139-4C08-98FD-C8890076A179}" type="datetimeFigureOut">
              <a:rPr lang="ru-RU" smtClean="0"/>
              <a:t>22.07.2016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8A792-AF02-4BD8-8606-DDEB1845C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45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</a:t>
            </a:r>
            <a:r>
              <a:rPr lang="ru-RU" baseline="0" dirty="0" smtClean="0"/>
              <a:t> нарушение </a:t>
            </a:r>
            <a:r>
              <a:rPr lang="en-US" baseline="0" dirty="0" smtClean="0"/>
              <a:t>DIP</a:t>
            </a:r>
            <a:r>
              <a:rPr lang="ru-RU" baseline="0" dirty="0" smtClean="0"/>
              <a:t> — зависимость от конкретики.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076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DIP</a:t>
            </a:r>
            <a:r>
              <a:rPr lang="en-US" baseline="0" dirty="0" smtClean="0"/>
              <a:t> — </a:t>
            </a:r>
            <a:r>
              <a:rPr lang="ru-RU" baseline="0" dirty="0" smtClean="0"/>
              <a:t>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19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12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60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2390-567E-4CAF-BC9B-5B0A71C0EFEC}" type="datetimeFigureOut">
              <a:rPr lang="ru-RU" smtClean="0"/>
              <a:t>22.07.2016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390C-CFF5-4A84-97FC-7BF06C72A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399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2390-567E-4CAF-BC9B-5B0A71C0EFEC}" type="datetimeFigureOut">
              <a:rPr lang="ru-RU" smtClean="0"/>
              <a:t>22.07.2016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390C-CFF5-4A84-97FC-7BF06C72A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78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2390-567E-4CAF-BC9B-5B0A71C0EFEC}" type="datetimeFigureOut">
              <a:rPr lang="ru-RU" smtClean="0"/>
              <a:t>22.07.2016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390C-CFF5-4A84-97FC-7BF06C72A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65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2390-567E-4CAF-BC9B-5B0A71C0EFEC}" type="datetimeFigureOut">
              <a:rPr lang="ru-RU" smtClean="0"/>
              <a:t>22.07.2016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390C-CFF5-4A84-97FC-7BF06C72A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45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2390-567E-4CAF-BC9B-5B0A71C0EFEC}" type="datetimeFigureOut">
              <a:rPr lang="ru-RU" smtClean="0"/>
              <a:t>22.07.2016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390C-CFF5-4A84-97FC-7BF06C72A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2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2390-567E-4CAF-BC9B-5B0A71C0EFEC}" type="datetimeFigureOut">
              <a:rPr lang="ru-RU" smtClean="0"/>
              <a:t>22.07.2016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390C-CFF5-4A84-97FC-7BF06C72A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96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2390-567E-4CAF-BC9B-5B0A71C0EFEC}" type="datetimeFigureOut">
              <a:rPr lang="ru-RU" smtClean="0"/>
              <a:t>22.07.2016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390C-CFF5-4A84-97FC-7BF06C72A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91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2390-567E-4CAF-BC9B-5B0A71C0EFEC}" type="datetimeFigureOut">
              <a:rPr lang="ru-RU" smtClean="0"/>
              <a:t>22.07.2016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390C-CFF5-4A84-97FC-7BF06C72A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53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2390-567E-4CAF-BC9B-5B0A71C0EFEC}" type="datetimeFigureOut">
              <a:rPr lang="ru-RU" smtClean="0"/>
              <a:t>22.07.2016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390C-CFF5-4A84-97FC-7BF06C72A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77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2390-567E-4CAF-BC9B-5B0A71C0EFEC}" type="datetimeFigureOut">
              <a:rPr lang="ru-RU" smtClean="0"/>
              <a:t>22.07.2016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390C-CFF5-4A84-97FC-7BF06C72A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73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2390-567E-4CAF-BC9B-5B0A71C0EFEC}" type="datetimeFigureOut">
              <a:rPr lang="ru-RU" smtClean="0"/>
              <a:t>22.07.2016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390C-CFF5-4A84-97FC-7BF06C72A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09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E2390-567E-4CAF-BC9B-5B0A71C0EFEC}" type="datetimeFigureOut">
              <a:rPr lang="ru-RU" smtClean="0"/>
              <a:t>22.07.2016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8390C-CFF5-4A84-97FC-7BF06C72A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73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tur-csharper/di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nject/Ninject.Extensions.Factory/wik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2015595"/>
            <a:ext cx="10515600" cy="1500187"/>
          </a:xfrm>
        </p:spPr>
        <p:txBody>
          <a:bodyPr>
            <a:normAutofit/>
          </a:bodyPr>
          <a:lstStyle/>
          <a:p>
            <a:r>
              <a:rPr lang="en-US" sz="4400" dirty="0">
                <a:hlinkClick r:id="rId2"/>
              </a:rPr>
              <a:t>https://</a:t>
            </a:r>
            <a:r>
              <a:rPr lang="en-US" sz="4400" dirty="0" smtClean="0">
                <a:hlinkClick r:id="rId2"/>
              </a:rPr>
              <a:t>github.com/kontur-csharper/di</a:t>
            </a:r>
            <a:r>
              <a:rPr lang="en-US" sz="4400" dirty="0" smtClean="0"/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0718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27827" y="523398"/>
            <a:ext cx="10269044" cy="458587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ru-RU" sz="24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sz="24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obot</a:t>
            </a:r>
            <a:r>
              <a:rPr lang="en-US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ru-RU" altLang="ru-RU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lang="ru-RU" altLang="ru-RU" sz="24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4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ru-RU" altLang="ru-RU" sz="24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ru-RU" sz="24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altLang="ru-RU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US" altLang="ru-RU" sz="24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ru-RU" altLang="ru-RU" sz="24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istanceSensor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ru-RU" altLang="ru-RU" sz="24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ru-RU" altLang="ru-RU" sz="24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ru-RU" altLang="ru-RU" sz="24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4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altLang="ru-RU" sz="2400" dirty="0">
              <a:solidFill>
                <a:srgbClr val="66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400" dirty="0">
              <a:solidFill>
                <a:srgbClr val="00008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OpticalSensor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altLang="ru-RU" sz="24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ru-RU" sz="24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4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ru-RU" sz="2400" dirty="0">
              <a:solidFill>
                <a:srgbClr val="66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IRobot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IRobot</a:t>
            </a:r>
            <a:r>
              <a:rPr lang="ru-RU" altLang="ru-RU" sz="3200" dirty="0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ru-RU" altLang="ru-RU" sz="9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04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!Service Locator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16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Sequence Injection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IHttpHandler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 handlers) { … }</a:t>
            </a:r>
          </a:p>
          <a:p>
            <a:pPr marL="0" indent="0" fontAlgn="t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FileLoader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IFileFormat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[] formats) { … }</a:t>
            </a:r>
          </a:p>
          <a:p>
            <a:pPr marL="0" indent="0" fontAlgn="t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DocumentPage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IAction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[] actions) { … 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09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Циклические зависимости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52650" y="1825625"/>
            <a:ext cx="807050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Controller(IView view)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BasicView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IController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controller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IView</a:t>
            </a:r>
          </a:p>
          <a:p>
            <a:endParaRPr lang="ru-RU" dirty="0"/>
          </a:p>
        </p:txBody>
      </p:sp>
      <p:pic>
        <p:nvPicPr>
          <p:cNvPr id="3076" name="Picture 4" descr="http://www.zooclub.ru/attach/15000/154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136" y="3043416"/>
            <a:ext cx="523875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7061793" y="5115950"/>
            <a:ext cx="1311964" cy="59972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Соединительная линия уступом 80"/>
          <p:cNvCxnSpPr>
            <a:stCxn id="9" idx="1"/>
            <a:endCxn id="7" idx="3"/>
          </p:cNvCxnSpPr>
          <p:nvPr/>
        </p:nvCxnSpPr>
        <p:spPr>
          <a:xfrm rot="10800000">
            <a:off x="8373756" y="3806469"/>
            <a:ext cx="1220645" cy="114036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7061792" y="3502562"/>
            <a:ext cx="1311963" cy="6078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Соединительная линия уступом 7"/>
          <p:cNvCxnSpPr>
            <a:stCxn id="5" idx="0"/>
            <a:endCxn id="7" idx="2"/>
          </p:cNvCxnSpPr>
          <p:nvPr/>
        </p:nvCxnSpPr>
        <p:spPr>
          <a:xfrm rot="16200000" flipV="1">
            <a:off x="7214988" y="4613162"/>
            <a:ext cx="1005575" cy="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9594400" y="4650454"/>
            <a:ext cx="1257513" cy="5927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9594400" y="3043416"/>
            <a:ext cx="1257514" cy="603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Соединительная линия уступом 10"/>
          <p:cNvCxnSpPr>
            <a:stCxn id="9" idx="0"/>
            <a:endCxn id="10" idx="2"/>
          </p:cNvCxnSpPr>
          <p:nvPr/>
        </p:nvCxnSpPr>
        <p:spPr>
          <a:xfrm rot="5400000" flipH="1" flipV="1">
            <a:off x="9721557" y="4148854"/>
            <a:ext cx="1003201" cy="12700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Равнобедренный треугольник 11"/>
          <p:cNvSpPr/>
          <p:nvPr/>
        </p:nvSpPr>
        <p:spPr>
          <a:xfrm>
            <a:off x="10122922" y="4110374"/>
            <a:ext cx="187769" cy="13423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авнобедренный треугольник 12"/>
          <p:cNvSpPr/>
          <p:nvPr/>
        </p:nvSpPr>
        <p:spPr>
          <a:xfrm>
            <a:off x="7623888" y="4516224"/>
            <a:ext cx="187769" cy="13423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Соединительная линия уступом 80"/>
          <p:cNvCxnSpPr>
            <a:stCxn id="5" idx="3"/>
            <a:endCxn id="10" idx="1"/>
          </p:cNvCxnSpPr>
          <p:nvPr/>
        </p:nvCxnSpPr>
        <p:spPr>
          <a:xfrm flipV="1">
            <a:off x="8373757" y="3345335"/>
            <a:ext cx="1220643" cy="2070478"/>
          </a:xfrm>
          <a:prstGeom prst="bentConnector3">
            <a:avLst>
              <a:gd name="adj1" fmla="val 3262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5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Циклические зависимости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Controller(Lazy&lt;IView&gt;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lazyView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BasicView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IController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controller) : IView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c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container.Get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&lt;Controller&gt;();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0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&lt;TArg1, TArg2,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TDependency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2500" y="1825625"/>
            <a:ext cx="109855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factory = 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container.Get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&gt;&gt;();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= factory(42, “!”);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https://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github.com/ninject/Ninject.Extensions.Factory/wiki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16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Прочие особенности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807700" cy="4351338"/>
          </a:xfrm>
        </p:spPr>
        <p:txBody>
          <a:bodyPr/>
          <a:lstStyle/>
          <a:p>
            <a:r>
              <a:rPr lang="ru-RU" dirty="0" smtClean="0"/>
              <a:t>Отложенная инициализация (</a:t>
            </a:r>
            <a:r>
              <a:rPr lang="en-US" dirty="0" smtClean="0"/>
              <a:t>Lazy&lt;T&gt;)</a:t>
            </a:r>
          </a:p>
          <a:p>
            <a:r>
              <a:rPr lang="ru-RU" dirty="0" smtClean="0"/>
              <a:t>Время жизни (</a:t>
            </a:r>
            <a:r>
              <a:rPr lang="en-US" dirty="0" err="1" smtClean="0"/>
              <a:t>InSingletoneScope</a:t>
            </a:r>
            <a:r>
              <a:rPr lang="en-US" dirty="0" smtClean="0"/>
              <a:t>)</a:t>
            </a:r>
          </a:p>
          <a:p>
            <a:r>
              <a:rPr lang="ru-RU" dirty="0" smtClean="0"/>
              <a:t>Именованные зависимости (</a:t>
            </a:r>
            <a:r>
              <a:rPr lang="en-US" dirty="0" smtClean="0"/>
              <a:t>Named)</a:t>
            </a:r>
          </a:p>
          <a:p>
            <a:r>
              <a:rPr lang="ru-RU" dirty="0" smtClean="0"/>
              <a:t>Контекстно-зависимое </a:t>
            </a:r>
            <a:r>
              <a:rPr lang="ru-RU" dirty="0" err="1" smtClean="0"/>
              <a:t>инжектирование</a:t>
            </a:r>
            <a:r>
              <a:rPr lang="ru-RU" dirty="0" smtClean="0"/>
              <a:t> (</a:t>
            </a:r>
            <a:r>
              <a:rPr lang="en-US" dirty="0" err="1" smtClean="0"/>
              <a:t>WhenInjectedInto</a:t>
            </a:r>
            <a:r>
              <a:rPr lang="en-US" dirty="0" smtClean="0"/>
              <a:t>)</a:t>
            </a:r>
          </a:p>
          <a:p>
            <a:r>
              <a:rPr lang="ru-RU" dirty="0" smtClean="0"/>
              <a:t>Конвенции (</a:t>
            </a:r>
            <a:r>
              <a:rPr lang="en-US" dirty="0" err="1" smtClean="0"/>
              <a:t>FromThisAssembly</a:t>
            </a:r>
            <a:r>
              <a:rPr lang="en-US" dirty="0" smtClean="0"/>
              <a:t> ...)</a:t>
            </a:r>
          </a:p>
          <a:p>
            <a:r>
              <a:rPr lang="ru-RU" dirty="0" smtClean="0"/>
              <a:t>Одна реализация для нескольких интерфейсов (</a:t>
            </a:r>
            <a:r>
              <a:rPr lang="en-US" dirty="0" smtClean="0"/>
              <a:t>Bind&lt;T1, T2&gt;)</a:t>
            </a:r>
          </a:p>
          <a:p>
            <a:r>
              <a:rPr lang="en-US" dirty="0" smtClean="0"/>
              <a:t>Generics</a:t>
            </a:r>
          </a:p>
          <a:p>
            <a:pPr marL="0" indent="0">
              <a:buNone/>
            </a:pPr>
            <a:r>
              <a:rPr lang="en-US" smtClean="0"/>
              <a:t>...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271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Dependency </a:t>
            </a:r>
            <a:r>
              <a:rPr lang="en-US" sz="4000" b="1" i="1" dirty="0"/>
              <a:t>Injection</a:t>
            </a:r>
            <a:endParaRPr lang="ru-RU" sz="4000" b="1" i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явное управление зависимостями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770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60648"/>
            <a:ext cx="9265920" cy="1143000"/>
          </a:xfrm>
        </p:spPr>
        <p:txBody>
          <a:bodyPr>
            <a:normAutofit/>
          </a:bodyPr>
          <a:lstStyle/>
          <a:p>
            <a:r>
              <a:rPr lang="ru-RU" b="1" dirty="0" smtClean="0"/>
              <a:t>Неявное</a:t>
            </a:r>
            <a:r>
              <a:rPr lang="ru-RU" dirty="0" smtClean="0"/>
              <a:t> управление</a:t>
            </a:r>
            <a:r>
              <a:rPr lang="en-US" dirty="0" smtClean="0"/>
              <a:t> </a:t>
            </a:r>
            <a:r>
              <a:rPr lang="ru-RU" dirty="0" smtClean="0"/>
              <a:t>зависимостями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Chessboard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Chessboard()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this.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cells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400" dirty="0">
                <a:solidFill>
                  <a:prstClr val="black"/>
                </a:solidFill>
                <a:latin typeface="Consolas"/>
              </a:rPr>
              <a:t>		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"input.txt</a:t>
            </a:r>
            <a:r>
              <a:rPr lang="en-US" sz="2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),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BoardParser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2000" dirty="0"/>
          </a:p>
        </p:txBody>
      </p:sp>
      <p:cxnSp>
        <p:nvCxnSpPr>
          <p:cNvPr id="5" name="Прямая со стрелкой 4"/>
          <p:cNvCxnSpPr>
            <a:stCxn id="14" idx="2"/>
          </p:cNvCxnSpPr>
          <p:nvPr/>
        </p:nvCxnSpPr>
        <p:spPr>
          <a:xfrm flipH="1">
            <a:off x="6263640" y="2564905"/>
            <a:ext cx="2964180" cy="1504175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stCxn id="14" idx="2"/>
          </p:cNvCxnSpPr>
          <p:nvPr/>
        </p:nvCxnSpPr>
        <p:spPr>
          <a:xfrm>
            <a:off x="9227820" y="2564905"/>
            <a:ext cx="68580" cy="1504175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/>
          <p:cNvSpPr txBox="1">
            <a:spLocks/>
          </p:cNvSpPr>
          <p:nvPr/>
        </p:nvSpPr>
        <p:spPr>
          <a:xfrm>
            <a:off x="7467600" y="1825625"/>
            <a:ext cx="3520440" cy="739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3200" b="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Неявные связи</a:t>
            </a:r>
          </a:p>
        </p:txBody>
      </p:sp>
    </p:spTree>
    <p:extLst>
      <p:ext uri="{BB962C8B-B14F-4D97-AF65-F5344CB8AC3E}">
        <p14:creationId xmlns:p14="http://schemas.microsoft.com/office/powerpoint/2010/main" val="141977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Явное (инъекция зависимостей)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Chessboard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Chessboard (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2B91AF"/>
                </a:solidFill>
                <a:latin typeface="Consolas"/>
              </a:rPr>
              <a:t>		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input, 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		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IBoardParser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boardParser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this.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cells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(input,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boardParser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endParaRPr lang="ru-RU" sz="2400" dirty="0">
              <a:solidFill>
                <a:prstClr val="black"/>
              </a:solidFill>
              <a:latin typeface="Consolas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6522720" y="2432288"/>
            <a:ext cx="1349320" cy="981472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1"/>
          <p:cNvSpPr txBox="1">
            <a:spLocks/>
          </p:cNvSpPr>
          <p:nvPr/>
        </p:nvSpPr>
        <p:spPr>
          <a:xfrm>
            <a:off x="7872040" y="1412776"/>
            <a:ext cx="3664640" cy="1010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3200" b="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Нужные значения передадут </a:t>
            </a:r>
            <a:r>
              <a:rPr lang="ru-RU" sz="3200" b="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извне</a:t>
            </a:r>
            <a:endParaRPr lang="ru-RU" sz="3200" b="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75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Какие зависимости делать явными?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sz="4400" dirty="0"/>
              <a:t>Имена файлов, пути, порты, ...</a:t>
            </a:r>
          </a:p>
          <a:p>
            <a:r>
              <a:rPr lang="ru-RU" sz="3900" dirty="0" smtClean="0"/>
              <a:t>Неудобные зависимости (файлы, консоль, </a:t>
            </a:r>
            <a:r>
              <a:rPr lang="en-US" sz="3900" dirty="0" err="1" smtClean="0"/>
              <a:t>ui</a:t>
            </a:r>
            <a:r>
              <a:rPr lang="en-US" sz="3900" dirty="0" smtClean="0"/>
              <a:t>, </a:t>
            </a:r>
            <a:r>
              <a:rPr lang="ru-RU" sz="3900" dirty="0" smtClean="0"/>
              <a:t>сеть, БД, ...)</a:t>
            </a:r>
            <a:endParaRPr lang="en-US" sz="3900" dirty="0" smtClean="0"/>
          </a:p>
          <a:p>
            <a:r>
              <a:rPr lang="ru-RU" sz="3600" dirty="0" smtClean="0"/>
              <a:t>Другие </a:t>
            </a:r>
            <a:r>
              <a:rPr lang="ru-RU" sz="3600" dirty="0"/>
              <a:t>сервисы</a:t>
            </a:r>
            <a:endParaRPr lang="en-US" sz="3600" dirty="0"/>
          </a:p>
          <a:p>
            <a:r>
              <a:rPr lang="ru-RU" sz="3200" dirty="0"/>
              <a:t>Формат файла</a:t>
            </a:r>
          </a:p>
          <a:p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Алгоритм</a:t>
            </a:r>
            <a:b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	если его может понадобиться менять</a:t>
            </a:r>
          </a:p>
          <a:p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Реализация структуры данных</a:t>
            </a:r>
            <a:b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	если её может понадобиться менять</a:t>
            </a:r>
          </a:p>
        </p:txBody>
      </p:sp>
    </p:spTree>
    <p:extLst>
      <p:ext uri="{BB962C8B-B14F-4D97-AF65-F5344CB8AC3E}">
        <p14:creationId xmlns:p14="http://schemas.microsoft.com/office/powerpoint/2010/main" val="354371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29898" y="428604"/>
            <a:ext cx="1285884" cy="16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713114" y="580932"/>
            <a:ext cx="1317247" cy="13384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Соединительная линия уступом 5"/>
          <p:cNvCxnSpPr>
            <a:stCxn id="4" idx="3"/>
            <a:endCxn id="5" idx="1"/>
          </p:cNvCxnSpPr>
          <p:nvPr/>
        </p:nvCxnSpPr>
        <p:spPr>
          <a:xfrm>
            <a:off x="3815783" y="1250142"/>
            <a:ext cx="897331" cy="1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7316244" y="2571744"/>
            <a:ext cx="78581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9102195" y="3071811"/>
            <a:ext cx="714380" cy="3571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Соединительная линия уступом 8"/>
          <p:cNvCxnSpPr>
            <a:stCxn id="7" idx="3"/>
            <a:endCxn id="8" idx="1"/>
          </p:cNvCxnSpPr>
          <p:nvPr/>
        </p:nvCxnSpPr>
        <p:spPr>
          <a:xfrm>
            <a:off x="8102063" y="2821778"/>
            <a:ext cx="1000133" cy="42862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8459252" y="3857628"/>
            <a:ext cx="714380" cy="357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7316244" y="3786190"/>
            <a:ext cx="785818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Соединительная линия уступом 11"/>
          <p:cNvCxnSpPr>
            <a:stCxn id="7" idx="2"/>
            <a:endCxn id="11" idx="0"/>
          </p:cNvCxnSpPr>
          <p:nvPr/>
        </p:nvCxnSpPr>
        <p:spPr>
          <a:xfrm rot="5400000">
            <a:off x="7351963" y="3429000"/>
            <a:ext cx="714380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50"/>
          <p:cNvCxnSpPr>
            <a:endCxn id="10" idx="3"/>
          </p:cNvCxnSpPr>
          <p:nvPr/>
        </p:nvCxnSpPr>
        <p:spPr>
          <a:xfrm rot="5400000">
            <a:off x="9012898" y="3589735"/>
            <a:ext cx="607223" cy="28575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9888012" y="3857628"/>
            <a:ext cx="714380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Соединительная линия уступом 50"/>
          <p:cNvCxnSpPr>
            <a:stCxn id="8" idx="2"/>
            <a:endCxn id="14" idx="1"/>
          </p:cNvCxnSpPr>
          <p:nvPr/>
        </p:nvCxnSpPr>
        <p:spPr>
          <a:xfrm rot="16200000" flipH="1">
            <a:off x="9370087" y="3518299"/>
            <a:ext cx="607222" cy="42862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3172840" y="3502718"/>
            <a:ext cx="78581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530163" y="4288536"/>
            <a:ext cx="714380" cy="3571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Соединительная линия уступом 17"/>
          <p:cNvCxnSpPr>
            <a:stCxn id="16" idx="3"/>
            <a:endCxn id="26" idx="1"/>
          </p:cNvCxnSpPr>
          <p:nvPr/>
        </p:nvCxnSpPr>
        <p:spPr>
          <a:xfrm flipV="1">
            <a:off x="3958658" y="3538437"/>
            <a:ext cx="571504" cy="214314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101270" y="4074222"/>
            <a:ext cx="785818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Соединительная линия уступом 80"/>
          <p:cNvCxnSpPr>
            <a:stCxn id="16" idx="0"/>
            <a:endCxn id="24" idx="3"/>
          </p:cNvCxnSpPr>
          <p:nvPr/>
        </p:nvCxnSpPr>
        <p:spPr>
          <a:xfrm rot="16200000" flipV="1">
            <a:off x="3029966" y="2966934"/>
            <a:ext cx="392909" cy="678661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50"/>
          <p:cNvCxnSpPr>
            <a:stCxn id="17" idx="1"/>
            <a:endCxn id="31" idx="3"/>
          </p:cNvCxnSpPr>
          <p:nvPr/>
        </p:nvCxnSpPr>
        <p:spPr>
          <a:xfrm rot="10800000">
            <a:off x="4101536" y="4467131"/>
            <a:ext cx="428629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5744608" y="5288668"/>
            <a:ext cx="714380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Соединительная линия уступом 50"/>
          <p:cNvCxnSpPr>
            <a:stCxn id="17" idx="3"/>
            <a:endCxn id="28" idx="1"/>
          </p:cNvCxnSpPr>
          <p:nvPr/>
        </p:nvCxnSpPr>
        <p:spPr>
          <a:xfrm>
            <a:off x="5244544" y="4467131"/>
            <a:ext cx="500065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2101270" y="2859776"/>
            <a:ext cx="785818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Соединительная линия уступом 24"/>
          <p:cNvCxnSpPr>
            <a:stCxn id="19" idx="0"/>
            <a:endCxn id="24" idx="2"/>
          </p:cNvCxnSpPr>
          <p:nvPr/>
        </p:nvCxnSpPr>
        <p:spPr>
          <a:xfrm rot="5400000" flipH="1" flipV="1">
            <a:off x="2136989" y="3717032"/>
            <a:ext cx="714380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4530162" y="3359842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Соединительная линия уступом 26"/>
          <p:cNvCxnSpPr>
            <a:stCxn id="17" idx="0"/>
            <a:endCxn id="26" idx="2"/>
          </p:cNvCxnSpPr>
          <p:nvPr/>
        </p:nvCxnSpPr>
        <p:spPr>
          <a:xfrm rot="16200000" flipV="1">
            <a:off x="4601601" y="4002784"/>
            <a:ext cx="571504" cy="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5744608" y="4288536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Соединительная линия уступом 28"/>
          <p:cNvCxnSpPr>
            <a:stCxn id="22" idx="0"/>
            <a:endCxn id="28" idx="2"/>
          </p:cNvCxnSpPr>
          <p:nvPr/>
        </p:nvCxnSpPr>
        <p:spPr>
          <a:xfrm rot="5400000" flipH="1" flipV="1">
            <a:off x="5780327" y="4967197"/>
            <a:ext cx="642942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3387154" y="5288668"/>
            <a:ext cx="714380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3387154" y="4288536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Соединительная линия уступом 31"/>
          <p:cNvCxnSpPr>
            <a:stCxn id="30" idx="0"/>
            <a:endCxn id="31" idx="2"/>
          </p:cNvCxnSpPr>
          <p:nvPr/>
        </p:nvCxnSpPr>
        <p:spPr>
          <a:xfrm rot="5400000" flipH="1" flipV="1">
            <a:off x="3422873" y="4967197"/>
            <a:ext cx="642942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/>
          <p:nvPr/>
        </p:nvCxnSpPr>
        <p:spPr>
          <a:xfrm>
            <a:off x="2315584" y="6357958"/>
            <a:ext cx="1928826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53441" y="5902826"/>
            <a:ext cx="2589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  <a:latin typeface="Arial Narrow" pitchFamily="34" charset="0"/>
              </a:rPr>
              <a:t>реализация интерфейса</a:t>
            </a:r>
          </a:p>
        </p:txBody>
      </p:sp>
      <p:cxnSp>
        <p:nvCxnSpPr>
          <p:cNvPr id="35" name="Соединительная линия уступом 34"/>
          <p:cNvCxnSpPr/>
          <p:nvPr/>
        </p:nvCxnSpPr>
        <p:spPr>
          <a:xfrm>
            <a:off x="4887352" y="6323033"/>
            <a:ext cx="1571636" cy="1588"/>
          </a:xfrm>
          <a:prstGeom prst="bentConnector3">
            <a:avLst>
              <a:gd name="adj1" fmla="val 50000"/>
            </a:avLst>
          </a:prstGeom>
          <a:ln w="381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68084" y="5908004"/>
            <a:ext cx="166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  <a:latin typeface="Arial Narrow" pitchFamily="34" charset="0"/>
              </a:rPr>
              <a:t>использование</a:t>
            </a:r>
          </a:p>
        </p:txBody>
      </p:sp>
      <p:sp>
        <p:nvSpPr>
          <p:cNvPr id="37" name="Равнобедренный треугольник 36"/>
          <p:cNvSpPr/>
          <p:nvPr/>
        </p:nvSpPr>
        <p:spPr>
          <a:xfrm>
            <a:off x="4744476" y="3931346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Равнобедренный треугольник 37"/>
          <p:cNvSpPr/>
          <p:nvPr/>
        </p:nvSpPr>
        <p:spPr>
          <a:xfrm>
            <a:off x="5958922" y="4860040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Равнобедренный треугольник 38"/>
          <p:cNvSpPr/>
          <p:nvPr/>
        </p:nvSpPr>
        <p:spPr>
          <a:xfrm>
            <a:off x="3601468" y="4860040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Равнобедренный треугольник 39"/>
          <p:cNvSpPr/>
          <p:nvPr/>
        </p:nvSpPr>
        <p:spPr>
          <a:xfrm>
            <a:off x="2351303" y="364559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Равнобедренный треугольник 40"/>
          <p:cNvSpPr/>
          <p:nvPr/>
        </p:nvSpPr>
        <p:spPr>
          <a:xfrm rot="5400000">
            <a:off x="3494311" y="6250801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Круговая стрелка 45"/>
          <p:cNvSpPr/>
          <p:nvPr/>
        </p:nvSpPr>
        <p:spPr>
          <a:xfrm>
            <a:off x="6030360" y="928670"/>
            <a:ext cx="2714644" cy="257176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237974"/>
              <a:gd name="adj5" fmla="val 12500"/>
            </a:avLst>
          </a:prstGeom>
          <a:solidFill>
            <a:srgbClr val="C00000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Круговая стрелка 46"/>
          <p:cNvSpPr/>
          <p:nvPr/>
        </p:nvSpPr>
        <p:spPr>
          <a:xfrm rot="7115989">
            <a:off x="6237446" y="3450297"/>
            <a:ext cx="2714644" cy="257176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607306"/>
              <a:gd name="adj5" fmla="val 12500"/>
            </a:avLst>
          </a:prstGeom>
          <a:solidFill>
            <a:srgbClr val="C00000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82309" y="642919"/>
            <a:ext cx="1067921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SRP</a:t>
            </a:r>
            <a:endParaRPr lang="ru-RU" sz="4400" b="1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459253" y="5374204"/>
            <a:ext cx="990977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DIP</a:t>
            </a:r>
            <a:endParaRPr lang="ru-RU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5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4" grpId="0" animBg="1"/>
      <p:bldP spid="16" grpId="0" animBg="1"/>
      <p:bldP spid="17" grpId="0" animBg="1"/>
      <p:bldP spid="19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31" grpId="0" animBg="1"/>
      <p:bldP spid="34" grpId="0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6" grpId="0" animBg="1"/>
      <p:bldP spid="47" grpId="0" animBg="1"/>
      <p:bldP spid="48" grpId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Явное управление зависимостями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 2" panose="05020102010507070707" pitchFamily="18" charset="2"/>
              <a:buChar char=""/>
            </a:pPr>
            <a:r>
              <a:rPr lang="ru-RU" dirty="0" smtClean="0"/>
              <a:t>Не вызывать статические методы</a:t>
            </a:r>
            <a:endParaRPr lang="ru-RU" dirty="0"/>
          </a:p>
          <a:p>
            <a:pPr>
              <a:buFont typeface="Wingdings 2" panose="05020102010507070707" pitchFamily="18" charset="2"/>
              <a:buChar char=""/>
            </a:pPr>
            <a:r>
              <a:rPr lang="ru-RU" dirty="0" smtClean="0"/>
              <a:t>Не вызывать конструкторы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Ссылки на объекты передавать в конструктор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Кто их передает в конструктор?</a:t>
            </a:r>
          </a:p>
          <a:p>
            <a:pPr marL="0" indent="0">
              <a:buNone/>
            </a:pPr>
            <a:r>
              <a:rPr lang="ru-RU" dirty="0" smtClean="0"/>
              <a:t>Кто-то «свыше»!</a:t>
            </a:r>
          </a:p>
          <a:p>
            <a:pPr marL="0" indent="0">
              <a:buNone/>
            </a:pPr>
            <a:r>
              <a:rPr lang="ru-RU" dirty="0" smtClean="0"/>
              <a:t>	А ему?</a:t>
            </a:r>
          </a:p>
          <a:p>
            <a:pPr marL="0" indent="0">
              <a:buNone/>
            </a:pPr>
            <a:r>
              <a:rPr lang="ru-RU" dirty="0" smtClean="0"/>
              <a:t>Тоже кто-то «свыше»!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	А ему?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1026" name="Picture 2" descr="http://img3.wikia.nocookie.net/__cb20130123200723/glee/images/6/6f/We-need-to-go-deeper_ince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4365104"/>
            <a:ext cx="38100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71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Точка входа</a:t>
            </a:r>
            <a:r>
              <a:rPr lang="en-US" dirty="0" smtClean="0"/>
              <a:t> —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место сбора зависимостей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err="1" smtClean="0"/>
              <a:t>HttpHandle</a:t>
            </a:r>
            <a:r>
              <a:rPr lang="en-US" dirty="0" err="1"/>
              <a:t>r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Загончик</a:t>
            </a:r>
            <a:r>
              <a:rPr lang="ru-RU" dirty="0"/>
              <a:t> для </a:t>
            </a:r>
            <a:r>
              <a:rPr lang="ru-RU" dirty="0" smtClean="0"/>
              <a:t>операторов </a:t>
            </a:r>
            <a:r>
              <a:rPr lang="en-US" dirty="0" smtClean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412599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Container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9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4571</TotalTime>
  <Words>203</Words>
  <Application>Microsoft Office PowerPoint</Application>
  <PresentationFormat>Широкоэкранный</PresentationFormat>
  <Paragraphs>93</Paragraphs>
  <Slides>16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5" baseType="lpstr">
      <vt:lpstr>Arial</vt:lpstr>
      <vt:lpstr>Arial Narrow</vt:lpstr>
      <vt:lpstr>Calibri</vt:lpstr>
      <vt:lpstr>Consolas</vt:lpstr>
      <vt:lpstr>Segoe UI</vt:lpstr>
      <vt:lpstr>Segoe UI Light</vt:lpstr>
      <vt:lpstr>Wingdings</vt:lpstr>
      <vt:lpstr>Wingdings 2</vt:lpstr>
      <vt:lpstr>Тема Office</vt:lpstr>
      <vt:lpstr>Презентация PowerPoint</vt:lpstr>
      <vt:lpstr>Dependency Injection</vt:lpstr>
      <vt:lpstr>Неявное управление зависимостями</vt:lpstr>
      <vt:lpstr>Явное (инъекция зависимостей)</vt:lpstr>
      <vt:lpstr>Какие зависимости делать явными?</vt:lpstr>
      <vt:lpstr>Презентация PowerPoint</vt:lpstr>
      <vt:lpstr>Явное управление зависимостями</vt:lpstr>
      <vt:lpstr>Точка входа —   место сбора зависимостей</vt:lpstr>
      <vt:lpstr>DI Container</vt:lpstr>
      <vt:lpstr>Презентация PowerPoint</vt:lpstr>
      <vt:lpstr>!Service Locator</vt:lpstr>
      <vt:lpstr>Sequence Injection</vt:lpstr>
      <vt:lpstr>Циклические зависимости</vt:lpstr>
      <vt:lpstr>Циклические зависимости</vt:lpstr>
      <vt:lpstr>Func&lt;TArg1, TArg2, TDependency&gt;</vt:lpstr>
      <vt:lpstr>Прочие особенности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зависимостями</dc:title>
  <dc:creator>Егоров Павел Владимирович</dc:creator>
  <cp:lastModifiedBy>Егоров Павел Владимирович</cp:lastModifiedBy>
  <cp:revision>29</cp:revision>
  <dcterms:created xsi:type="dcterms:W3CDTF">2016-04-19T07:20:13Z</dcterms:created>
  <dcterms:modified xsi:type="dcterms:W3CDTF">2016-07-22T07:30:48Z</dcterms:modified>
</cp:coreProperties>
</file>