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20"/>
  </p:notesMasterIdLst>
  <p:sldIdLst>
    <p:sldId id="300" r:id="rId3"/>
    <p:sldId id="272" r:id="rId4"/>
    <p:sldId id="273" r:id="rId5"/>
    <p:sldId id="275" r:id="rId6"/>
    <p:sldId id="279" r:id="rId7"/>
    <p:sldId id="276" r:id="rId8"/>
    <p:sldId id="277" r:id="rId9"/>
    <p:sldId id="297" r:id="rId10"/>
    <p:sldId id="296" r:id="rId11"/>
    <p:sldId id="286" r:id="rId12"/>
    <p:sldId id="289" r:id="rId13"/>
    <p:sldId id="291" r:id="rId14"/>
    <p:sldId id="299" r:id="rId15"/>
    <p:sldId id="292" r:id="rId16"/>
    <p:sldId id="294" r:id="rId17"/>
    <p:sldId id="301" r:id="rId18"/>
    <p:sldId id="30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52939F23-B10B-4840-871D-D59F187E87FB}">
          <p14:sldIdLst>
            <p14:sldId id="300"/>
            <p14:sldId id="272"/>
            <p14:sldId id="273"/>
            <p14:sldId id="275"/>
            <p14:sldId id="279"/>
            <p14:sldId id="276"/>
            <p14:sldId id="277"/>
            <p14:sldId id="297"/>
          </p14:sldIdLst>
        </p14:section>
        <p14:section name="Container" id="{E2D62E76-C0C8-4A52-983A-39D8BB75C64B}">
          <p14:sldIdLst>
            <p14:sldId id="296"/>
            <p14:sldId id="286"/>
            <p14:sldId id="289"/>
            <p14:sldId id="291"/>
            <p14:sldId id="299"/>
            <p14:sldId id="292"/>
            <p14:sldId id="294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0000FF"/>
    <a:srgbClr val="A31515"/>
    <a:srgbClr val="2B91AF"/>
    <a:srgbClr val="800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799" autoAdjust="0"/>
  </p:normalViewPr>
  <p:slideViewPr>
    <p:cSldViewPr snapToGrid="0">
      <p:cViewPr varScale="1">
        <p:scale>
          <a:sx n="71" d="100"/>
          <a:sy n="71" d="100"/>
        </p:scale>
        <p:origin x="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15375-4139-4C08-98FD-C8890076A179}" type="datetimeFigureOut">
              <a:rPr lang="ru-RU" smtClean="0"/>
              <a:t>04.11.2016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8A792-AF02-4BD8-8606-DDEB1845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4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r>
              <a:rPr lang="ru-RU" baseline="0" dirty="0"/>
              <a:t> нарушение </a:t>
            </a:r>
            <a:r>
              <a:rPr lang="en-US" baseline="0" dirty="0"/>
              <a:t>DIP</a:t>
            </a:r>
            <a:r>
              <a:rPr lang="ru-RU" baseline="0" dirty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7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DIP</a:t>
            </a:r>
            <a:r>
              <a:rPr lang="en-US" baseline="0" dirty="0"/>
              <a:t> — </a:t>
            </a:r>
            <a:r>
              <a:rPr lang="ru-RU" baseline="0" dirty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60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62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42209622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12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601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73307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88675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085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867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402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840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43476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4275453204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34601952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86782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30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57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3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572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0352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51820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8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18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125052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222836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84573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1478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nject/Ninject.Extensions.Factory/wik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b="1" i="1" dirty="0"/>
              <a:t>Injection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di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3696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295401" y="549275"/>
            <a:ext cx="9601199" cy="57594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2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container.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4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… }</a:t>
            </a:r>
          </a:p>
          <a:p>
            <a:pPr marL="0" indent="0" fontAlgn="t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… }</a:t>
            </a:r>
          </a:p>
          <a:p>
            <a:pPr marL="0" indent="0" fontAlgn="t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… }</a:t>
            </a:r>
          </a:p>
          <a:p>
            <a:pPr marL="0" indent="0">
              <a:buNone/>
            </a:pP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</p:spTree>
    <p:extLst>
      <p:ext uri="{BB962C8B-B14F-4D97-AF65-F5344CB8AC3E}">
        <p14:creationId xmlns:p14="http://schemas.microsoft.com/office/powerpoint/2010/main" val="247709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11301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controller):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зависимости</a:t>
            </a:r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49" y="3326507"/>
            <a:ext cx="4228122" cy="299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061793" y="5115950"/>
            <a:ext cx="1311964" cy="599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80"/>
          <p:cNvCxnSpPr>
            <a:stCxn id="9" idx="1"/>
            <a:endCxn id="7" idx="3"/>
          </p:cNvCxnSpPr>
          <p:nvPr/>
        </p:nvCxnSpPr>
        <p:spPr>
          <a:xfrm rot="10800000">
            <a:off x="8373756" y="3806469"/>
            <a:ext cx="1220645" cy="114036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061792" y="3502562"/>
            <a:ext cx="1311963" cy="6078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оединительная линия уступом 7"/>
          <p:cNvCxnSpPr>
            <a:stCxn id="5" idx="0"/>
            <a:endCxn id="7" idx="2"/>
          </p:cNvCxnSpPr>
          <p:nvPr/>
        </p:nvCxnSpPr>
        <p:spPr>
          <a:xfrm rot="16200000" flipV="1">
            <a:off x="7214988" y="4613162"/>
            <a:ext cx="100557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9594400" y="4650454"/>
            <a:ext cx="1257513" cy="592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594400" y="3043416"/>
            <a:ext cx="1257514" cy="6038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ная линия уступом 10"/>
          <p:cNvCxnSpPr>
            <a:stCxn id="9" idx="0"/>
            <a:endCxn id="10" idx="2"/>
          </p:cNvCxnSpPr>
          <p:nvPr/>
        </p:nvCxnSpPr>
        <p:spPr>
          <a:xfrm rot="5400000" flipH="1" flipV="1">
            <a:off x="9721557" y="4148854"/>
            <a:ext cx="1003201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Равнобедренный треугольник 11"/>
          <p:cNvSpPr/>
          <p:nvPr/>
        </p:nvSpPr>
        <p:spPr>
          <a:xfrm>
            <a:off x="10122922" y="4110374"/>
            <a:ext cx="187769" cy="134230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/>
          <p:cNvSpPr/>
          <p:nvPr/>
        </p:nvSpPr>
        <p:spPr>
          <a:xfrm>
            <a:off x="7623888" y="4516224"/>
            <a:ext cx="187769" cy="134230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Соединительная линия уступом 80"/>
          <p:cNvCxnSpPr>
            <a:stCxn id="5" idx="3"/>
            <a:endCxn id="10" idx="1"/>
          </p:cNvCxnSpPr>
          <p:nvPr/>
        </p:nvCxnSpPr>
        <p:spPr>
          <a:xfrm flipV="1">
            <a:off x="8373757" y="3345335"/>
            <a:ext cx="1220643" cy="2070478"/>
          </a:xfrm>
          <a:prstGeom prst="bentConnector3">
            <a:avLst>
              <a:gd name="adj1" fmla="val 32629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5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Lazy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controller) :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26290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factory =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container.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latin typeface="Consolas" panose="020B0609020204030204" pitchFamily="49" charset="0"/>
              </a:rPr>
              <a:t>&gt;&gt;();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latin typeface="Consolas" panose="020B0609020204030204" pitchFamily="49" charset="0"/>
              </a:rPr>
              <a:t> c = factory(42,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“!”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https://github.com/ninject/Ninject.Extensions.Factory/wiki</a:t>
            </a:r>
            <a:r>
              <a:rPr lang="en-US" sz="2400" dirty="0"/>
              <a:t>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Func</a:t>
            </a:r>
            <a:r>
              <a:rPr lang="en-US" cap="none" dirty="0"/>
              <a:t>&lt;TArg1, TArg2, </a:t>
            </a:r>
            <a:r>
              <a:rPr lang="en-US" cap="none" dirty="0" err="1"/>
              <a:t>TDependency</a:t>
            </a:r>
            <a:r>
              <a:rPr lang="en-US" cap="none" dirty="0"/>
              <a:t>&gt;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86816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Отложенная инициализация (</a:t>
            </a:r>
            <a:r>
              <a:rPr lang="en-US" sz="2400" dirty="0"/>
              <a:t>Lazy&lt;T&gt;)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Время жизни (</a:t>
            </a:r>
            <a:r>
              <a:rPr lang="en-US" sz="2400" dirty="0" err="1"/>
              <a:t>InSingletoneScope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Именованные зависимости (</a:t>
            </a:r>
            <a:r>
              <a:rPr lang="en-US" sz="2400" dirty="0"/>
              <a:t>Named)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Контекстно-зависимое </a:t>
            </a:r>
            <a:r>
              <a:rPr lang="ru-RU" sz="2400" dirty="0" err="1"/>
              <a:t>инжектирование</a:t>
            </a:r>
            <a:r>
              <a:rPr lang="ru-RU" sz="2400" dirty="0"/>
              <a:t> (</a:t>
            </a:r>
            <a:r>
              <a:rPr lang="en-US" sz="2400" dirty="0" err="1"/>
              <a:t>WhenInjectedInto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Конвенции (</a:t>
            </a:r>
            <a:r>
              <a:rPr lang="en-US" sz="2400" dirty="0" err="1"/>
              <a:t>FromThisAssembly</a:t>
            </a:r>
            <a:r>
              <a:rPr lang="en-US" sz="2400" dirty="0"/>
              <a:t> 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Одна реализация для нескольких интерфейсов (</a:t>
            </a:r>
            <a:r>
              <a:rPr lang="en-US" sz="2400" dirty="0"/>
              <a:t>Bind&lt;T1, T2&gt;)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Generics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...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Прочие особенности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710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В программе </a:t>
            </a:r>
            <a:r>
              <a:rPr lang="en-US" sz="3600" dirty="0" err="1">
                <a:solidFill>
                  <a:schemeClr val="accent1"/>
                </a:solidFill>
              </a:rPr>
              <a:t>FractalPainter</a:t>
            </a:r>
            <a:r>
              <a:rPr lang="ru-RU" sz="3600" dirty="0"/>
              <a:t> странно реализован </a:t>
            </a:r>
            <a:r>
              <a:rPr lang="en-US" sz="3600" dirty="0"/>
              <a:t>Dependency Inversion…</a:t>
            </a:r>
          </a:p>
          <a:p>
            <a:pPr marL="0" indent="0">
              <a:buNone/>
            </a:pPr>
            <a:r>
              <a:rPr lang="ru-RU" sz="3600" dirty="0"/>
              <a:t>Необходимо произвести </a:t>
            </a:r>
            <a:r>
              <a:rPr lang="ru-RU" sz="3600" dirty="0" err="1"/>
              <a:t>рефакторинг</a:t>
            </a:r>
            <a:r>
              <a:rPr lang="ru-RU" sz="3600" dirty="0"/>
              <a:t> по </a:t>
            </a:r>
            <a:r>
              <a:rPr lang="ru-RU" sz="3600" dirty="0" smtClean="0"/>
              <a:t>списку</a:t>
            </a:r>
            <a:r>
              <a:rPr lang="en-US" sz="3600" dirty="0" smtClean="0"/>
              <a:t> </a:t>
            </a:r>
            <a:r>
              <a:rPr lang="ru-RU" sz="3600" dirty="0" smtClean="0"/>
              <a:t>в </a:t>
            </a:r>
            <a:r>
              <a:rPr lang="en-US" sz="3600" dirty="0">
                <a:solidFill>
                  <a:schemeClr val="accent1"/>
                </a:solidFill>
              </a:rPr>
              <a:t>README.md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fRACTALpAINTER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52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внедрять контейнер постепенно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Контейнер должен использоваться в одном месте, а не заражать код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Контейнер подходит для разных ситуаций</a:t>
            </a:r>
            <a:endParaRPr lang="en-US" dirty="0"/>
          </a:p>
          <a:p>
            <a:pPr marL="1200095" lvl="1" indent="-457200"/>
            <a:r>
              <a:rPr lang="en-US" dirty="0"/>
              <a:t>Bind to Class, Bind to Constant, Bind to Method</a:t>
            </a:r>
          </a:p>
          <a:p>
            <a:pPr marL="1200095" lvl="1" indent="-457200"/>
            <a:r>
              <a:rPr lang="en-US" dirty="0"/>
              <a:t>Singleton Scope, Factory, Lazy</a:t>
            </a:r>
          </a:p>
          <a:p>
            <a:pPr marL="1200095" lvl="1" indent="-457200"/>
            <a:r>
              <a:rPr lang="en-US" dirty="0"/>
              <a:t>When</a:t>
            </a:r>
          </a:p>
          <a:p>
            <a:pPr marL="1200095" lvl="1" indent="-457200"/>
            <a:r>
              <a:rPr lang="en-US" dirty="0"/>
              <a:t>Conventions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FractalPainter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"input.txt"</a:t>
            </a:r>
            <a:r>
              <a:rPr lang="en-US" sz="20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BoardParser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ru-RU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Неявное управление</a:t>
            </a:r>
            <a:r>
              <a:rPr lang="en-US" sz="3600" dirty="0"/>
              <a:t> </a:t>
            </a:r>
            <a:r>
              <a:rPr lang="ru-RU" sz="3600" dirty="0"/>
              <a:t>зависимостями</a:t>
            </a:r>
          </a:p>
        </p:txBody>
      </p:sp>
      <p:sp>
        <p:nvSpPr>
          <p:cNvPr id="13" name="TextBox 12"/>
          <p:cNvSpPr txBox="1"/>
          <p:nvPr/>
        </p:nvSpPr>
        <p:spPr>
          <a:xfrm rot="20880000">
            <a:off x="7084349" y="4732327"/>
            <a:ext cx="2585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Неявные связи</a:t>
            </a:r>
          </a:p>
        </p:txBody>
      </p:sp>
      <p:cxnSp>
        <p:nvCxnSpPr>
          <p:cNvPr id="15" name="Прямая со стрелкой 14"/>
          <p:cNvCxnSpPr>
            <a:stCxn id="13" idx="0"/>
          </p:cNvCxnSpPr>
          <p:nvPr/>
        </p:nvCxnSpPr>
        <p:spPr>
          <a:xfrm flipH="1" flipV="1">
            <a:off x="6344093" y="3813544"/>
            <a:ext cx="1978847" cy="9245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3" idx="0"/>
          </p:cNvCxnSpPr>
          <p:nvPr/>
        </p:nvCxnSpPr>
        <p:spPr>
          <a:xfrm flipH="1" flipV="1">
            <a:off x="5798288" y="4079358"/>
            <a:ext cx="2524652" cy="65868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7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dirty="0">
                <a:latin typeface="Consolas" panose="020B0609020204030204" pitchFamily="49" charset="0"/>
              </a:rPr>
              <a:t> input,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400" dirty="0">
                <a:latin typeface="Consolas" panose="020B0609020204030204" pitchFamily="49" charset="0"/>
              </a:rPr>
              <a:t>(input,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Явное (инъекция зависимостей)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20880000">
            <a:off x="7624371" y="1940673"/>
            <a:ext cx="3100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Нужные значения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передадут извне</a:t>
            </a:r>
          </a:p>
        </p:txBody>
      </p:sp>
      <p:cxnSp>
        <p:nvCxnSpPr>
          <p:cNvPr id="9" name="Прямая со стрелкой 8"/>
          <p:cNvCxnSpPr>
            <a:stCxn id="8" idx="1"/>
          </p:cNvCxnSpPr>
          <p:nvPr/>
        </p:nvCxnSpPr>
        <p:spPr>
          <a:xfrm flipH="1">
            <a:off x="5649434" y="2740045"/>
            <a:ext cx="2008814" cy="27960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8" idx="1"/>
          </p:cNvCxnSpPr>
          <p:nvPr/>
        </p:nvCxnSpPr>
        <p:spPr>
          <a:xfrm flipH="1">
            <a:off x="6790660" y="2740045"/>
            <a:ext cx="867588" cy="688955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5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4679950"/>
          </a:xfrm>
        </p:spPr>
        <p:txBody>
          <a:bodyPr>
            <a:noAutofit/>
          </a:bodyPr>
          <a:lstStyle/>
          <a:p>
            <a:r>
              <a:rPr lang="ru-RU" sz="3600" dirty="0"/>
              <a:t>Имена файлов, пути, порты, ...</a:t>
            </a:r>
          </a:p>
          <a:p>
            <a:r>
              <a:rPr lang="ru-RU" sz="2800" dirty="0"/>
              <a:t>Неудобные зависимости (файлы, консоль, </a:t>
            </a:r>
            <a:r>
              <a:rPr lang="en-US" sz="2800" dirty="0" err="1"/>
              <a:t>ui</a:t>
            </a:r>
            <a:r>
              <a:rPr lang="en-US" sz="2800" dirty="0"/>
              <a:t>, </a:t>
            </a:r>
            <a:r>
              <a:rPr lang="ru-RU" sz="2800" dirty="0"/>
              <a:t>сеть, БД, ...)</a:t>
            </a:r>
            <a:endParaRPr lang="en-US" sz="2800" dirty="0"/>
          </a:p>
          <a:p>
            <a:r>
              <a:rPr lang="ru-RU" sz="2800" dirty="0"/>
              <a:t>Другие сервисы</a:t>
            </a:r>
            <a:endParaRPr lang="en-US" sz="2800" dirty="0"/>
          </a:p>
          <a:p>
            <a:r>
              <a:rPr lang="ru-RU" sz="2400" dirty="0"/>
              <a:t>Формат файла</a:t>
            </a:r>
          </a:p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Какие зависимости делать явными?</a:t>
            </a:r>
          </a:p>
        </p:txBody>
      </p:sp>
    </p:spTree>
    <p:extLst>
      <p:ext uri="{BB962C8B-B14F-4D97-AF65-F5344CB8AC3E}">
        <p14:creationId xmlns:p14="http://schemas.microsoft.com/office/powerpoint/2010/main" val="35437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29898" y="428604"/>
            <a:ext cx="1285884" cy="1643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13114" y="580932"/>
            <a:ext cx="1317247" cy="1338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5"/>
          <p:cNvCxnSpPr>
            <a:stCxn id="4" idx="3"/>
            <a:endCxn id="5" idx="1"/>
          </p:cNvCxnSpPr>
          <p:nvPr/>
        </p:nvCxnSpPr>
        <p:spPr>
          <a:xfrm>
            <a:off x="3815783" y="1250142"/>
            <a:ext cx="8973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316244" y="2571744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02195" y="3071811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8102063" y="2821778"/>
            <a:ext cx="1000133" cy="4286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45925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316244" y="3786190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735196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9012898" y="3589735"/>
            <a:ext cx="607223" cy="285752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988801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9370087" y="3518299"/>
            <a:ext cx="607222" cy="428627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172840" y="3502718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530163" y="4288536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3958658" y="3538437"/>
            <a:ext cx="571504" cy="2143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01270" y="4074222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3029966" y="2966934"/>
            <a:ext cx="392909" cy="678661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4101536" y="4467131"/>
            <a:ext cx="428629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744608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5244544" y="4467131"/>
            <a:ext cx="500065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101270" y="2859776"/>
            <a:ext cx="785818" cy="5000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2136989" y="3717032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530162" y="3359842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4601601" y="4002784"/>
            <a:ext cx="57150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744608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5780327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387154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387154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3422873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>
            <a:off x="1553771" y="6296044"/>
            <a:ext cx="192882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15943" y="5816879"/>
            <a:ext cx="3020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реализация интерфейса</a:t>
            </a:r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>
            <a:off x="4539628" y="6308725"/>
            <a:ext cx="157163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00291" y="5816879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использование</a:t>
            </a:r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4744476" y="3931346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958922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3601468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2351303" y="3645594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 rot="5400000">
            <a:off x="2732498" y="6188887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Круговая стрелка 45"/>
          <p:cNvSpPr/>
          <p:nvPr/>
        </p:nvSpPr>
        <p:spPr>
          <a:xfrm>
            <a:off x="603036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Круговая стрелка 46"/>
          <p:cNvSpPr/>
          <p:nvPr/>
        </p:nvSpPr>
        <p:spPr>
          <a:xfrm rot="7115989">
            <a:off x="623744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309" y="642919"/>
            <a:ext cx="121539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SRP</a:t>
            </a:r>
            <a:endParaRPr lang="ru-RU" sz="44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59253" y="5374204"/>
            <a:ext cx="112723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DIP</a:t>
            </a:r>
            <a:endParaRPr lang="ru-RU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4" grpId="0" animBg="1"/>
      <p:bldP spid="16" grpId="0" animBg="1"/>
      <p:bldP spid="17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4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статические методы</a:t>
            </a:r>
          </a:p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конструкторы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Кто их передает в конструктор?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Кто-то «свыше»!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А ему?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Тоже кто-то «свыше»!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А ему?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Явное управление зависимостями</a:t>
            </a:r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33" y="4152900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2B91AF"/>
                </a:solidFill>
              </a:rPr>
              <a:t>Main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7F"/>
                </a:solidFill>
              </a:rPr>
              <a:t>HttpHandler</a:t>
            </a:r>
            <a:endParaRPr lang="ru-RU" dirty="0">
              <a:solidFill>
                <a:srgbClr val="00007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операторов </a:t>
            </a:r>
            <a:r>
              <a:rPr lang="en-US" dirty="0">
                <a:solidFill>
                  <a:srgbClr val="0000FF"/>
                </a:solidFill>
              </a:rPr>
              <a:t>new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Точка входа</a:t>
            </a:r>
            <a:r>
              <a:rPr lang="en-US" sz="3200" dirty="0"/>
              <a:t> - </a:t>
            </a:r>
            <a:r>
              <a:rPr lang="ru-RU" sz="3200" dirty="0"/>
              <a:t>место сбора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412599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</a:t>
            </a:r>
            <a:r>
              <a:rPr lang="ru-RU" dirty="0">
                <a:solidFill>
                  <a:schemeClr val="tx1"/>
                </a:solidFill>
              </a:rPr>
              <a:t> - </a:t>
            </a:r>
            <a:r>
              <a:rPr lang="ru-RU" dirty="0" err="1">
                <a:solidFill>
                  <a:schemeClr val="tx1"/>
                </a:solidFill>
              </a:rPr>
              <a:t>антипаттерн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6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Container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97585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4727</TotalTime>
  <Words>276</Words>
  <Application>Microsoft Office PowerPoint</Application>
  <PresentationFormat>Широкоэкранный</PresentationFormat>
  <Paragraphs>110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Wingdings</vt:lpstr>
      <vt:lpstr>Wingdings 2</vt:lpstr>
      <vt:lpstr>Макеты слайдов с основной цветовой темой</vt:lpstr>
      <vt:lpstr>Макеты слайдов для демонстрации кода</vt:lpstr>
      <vt:lpstr>Dependency Injection</vt:lpstr>
      <vt:lpstr>Неявное управление зависимостями</vt:lpstr>
      <vt:lpstr>Явное (инъекция зависимостей)</vt:lpstr>
      <vt:lpstr>Какие зависимости делать явными?</vt:lpstr>
      <vt:lpstr>Презентация PowerPoint</vt:lpstr>
      <vt:lpstr>Явное управление зависимостями</vt:lpstr>
      <vt:lpstr>Точка входа - место сбора зависимостей</vt:lpstr>
      <vt:lpstr>Service Locator - антипаттерн</vt:lpstr>
      <vt:lpstr>DI Container</vt:lpstr>
      <vt:lpstr>Презентация PowerPoint</vt:lpstr>
      <vt:lpstr>Sequence Injection</vt:lpstr>
      <vt:lpstr>Циклические зависимости</vt:lpstr>
      <vt:lpstr>Циклические зависимости</vt:lpstr>
      <vt:lpstr>Func&lt;TArg1, TArg2, TDependency&gt;</vt:lpstr>
      <vt:lpstr>Прочие особенности</vt:lpstr>
      <vt:lpstr>Задача fRACTALpAINTER</vt:lpstr>
      <vt:lpstr>Разбор задачи FractalPainter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зависимостями</dc:title>
  <dc:creator>Егоров Павел Владимирович</dc:creator>
  <cp:lastModifiedBy>Егоров Павел Владимирович</cp:lastModifiedBy>
  <cp:revision>46</cp:revision>
  <dcterms:created xsi:type="dcterms:W3CDTF">2016-04-19T07:20:13Z</dcterms:created>
  <dcterms:modified xsi:type="dcterms:W3CDTF">2016-11-04T17:59:20Z</dcterms:modified>
</cp:coreProperties>
</file>