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3"/>
  </p:notesMasterIdLst>
  <p:sldIdLst>
    <p:sldId id="300" r:id="rId3"/>
    <p:sldId id="272" r:id="rId4"/>
    <p:sldId id="279" r:id="rId5"/>
    <p:sldId id="273" r:id="rId6"/>
    <p:sldId id="276" r:id="rId7"/>
    <p:sldId id="277" r:id="rId8"/>
    <p:sldId id="275" r:id="rId9"/>
    <p:sldId id="304" r:id="rId10"/>
    <p:sldId id="307" r:id="rId11"/>
    <p:sldId id="306" r:id="rId12"/>
    <p:sldId id="309" r:id="rId13"/>
    <p:sldId id="305" r:id="rId14"/>
    <p:sldId id="296" r:id="rId15"/>
    <p:sldId id="286" r:id="rId16"/>
    <p:sldId id="289" r:id="rId17"/>
    <p:sldId id="291" r:id="rId18"/>
    <p:sldId id="310" r:id="rId19"/>
    <p:sldId id="294" r:id="rId20"/>
    <p:sldId id="301" r:id="rId21"/>
    <p:sldId id="30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52939F23-B10B-4840-871D-D59F187E87FB}">
          <p14:sldIdLst>
            <p14:sldId id="300"/>
            <p14:sldId id="272"/>
            <p14:sldId id="279"/>
            <p14:sldId id="273"/>
            <p14:sldId id="276"/>
            <p14:sldId id="277"/>
            <p14:sldId id="275"/>
            <p14:sldId id="304"/>
            <p14:sldId id="307"/>
            <p14:sldId id="306"/>
            <p14:sldId id="309"/>
            <p14:sldId id="305"/>
          </p14:sldIdLst>
        </p14:section>
        <p14:section name="Container" id="{E2D62E76-C0C8-4A52-983A-39D8BB75C64B}">
          <p14:sldIdLst>
            <p14:sldId id="296"/>
            <p14:sldId id="286"/>
            <p14:sldId id="289"/>
            <p14:sldId id="291"/>
            <p14:sldId id="310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7F"/>
    <a:srgbClr val="800080"/>
    <a:srgbClr val="0000FF"/>
    <a:srgbClr val="A3151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799" autoAdjust="0"/>
  </p:normalViewPr>
  <p:slideViewPr>
    <p:cSldViewPr snapToGrid="0">
      <p:cViewPr varScale="1">
        <p:scale>
          <a:sx n="90" d="100"/>
          <a:sy n="90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15375-4139-4C08-98FD-C8890076A179}" type="datetimeFigureOut">
              <a:rPr lang="ru-RU" smtClean="0"/>
              <a:t>31.07.2017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8A792-AF02-4BD8-8606-DDEB1845C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5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7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2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0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9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5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60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422096221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12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0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7330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288675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50855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67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4402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443476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4275453204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134601952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486782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630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579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93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5728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352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5182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18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7125052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222836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84573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1478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nject/Ninject.Extensions.Factory/wik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</a:t>
            </a:r>
            <a:r>
              <a:rPr lang="en-US" b="1" i="1" dirty="0"/>
              <a:t>Injection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di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696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инъекцию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125751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04572EE-AFC9-4B08-9DA4-68919812D1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Обеспечивается разными способами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Service Locator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36AE603-2F77-4AD0-97D7-4457CB6E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Inversion…</a:t>
            </a:r>
          </a:p>
        </p:txBody>
      </p:sp>
    </p:spTree>
    <p:extLst>
      <p:ext uri="{BB962C8B-B14F-4D97-AF65-F5344CB8AC3E}">
        <p14:creationId xmlns:p14="http://schemas.microsoft.com/office/powerpoint/2010/main" val="21798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E718CC4-9F19-4BB9-9DB7-F8C2E3670E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Скрывает реальные зависимости класса</a:t>
            </a:r>
          </a:p>
          <a:p>
            <a:pPr marL="1200095" lvl="1" indent="-457200"/>
            <a:r>
              <a:rPr lang="ru-RU" dirty="0"/>
              <a:t>Ухудшается читабельность</a:t>
            </a:r>
          </a:p>
          <a:p>
            <a:pPr marL="1200095" lvl="1" indent="-457200"/>
            <a:r>
              <a:rPr lang="ru-RU" dirty="0"/>
              <a:t>Увеличивается хрупкость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Заражает весь код, в котором используется</a:t>
            </a:r>
          </a:p>
          <a:p>
            <a:pPr marL="1200095" lvl="1" indent="-457200"/>
            <a:r>
              <a:rPr lang="ru-RU" dirty="0"/>
              <a:t>Наркотик, с которого трудно слезть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C3FE80-B8A2-44E1-A9C8-E3108040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Почему </a:t>
            </a:r>
            <a:r>
              <a:rPr lang="en-US" sz="3600" dirty="0"/>
              <a:t>Service Locator – </a:t>
            </a:r>
            <a:r>
              <a:rPr lang="ru-RU" sz="3600" dirty="0" err="1"/>
              <a:t>антипаттерн</a:t>
            </a:r>
            <a:r>
              <a:rPr lang="ru-RU" sz="36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4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Container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9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1295401" y="549275"/>
            <a:ext cx="9601199" cy="57594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ru-RU" altLang="ru-RU" sz="2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b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	...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ru-RU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9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CC9CF-1EA0-427A-A927-EF1488743CE6}"/>
              </a:ext>
            </a:extLst>
          </p:cNvPr>
          <p:cNvSpPr txBox="1"/>
          <p:nvPr/>
        </p:nvSpPr>
        <p:spPr>
          <a:xfrm rot="20880000">
            <a:off x="6691661" y="4669078"/>
            <a:ext cx="400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i="1" dirty="0">
                <a:solidFill>
                  <a:schemeClr val="accent1"/>
                </a:solidFill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23004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/>
              <a:t>А если зависимостей много?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11301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</a:t>
            </a:r>
            <a:r>
              <a:rPr lang="en-US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А если зависимости циклические?</a:t>
            </a:r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79" y="2836908"/>
            <a:ext cx="2422441" cy="171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BA4F0D-308B-4C68-8353-67A1A1B38056}"/>
              </a:ext>
            </a:extLst>
          </p:cNvPr>
          <p:cNvSpPr/>
          <p:nvPr/>
        </p:nvSpPr>
        <p:spPr>
          <a:xfrm>
            <a:off x="1295336" y="4739065"/>
            <a:ext cx="9601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</a:t>
            </a:r>
            <a:r>
              <a:rPr lang="en-US" sz="32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IView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020E711-518E-4DB3-9006-A6E5CBB18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container.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&gt;&gt;();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latin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</a:rPr>
              <a:t>createMyClass</a:t>
            </a:r>
            <a:r>
              <a:rPr lang="en-US" sz="2400" dirty="0">
                <a:latin typeface="Consolas" panose="020B0609020204030204" pitchFamily="49" charset="0"/>
              </a:rPr>
              <a:t>(42,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“!”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hlinkClick r:id="rId2"/>
              </a:rPr>
              <a:t>https://github.com/ninject/Ninject.Extensions.Factory/wiki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3769FCA-F945-470C-81BE-BA65DD12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вместо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129722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Время жизни (</a:t>
            </a:r>
            <a:r>
              <a:rPr lang="en-US" sz="2400" dirty="0" err="1"/>
              <a:t>InSingletoneScope</a:t>
            </a:r>
            <a:r>
              <a:rPr lang="en-US" sz="2400" dirty="0"/>
              <a:t>, </a:t>
            </a:r>
            <a:r>
              <a:rPr lang="en-US" sz="2400" dirty="0" err="1"/>
              <a:t>InThreadScope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Именованные зависимости (</a:t>
            </a:r>
            <a:r>
              <a:rPr lang="en-US" sz="2400" dirty="0"/>
              <a:t>Named)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Контекстно-зависимое </a:t>
            </a:r>
            <a:r>
              <a:rPr lang="ru-RU" sz="2400" dirty="0" err="1"/>
              <a:t>инжектирование</a:t>
            </a:r>
            <a:r>
              <a:rPr lang="ru-RU" sz="2400" dirty="0"/>
              <a:t> (</a:t>
            </a:r>
            <a:r>
              <a:rPr lang="en-US" sz="2400" dirty="0" err="1"/>
              <a:t>WhenInjectedInto</a:t>
            </a:r>
            <a:r>
              <a:rPr lang="en-US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Конвенции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ru-RU" sz="2400" dirty="0" err="1"/>
              <a:t>авторегистрация</a:t>
            </a:r>
            <a:r>
              <a:rPr lang="ru-RU" sz="2400" dirty="0"/>
              <a:t> (</a:t>
            </a:r>
            <a:r>
              <a:rPr lang="en-US" sz="2400" dirty="0" err="1"/>
              <a:t>FromThisAssembly</a:t>
            </a:r>
            <a:r>
              <a:rPr lang="en-US" sz="2400" dirty="0"/>
              <a:t> ...)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Модульность конфигурации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Одна реализация для нескольких интерфейсов (</a:t>
            </a:r>
            <a:r>
              <a:rPr lang="en-US" sz="2400" dirty="0"/>
              <a:t>Bind&lt;T1, T2&gt;)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Generics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932710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В программе </a:t>
            </a:r>
            <a:r>
              <a:rPr lang="en-US" sz="3600" dirty="0" err="1">
                <a:solidFill>
                  <a:schemeClr val="accent1"/>
                </a:solidFill>
              </a:rPr>
              <a:t>FractalPainter</a:t>
            </a:r>
            <a:r>
              <a:rPr lang="ru-RU" sz="3600" dirty="0"/>
              <a:t> странно реализован </a:t>
            </a:r>
            <a:r>
              <a:rPr lang="en-US" sz="3600" dirty="0"/>
              <a:t>Dependency Inversion…</a:t>
            </a:r>
          </a:p>
          <a:p>
            <a:pPr marL="0" indent="0">
              <a:buNone/>
            </a:pPr>
            <a:r>
              <a:rPr lang="ru-RU" sz="3600" dirty="0"/>
              <a:t>Необходимо произвести </a:t>
            </a:r>
            <a:r>
              <a:rPr lang="ru-RU" sz="3600" dirty="0" err="1"/>
              <a:t>рефакторинг</a:t>
            </a:r>
            <a:r>
              <a:rPr lang="ru-RU" sz="3600" dirty="0"/>
              <a:t> по списку</a:t>
            </a:r>
            <a:r>
              <a:rPr lang="en-US" sz="3600" dirty="0"/>
              <a:t> </a:t>
            </a:r>
            <a:r>
              <a:rPr lang="ru-RU" sz="3600" dirty="0"/>
              <a:t>в </a:t>
            </a:r>
            <a:r>
              <a:rPr lang="en-US" sz="3600" dirty="0">
                <a:solidFill>
                  <a:schemeClr val="accent1"/>
                </a:solidFill>
              </a:rPr>
              <a:t>README.md</a:t>
            </a:r>
            <a:endParaRPr lang="ru-RU" sz="3600" dirty="0">
              <a:solidFill>
                <a:schemeClr val="accent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52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Неявное управление</a:t>
            </a:r>
            <a:r>
              <a:rPr lang="en-US" sz="3600" dirty="0"/>
              <a:t> </a:t>
            </a:r>
            <a:r>
              <a:rPr lang="ru-RU" sz="3600" dirty="0"/>
              <a:t>зависимостями</a:t>
            </a:r>
          </a:p>
        </p:txBody>
      </p:sp>
      <p:sp>
        <p:nvSpPr>
          <p:cNvPr id="13" name="TextBox 12"/>
          <p:cNvSpPr txBox="1"/>
          <p:nvPr/>
        </p:nvSpPr>
        <p:spPr>
          <a:xfrm rot="20880000">
            <a:off x="7084349" y="4732327"/>
            <a:ext cx="2585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Неявные связи</a:t>
            </a:r>
          </a:p>
        </p:txBody>
      </p:sp>
      <p:cxnSp>
        <p:nvCxnSpPr>
          <p:cNvPr id="15" name="Прямая со стрелкой 14"/>
          <p:cNvCxnSpPr>
            <a:stCxn id="13" idx="0"/>
          </p:cNvCxnSpPr>
          <p:nvPr/>
        </p:nvCxnSpPr>
        <p:spPr>
          <a:xfrm flipH="1" flipV="1">
            <a:off x="6344093" y="3813544"/>
            <a:ext cx="1978847" cy="92450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3" idx="0"/>
          </p:cNvCxnSpPr>
          <p:nvPr/>
        </p:nvCxnSpPr>
        <p:spPr>
          <a:xfrm flipH="1" flipV="1">
            <a:off x="5798288" y="4079358"/>
            <a:ext cx="2524652" cy="65868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7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внедрять контейнер постепенно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должен использоваться в одном месте, а не заражать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Контейнер подходит для разных ситуаций</a:t>
            </a:r>
            <a:endParaRPr lang="en-US" dirty="0"/>
          </a:p>
          <a:p>
            <a:pPr marL="1200095" lvl="1" indent="-457200"/>
            <a:r>
              <a:rPr lang="en-US" dirty="0"/>
              <a:t>Bind to Class, Bind to Constant, Bind to Method</a:t>
            </a:r>
          </a:p>
          <a:p>
            <a:pPr marL="1200095" lvl="1" indent="-457200"/>
            <a:r>
              <a:rPr lang="en-US" dirty="0"/>
              <a:t>Singleton Scope, Factory, Lazy</a:t>
            </a:r>
          </a:p>
          <a:p>
            <a:pPr marL="1200095" lvl="1" indent="-457200"/>
            <a:r>
              <a:rPr lang="en-US" dirty="0"/>
              <a:t>When</a:t>
            </a:r>
          </a:p>
          <a:p>
            <a:pPr marL="1200095" lvl="1" indent="-457200"/>
            <a:r>
              <a:rPr lang="en-US" dirty="0"/>
              <a:t>Conventions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FractalPainter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9898" y="428604"/>
            <a:ext cx="1285884" cy="1643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713114" y="580932"/>
            <a:ext cx="1317247" cy="1338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Соединительная линия уступом 5"/>
          <p:cNvCxnSpPr>
            <a:stCxn id="4" idx="3"/>
            <a:endCxn id="5" idx="1"/>
          </p:cNvCxnSpPr>
          <p:nvPr/>
        </p:nvCxnSpPr>
        <p:spPr>
          <a:xfrm>
            <a:off x="3815783" y="1250142"/>
            <a:ext cx="897331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316244" y="2571744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02195" y="3071811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оединительная линия уступом 8"/>
          <p:cNvCxnSpPr>
            <a:stCxn id="7" idx="3"/>
            <a:endCxn id="8" idx="1"/>
          </p:cNvCxnSpPr>
          <p:nvPr/>
        </p:nvCxnSpPr>
        <p:spPr>
          <a:xfrm>
            <a:off x="8102063" y="2821778"/>
            <a:ext cx="1000133" cy="4286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845925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316244" y="3786190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Соединительная линия уступом 11"/>
          <p:cNvCxnSpPr>
            <a:stCxn id="7" idx="2"/>
            <a:endCxn id="11" idx="0"/>
          </p:cNvCxnSpPr>
          <p:nvPr/>
        </p:nvCxnSpPr>
        <p:spPr>
          <a:xfrm rot="5400000">
            <a:off x="7351963" y="3429000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50"/>
          <p:cNvCxnSpPr>
            <a:endCxn id="10" idx="3"/>
          </p:cNvCxnSpPr>
          <p:nvPr/>
        </p:nvCxnSpPr>
        <p:spPr>
          <a:xfrm rot="5400000">
            <a:off x="9012898" y="3589735"/>
            <a:ext cx="607223" cy="285752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888012" y="385762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Соединительная линия уступом 50"/>
          <p:cNvCxnSpPr>
            <a:stCxn id="8" idx="2"/>
            <a:endCxn id="14" idx="1"/>
          </p:cNvCxnSpPr>
          <p:nvPr/>
        </p:nvCxnSpPr>
        <p:spPr>
          <a:xfrm rot="16200000" flipH="1">
            <a:off x="9370087" y="3518299"/>
            <a:ext cx="607222" cy="428627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3172840" y="3502718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530163" y="4288536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Соединительная линия уступом 17"/>
          <p:cNvCxnSpPr>
            <a:stCxn id="16" idx="3"/>
            <a:endCxn id="26" idx="1"/>
          </p:cNvCxnSpPr>
          <p:nvPr/>
        </p:nvCxnSpPr>
        <p:spPr>
          <a:xfrm flipV="1">
            <a:off x="3958658" y="3538437"/>
            <a:ext cx="571504" cy="21431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01270" y="4074222"/>
            <a:ext cx="785818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80"/>
          <p:cNvCxnSpPr>
            <a:stCxn id="16" idx="0"/>
            <a:endCxn id="24" idx="3"/>
          </p:cNvCxnSpPr>
          <p:nvPr/>
        </p:nvCxnSpPr>
        <p:spPr>
          <a:xfrm rot="16200000" flipV="1">
            <a:off x="3029966" y="2966934"/>
            <a:ext cx="392909" cy="678661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50"/>
          <p:cNvCxnSpPr>
            <a:stCxn id="17" idx="1"/>
            <a:endCxn id="31" idx="3"/>
          </p:cNvCxnSpPr>
          <p:nvPr/>
        </p:nvCxnSpPr>
        <p:spPr>
          <a:xfrm rot="10800000">
            <a:off x="4101536" y="4467131"/>
            <a:ext cx="428629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744608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Соединительная линия уступом 50"/>
          <p:cNvCxnSpPr>
            <a:stCxn id="17" idx="3"/>
            <a:endCxn id="28" idx="1"/>
          </p:cNvCxnSpPr>
          <p:nvPr/>
        </p:nvCxnSpPr>
        <p:spPr>
          <a:xfrm>
            <a:off x="5244544" y="4467131"/>
            <a:ext cx="500065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2101270" y="2859776"/>
            <a:ext cx="785818" cy="5000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ная линия уступом 24"/>
          <p:cNvCxnSpPr>
            <a:stCxn id="19" idx="0"/>
            <a:endCxn id="24" idx="2"/>
          </p:cNvCxnSpPr>
          <p:nvPr/>
        </p:nvCxnSpPr>
        <p:spPr>
          <a:xfrm rot="5400000" flipH="1" flipV="1">
            <a:off x="2136989" y="3717032"/>
            <a:ext cx="714380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530162" y="3359842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Соединительная линия уступом 26"/>
          <p:cNvCxnSpPr>
            <a:stCxn id="17" idx="0"/>
            <a:endCxn id="26" idx="2"/>
          </p:cNvCxnSpPr>
          <p:nvPr/>
        </p:nvCxnSpPr>
        <p:spPr>
          <a:xfrm rot="16200000" flipV="1">
            <a:off x="4601601" y="4002784"/>
            <a:ext cx="571504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44608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Соединительная линия уступом 28"/>
          <p:cNvCxnSpPr>
            <a:stCxn id="22" idx="0"/>
            <a:endCxn id="28" idx="2"/>
          </p:cNvCxnSpPr>
          <p:nvPr/>
        </p:nvCxnSpPr>
        <p:spPr>
          <a:xfrm rot="5400000" flipH="1" flipV="1">
            <a:off x="5780327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3387154" y="5288668"/>
            <a:ext cx="714380" cy="3571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3387154" y="4288536"/>
            <a:ext cx="71438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ная линия уступом 31"/>
          <p:cNvCxnSpPr>
            <a:stCxn id="30" idx="0"/>
            <a:endCxn id="31" idx="2"/>
          </p:cNvCxnSpPr>
          <p:nvPr/>
        </p:nvCxnSpPr>
        <p:spPr>
          <a:xfrm rot="5400000" flipH="1" flipV="1">
            <a:off x="3422873" y="4967197"/>
            <a:ext cx="64294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>
            <a:off x="1553771" y="6296044"/>
            <a:ext cx="192882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5943" y="5816879"/>
            <a:ext cx="3020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реализация интерфейса</a:t>
            </a:r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>
            <a:off x="4539628" y="6308725"/>
            <a:ext cx="1571636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0291" y="5816879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использование</a:t>
            </a:r>
          </a:p>
        </p:txBody>
      </p:sp>
      <p:sp>
        <p:nvSpPr>
          <p:cNvPr id="37" name="Равнобедренный треугольник 36"/>
          <p:cNvSpPr/>
          <p:nvPr/>
        </p:nvSpPr>
        <p:spPr>
          <a:xfrm>
            <a:off x="4744476" y="3931346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Равнобедренный треугольник 37"/>
          <p:cNvSpPr/>
          <p:nvPr/>
        </p:nvSpPr>
        <p:spPr>
          <a:xfrm>
            <a:off x="5958922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>
            <a:off x="3601468" y="4860040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Равнобедренный треугольник 39"/>
          <p:cNvSpPr/>
          <p:nvPr/>
        </p:nvSpPr>
        <p:spPr>
          <a:xfrm>
            <a:off x="2351303" y="3645594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Равнобедренный треугольник 40"/>
          <p:cNvSpPr/>
          <p:nvPr/>
        </p:nvSpPr>
        <p:spPr>
          <a:xfrm rot="5400000">
            <a:off x="2732498" y="6188887"/>
            <a:ext cx="285752" cy="214314"/>
          </a:xfrm>
          <a:prstGeom prst="triangl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>
            <a:off x="6030360" y="928670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237974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Круговая стрелка 46"/>
          <p:cNvSpPr/>
          <p:nvPr/>
        </p:nvSpPr>
        <p:spPr>
          <a:xfrm rot="7115989">
            <a:off x="6237446" y="3450297"/>
            <a:ext cx="2714644" cy="257176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60730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2309" y="642919"/>
            <a:ext cx="1215397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SRP</a:t>
            </a:r>
            <a:endParaRPr lang="ru-RU" sz="44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59253" y="5374204"/>
            <a:ext cx="1127232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DIP</a:t>
            </a:r>
            <a:endParaRPr lang="ru-RU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4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400" dirty="0">
                <a:latin typeface="Consolas" panose="020B0609020204030204" pitchFamily="49" charset="0"/>
              </a:rPr>
              <a:t> input,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400" dirty="0">
                <a:latin typeface="Consolas" panose="020B0609020204030204" pitchFamily="49" charset="0"/>
              </a:rPr>
              <a:t>(input, </a:t>
            </a:r>
            <a:r>
              <a:rPr lang="en-US" sz="2400" dirty="0" err="1">
                <a:latin typeface="Consolas" panose="020B0609020204030204" pitchFamily="49" charset="0"/>
              </a:rPr>
              <a:t>boardParser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Явное (инъекция зависимостей)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20880000">
            <a:off x="7624371" y="1940673"/>
            <a:ext cx="3100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Нужные значения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передадут извне</a:t>
            </a:r>
          </a:p>
        </p:txBody>
      </p:sp>
      <p:cxnSp>
        <p:nvCxnSpPr>
          <p:cNvPr id="9" name="Прямая со стрелкой 8"/>
          <p:cNvCxnSpPr>
            <a:stCxn id="8" idx="1"/>
          </p:cNvCxnSpPr>
          <p:nvPr/>
        </p:nvCxnSpPr>
        <p:spPr>
          <a:xfrm flipH="1">
            <a:off x="5649434" y="2740045"/>
            <a:ext cx="2008814" cy="279602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8" idx="1"/>
          </p:cNvCxnSpPr>
          <p:nvPr/>
        </p:nvCxnSpPr>
        <p:spPr>
          <a:xfrm flipH="1">
            <a:off x="6790660" y="2740045"/>
            <a:ext cx="867588" cy="6889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75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- </a:t>
            </a:r>
            <a:r>
              <a:rPr lang="ru-RU" dirty="0"/>
              <a:t>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33" y="4152900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7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Composition Root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место, где модули соединяются вместе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загончик для операторов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Чем ближе к точке входа – тем лучше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>
                <a:solidFill>
                  <a:srgbClr val="2B91AF"/>
                </a:solidFill>
              </a:rPr>
              <a:t>Main</a:t>
            </a:r>
            <a:r>
              <a:rPr lang="en-US" dirty="0"/>
              <a:t>()</a:t>
            </a:r>
            <a:r>
              <a:rPr lang="ru-RU" dirty="0"/>
              <a:t> для консольного</a:t>
            </a:r>
            <a:r>
              <a:rPr lang="en-US" dirty="0"/>
              <a:t> </a:t>
            </a:r>
            <a:r>
              <a:rPr lang="ru-RU" dirty="0"/>
              <a:t>приложения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7F"/>
                </a:solidFill>
              </a:rPr>
              <a:t>HttpHandler</a:t>
            </a:r>
            <a:r>
              <a:rPr lang="ru-RU" dirty="0"/>
              <a:t> для веб-сервиса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библиотеках – не нужно собирать зависимости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Точка входа</a:t>
            </a:r>
            <a:r>
              <a:rPr lang="en-US" sz="3200" dirty="0"/>
              <a:t> - </a:t>
            </a:r>
            <a:r>
              <a:rPr lang="ru-RU" sz="3200" dirty="0"/>
              <a:t>место сбора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41259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5"/>
            <a:ext cx="9601067" cy="4679950"/>
          </a:xfrm>
        </p:spPr>
        <p:txBody>
          <a:bodyPr>
            <a:noAutofit/>
          </a:bodyPr>
          <a:lstStyle/>
          <a:p>
            <a:r>
              <a:rPr lang="ru-RU" sz="3600" dirty="0"/>
              <a:t>Имена файлов, пути, порты, ...</a:t>
            </a:r>
          </a:p>
          <a:p>
            <a:r>
              <a:rPr lang="ru-RU" sz="2800" dirty="0"/>
              <a:t>Неудобные зависимости (файлы, консоль, </a:t>
            </a:r>
            <a:r>
              <a:rPr lang="en-US" sz="2800" dirty="0" err="1"/>
              <a:t>ui</a:t>
            </a:r>
            <a:r>
              <a:rPr lang="en-US" sz="2800" dirty="0"/>
              <a:t>, </a:t>
            </a:r>
            <a:r>
              <a:rPr lang="ru-RU" sz="2800" dirty="0"/>
              <a:t>сеть, БД, ...)</a:t>
            </a:r>
            <a:endParaRPr lang="en-US" sz="2800" dirty="0"/>
          </a:p>
          <a:p>
            <a:r>
              <a:rPr lang="ru-RU" sz="2800" dirty="0"/>
              <a:t>Другие сервисы</a:t>
            </a:r>
            <a:endParaRPr lang="en-US" sz="2800" dirty="0"/>
          </a:p>
          <a:p>
            <a:r>
              <a:rPr lang="ru-RU" sz="2400" dirty="0"/>
              <a:t>Формат файла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sz="2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Какие зависимости делать явными?</a:t>
            </a:r>
          </a:p>
        </p:txBody>
      </p:sp>
    </p:spTree>
    <p:extLst>
      <p:ext uri="{BB962C8B-B14F-4D97-AF65-F5344CB8AC3E}">
        <p14:creationId xmlns:p14="http://schemas.microsoft.com/office/powerpoint/2010/main" val="3543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8BF9D-40CC-497C-BFDA-9946965B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В чем разница между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Injection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sz="3200" dirty="0">
                <a:solidFill>
                  <a:schemeClr val="tx1"/>
                </a:solidFill>
              </a:rPr>
              <a:t>и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Dependency </a:t>
            </a:r>
            <a:r>
              <a:rPr lang="en-US" b="1" i="1" dirty="0"/>
              <a:t>Inversion</a:t>
            </a:r>
            <a:r>
              <a:rPr lang="en-US" dirty="0">
                <a:solidFill>
                  <a:schemeClr val="tx1"/>
                </a:solidFill>
              </a:rPr>
              <a:t> Principle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en-US" sz="6000" b="1" dirty="0">
                <a:solidFill>
                  <a:schemeClr val="tx1"/>
                </a:solidFill>
              </a:rPr>
              <a:t>?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68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Chessboard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Chessboard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reader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parser =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ServiceLocator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Instance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IBoardParser</a:t>
            </a:r>
            <a:r>
              <a:rPr lang="en-US" sz="2000" dirty="0">
                <a:latin typeface="Consolas" panose="020B0609020204030204" pitchFamily="49" charset="0"/>
              </a:rPr>
              <a:t>&gt;();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cells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LoadBoard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StreamReader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"input.txt"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BoardParser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ru-RU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DIP </a:t>
            </a:r>
            <a:r>
              <a:rPr lang="ru-RU" sz="4000" dirty="0"/>
              <a:t>через </a:t>
            </a:r>
            <a:r>
              <a:rPr lang="en-US" sz="4000" dirty="0"/>
              <a:t>SERVICE LOCATOR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42399668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5492</TotalTime>
  <Words>463</Words>
  <Application>Microsoft Office PowerPoint</Application>
  <PresentationFormat>Широкоэкранный</PresentationFormat>
  <Paragraphs>145</Paragraphs>
  <Slides>20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Wingdings</vt:lpstr>
      <vt:lpstr>Wingdings 2</vt:lpstr>
      <vt:lpstr>Макеты слайдов с основной цветовой темой</vt:lpstr>
      <vt:lpstr>Макеты слайдов для демонстрации кода</vt:lpstr>
      <vt:lpstr>Dependency Injection</vt:lpstr>
      <vt:lpstr>Неявное управление зависимостями</vt:lpstr>
      <vt:lpstr>Презентация PowerPoint</vt:lpstr>
      <vt:lpstr>Явное (инъекция зависимостей)</vt:lpstr>
      <vt:lpstr>Явное управление зависимостями</vt:lpstr>
      <vt:lpstr>Точка входа - место сбора зависимостей</vt:lpstr>
      <vt:lpstr>Какие зависимости делать явными?</vt:lpstr>
      <vt:lpstr>В чем разница между Dependency Injection и Dependency Inversion Principle ?</vt:lpstr>
      <vt:lpstr>DIP через SERVICE LOCATOR</vt:lpstr>
      <vt:lpstr>DIP через инъекцию зависимостей</vt:lpstr>
      <vt:lpstr>Dependency Inversion…</vt:lpstr>
      <vt:lpstr>Почему Service Locator – антипаттерн?</vt:lpstr>
      <vt:lpstr>DI Container</vt:lpstr>
      <vt:lpstr>Презентация PowerPoint</vt:lpstr>
      <vt:lpstr>А если зависимостей много?</vt:lpstr>
      <vt:lpstr>А если зависимости циклические?</vt:lpstr>
      <vt:lpstr>Фабрика вместо new</vt:lpstr>
      <vt:lpstr>Прочие особенности</vt:lpstr>
      <vt:lpstr>Задача fRACTALpAINTER</vt:lpstr>
      <vt:lpstr>Разбор задачи FractalPainter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зависимостями</dc:title>
  <dc:creator>Егоров Павел Владимирович</dc:creator>
  <cp:lastModifiedBy>Иван Домашних</cp:lastModifiedBy>
  <cp:revision>55</cp:revision>
  <dcterms:created xsi:type="dcterms:W3CDTF">2016-04-19T07:20:13Z</dcterms:created>
  <dcterms:modified xsi:type="dcterms:W3CDTF">2017-07-30T22:40:57Z</dcterms:modified>
</cp:coreProperties>
</file>