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96" r:id="rId2"/>
  </p:sldMasterIdLst>
  <p:notesMasterIdLst>
    <p:notesMasterId r:id="rId27"/>
  </p:notesMasterIdLst>
  <p:sldIdLst>
    <p:sldId id="439" r:id="rId3"/>
    <p:sldId id="424" r:id="rId4"/>
    <p:sldId id="257" r:id="rId5"/>
    <p:sldId id="450" r:id="rId6"/>
    <p:sldId id="434" r:id="rId7"/>
    <p:sldId id="452" r:id="rId8"/>
    <p:sldId id="454" r:id="rId9"/>
    <p:sldId id="455" r:id="rId10"/>
    <p:sldId id="451" r:id="rId11"/>
    <p:sldId id="442" r:id="rId12"/>
    <p:sldId id="453" r:id="rId13"/>
    <p:sldId id="431" r:id="rId14"/>
    <p:sldId id="440" r:id="rId15"/>
    <p:sldId id="443" r:id="rId16"/>
    <p:sldId id="445" r:id="rId17"/>
    <p:sldId id="436" r:id="rId18"/>
    <p:sldId id="432" r:id="rId19"/>
    <p:sldId id="438" r:id="rId20"/>
    <p:sldId id="449" r:id="rId21"/>
    <p:sldId id="447" r:id="rId22"/>
    <p:sldId id="437" r:id="rId23"/>
    <p:sldId id="448" r:id="rId24"/>
    <p:sldId id="446" r:id="rId25"/>
    <p:sldId id="327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6ED85B7D-A44B-4962-BF71-75D2E807C754}">
          <p14:sldIdLst>
            <p14:sldId id="439"/>
          </p14:sldIdLst>
        </p14:section>
        <p14:section name="Основы" id="{112488AE-5AA5-4D77-BCB6-CD0C10A111B8}">
          <p14:sldIdLst>
            <p14:sldId id="424"/>
            <p14:sldId id="257"/>
            <p14:sldId id="450"/>
            <p14:sldId id="434"/>
            <p14:sldId id="452"/>
            <p14:sldId id="454"/>
            <p14:sldId id="455"/>
            <p14:sldId id="451"/>
            <p14:sldId id="442"/>
          </p14:sldIdLst>
        </p14:section>
        <p14:section name="Продвинутые техники" id="{CB5B1CBD-D64A-4FDC-B0E6-78740E812C39}">
          <p14:sldIdLst>
            <p14:sldId id="453"/>
            <p14:sldId id="431"/>
            <p14:sldId id="440"/>
            <p14:sldId id="443"/>
            <p14:sldId id="445"/>
            <p14:sldId id="436"/>
          </p14:sldIdLst>
        </p14:section>
        <p14:section name="ObjectPrinting" id="{37987495-3D6F-4C16-AE0A-8A39ADE1E44F}">
          <p14:sldIdLst>
            <p14:sldId id="432"/>
            <p14:sldId id="438"/>
          </p14:sldIdLst>
        </p14:section>
        <p14:section name="Правила хорошего Fluent API" id="{2D4F9382-FFE2-4C1B-8BB7-6BAC4EE06AD5}">
          <p14:sldIdLst>
            <p14:sldId id="449"/>
            <p14:sldId id="447"/>
            <p14:sldId id="437"/>
            <p14:sldId id="448"/>
          </p14:sldIdLst>
        </p14:section>
        <p14:section name="Заключение" id="{1CCB96B6-6116-4768-B394-AD7157D1A2BB}">
          <p14:sldIdLst>
            <p14:sldId id="446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2B91AF"/>
    <a:srgbClr val="0000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680" autoAdjust="0"/>
    <p:restoredTop sz="87885" autoAdjust="0"/>
  </p:normalViewPr>
  <p:slideViewPr>
    <p:cSldViewPr snapToGrid="0">
      <p:cViewPr varScale="1">
        <p:scale>
          <a:sx n="100" d="100"/>
          <a:sy n="100" d="100"/>
        </p:scale>
        <p:origin x="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Method chaining: </a:t>
            </a:r>
            <a:r>
              <a:rPr lang="x-non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Возвращаем контекст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x-non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Делегат с параметром-контекстом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Extension methods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благодаря основному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325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меняются контексты здесь?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65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53166027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286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1888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1659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3638837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4093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6861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20876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963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372195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462060960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536749605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735930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67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58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0037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6784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4753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1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81553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95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07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062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397855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63998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874" indent="-34287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85158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ourses/di" TargetMode="External"/><Relationship Id="rId2" Type="http://schemas.openxmlformats.org/officeDocument/2006/relationships/hyperlink" Target="https://github.com/kontur-csharper/fluent-api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it.ly/kontur-courses-feedba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err="1"/>
              <a:t>Api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</a:t>
            </a:r>
            <a:r>
              <a:rPr lang="en-US">
                <a:hlinkClick r:id="rId2"/>
              </a:rPr>
              <a:t>com/</a:t>
            </a:r>
            <a:r>
              <a:rPr lang="en-US">
                <a:hlinkClick r:id="rId3"/>
              </a:rPr>
              <a:t>kontur-courses</a:t>
            </a:r>
            <a:r>
              <a:rPr lang="en-US" dirty="0">
                <a:hlinkClick r:id="rId2"/>
              </a:rPr>
              <a:t>/</a:t>
            </a:r>
            <a:r>
              <a:rPr lang="en-US" b="1" dirty="0">
                <a:hlinkClick r:id="rId2"/>
              </a:rPr>
              <a:t>fluent-api</a:t>
            </a:r>
            <a:endParaRPr lang="en-US" b="1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32845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spectacle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 =&gt; s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Тра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-ля-ля"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.Say(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"Тру-</a:t>
            </a:r>
            <a:r>
              <a:rPr lang="ru-RU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ru-RU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"Пока-пока!"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"До встречи!"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400" dirty="0"/>
              <a:t>Method chaining</a:t>
            </a:r>
          </a:p>
          <a:p>
            <a:pPr marL="457200" indent="-457200">
              <a:buAutoNum type="arabicPeriod"/>
            </a:pPr>
            <a:r>
              <a:rPr lang="ru-RU" sz="2400" dirty="0"/>
              <a:t>Делегат с параметром-контекстом</a:t>
            </a:r>
          </a:p>
          <a:p>
            <a:pPr marL="457200" indent="-457200">
              <a:buAutoNum type="arabicPeriod"/>
            </a:pPr>
            <a:r>
              <a:rPr lang="en-US" sz="2400" dirty="0"/>
              <a:t>Extension methods </a:t>
            </a:r>
            <a:r>
              <a:rPr lang="ru-RU" sz="2400" dirty="0"/>
              <a:t>при наличии </a:t>
            </a:r>
            <a:r>
              <a:rPr lang="en-US" sz="2400" dirty="0" err="1"/>
              <a:t>Shedule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техники используются?</a:t>
            </a:r>
          </a:p>
        </p:txBody>
      </p:sp>
    </p:spTree>
    <p:extLst>
      <p:ext uri="{BB962C8B-B14F-4D97-AF65-F5344CB8AC3E}">
        <p14:creationId xmlns:p14="http://schemas.microsoft.com/office/powerpoint/2010/main" val="291424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Продвинутые техники</a:t>
            </a:r>
          </a:p>
        </p:txBody>
      </p:sp>
    </p:spTree>
    <p:extLst>
      <p:ext uri="{BB962C8B-B14F-4D97-AF65-F5344CB8AC3E}">
        <p14:creationId xmlns:p14="http://schemas.microsoft.com/office/powerpoint/2010/main" val="63878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200650" y="1628776"/>
            <a:ext cx="5695886" cy="467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list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.Where(person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18)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(person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(person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.Take(10)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Контексты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295400" y="1628775"/>
            <a:ext cx="3834020" cy="4679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Fira Code" panose="00000509000000000000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IEnumerable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&lt;Person&gt;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IEnumerable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&lt;Person&gt;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IOrderedEnumerable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&lt;Person&gt;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IOrderedEnumerable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&lt;Person&gt;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IEnumerable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&lt;Person&gt;</a:t>
            </a:r>
            <a:br>
              <a:rPr lang="en-US" sz="2000" dirty="0">
                <a:latin typeface="Consolas" panose="020B0609020204030204" pitchFamily="49" charset="0"/>
                <a:ea typeface="Fira Code" panose="00000509000000000000" pitchFamily="49" charset="0"/>
              </a:rPr>
            </a:br>
            <a:br>
              <a:rPr lang="en-US" sz="2000" dirty="0">
                <a:latin typeface="Consolas" panose="020B0609020204030204" pitchFamily="49" charset="0"/>
                <a:ea typeface="Fira Code" panose="00000509000000000000" pitchFamily="49" charset="0"/>
              </a:rPr>
            </a:br>
            <a:endParaRPr lang="en-US" sz="2000" dirty="0">
              <a:latin typeface="Consolas" panose="020B0609020204030204" pitchFamily="49" charset="0"/>
              <a:ea typeface="Fir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75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контексты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4"/>
            <a:ext cx="9601133" cy="467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spectacle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 =&gt; s</a:t>
            </a:r>
            <a:b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Тра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-ля-ля"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"Тру-</a:t>
            </a:r>
            <a:r>
              <a:rPr lang="ru-RU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ru-RU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"Пока-пока!"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"До встречи!"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822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void-</a:t>
            </a:r>
            <a:r>
              <a:rPr lang="ru-RU" dirty="0"/>
              <a:t>контекст</a:t>
            </a:r>
          </a:p>
          <a:p>
            <a:r>
              <a:rPr lang="ru-RU" dirty="0"/>
              <a:t>Ограниченный контекст</a:t>
            </a:r>
          </a:p>
          <a:p>
            <a:r>
              <a:rPr lang="ru-RU" dirty="0"/>
              <a:t>Расширенный контекст</a:t>
            </a:r>
          </a:p>
          <a:p>
            <a:r>
              <a:rPr lang="ru-RU" dirty="0"/>
              <a:t>Новый контекст</a:t>
            </a:r>
          </a:p>
          <a:p>
            <a:r>
              <a:rPr lang="ru-RU" dirty="0"/>
              <a:t>Вложенный контекст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контексты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0880000">
            <a:off x="6349585" y="4923655"/>
            <a:ext cx="42459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На каждом шаге</a:t>
            </a:r>
            <a:r>
              <a:rPr lang="en-US" sz="2800" i="1" dirty="0">
                <a:solidFill>
                  <a:schemeClr val="accent1"/>
                </a:solidFill>
              </a:rPr>
              <a:t> </a:t>
            </a:r>
            <a:r>
              <a:rPr lang="ru-RU" sz="2800" i="1" dirty="0">
                <a:solidFill>
                  <a:schemeClr val="accent1"/>
                </a:solidFill>
              </a:rPr>
              <a:t>только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допустимые методы</a:t>
            </a:r>
          </a:p>
        </p:txBody>
      </p:sp>
    </p:spTree>
    <p:extLst>
      <p:ext uri="{BB962C8B-B14F-4D97-AF65-F5344CB8AC3E}">
        <p14:creationId xmlns:p14="http://schemas.microsoft.com/office/powerpoint/2010/main" val="83553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 контекстов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495550" y="3159000"/>
            <a:ext cx="1080000" cy="540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5556000" y="1901700"/>
            <a:ext cx="1080000" cy="540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5556000" y="4346700"/>
            <a:ext cx="1080000" cy="540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8616450" y="2439069"/>
            <a:ext cx="1080000" cy="540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8616450" y="4149225"/>
            <a:ext cx="1080000" cy="108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Прямая со стрелкой 10"/>
          <p:cNvCxnSpPr>
            <a:stCxn id="5" idx="3"/>
            <a:endCxn id="6" idx="1"/>
          </p:cNvCxnSpPr>
          <p:nvPr/>
        </p:nvCxnSpPr>
        <p:spPr>
          <a:xfrm flipV="1">
            <a:off x="3575550" y="2171700"/>
            <a:ext cx="1980450" cy="12573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3"/>
          </p:cNvCxnSpPr>
          <p:nvPr/>
        </p:nvCxnSpPr>
        <p:spPr>
          <a:xfrm>
            <a:off x="3575550" y="3429000"/>
            <a:ext cx="1980450" cy="11877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6" idx="2"/>
            <a:endCxn id="7" idx="0"/>
          </p:cNvCxnSpPr>
          <p:nvPr/>
        </p:nvCxnSpPr>
        <p:spPr>
          <a:xfrm>
            <a:off x="6096000" y="2441700"/>
            <a:ext cx="0" cy="19050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7" idx="3"/>
            <a:endCxn id="9" idx="2"/>
          </p:cNvCxnSpPr>
          <p:nvPr/>
        </p:nvCxnSpPr>
        <p:spPr>
          <a:xfrm>
            <a:off x="6636000" y="4616700"/>
            <a:ext cx="1980450" cy="72525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6" idx="3"/>
            <a:endCxn id="8" idx="1"/>
          </p:cNvCxnSpPr>
          <p:nvPr/>
        </p:nvCxnSpPr>
        <p:spPr>
          <a:xfrm>
            <a:off x="6636000" y="2171700"/>
            <a:ext cx="1980450" cy="537369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9" idx="0"/>
          </p:cNvCxnSpPr>
          <p:nvPr/>
        </p:nvCxnSpPr>
        <p:spPr>
          <a:xfrm>
            <a:off x="9156450" y="2979069"/>
            <a:ext cx="0" cy="1170156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: изогнутый 34"/>
          <p:cNvCxnSpPr>
            <a:stCxn id="7" idx="3"/>
            <a:endCxn id="7" idx="1"/>
          </p:cNvCxnSpPr>
          <p:nvPr/>
        </p:nvCxnSpPr>
        <p:spPr>
          <a:xfrm flipH="1">
            <a:off x="5556000" y="4616700"/>
            <a:ext cx="1080000" cy="12700"/>
          </a:xfrm>
          <a:prstGeom prst="curvedConnector5">
            <a:avLst>
              <a:gd name="adj1" fmla="val -21167"/>
              <a:gd name="adj2" fmla="val 3925984"/>
              <a:gd name="adj3" fmla="val 121167"/>
            </a:avLst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: изогнутый 37"/>
          <p:cNvCxnSpPr>
            <a:stCxn id="6" idx="3"/>
            <a:endCxn id="6" idx="1"/>
          </p:cNvCxnSpPr>
          <p:nvPr/>
        </p:nvCxnSpPr>
        <p:spPr>
          <a:xfrm flipH="1">
            <a:off x="5556000" y="2171700"/>
            <a:ext cx="1080000" cy="12700"/>
          </a:xfrm>
          <a:prstGeom prst="curvedConnector5">
            <a:avLst>
              <a:gd name="adj1" fmla="val -21167"/>
              <a:gd name="adj2" fmla="val 3925984"/>
              <a:gd name="adj3" fmla="val 121167"/>
            </a:avLst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6011" y="2293570"/>
            <a:ext cx="1779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Начальный</a:t>
            </a:r>
            <a:br>
              <a:rPr lang="ru-RU" sz="2400" dirty="0"/>
            </a:br>
            <a:r>
              <a:rPr lang="ru-RU" sz="2400" dirty="0"/>
              <a:t>контекст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8772466" y="5229225"/>
            <a:ext cx="767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void</a:t>
            </a:r>
          </a:p>
        </p:txBody>
      </p:sp>
      <p:sp>
        <p:nvSpPr>
          <p:cNvPr id="45" name="TextBox 44"/>
          <p:cNvSpPr txBox="1"/>
          <p:nvPr/>
        </p:nvSpPr>
        <p:spPr>
          <a:xfrm rot="20880000">
            <a:off x="2557243" y="5471334"/>
            <a:ext cx="5678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Каждая стрелка – вызов метода</a:t>
            </a:r>
          </a:p>
        </p:txBody>
      </p:sp>
    </p:spTree>
    <p:extLst>
      <p:ext uri="{BB962C8B-B14F-4D97-AF65-F5344CB8AC3E}">
        <p14:creationId xmlns:p14="http://schemas.microsoft.com/office/powerpoint/2010/main" val="24166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A.CallTo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p.Method</a:t>
            </a:r>
            <a:r>
              <a:rPr lang="en-US" sz="2400" dirty="0">
                <a:latin typeface="Consolas" panose="020B0609020204030204" pitchFamily="49" charset="0"/>
              </a:rPr>
              <a:t>()).Returns(42);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CallContext</a:t>
            </a:r>
            <a:r>
              <a:rPr lang="en-US" sz="2400" dirty="0">
                <a:latin typeface="Consolas" panose="020B0609020204030204" pitchFamily="49" charset="0"/>
              </a:rPr>
              <a:t>&lt;T&gt; </a:t>
            </a:r>
            <a:r>
              <a:rPr lang="en-US" sz="2400" dirty="0" err="1">
                <a:latin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&lt;T&gt;(Expression&lt;</a:t>
            </a:r>
            <a:r>
              <a:rPr lang="en-US" sz="2400" dirty="0" err="1">
                <a:latin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</a:rPr>
              <a:t>&lt;T&gt;&gt; e)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propInfo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		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((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MemberExpression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memberSelector.Body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.Member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PropertyInfo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Expression&lt;</a:t>
            </a:r>
            <a:r>
              <a:rPr lang="en-US" dirty="0" err="1"/>
              <a:t>Func</a:t>
            </a:r>
            <a:r>
              <a:rPr lang="en-US" dirty="0"/>
              <a:t>&lt;...&gt;&gt;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2716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600" dirty="0"/>
              <a:t>Разработать библиотеку для преобразования любого объекта в строку, перечисляя значения публичных свойств и полей объекта.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Все должно гибко настраиваться. А именно: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Исключить из </a:t>
            </a:r>
            <a:r>
              <a:rPr lang="ru-RU" dirty="0" err="1"/>
              <a:t>сериализации</a:t>
            </a:r>
            <a:r>
              <a:rPr lang="ru-RU" dirty="0"/>
              <a:t> свойства определенного типа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Указать альтернативный способ </a:t>
            </a:r>
            <a:r>
              <a:rPr lang="ru-RU" dirty="0" err="1"/>
              <a:t>сериализации</a:t>
            </a:r>
            <a:r>
              <a:rPr lang="ru-RU" dirty="0"/>
              <a:t> для определенного типа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Для числовых типов указать культуру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Настроить </a:t>
            </a:r>
            <a:r>
              <a:rPr lang="ru-RU" dirty="0" err="1"/>
              <a:t>сериализацию</a:t>
            </a:r>
            <a:r>
              <a:rPr lang="ru-RU" dirty="0"/>
              <a:t> конкретного свойства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Настроить обрезание значений строковых свойств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Исключить из </a:t>
            </a:r>
            <a:r>
              <a:rPr lang="ru-RU" dirty="0" err="1"/>
              <a:t>сериализации</a:t>
            </a:r>
            <a:r>
              <a:rPr lang="ru-RU" dirty="0"/>
              <a:t> конкретное свойство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/>
              <a:t>ObjectPrinting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8900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ru-RU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Difficulty level </a:t>
            </a:r>
            <a:r>
              <a:rPr lang="en-US" dirty="0">
                <a:solidFill>
                  <a:srgbClr val="C00000"/>
                </a:solidFill>
                <a:latin typeface="Algerian" panose="04020705040A02060702" pitchFamily="82" charset="0"/>
              </a:rPr>
              <a:t>Nightmare</a:t>
            </a:r>
            <a:br>
              <a:rPr lang="ru-RU" dirty="0">
                <a:solidFill>
                  <a:srgbClr val="C00000"/>
                </a:solidFill>
              </a:rPr>
            </a:br>
            <a:r>
              <a:rPr lang="ru-RU" dirty="0"/>
              <a:t>Доделайте </a:t>
            </a:r>
            <a:r>
              <a:rPr lang="en-US" dirty="0" err="1"/>
              <a:t>ObjectPrinter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ObjectPrinting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784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хорошего </a:t>
            </a:r>
            <a:r>
              <a:rPr lang="en-US" dirty="0"/>
              <a:t>Fluent API</a:t>
            </a:r>
          </a:p>
        </p:txBody>
      </p:sp>
    </p:spTree>
    <p:extLst>
      <p:ext uri="{BB962C8B-B14F-4D97-AF65-F5344CB8AC3E}">
        <p14:creationId xmlns:p14="http://schemas.microsoft.com/office/powerpoint/2010/main" val="314678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— </a:t>
            </a:r>
            <a:r>
              <a:rPr lang="ru-RU" dirty="0"/>
              <a:t>это стиль организации </a:t>
            </a:r>
            <a:br>
              <a:rPr lang="ru-RU" dirty="0"/>
            </a:br>
            <a:r>
              <a:rPr lang="ru-RU" dirty="0"/>
              <a:t>публичных интерфейсов библиотек</a:t>
            </a:r>
          </a:p>
        </p:txBody>
      </p:sp>
    </p:spTree>
    <p:extLst>
      <p:ext uri="{BB962C8B-B14F-4D97-AF65-F5344CB8AC3E}">
        <p14:creationId xmlns:p14="http://schemas.microsoft.com/office/powerpoint/2010/main" val="3463338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Разрабатывайте </a:t>
            </a:r>
            <a:r>
              <a:rPr lang="en-US" sz="2800" dirty="0"/>
              <a:t>API</a:t>
            </a:r>
            <a:r>
              <a:rPr lang="ru-RU" sz="2800" dirty="0"/>
              <a:t> так, чтобы им нельзя было воспользоваться неправильно</a:t>
            </a:r>
          </a:p>
          <a:p>
            <a:r>
              <a:rPr lang="ru-RU" sz="2800" dirty="0"/>
              <a:t>Если это не получается, кидайте диагностические ошибки</a:t>
            </a:r>
          </a:p>
          <a:p>
            <a:r>
              <a:rPr lang="ru-RU" sz="2800" dirty="0"/>
              <a:t>Делайте тексты ошибок понятными! </a:t>
            </a:r>
            <a:r>
              <a:rPr lang="ru-RU" sz="2800" strike="sngStrik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Иначе вас проклянут коллеги</a:t>
            </a:r>
          </a:p>
          <a:p>
            <a:r>
              <a:rPr lang="ru-RU" sz="2800" dirty="0"/>
              <a:t>В </a:t>
            </a:r>
            <a:r>
              <a:rPr lang="en-US" sz="2800" dirty="0"/>
              <a:t>XML</a:t>
            </a:r>
            <a:r>
              <a:rPr lang="ru-RU" sz="2800" dirty="0"/>
              <a:t>-документации можно написать то, что не очевидно из имен и сигнатур</a:t>
            </a:r>
            <a:endParaRPr lang="en-US" sz="2800" strike="sngStrike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ведите</a:t>
            </a:r>
          </a:p>
        </p:txBody>
      </p:sp>
    </p:spTree>
    <p:extLst>
      <p:ext uri="{BB962C8B-B14F-4D97-AF65-F5344CB8AC3E}">
        <p14:creationId xmlns:p14="http://schemas.microsoft.com/office/powerpoint/2010/main" val="2296766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Пишите </a:t>
            </a:r>
            <a:r>
              <a:rPr lang="en-US" dirty="0"/>
              <a:t>Acceptance</a:t>
            </a:r>
            <a:r>
              <a:rPr lang="ru-RU" dirty="0"/>
              <a:t>-тесты — они отлично работают как документация</a:t>
            </a:r>
          </a:p>
          <a:p>
            <a:r>
              <a:rPr lang="ru-RU" dirty="0"/>
              <a:t>Тестируйте понятность </a:t>
            </a:r>
            <a:r>
              <a:rPr lang="en-US" dirty="0"/>
              <a:t>API</a:t>
            </a:r>
            <a:r>
              <a:rPr lang="ru-RU" dirty="0"/>
              <a:t>, показывая </a:t>
            </a:r>
            <a:r>
              <a:rPr lang="en-US" dirty="0"/>
              <a:t>Acceptance</a:t>
            </a:r>
            <a:r>
              <a:rPr lang="ru-RU" dirty="0"/>
              <a:t>-тесты коллегам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тестируйте</a:t>
            </a:r>
          </a:p>
        </p:txBody>
      </p:sp>
    </p:spTree>
    <p:extLst>
      <p:ext uri="{BB962C8B-B14F-4D97-AF65-F5344CB8AC3E}">
        <p14:creationId xmlns:p14="http://schemas.microsoft.com/office/powerpoint/2010/main" val="422220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Скрывайте детали реализации из подсказок </a:t>
            </a:r>
            <a:r>
              <a:rPr lang="en-US" dirty="0" err="1"/>
              <a:t>Intellisense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SomeFluentContext</a:t>
            </a:r>
            <a:r>
              <a:rPr lang="en-US" sz="2000" dirty="0">
                <a:latin typeface="Consolas" panose="020B0609020204030204" pitchFamily="49" charset="0"/>
              </a:rPr>
              <a:t> : </a:t>
            </a:r>
            <a:r>
              <a:rPr lang="en-US" sz="2000" dirty="0" err="1">
                <a:latin typeface="Consolas" panose="020B0609020204030204" pitchFamily="49" charset="0"/>
              </a:rPr>
              <a:t>IContextProperties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IEnumerable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IContextProperties</a:t>
            </a:r>
            <a:r>
              <a:rPr lang="en-US" sz="2000" dirty="0" err="1">
                <a:latin typeface="Consolas" panose="020B0609020204030204" pitchFamily="49" charset="0"/>
              </a:rPr>
              <a:t>.SomeState</a:t>
            </a:r>
            <a:r>
              <a:rPr lang="en-US" sz="2000" dirty="0">
                <a:latin typeface="Consolas" panose="020B0609020204030204" pitchFamily="49" charset="0"/>
              </a:rPr>
              <a:t> { get;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Скрывайте детали</a:t>
            </a:r>
          </a:p>
        </p:txBody>
      </p:sp>
      <p:sp>
        <p:nvSpPr>
          <p:cNvPr id="5" name="TextBox 4"/>
          <p:cNvSpPr txBox="1"/>
          <p:nvPr/>
        </p:nvSpPr>
        <p:spPr>
          <a:xfrm rot="20880000">
            <a:off x="5594689" y="5119575"/>
            <a:ext cx="51253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Доступно для тестирования</a:t>
            </a:r>
          </a:p>
          <a:p>
            <a:pPr algn="ctr"/>
            <a:r>
              <a:rPr lang="ru-RU" sz="2800" i="1" dirty="0">
                <a:solidFill>
                  <a:schemeClr val="accent1"/>
                </a:solidFill>
              </a:rPr>
              <a:t>Скрыто из </a:t>
            </a:r>
            <a:r>
              <a:rPr lang="ru-RU" sz="2800" i="1" dirty="0" err="1">
                <a:solidFill>
                  <a:schemeClr val="accent1"/>
                </a:solidFill>
              </a:rPr>
              <a:t>автодополнения</a:t>
            </a:r>
            <a:endParaRPr lang="ru-RU" sz="2800" i="1" dirty="0">
              <a:solidFill>
                <a:schemeClr val="accent1"/>
              </a:solidFill>
            </a:endParaRPr>
          </a:p>
        </p:txBody>
      </p:sp>
      <p:cxnSp>
        <p:nvCxnSpPr>
          <p:cNvPr id="6" name="Соединитель: изогнутый 5"/>
          <p:cNvCxnSpPr>
            <a:stCxn id="5" idx="0"/>
          </p:cNvCxnSpPr>
          <p:nvPr/>
        </p:nvCxnSpPr>
        <p:spPr>
          <a:xfrm rot="16200000" flipV="1">
            <a:off x="7403747" y="4475554"/>
            <a:ext cx="659599" cy="64929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49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1295468" y="1628775"/>
            <a:ext cx="9601067" cy="4679950"/>
          </a:xfrm>
        </p:spPr>
        <p:txBody>
          <a:bodyPr>
            <a:normAutofit/>
          </a:bodyPr>
          <a:lstStyle/>
          <a:p>
            <a:r>
              <a:rPr lang="ru-RU" sz="2800" dirty="0"/>
              <a:t>Найди в своем проекте подзадачу, в которой </a:t>
            </a:r>
            <a:r>
              <a:rPr lang="en-US" sz="2800" dirty="0" err="1"/>
              <a:t>FluentAPI</a:t>
            </a:r>
            <a:r>
              <a:rPr lang="ru-RU" sz="2800" dirty="0"/>
              <a:t> помог бы</a:t>
            </a:r>
            <a:r>
              <a:rPr lang="ru-RU" sz="2800" dirty="0">
                <a:solidFill>
                  <a:schemeClr val="accent1"/>
                </a:solidFill>
              </a:rPr>
              <a:t>*</a:t>
            </a:r>
            <a:endParaRPr lang="en-US" sz="2800" dirty="0">
              <a:solidFill>
                <a:schemeClr val="accent1"/>
              </a:solidFill>
            </a:endParaRPr>
          </a:p>
          <a:p>
            <a:r>
              <a:rPr lang="ru-RU" sz="2800" dirty="0"/>
              <a:t>Какие проблемы решит такой </a:t>
            </a:r>
            <a:r>
              <a:rPr lang="ru-RU" sz="2800" dirty="0" err="1"/>
              <a:t>рефакторинг</a:t>
            </a:r>
            <a:r>
              <a:rPr lang="ru-RU" sz="2800" dirty="0"/>
              <a:t>?</a:t>
            </a:r>
            <a:endParaRPr lang="en-US" sz="2800" dirty="0"/>
          </a:p>
          <a:p>
            <a:r>
              <a:rPr lang="ru-RU" sz="2800" dirty="0"/>
              <a:t>Расскажи на следующем занятии (доклад 5-15 минут)</a:t>
            </a:r>
            <a:r>
              <a:rPr lang="ru-RU" sz="2800" dirty="0">
                <a:solidFill>
                  <a:schemeClr val="accent1"/>
                </a:solidFill>
              </a:rPr>
              <a:t>**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400" dirty="0">
                <a:solidFill>
                  <a:schemeClr val="accent1"/>
                </a:solidFill>
              </a:rPr>
              <a:t>*</a:t>
            </a:r>
            <a:r>
              <a:rPr lang="ru-RU" sz="2400" dirty="0"/>
              <a:t> Это не обязательно должно быть большое </a:t>
            </a:r>
            <a:r>
              <a:rPr lang="en-US" sz="2400" dirty="0"/>
              <a:t>API</a:t>
            </a:r>
            <a:r>
              <a:rPr lang="ru-RU" sz="2400" dirty="0"/>
              <a:t>, как</a:t>
            </a:r>
            <a:r>
              <a:rPr lang="en-US" sz="2400" dirty="0"/>
              <a:t> </a:t>
            </a:r>
            <a:r>
              <a:rPr lang="en-US" sz="2400" dirty="0" err="1"/>
              <a:t>ObjectPrinter</a:t>
            </a:r>
            <a:endParaRPr lang="ru-RU" sz="2400" dirty="0"/>
          </a:p>
          <a:p>
            <a:pPr marL="0" indent="0">
              <a:buNone/>
            </a:pPr>
            <a:r>
              <a:rPr lang="ru-RU" sz="2400" dirty="0">
                <a:solidFill>
                  <a:schemeClr val="accent1"/>
                </a:solidFill>
              </a:rPr>
              <a:t>**</a:t>
            </a:r>
            <a:r>
              <a:rPr lang="ru-RU" sz="2400" dirty="0"/>
              <a:t> Если вы из одного проекта, делайте в паре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Спецзадание </a:t>
            </a:r>
            <a:r>
              <a:rPr lang="en-US" dirty="0"/>
              <a:t>be fluent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6052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E05C4A9-0667-45B8-AC59-85FD9C81BD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sz="2800" dirty="0"/>
              <a:t>Заполни форму обратной связи по ссылке</a:t>
            </a: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http://bit.ly/kontur-courses-feedback</a:t>
            </a:r>
            <a:endParaRPr lang="ru-RU" sz="2800" dirty="0"/>
          </a:p>
          <a:p>
            <a:pPr marL="0" indent="0" algn="ctr">
              <a:buNone/>
            </a:pPr>
            <a:r>
              <a:rPr lang="ru-RU" sz="2800" dirty="0"/>
              <a:t>или</a:t>
            </a:r>
            <a:endParaRPr lang="en-US" sz="2800" dirty="0"/>
          </a:p>
          <a:p>
            <a:pPr marL="0" indent="0" algn="ctr">
              <a:buNone/>
            </a:pPr>
            <a:r>
              <a:rPr lang="ru-RU" sz="2800" dirty="0"/>
              <a:t>по ярлыку </a:t>
            </a:r>
            <a:r>
              <a:rPr lang="en-US" sz="2800" i="1" dirty="0">
                <a:solidFill>
                  <a:schemeClr val="accent1"/>
                </a:solidFill>
              </a:rPr>
              <a:t>feedback</a:t>
            </a:r>
            <a:r>
              <a:rPr lang="en-US" sz="2800" dirty="0"/>
              <a:t> </a:t>
            </a:r>
            <a:r>
              <a:rPr lang="ru-RU" sz="2800" dirty="0"/>
              <a:t>в корне репозитория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B72F5E6-5086-4A59-ADDF-28C342BF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связь</a:t>
            </a:r>
          </a:p>
        </p:txBody>
      </p:sp>
      <p:pic>
        <p:nvPicPr>
          <p:cNvPr id="5" name="Рисунок 4" descr="Речь">
            <a:extLst>
              <a:ext uri="{FF2B5EF4-FFF2-40B4-BE49-F238E27FC236}">
                <a16:creationId xmlns:a16="http://schemas.microsoft.com/office/drawing/2014/main" id="{4CD964C9-55F6-450A-94E0-4A3D7D08B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3290" y="1622285"/>
            <a:ext cx="1825352" cy="18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1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Концентрируется на удобстве трех сценариев: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Изучение </a:t>
            </a:r>
            <a:r>
              <a:rPr lang="en-US" dirty="0"/>
              <a:t>API</a:t>
            </a:r>
            <a:r>
              <a:rPr lang="ru-RU" dirty="0"/>
              <a:t> с нуля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Чтение чужого кода, использующего </a:t>
            </a:r>
            <a:r>
              <a:rPr lang="en-US" dirty="0"/>
              <a:t>API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Написание кода, использующего </a:t>
            </a:r>
            <a:r>
              <a:rPr lang="en-US" dirty="0"/>
              <a:t>API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i="1" dirty="0"/>
              <a:t>Как это достигается?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Подсказки </a:t>
            </a:r>
            <a:r>
              <a:rPr lang="en-US" dirty="0"/>
              <a:t>IDE</a:t>
            </a:r>
            <a:r>
              <a:rPr lang="ru-RU" dirty="0"/>
              <a:t> помогают изучать </a:t>
            </a:r>
            <a:r>
              <a:rPr lang="en-US" dirty="0"/>
              <a:t>API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Код читается как документация на него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Method chaining </a:t>
            </a:r>
            <a:r>
              <a:rPr lang="ru-RU" dirty="0"/>
              <a:t>позволяет не отвлекаться на навигацию и подглядывание в документацию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</a:t>
            </a:r>
            <a:r>
              <a:rPr lang="ru-RU" dirty="0"/>
              <a:t> – как? </a:t>
            </a:r>
          </a:p>
        </p:txBody>
      </p:sp>
    </p:spTree>
    <p:extLst>
      <p:ext uri="{BB962C8B-B14F-4D97-AF65-F5344CB8AC3E}">
        <p14:creationId xmlns:p14="http://schemas.microsoft.com/office/powerpoint/2010/main" val="56556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en-US" dirty="0"/>
              <a:t>Fluent API</a:t>
            </a:r>
            <a:r>
              <a:rPr lang="ru-RU" dirty="0"/>
              <a:t>?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724405" y="1628775"/>
            <a:ext cx="6172131" cy="10341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874" indent="-34287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NUnit</a:t>
            </a:r>
            <a:endParaRPr lang="en-US" sz="1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myOwnObject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.GreaterThan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(42).Using(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6" name="Объект 6"/>
          <p:cNvSpPr txBox="1">
            <a:spLocks/>
          </p:cNvSpPr>
          <p:nvPr/>
        </p:nvSpPr>
        <p:spPr>
          <a:xfrm>
            <a:off x="3405188" y="3429000"/>
            <a:ext cx="5381624" cy="2685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874" indent="-34287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jQuery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".menu-item"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.click(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(item)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$(item)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"active"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.find(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".content"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fadeIn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"fast"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"margin-right"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"10px"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1295469" y="1628775"/>
            <a:ext cx="2844048" cy="13665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874" indent="-34287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//LINQ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   .Select(p =&gt; 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</a:rPr>
              <a:t>p.X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8624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LINQ</a:t>
            </a:r>
          </a:p>
          <a:p>
            <a:r>
              <a:rPr lang="en-US" dirty="0" err="1"/>
              <a:t>NUnit</a:t>
            </a:r>
            <a:endParaRPr lang="ru-RU" dirty="0"/>
          </a:p>
          <a:p>
            <a:r>
              <a:rPr lang="en-US" dirty="0" err="1"/>
              <a:t>FluentAssertions</a:t>
            </a:r>
            <a:endParaRPr lang="en-US" dirty="0"/>
          </a:p>
          <a:p>
            <a:r>
              <a:rPr lang="en-US" dirty="0" err="1"/>
              <a:t>StatePrinter</a:t>
            </a:r>
            <a:endParaRPr lang="en-US" dirty="0"/>
          </a:p>
          <a:p>
            <a:r>
              <a:rPr lang="en-US" dirty="0" err="1"/>
              <a:t>AutoFixture</a:t>
            </a:r>
            <a:endParaRPr lang="en-US" dirty="0"/>
          </a:p>
          <a:p>
            <a:r>
              <a:rPr lang="en-US" dirty="0" err="1"/>
              <a:t>DeepEquals</a:t>
            </a:r>
            <a:endParaRPr lang="en-US" dirty="0"/>
          </a:p>
          <a:p>
            <a:r>
              <a:rPr lang="en-US" dirty="0" err="1"/>
              <a:t>Ninject</a:t>
            </a:r>
            <a:endParaRPr lang="en-US" dirty="0"/>
          </a:p>
          <a:p>
            <a:r>
              <a:rPr lang="en-US" dirty="0" err="1"/>
              <a:t>FakeItEasy</a:t>
            </a:r>
            <a:endParaRPr lang="en-US" dirty="0"/>
          </a:p>
          <a:p>
            <a:r>
              <a:rPr lang="en-US" dirty="0" err="1"/>
              <a:t>EntityFramework</a:t>
            </a:r>
            <a:endParaRPr lang="en-US" dirty="0"/>
          </a:p>
          <a:p>
            <a:r>
              <a:rPr lang="en-US" dirty="0"/>
              <a:t>...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Примеров намного больше!</a:t>
            </a:r>
          </a:p>
        </p:txBody>
      </p:sp>
    </p:spTree>
    <p:extLst>
      <p:ext uri="{BB962C8B-B14F-4D97-AF65-F5344CB8AC3E}">
        <p14:creationId xmlns:p14="http://schemas.microsoft.com/office/powerpoint/2010/main" val="37632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t">
              <a:buNone/>
            </a:pPr>
            <a:r>
              <a:rPr lang="en-US" sz="2000" dirty="0">
                <a:solidFill>
                  <a:srgbClr val="008000"/>
                </a:solidFill>
              </a:rPr>
              <a:t>// Immutable → Fluent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ImmutableSortedSet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&gt;.Empty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.Add(1).Add(2).Add(3)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.Intersect(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[]{ 2, 3, 4 })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.Union(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{ 42 });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// Fluent → Immutable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greet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Spectacle()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greetAndAsk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greet.Say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Как дела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greetAndBye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greet.Say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Чао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greetAndBye.Play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?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между </a:t>
            </a:r>
            <a:r>
              <a:rPr lang="en-US" dirty="0"/>
              <a:t>Fluent </a:t>
            </a:r>
            <a:r>
              <a:rPr lang="ru-RU" dirty="0"/>
              <a:t>и </a:t>
            </a:r>
            <a:r>
              <a:rPr lang="en-US" dirty="0"/>
              <a:t>Immutable?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722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ctr"/>
            <a:r>
              <a:rPr lang="x-none" sz="2800" dirty="0"/>
              <a:t>Сложный </a:t>
            </a:r>
            <a:r>
              <a:rPr lang="en-US" sz="2800" dirty="0"/>
              <a:t>API, </a:t>
            </a:r>
            <a:r>
              <a:rPr lang="ru-RU" sz="2800" dirty="0"/>
              <a:t>м</a:t>
            </a:r>
            <a:r>
              <a:rPr lang="x-none" sz="2800" dirty="0"/>
              <a:t>ного взаимосвязанных методов</a:t>
            </a:r>
            <a:endParaRPr lang="ru-RU" sz="2800" dirty="0"/>
          </a:p>
          <a:p>
            <a:pPr fontAlgn="ctr"/>
            <a:r>
              <a:rPr lang="x-none" sz="2800" dirty="0"/>
              <a:t>Много пользователей</a:t>
            </a:r>
            <a:r>
              <a:rPr lang="ru-RU" sz="2800" dirty="0"/>
              <a:t>:</a:t>
            </a:r>
            <a:r>
              <a:rPr lang="x-none" sz="2800" dirty="0"/>
              <a:t> важно, чтобы было легко освоиться</a:t>
            </a:r>
          </a:p>
          <a:p>
            <a:pPr fontAlgn="ctr"/>
            <a:r>
              <a:rPr lang="x-none" sz="2800" dirty="0"/>
              <a:t>Будут активно пользоваться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i="1" dirty="0"/>
              <a:t>Почему не использовать всегда?</a:t>
            </a:r>
            <a:endParaRPr lang="ru-RU" sz="2800" dirty="0"/>
          </a:p>
          <a:p>
            <a:r>
              <a:rPr lang="ru-RU" sz="2800" dirty="0"/>
              <a:t>Долго разрабатывать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стоит создавать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 rot="20880000">
            <a:off x="3805614" y="5196662"/>
            <a:ext cx="7280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Частый кейс – сложное конфигурирование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45152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Fluent</a:t>
            </a:r>
            <a:r>
              <a:rPr lang="en-US" dirty="0"/>
              <a:t> API</a:t>
            </a:r>
            <a:r>
              <a:rPr lang="ru-RU" dirty="0"/>
              <a:t> – своего рода встроенный DSL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Вы выражаете мысли в рамках синтаксиса основного языка (C#), но не пишите компилятор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DSL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485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Сначала придумайте синтаксис - потом уже пишите реализацию!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i="1" dirty="0"/>
              <a:t>А синтаксис хорош?</a:t>
            </a:r>
            <a:endParaRPr lang="en-US" i="1" dirty="0"/>
          </a:p>
          <a:p>
            <a:pPr lvl="1"/>
            <a:r>
              <a:rPr lang="ru-RU" dirty="0"/>
              <a:t>Напишите </a:t>
            </a:r>
            <a:r>
              <a:rPr lang="en-US" dirty="0"/>
              <a:t>Acceptance-</a:t>
            </a:r>
            <a:r>
              <a:rPr lang="ru-RU" dirty="0"/>
              <a:t>тесты</a:t>
            </a:r>
            <a:endParaRPr lang="en-US" dirty="0"/>
          </a:p>
          <a:p>
            <a:pPr lvl="1"/>
            <a:r>
              <a:rPr lang="ru-RU" dirty="0"/>
              <a:t>Покажите примеры синтаксиса коллегам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 чего начать создание </a:t>
            </a:r>
            <a:r>
              <a:rPr lang="en-US" dirty="0"/>
              <a:t>API?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769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9123</TotalTime>
  <Words>659</Words>
  <Application>Microsoft Office PowerPoint</Application>
  <PresentationFormat>Широкоэкранный</PresentationFormat>
  <Paragraphs>170</Paragraphs>
  <Slides>24</Slides>
  <Notes>2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24</vt:i4>
      </vt:variant>
    </vt:vector>
  </HeadingPairs>
  <TitlesOfParts>
    <vt:vector size="33" baseType="lpstr">
      <vt:lpstr>Algerian</vt:lpstr>
      <vt:lpstr>Arial</vt:lpstr>
      <vt:lpstr>Calibri</vt:lpstr>
      <vt:lpstr>Consolas</vt:lpstr>
      <vt:lpstr>Fira Code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Fluent Api</vt:lpstr>
      <vt:lpstr>Fluent — это стиль организации  публичных интерфейсов библиотек</vt:lpstr>
      <vt:lpstr>Fluent API – как? </vt:lpstr>
      <vt:lpstr>примеры Fluent API?</vt:lpstr>
      <vt:lpstr>Примеров намного больше!</vt:lpstr>
      <vt:lpstr>Связь между Fluent и Immutable?</vt:lpstr>
      <vt:lpstr>Когда стоит создавать?</vt:lpstr>
      <vt:lpstr>Embedded DSL</vt:lpstr>
      <vt:lpstr>С чего начать создание API?</vt:lpstr>
      <vt:lpstr>Какие техники используются?</vt:lpstr>
      <vt:lpstr>Продвинутые техники</vt:lpstr>
      <vt:lpstr>Контексты</vt:lpstr>
      <vt:lpstr>контексты</vt:lpstr>
      <vt:lpstr>контексты</vt:lpstr>
      <vt:lpstr>Граф контекстов</vt:lpstr>
      <vt:lpstr>Expression&lt;Func&lt;...&gt;&gt;</vt:lpstr>
      <vt:lpstr>Задача ObjectPrinting</vt:lpstr>
      <vt:lpstr>Разбор задачи ObjectPrinting</vt:lpstr>
      <vt:lpstr>Правила хорошего Fluent API</vt:lpstr>
      <vt:lpstr>ведите</vt:lpstr>
      <vt:lpstr>тестируйте</vt:lpstr>
      <vt:lpstr>Скрывайте детали</vt:lpstr>
      <vt:lpstr>Спецзадание be fluent</vt:lpstr>
      <vt:lpstr>Обратная связь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Иван Домашних</cp:lastModifiedBy>
  <cp:revision>279</cp:revision>
  <dcterms:created xsi:type="dcterms:W3CDTF">2015-02-05T09:30:20Z</dcterms:created>
  <dcterms:modified xsi:type="dcterms:W3CDTF">2018-04-16T14:03:58Z</dcterms:modified>
</cp:coreProperties>
</file>