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439" r:id="rId2"/>
    <p:sldId id="424" r:id="rId3"/>
    <p:sldId id="257" r:id="rId4"/>
    <p:sldId id="370" r:id="rId5"/>
    <p:sldId id="371" r:id="rId6"/>
    <p:sldId id="372" r:id="rId7"/>
    <p:sldId id="373" r:id="rId8"/>
    <p:sldId id="263" r:id="rId9"/>
    <p:sldId id="419" r:id="rId10"/>
    <p:sldId id="407" r:id="rId11"/>
    <p:sldId id="365" r:id="rId12"/>
    <p:sldId id="425" r:id="rId13"/>
    <p:sldId id="427" r:id="rId14"/>
    <p:sldId id="426" r:id="rId15"/>
    <p:sldId id="264" r:id="rId16"/>
    <p:sldId id="324" r:id="rId17"/>
    <p:sldId id="422" r:id="rId18"/>
    <p:sldId id="423" r:id="rId19"/>
    <p:sldId id="421" r:id="rId20"/>
    <p:sldId id="428" r:id="rId21"/>
    <p:sldId id="429" r:id="rId22"/>
    <p:sldId id="435" r:id="rId23"/>
    <p:sldId id="440" r:id="rId24"/>
    <p:sldId id="431" r:id="rId25"/>
    <p:sldId id="436" r:id="rId26"/>
    <p:sldId id="432" r:id="rId27"/>
    <p:sldId id="438" r:id="rId28"/>
    <p:sldId id="437" r:id="rId29"/>
    <p:sldId id="434" r:id="rId30"/>
    <p:sldId id="37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80" autoAdjust="0"/>
    <p:restoredTop sz="87885" autoAdjust="0"/>
  </p:normalViewPr>
  <p:slideViewPr>
    <p:cSldViewPr snapToGrid="0">
      <p:cViewPr varScale="1">
        <p:scale>
          <a:sx n="53" d="100"/>
          <a:sy n="53" d="100"/>
        </p:scale>
        <p:origin x="48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Нарушение правил</a:t>
            </a:r>
            <a:r>
              <a:rPr lang="ru-RU" baseline="0" dirty="0" smtClean="0"/>
              <a:t> Класс – Существительное, Метод — глагол.</a:t>
            </a:r>
          </a:p>
          <a:p>
            <a:r>
              <a:rPr lang="ru-RU" baseline="0" dirty="0" smtClean="0"/>
              <a:t>Если это улучшает читаемость и не раздражает других программистов, то это стоит того. </a:t>
            </a:r>
          </a:p>
          <a:p>
            <a:r>
              <a:rPr lang="ru-RU" baseline="0" dirty="0" smtClean="0"/>
              <a:t>В </a:t>
            </a:r>
            <a:r>
              <a:rPr lang="en-US" baseline="0" dirty="0" err="1" smtClean="0"/>
              <a:t>FluentAPI</a:t>
            </a:r>
            <a:r>
              <a:rPr lang="ru-RU" baseline="0" dirty="0" smtClean="0"/>
              <a:t> программисты уже привыкли к подобным нарушениям и готовы это воспринять без раздражения.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0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классы, а </a:t>
            </a:r>
            <a:r>
              <a:rPr lang="en-US" dirty="0" smtClean="0"/>
              <a:t>That </a:t>
            </a:r>
            <a:r>
              <a:rPr lang="ru-RU" dirty="0" smtClean="0"/>
              <a:t>и </a:t>
            </a:r>
            <a:r>
              <a:rPr lang="en-US" dirty="0" smtClean="0"/>
              <a:t>Greater Than</a:t>
            </a:r>
            <a:r>
              <a:rPr lang="ru-RU" dirty="0" smtClean="0"/>
              <a:t> — 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Play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Play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0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Play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1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Execute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10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46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5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7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0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0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fluent-ap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en-US" dirty="0" err="1" smtClean="0"/>
              <a:t>Api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github.com/kontur-csharper/fluent-api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8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52651" y="1637689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52650" y="3310901"/>
            <a:ext cx="537403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Assert —</a:t>
            </a:r>
            <a:r>
              <a:rPr lang="ru-RU" sz="2800" dirty="0"/>
              <a:t> </a:t>
            </a:r>
            <a:r>
              <a:rPr lang="ru-RU" sz="2800" dirty="0" smtClean="0"/>
              <a:t>класс</a:t>
            </a:r>
          </a:p>
          <a:p>
            <a:r>
              <a:rPr lang="en-US" sz="2800" dirty="0" smtClean="0"/>
              <a:t>That — </a:t>
            </a:r>
            <a:r>
              <a:rPr lang="ru-RU" sz="2800" dirty="0" smtClean="0"/>
              <a:t>статический метод</a:t>
            </a:r>
          </a:p>
          <a:p>
            <a:r>
              <a:rPr lang="en-US" sz="2800" dirty="0" smtClean="0"/>
              <a:t>Is — </a:t>
            </a:r>
            <a:r>
              <a:rPr lang="ru-RU" sz="2800" dirty="0" smtClean="0"/>
              <a:t>класс</a:t>
            </a:r>
          </a:p>
          <a:p>
            <a:r>
              <a:rPr lang="en-US" sz="2800" dirty="0" err="1" smtClean="0"/>
              <a:t>GreaterThan</a:t>
            </a:r>
            <a:r>
              <a:rPr lang="en-US" sz="2800" dirty="0" smtClean="0"/>
              <a:t> — </a:t>
            </a:r>
            <a:r>
              <a:rPr lang="ru-RU" sz="2800" dirty="0" smtClean="0"/>
              <a:t>статический метод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966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91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|</a:t>
            </a:r>
            <a:endParaRPr lang="ru-RU" dirty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4295774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9742" y="3418114"/>
            <a:ext cx="306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а что дальше писать?!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52651" y="1637689"/>
            <a:ext cx="7394973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52650" y="3310901"/>
            <a:ext cx="843974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That — </a:t>
            </a:r>
            <a:r>
              <a:rPr lang="ru-RU" sz="2800" dirty="0" smtClean="0"/>
              <a:t>статический метод</a:t>
            </a:r>
          </a:p>
          <a:p>
            <a:r>
              <a:rPr lang="en-US" sz="2800" dirty="0" err="1" smtClean="0"/>
              <a:t>IsGreaterThan</a:t>
            </a:r>
            <a:r>
              <a:rPr lang="en-US" sz="2800" dirty="0" smtClean="0"/>
              <a:t> — </a:t>
            </a:r>
            <a:r>
              <a:rPr lang="ru-RU" sz="2800" dirty="0" smtClean="0"/>
              <a:t>метод</a:t>
            </a:r>
            <a:r>
              <a:rPr lang="ru-RU" sz="2800" dirty="0"/>
              <a:t> </a:t>
            </a:r>
            <a:r>
              <a:rPr lang="ru-RU" sz="2800" dirty="0" smtClean="0"/>
              <a:t>расширения или просто метод</a:t>
            </a:r>
          </a:p>
          <a:p>
            <a:endParaRPr lang="ru-RU" sz="2800" dirty="0"/>
          </a:p>
          <a:p>
            <a:r>
              <a:rPr lang="ru-RU" sz="2800" dirty="0" smtClean="0"/>
              <a:t>Но где будет сама проверка и проброс исключения?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23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52651" y="1637689"/>
            <a:ext cx="8754320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).Check();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52650" y="3310901"/>
            <a:ext cx="892000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Check </a:t>
            </a:r>
            <a:r>
              <a:rPr lang="ru-RU" sz="2800" dirty="0" smtClean="0"/>
              <a:t>— проверяет условие и пробрасывает исключение</a:t>
            </a:r>
          </a:p>
          <a:p>
            <a:endParaRPr lang="en-US" sz="2800" dirty="0"/>
          </a:p>
          <a:p>
            <a:r>
              <a:rPr lang="ru-RU" sz="2800" dirty="0" smtClean="0"/>
              <a:t>Но что если пользователь забудет вызвать </a:t>
            </a:r>
            <a:r>
              <a:rPr lang="en-US" sz="2800" dirty="0" smtClean="0"/>
              <a:t>Check</a:t>
            </a:r>
            <a:r>
              <a:rPr lang="ru-RU" sz="2800" dirty="0" smtClean="0"/>
              <a:t>?</a:t>
            </a:r>
          </a:p>
          <a:p>
            <a:endParaRPr lang="ru-RU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176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52651" y="1637689"/>
            <a:ext cx="858440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52650" y="3339477"/>
            <a:ext cx="685085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That — </a:t>
            </a:r>
            <a:r>
              <a:rPr lang="ru-RU" sz="2800" dirty="0" smtClean="0"/>
              <a:t>статический метод</a:t>
            </a:r>
          </a:p>
          <a:p>
            <a:r>
              <a:rPr lang="ru-RU" sz="2800" dirty="0" smtClean="0"/>
              <a:t>Второй параметр </a:t>
            </a:r>
            <a:r>
              <a:rPr lang="en-US" sz="2800" dirty="0" smtClean="0"/>
              <a:t>That — Action&lt;Constraint&gt;</a:t>
            </a:r>
          </a:p>
          <a:p>
            <a:r>
              <a:rPr lang="en-US" sz="2800" dirty="0" err="1" smtClean="0"/>
              <a:t>GreaterThan</a:t>
            </a:r>
            <a:r>
              <a:rPr lang="en-US" sz="2800" dirty="0" smtClean="0"/>
              <a:t> — </a:t>
            </a:r>
            <a:r>
              <a:rPr lang="ru-RU" sz="2800" dirty="0" smtClean="0"/>
              <a:t>метод класса </a:t>
            </a:r>
            <a:r>
              <a:rPr lang="en-US" sz="2800" dirty="0" smtClean="0"/>
              <a:t>Constraint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33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r>
              <a:rPr lang="ru-RU" dirty="0" smtClean="0"/>
              <a:t> </a:t>
            </a:r>
            <a:r>
              <a:rPr lang="en-US" dirty="0"/>
              <a:t>f</a:t>
            </a:r>
            <a:r>
              <a:rPr lang="en-US" dirty="0" smtClean="0"/>
              <a:t>luent API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0" y="1513490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1" y="1721304"/>
            <a:ext cx="67110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spectacle.Play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Пока-пока!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spectacle.Play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Пока-пока!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1" y="1821317"/>
            <a:ext cx="67110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1" y="1821317"/>
            <a:ext cx="67110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34339" y="1821317"/>
            <a:ext cx="98696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=&gt;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Spectacle s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s.Say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8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Say(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8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Delay(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3933"/>
            <a:ext cx="10515600" cy="1325563"/>
          </a:xfrm>
        </p:spPr>
        <p:txBody>
          <a:bodyPr/>
          <a:lstStyle/>
          <a:p>
            <a:r>
              <a:rPr lang="en-US" dirty="0" smtClean="0"/>
              <a:t>Fluent — </a:t>
            </a:r>
            <a:r>
              <a:rPr lang="ru-RU" dirty="0" smtClean="0"/>
              <a:t>это стиль организации </a:t>
            </a:r>
            <a:br>
              <a:rPr lang="ru-RU" dirty="0" smtClean="0"/>
            </a:br>
            <a:r>
              <a:rPr lang="ru-RU" dirty="0" smtClean="0"/>
              <a:t>публичных интерфейсов библиотек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3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→ Fluent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ImmutableSortedSet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.Add(1).Add(2).Add(3)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.Intersect(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[]{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.Union(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42 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5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→ Immutable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0918" y="1806963"/>
            <a:ext cx="87484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greetAndAsk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Как дела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Чао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greetAndBye.Play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</a:t>
            </a:r>
          </a:p>
        </p:txBody>
      </p:sp>
    </p:spTree>
    <p:extLst>
      <p:ext uri="{BB962C8B-B14F-4D97-AF65-F5344CB8AC3E}">
        <p14:creationId xmlns:p14="http://schemas.microsoft.com/office/powerpoint/2010/main" val="28995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Более сложные аспекты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Fluent </a:t>
            </a:r>
            <a:r>
              <a:rPr lang="en-US" dirty="0" err="1" smtClean="0"/>
              <a:t>Api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https://github.com/kontur-csharper/fluent-api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091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13557" y="595190"/>
            <a:ext cx="98696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=&gt;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Spectacle s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s.Say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8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Say(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8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Delay(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3846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list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.Where(person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18)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.Take(10)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195930" y="1825625"/>
            <a:ext cx="4800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Fira Code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IOrderedEnumerable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IOrderedEnumerable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ea typeface="Fira Code" panose="00000509000000000000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ea typeface="Fira Code" panose="00000509000000000000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ea typeface="Fira Code" panose="00000509000000000000" pitchFamily="49" charset="0"/>
              </a:rPr>
              <a:t/>
            </a:r>
            <a:br>
              <a:rPr lang="en-US" sz="2400" dirty="0" smtClean="0">
                <a:latin typeface="Consolas" panose="020B0609020204030204" pitchFamily="49" charset="0"/>
                <a:ea typeface="Fira Code" panose="00000509000000000000" pitchFamily="49" charset="0"/>
              </a:rPr>
            </a:br>
            <a:endParaRPr lang="en-US" sz="2400" dirty="0" smtClean="0">
              <a:latin typeface="Consolas" panose="020B0609020204030204" pitchFamily="49" charset="0"/>
              <a:ea typeface="Fir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5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Expression&lt;</a:t>
            </a:r>
            <a:r>
              <a:rPr lang="en-US" dirty="0" err="1" smtClean="0"/>
              <a:t>Func</a:t>
            </a:r>
            <a:r>
              <a:rPr lang="en-US" dirty="0" smtClean="0"/>
              <a:t>&lt;...&gt;&gt;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A.CallTo</a:t>
            </a:r>
            <a:r>
              <a:rPr lang="en-US" dirty="0" smtClean="0">
                <a:latin typeface="Consolas" panose="020B0609020204030204" pitchFamily="49" charset="0"/>
              </a:rPr>
              <a:t>(() =&gt; </a:t>
            </a:r>
            <a:r>
              <a:rPr lang="en-US" dirty="0" err="1" smtClean="0">
                <a:latin typeface="Consolas" panose="020B0609020204030204" pitchFamily="49" charset="0"/>
              </a:rPr>
              <a:t>p.Method</a:t>
            </a:r>
            <a:r>
              <a:rPr lang="en-US" dirty="0" smtClean="0">
                <a:latin typeface="Consolas" panose="020B0609020204030204" pitchFamily="49" charset="0"/>
              </a:rPr>
              <a:t>()).Returns(42);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CallContext</a:t>
            </a:r>
            <a:r>
              <a:rPr lang="en-US" dirty="0" smtClean="0">
                <a:latin typeface="Consolas" panose="020B0609020204030204" pitchFamily="49" charset="0"/>
              </a:rPr>
              <a:t>&lt;T&gt; </a:t>
            </a:r>
            <a:r>
              <a:rPr lang="en-US" dirty="0" err="1" smtClean="0">
                <a:latin typeface="Consolas" panose="020B0609020204030204" pitchFamily="49" charset="0"/>
              </a:rPr>
              <a:t>CallTo</a:t>
            </a:r>
            <a:r>
              <a:rPr lang="en-US" dirty="0" smtClean="0">
                <a:latin typeface="Consolas" panose="020B0609020204030204" pitchFamily="49" charset="0"/>
              </a:rPr>
              <a:t>&lt;T&gt;(Expression&lt;</a:t>
            </a:r>
            <a:r>
              <a:rPr lang="en-US" dirty="0" err="1" smtClean="0">
                <a:latin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</a:rPr>
              <a:t>&lt;T&gt;&gt; e)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propInfo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			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MemberExpression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memberSelector.Body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PropertyInfo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en-US" dirty="0"/>
              <a:t> </a:t>
            </a:r>
            <a:r>
              <a:rPr lang="en-US" dirty="0" err="1" smtClean="0"/>
              <a:t>ObjectPrinting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131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Разработать библиотеку для преобразования любого объекта в строку, перечисляя значения публичных свойств и полей объекта. </a:t>
            </a:r>
          </a:p>
          <a:p>
            <a:pPr marL="0" indent="0">
              <a:buNone/>
            </a:pPr>
            <a:r>
              <a:rPr lang="ru-RU" dirty="0" smtClean="0"/>
              <a:t>Всё должно гибко настраиваться. А именно:</a:t>
            </a:r>
          </a:p>
          <a:p>
            <a:pPr marL="514350" indent="-514350">
              <a:buAutoNum type="arabicPeriod"/>
            </a:pPr>
            <a:r>
              <a:rPr lang="ru-RU" dirty="0"/>
              <a:t>Исключить из сериализации свойства определенного типа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/>
              <a:t>Указать </a:t>
            </a:r>
            <a:r>
              <a:rPr lang="ru-RU" dirty="0" smtClean="0"/>
              <a:t>альтернативный </a:t>
            </a:r>
            <a:r>
              <a:rPr lang="ru-RU" dirty="0"/>
              <a:t>способ сериализации для определенного типа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/>
              <a:t>Для числовых типов указать </a:t>
            </a:r>
            <a:r>
              <a:rPr lang="ru-RU" dirty="0" smtClean="0"/>
              <a:t>культуру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Настроить сериализацию конкретного свойства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Настроить обрезание </a:t>
            </a:r>
            <a:r>
              <a:rPr lang="ru-RU" dirty="0" smtClean="0"/>
              <a:t>значений строковых свойств</a:t>
            </a:r>
          </a:p>
          <a:p>
            <a:pPr marL="514350" indent="-514350">
              <a:buAutoNum type="arabicPeriod"/>
            </a:pPr>
            <a:r>
              <a:rPr lang="ru-RU" dirty="0" smtClean="0"/>
              <a:t>Исключить </a:t>
            </a:r>
            <a:r>
              <a:rPr lang="ru-RU" dirty="0"/>
              <a:t>из сериализации </a:t>
            </a:r>
            <a:r>
              <a:rPr lang="ru-RU" dirty="0" smtClean="0"/>
              <a:t>конкретное свойство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9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 </a:t>
            </a:r>
            <a:r>
              <a:rPr lang="en-US" dirty="0" err="1" smtClean="0"/>
              <a:t>ObjectPrinting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8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нюансы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Разрабатывайте </a:t>
            </a:r>
            <a:r>
              <a:rPr lang="en-US" dirty="0" smtClean="0"/>
              <a:t>API</a:t>
            </a:r>
            <a:r>
              <a:rPr lang="ru-RU" dirty="0" smtClean="0"/>
              <a:t> так, чтобы им нельзя было воспользоваться неправильно.</a:t>
            </a:r>
          </a:p>
          <a:p>
            <a:r>
              <a:rPr lang="ru-RU" dirty="0" smtClean="0"/>
              <a:t>Если это не получается, кидайте диагностические ошибки.</a:t>
            </a:r>
          </a:p>
          <a:p>
            <a:r>
              <a:rPr lang="ru-RU" dirty="0" smtClean="0"/>
              <a:t>Делайте тексты ошибок понятными! </a:t>
            </a:r>
            <a:r>
              <a:rPr lang="ru-RU" strike="sngStrike" dirty="0" smtClean="0">
                <a:solidFill>
                  <a:schemeClr val="bg1">
                    <a:lumMod val="50000"/>
                  </a:schemeClr>
                </a:solidFill>
              </a:rPr>
              <a:t>Иначе вас проклянут коллеги</a:t>
            </a:r>
          </a:p>
          <a:p>
            <a:r>
              <a:rPr lang="ru-RU" dirty="0"/>
              <a:t>Пишите </a:t>
            </a:r>
            <a:r>
              <a:rPr lang="en-US" dirty="0"/>
              <a:t>Acceptance</a:t>
            </a:r>
            <a:r>
              <a:rPr lang="ru-RU" dirty="0"/>
              <a:t>-тесты — они отлично работают как </a:t>
            </a:r>
            <a:r>
              <a:rPr lang="ru-RU" dirty="0" smtClean="0"/>
              <a:t>документация</a:t>
            </a:r>
            <a:endParaRPr lang="ru-RU" strike="sngStrik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smtClean="0"/>
              <a:t>Тестируйте понятность </a:t>
            </a:r>
            <a:r>
              <a:rPr lang="en-US" dirty="0" smtClean="0"/>
              <a:t>API</a:t>
            </a:r>
            <a:r>
              <a:rPr lang="ru-RU" dirty="0" smtClean="0"/>
              <a:t>, показывая </a:t>
            </a:r>
            <a:r>
              <a:rPr lang="en-US" dirty="0" smtClean="0"/>
              <a:t>Acceptance</a:t>
            </a:r>
            <a:r>
              <a:rPr lang="ru-RU" dirty="0" smtClean="0"/>
              <a:t>-тесты коллегам</a:t>
            </a:r>
          </a:p>
          <a:p>
            <a:r>
              <a:rPr lang="ru-RU" dirty="0"/>
              <a:t>Скрывайте детали реализации из подсказок </a:t>
            </a:r>
            <a:r>
              <a:rPr lang="en-US" dirty="0" err="1"/>
              <a:t>Intellisense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XML</a:t>
            </a:r>
            <a:r>
              <a:rPr lang="ru-RU" dirty="0" smtClean="0"/>
              <a:t>-документации можно написать то, что не очевидно из имён и сигнатур.</a:t>
            </a: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22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можно встретить </a:t>
            </a:r>
            <a:r>
              <a:rPr lang="en-US" dirty="0" smtClean="0"/>
              <a:t>Fluent </a:t>
            </a:r>
            <a:r>
              <a:rPr lang="en-US" dirty="0" err="1" smtClean="0"/>
              <a:t>Api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2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err="1" smtClean="0"/>
              <a:t>NUnit</a:t>
            </a:r>
            <a:endParaRPr lang="ru-RU" dirty="0"/>
          </a:p>
          <a:p>
            <a:r>
              <a:rPr lang="en-US" dirty="0" err="1" smtClean="0"/>
              <a:t>FluentAssertions</a:t>
            </a:r>
            <a:endParaRPr lang="en-US" dirty="0" smtClean="0"/>
          </a:p>
          <a:p>
            <a:r>
              <a:rPr lang="en-US" dirty="0" err="1" smtClean="0"/>
              <a:t>StatePrinter</a:t>
            </a:r>
            <a:endParaRPr lang="en-US" dirty="0" smtClean="0"/>
          </a:p>
          <a:p>
            <a:r>
              <a:rPr lang="en-US" dirty="0" err="1" smtClean="0"/>
              <a:t>AutoFixture</a:t>
            </a:r>
            <a:endParaRPr lang="en-US" dirty="0" smtClean="0"/>
          </a:p>
          <a:p>
            <a:r>
              <a:rPr lang="en-US" dirty="0" err="1" smtClean="0"/>
              <a:t>DeepEquals</a:t>
            </a:r>
            <a:endParaRPr lang="en-US" dirty="0" smtClean="0"/>
          </a:p>
          <a:p>
            <a:r>
              <a:rPr lang="en-US" dirty="0" err="1" smtClean="0"/>
              <a:t>Ninject</a:t>
            </a:r>
            <a:endParaRPr lang="en-US" dirty="0" smtClean="0"/>
          </a:p>
          <a:p>
            <a:r>
              <a:rPr lang="en-US" dirty="0" err="1" smtClean="0"/>
              <a:t>FakeItEasy</a:t>
            </a:r>
            <a:endParaRPr lang="en-US" dirty="0" smtClean="0"/>
          </a:p>
          <a:p>
            <a:r>
              <a:rPr lang="en-US" dirty="0" err="1" smtClean="0"/>
              <a:t>EntityFramework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63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Концентрируется на удобстве трех сценариев: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Изучение </a:t>
            </a:r>
            <a:r>
              <a:rPr lang="en-US" dirty="0" smtClean="0"/>
              <a:t>API</a:t>
            </a:r>
            <a:r>
              <a:rPr lang="ru-RU" dirty="0" smtClean="0"/>
              <a:t> с нуля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Чтение чужого кода, использующего </a:t>
            </a:r>
            <a:r>
              <a:rPr lang="en-US" dirty="0" smtClean="0"/>
              <a:t>API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Написание кода, использующего </a:t>
            </a:r>
            <a:r>
              <a:rPr lang="en-US" dirty="0" smtClean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10770704" cy="4351338"/>
          </a:xfrm>
        </p:spPr>
        <p:txBody>
          <a:bodyPr/>
          <a:lstStyle/>
          <a:p>
            <a:r>
              <a:rPr lang="ru-RU" dirty="0" smtClean="0"/>
              <a:t>Кого заинтересовала тема создания </a:t>
            </a:r>
            <a:r>
              <a:rPr lang="en-US" dirty="0" smtClean="0"/>
              <a:t>Fluent API</a:t>
            </a:r>
            <a:r>
              <a:rPr lang="ru-RU" dirty="0" smtClean="0"/>
              <a:t>?</a:t>
            </a:r>
          </a:p>
          <a:p>
            <a:r>
              <a:rPr lang="ru-RU" dirty="0" smtClean="0"/>
              <a:t>Найдите в своем проекте подзадачу, в которой </a:t>
            </a:r>
            <a:r>
              <a:rPr lang="en-US" dirty="0" err="1" smtClean="0"/>
              <a:t>FluentAPI</a:t>
            </a:r>
            <a:r>
              <a:rPr lang="ru-RU" dirty="0" smtClean="0"/>
              <a:t> помог бы.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Это не обязательно должно быть большое </a:t>
            </a:r>
            <a:r>
              <a:rPr lang="en-US" dirty="0"/>
              <a:t>API</a:t>
            </a:r>
            <a:r>
              <a:rPr lang="ru-RU" dirty="0"/>
              <a:t>, как</a:t>
            </a:r>
            <a:r>
              <a:rPr lang="en-US" dirty="0"/>
              <a:t> </a:t>
            </a:r>
            <a:r>
              <a:rPr lang="en-US" dirty="0" err="1"/>
              <a:t>ObjectPrinter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Какие </a:t>
            </a:r>
            <a:r>
              <a:rPr lang="ru-RU" dirty="0" smtClean="0"/>
              <a:t>проблемы решит такой </a:t>
            </a:r>
            <a:r>
              <a:rPr lang="ru-RU" dirty="0" err="1" smtClean="0"/>
              <a:t>рефакторинг</a:t>
            </a:r>
            <a:r>
              <a:rPr lang="ru-RU" dirty="0"/>
              <a:t>?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 вас 5-15 минутный доклад в следующий раз.</a:t>
            </a:r>
            <a:br>
              <a:rPr lang="ru-RU" dirty="0" smtClean="0"/>
            </a:br>
            <a:r>
              <a:rPr lang="ru-RU" dirty="0" smtClean="0"/>
              <a:t>Если вы из одного проекта, делайте в паре.</a:t>
            </a:r>
          </a:p>
          <a:p>
            <a:endParaRPr lang="ru-RU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Difficulty level </a:t>
            </a:r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Nightmare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Доделайте </a:t>
            </a:r>
            <a:r>
              <a:rPr lang="en-US" dirty="0" err="1" smtClean="0"/>
              <a:t>ObjectPrinter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0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Изучение </a:t>
            </a:r>
            <a:r>
              <a:rPr lang="en-US" dirty="0" smtClean="0"/>
              <a:t>API</a:t>
            </a:r>
            <a:r>
              <a:rPr lang="ru-RU" dirty="0"/>
              <a:t> </a:t>
            </a:r>
            <a:r>
              <a:rPr lang="ru-RU" dirty="0" smtClean="0"/>
              <a:t>и подсказки </a:t>
            </a:r>
            <a:r>
              <a:rPr lang="en-US" dirty="0" smtClean="0"/>
              <a:t>IDE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71" y="1690689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кода. </a:t>
            </a:r>
            <a:r>
              <a:rPr lang="ru-RU" dirty="0" err="1" smtClean="0"/>
              <a:t>Самообъясняющий</a:t>
            </a:r>
            <a:r>
              <a:rPr lang="ru-RU" dirty="0" smtClean="0"/>
              <a:t> код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52649" y="1957797"/>
            <a:ext cx="8673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(42).Using(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52651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Код читается как обычный текст</a:t>
            </a:r>
            <a:endParaRPr lang="en-US" sz="2800" dirty="0"/>
          </a:p>
        </p:txBody>
      </p:sp>
      <p:pic>
        <p:nvPicPr>
          <p:cNvPr id="6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75" y="4747216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Удобство набора кода</a:t>
            </a:r>
            <a:endParaRPr lang="ru-RU" dirty="0"/>
          </a:p>
        </p:txBody>
      </p:sp>
      <p:pic>
        <p:nvPicPr>
          <p:cNvPr id="1026" name="Picture 2" descr="http://upload.wikimedia.org/wikipedia/commons/8/8c/Arrow_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690690"/>
            <a:ext cx="5981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нак запрета 5"/>
          <p:cNvSpPr/>
          <p:nvPr/>
        </p:nvSpPr>
        <p:spPr>
          <a:xfrm>
            <a:off x="3467100" y="1284761"/>
            <a:ext cx="5372100" cy="5372100"/>
          </a:xfrm>
          <a:prstGeom prst="noSmoking">
            <a:avLst>
              <a:gd name="adj" fmla="val 99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Неудобство </a:t>
            </a:r>
            <a:r>
              <a:rPr lang="ru-RU" dirty="0"/>
              <a:t>набора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551215"/>
            <a:ext cx="7886700" cy="463391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|))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sz="2600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:D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 	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:(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Step1(...).Step2(a).Step3(b, c); 	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:D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3587" y="2084533"/>
            <a:ext cx="283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приходится прыгать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между</a:t>
            </a:r>
            <a:r>
              <a:rPr lang="en-US" dirty="0"/>
              <a:t> </a:t>
            </a:r>
            <a:r>
              <a:rPr lang="ru-RU" dirty="0"/>
              <a:t>кодом и блоком </a:t>
            </a:r>
            <a:r>
              <a:rPr lang="en-US" dirty="0" err="1"/>
              <a:t>var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1886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 =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GraphBuilder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WithNodes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WithDirectedEdge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"B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WithLoop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WithUndirectedEdge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“C"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BuildAdjacencyMatrix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83504" y="5136001"/>
            <a:ext cx="6987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Подсказки </a:t>
            </a:r>
            <a:r>
              <a:rPr lang="en-US" sz="2800" dirty="0"/>
              <a:t>IDE</a:t>
            </a:r>
            <a:r>
              <a:rPr lang="ru-RU" sz="2800" dirty="0"/>
              <a:t> помогают освоению </a:t>
            </a:r>
            <a:r>
              <a:rPr lang="en-US" sz="2800" dirty="0"/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Можно писать код слева направо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</a:t>
            </a:r>
            <a:r>
              <a:rPr lang="ru-RU" dirty="0"/>
              <a:t> </a:t>
            </a:r>
            <a:r>
              <a:rPr lang="ru-RU" dirty="0" smtClean="0"/>
              <a:t>проектируется так, чтобы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/>
          <a:lstStyle/>
          <a:p>
            <a:r>
              <a:rPr lang="ru-RU" dirty="0" smtClean="0"/>
              <a:t>подсказки </a:t>
            </a:r>
            <a:r>
              <a:rPr lang="en-US" dirty="0" smtClean="0"/>
              <a:t>IDE</a:t>
            </a:r>
            <a:r>
              <a:rPr lang="ru-RU" dirty="0" smtClean="0"/>
              <a:t> помогали изучать </a:t>
            </a:r>
            <a:r>
              <a:rPr lang="en-US" dirty="0" smtClean="0"/>
              <a:t>API</a:t>
            </a:r>
            <a:endParaRPr lang="en-US" b="1" dirty="0" smtClean="0"/>
          </a:p>
          <a:p>
            <a:r>
              <a:rPr lang="ru-RU" dirty="0" smtClean="0"/>
              <a:t>код читался как документация на него</a:t>
            </a:r>
            <a:endParaRPr lang="en-US" b="1" dirty="0" smtClean="0"/>
          </a:p>
          <a:p>
            <a:r>
              <a:rPr lang="ru-RU" dirty="0" smtClean="0"/>
              <a:t>благодаря </a:t>
            </a:r>
            <a:r>
              <a:rPr lang="en-US" dirty="0" smtClean="0"/>
              <a:t>Method chaining</a:t>
            </a:r>
            <a:r>
              <a:rPr lang="ru-RU" dirty="0" smtClean="0"/>
              <a:t> не нужно было отвлекаться на навигацию и подглядывание в документацию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26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8890</TotalTime>
  <Words>660</Words>
  <Application>Microsoft Office PowerPoint</Application>
  <PresentationFormat>Широкоэкранный</PresentationFormat>
  <Paragraphs>200</Paragraphs>
  <Slides>30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Algerian</vt:lpstr>
      <vt:lpstr>Arial</vt:lpstr>
      <vt:lpstr>Calibri</vt:lpstr>
      <vt:lpstr>Calibri Light</vt:lpstr>
      <vt:lpstr>Consolas</vt:lpstr>
      <vt:lpstr>Fira Code</vt:lpstr>
      <vt:lpstr>Тема Office</vt:lpstr>
      <vt:lpstr>Fluent Api</vt:lpstr>
      <vt:lpstr>Fluent — это стиль организации  публичных интерфейсов библиотек</vt:lpstr>
      <vt:lpstr>Fluent API </vt:lpstr>
      <vt:lpstr>Изучение API и подсказки IDE</vt:lpstr>
      <vt:lpstr>Чтение кода. Самообъясняющий код</vt:lpstr>
      <vt:lpstr>Удобство набора кода</vt:lpstr>
      <vt:lpstr>Неудобство набора</vt:lpstr>
      <vt:lpstr>Method chaining</vt:lpstr>
      <vt:lpstr>Fluent API проектируется так, чтобы</vt:lpstr>
      <vt:lpstr>Пример NUnit</vt:lpstr>
      <vt:lpstr>Презентация PowerPoint</vt:lpstr>
      <vt:lpstr>Презентация PowerPoint</vt:lpstr>
      <vt:lpstr>Презентация PowerPoint</vt:lpstr>
      <vt:lpstr>Презентация PowerPoint</vt:lpstr>
      <vt:lpstr>jQuery fluent API</vt:lpstr>
      <vt:lpstr>FluentApi exercise</vt:lpstr>
      <vt:lpstr>FluentApi exercise</vt:lpstr>
      <vt:lpstr>FluentApi exercise</vt:lpstr>
      <vt:lpstr>FluentApi exercise</vt:lpstr>
      <vt:lpstr>Immutable → Fluent</vt:lpstr>
      <vt:lpstr>Fluent → Immutable</vt:lpstr>
      <vt:lpstr>Более сложные аспекты  Fluent Api</vt:lpstr>
      <vt:lpstr>Презентация PowerPoint</vt:lpstr>
      <vt:lpstr>Контексты</vt:lpstr>
      <vt:lpstr>Expression&lt;Func&lt;...&gt;&gt;</vt:lpstr>
      <vt:lpstr>Задача ObjectPrinting</vt:lpstr>
      <vt:lpstr>Разбор ObjectPrinting</vt:lpstr>
      <vt:lpstr>Ещё нюансы</vt:lpstr>
      <vt:lpstr>Где можно встретить Fluent Api?</vt:lpstr>
      <vt:lpstr>Домашка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242</cp:revision>
  <dcterms:created xsi:type="dcterms:W3CDTF">2015-02-05T09:30:20Z</dcterms:created>
  <dcterms:modified xsi:type="dcterms:W3CDTF">2016-07-07T15:28:28Z</dcterms:modified>
</cp:coreProperties>
</file>