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2" r:id="rId2"/>
  </p:sldMasterIdLst>
  <p:notesMasterIdLst>
    <p:notesMasterId r:id="rId19"/>
  </p:notesMasterIdLst>
  <p:sldIdLst>
    <p:sldId id="362" r:id="rId3"/>
    <p:sldId id="359" r:id="rId4"/>
    <p:sldId id="360" r:id="rId5"/>
    <p:sldId id="358" r:id="rId6"/>
    <p:sldId id="363" r:id="rId7"/>
    <p:sldId id="364" r:id="rId8"/>
    <p:sldId id="295" r:id="rId9"/>
    <p:sldId id="355" r:id="rId10"/>
    <p:sldId id="356" r:id="rId11"/>
    <p:sldId id="361" r:id="rId12"/>
    <p:sldId id="357" r:id="rId13"/>
    <p:sldId id="352" r:id="rId14"/>
    <p:sldId id="317" r:id="rId15"/>
    <p:sldId id="321" r:id="rId16"/>
    <p:sldId id="322" r:id="rId17"/>
    <p:sldId id="3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2CAC42D-E869-428B-9DF5-40B71DF82385}">
          <p14:sldIdLst>
            <p14:sldId id="362"/>
          </p14:sldIdLst>
        </p14:section>
        <p14:section name="О TDD" id="{97D03137-2B13-418C-BFD7-0213720A593A}">
          <p14:sldIdLst>
            <p14:sldId id="359"/>
            <p14:sldId id="360"/>
            <p14:sldId id="358"/>
            <p14:sldId id="363"/>
          </p14:sldIdLst>
        </p14:section>
        <p14:section name="String Calculator" id="{094A7D8C-9AED-4B70-AFAE-24569F95BC32}">
          <p14:sldIdLst>
            <p14:sldId id="364"/>
          </p14:sldIdLst>
        </p14:section>
        <p14:section name="Внедрение TDD" id="{1C34B0FA-3899-410B-85FB-76386669F762}">
          <p14:sldIdLst>
            <p14:sldId id="295"/>
            <p14:sldId id="355"/>
            <p14:sldId id="356"/>
            <p14:sldId id="361"/>
            <p14:sldId id="357"/>
            <p14:sldId id="352"/>
            <p14:sldId id="317"/>
          </p14:sldIdLst>
        </p14:section>
        <p14:section name="Scoring Bowling" id="{35EDF145-9637-4835-9446-D98F4D00875B}">
          <p14:sldIdLst>
            <p14:sldId id="321"/>
            <p14:sldId id="322"/>
          </p14:sldIdLst>
        </p14:section>
        <p14:section name="Заключение" id="{AA203E91-F98F-41A1-8F75-19A6FD21C125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7F"/>
    <a:srgbClr val="008000"/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19" autoAdjust="0"/>
    <p:restoredTop sz="77289" autoAdjust="0"/>
  </p:normalViewPr>
  <p:slideViewPr>
    <p:cSldViewPr>
      <p:cViewPr varScale="1">
        <p:scale>
          <a:sx n="75" d="100"/>
          <a:sy n="75" d="100"/>
        </p:scale>
        <p:origin x="4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10.10.2016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2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</a:t>
            </a:r>
            <a:r>
              <a:rPr lang="ru-RU" dirty="0" err="1"/>
              <a:t>рефакторингом</a:t>
            </a:r>
            <a:r>
              <a:rPr lang="ru-RU" baseline="0" dirty="0"/>
              <a:t> тесты должны проходить. Если уже добавлен тест, на который не написана реализация – комментируем, </a:t>
            </a:r>
            <a:r>
              <a:rPr lang="ru-RU" baseline="0" dirty="0" err="1"/>
              <a:t>рефакторим</a:t>
            </a:r>
            <a:r>
              <a:rPr lang="ru-RU" baseline="0" dirty="0"/>
              <a:t>, и только потом чиним.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3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9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14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15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82756037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26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3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7088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837023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677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229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914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01199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2506683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0822092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2059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790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300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66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211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095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07446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8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326129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1561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7319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411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td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tdd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6094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5"/>
            <a:ext cx="9601067" cy="1367555"/>
          </a:xfrm>
        </p:spPr>
        <p:txBody>
          <a:bodyPr/>
          <a:lstStyle/>
          <a:p>
            <a:pPr algn="ctr"/>
            <a:r>
              <a:rPr lang="ru-RU" dirty="0"/>
              <a:t>Качество кода - ответственность разработчика!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20" y="1916831"/>
            <a:ext cx="3899959" cy="43918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6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Никакой магии!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/>
              <a:t>Понимание полезности</a:t>
            </a:r>
          </a:p>
          <a:p>
            <a:pPr marL="514350" indent="-514350">
              <a:buAutoNum type="arabicPeriod"/>
            </a:pPr>
            <a:r>
              <a:rPr lang="ru-RU" dirty="0"/>
              <a:t>Требование менеджмента</a:t>
            </a:r>
            <a:r>
              <a:rPr lang="en-US" dirty="0"/>
              <a:t> = </a:t>
            </a:r>
            <a:r>
              <a:rPr lang="ru-RU" dirty="0"/>
              <a:t>договоренность в команде. </a:t>
            </a:r>
            <a:br>
              <a:rPr lang="ru-RU" dirty="0"/>
            </a:br>
            <a:r>
              <a:rPr lang="ru-RU" dirty="0"/>
              <a:t>Без тестов </a:t>
            </a:r>
            <a:r>
              <a:rPr lang="en-US" dirty="0"/>
              <a:t>code-review</a:t>
            </a:r>
            <a:r>
              <a:rPr lang="ru-RU" dirty="0"/>
              <a:t> не пройден.</a:t>
            </a:r>
          </a:p>
          <a:p>
            <a:pPr marL="514350" indent="-514350">
              <a:buAutoNum type="arabicPeriod"/>
            </a:pPr>
            <a:r>
              <a:rPr lang="ru-RU" dirty="0"/>
              <a:t>Образовательно-игровые формы </a:t>
            </a:r>
            <a:r>
              <a:rPr lang="en-US" dirty="0"/>
              <a:t>TDD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Как сделать так, </a:t>
            </a:r>
            <a:br>
              <a:rPr lang="ru-RU" sz="3600" dirty="0"/>
            </a:br>
            <a:r>
              <a:rPr lang="ru-RU" sz="3600" dirty="0"/>
              <a:t>чтобы все писали тесты?</a:t>
            </a:r>
          </a:p>
        </p:txBody>
      </p:sp>
    </p:spTree>
    <p:extLst>
      <p:ext uri="{BB962C8B-B14F-4D97-AF65-F5344CB8AC3E}">
        <p14:creationId xmlns:p14="http://schemas.microsoft.com/office/powerpoint/2010/main" val="321436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Ping pong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Devil's advocate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3 </a:t>
            </a:r>
            <a:r>
              <a:rPr lang="en-US" dirty="0"/>
              <a:t>min timeframe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Парное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kata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33" y="1628775"/>
            <a:ext cx="6239933" cy="4679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12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3693617"/>
              </p:ext>
            </p:extLst>
          </p:nvPr>
        </p:nvGraphicFramePr>
        <p:xfrm>
          <a:off x="3200589" y="1447007"/>
          <a:ext cx="5790819" cy="57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589" y="1447007"/>
                        <a:ext cx="5790819" cy="57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solidFill>
                  <a:schemeClr val="tx1"/>
                </a:solidFill>
              </a:rPr>
              <a:t>Задача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295400" y="2017714"/>
            <a:ext cx="9601199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 dirty="0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Какое тип парного </a:t>
            </a:r>
            <a:r>
              <a:rPr lang="en-US" altLang="ru-RU" dirty="0"/>
              <a:t>TDD </a:t>
            </a:r>
            <a:r>
              <a:rPr lang="ru-RU" altLang="ru-RU" dirty="0"/>
              <a:t>использовали?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Получалось ли писать простые тесты?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тестов написали?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Сколько сделали</a:t>
            </a:r>
            <a:r>
              <a:rPr lang="en-US" altLang="ru-RU" dirty="0"/>
              <a:t>? Spare? Strike? Double Strike?</a:t>
            </a:r>
            <a:endParaRPr lang="ru-RU" alt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dirty="0"/>
              <a:t>Был ли </a:t>
            </a:r>
            <a:r>
              <a:rPr lang="ru-RU" altLang="ru-RU" dirty="0" err="1"/>
              <a:t>рефакторинг</a:t>
            </a:r>
            <a:r>
              <a:rPr lang="ru-RU" altLang="ru-RU" dirty="0"/>
              <a:t>?</a:t>
            </a:r>
            <a:endParaRPr lang="en-US" altLang="ru-RU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1"/>
                </a:solidFill>
              </a:rPr>
              <a:t>Разбор задачи</a:t>
            </a:r>
            <a:r>
              <a:rPr lang="ru-RU" altLang="ru-RU" dirty="0"/>
              <a:t> </a:t>
            </a:r>
            <a:r>
              <a:rPr lang="en-US" altLang="ru-RU" dirty="0"/>
              <a:t>Scoring Bowling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Какую-нибудь практическую задачу выполнить в стиле TDD, чтобы на следующей встрече </a:t>
            </a:r>
            <a:r>
              <a:rPr lang="ru-RU" sz="2800"/>
              <a:t>обсудить впечатления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Спецзадание</a:t>
            </a:r>
            <a:r>
              <a:rPr lang="ru-RU" sz="4000" dirty="0"/>
              <a:t> </a:t>
            </a:r>
            <a:r>
              <a:rPr lang="en-US" sz="4000" dirty="0"/>
              <a:t>TDD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614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Сначала пишем рабочий код, </a:t>
            </a:r>
          </a:p>
          <a:p>
            <a:r>
              <a:rPr lang="ru-RU"/>
              <a:t>а потом уже некогда писать тесты,</a:t>
            </a:r>
          </a:p>
          <a:p>
            <a:r>
              <a:rPr lang="ru-RU"/>
              <a:t>да и желания тоже нет.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88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/>
              <a:t>Писать тесты одновременно с кодом!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Решение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98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Цикл </a:t>
            </a:r>
            <a:r>
              <a:rPr lang="en-US"/>
              <a:t>TDD</a:t>
            </a:r>
            <a:endParaRPr lang="ru-RU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241019" y="2060848"/>
            <a:ext cx="5709965" cy="3521972"/>
            <a:chOff x="3482379" y="1636615"/>
            <a:chExt cx="5709965" cy="3521972"/>
          </a:xfrm>
        </p:grpSpPr>
        <p:cxnSp>
          <p:nvCxnSpPr>
            <p:cNvPr id="17" name="Скругленная соединительная линия 16"/>
            <p:cNvCxnSpPr>
              <a:stCxn id="5" idx="3"/>
              <a:endCxn id="5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Скругленная соединительная линия 11"/>
            <p:cNvCxnSpPr>
              <a:stCxn id="4" idx="3"/>
              <a:endCxn id="5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Скругленная соединительная линия 7"/>
            <p:cNvCxnSpPr>
              <a:stCxn id="5" idx="7"/>
              <a:endCxn id="4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Овал 3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76553" y="1636615"/>
              <a:ext cx="227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1. Write Test</a:t>
              </a:r>
              <a:endParaRPr lang="ru-RU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848" y="4573812"/>
              <a:ext cx="42945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2. Write Implementation</a:t>
              </a:r>
              <a:endParaRPr lang="ru-RU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82379" y="2014954"/>
              <a:ext cx="2490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3. Refactoring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7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0" y="1628779"/>
            <a:ext cx="4800533" cy="4679951"/>
          </a:xfrm>
        </p:spPr>
        <p:txBody>
          <a:bodyPr>
            <a:normAutofit fontScale="85000" lnSpcReduction="10000"/>
          </a:bodyPr>
          <a:lstStyle/>
          <a:p>
            <a:r>
              <a:rPr lang="ru-RU" sz="2800" dirty="0"/>
              <a:t>Начинайте с теста</a:t>
            </a:r>
          </a:p>
          <a:p>
            <a:r>
              <a:rPr lang="ru-RU" sz="2800" dirty="0"/>
              <a:t>Двигайтесь маленькими шажками</a:t>
            </a:r>
            <a:endParaRPr lang="ru-RU" dirty="0"/>
          </a:p>
          <a:p>
            <a:pPr lvl="1"/>
            <a:r>
              <a:rPr lang="ru-RU" sz="2100" dirty="0"/>
              <a:t>Добавьте простейший красный тест</a:t>
            </a:r>
          </a:p>
          <a:p>
            <a:pPr lvl="1"/>
            <a:r>
              <a:rPr lang="en-US" sz="2100" dirty="0"/>
              <a:t>AAA </a:t>
            </a:r>
            <a:r>
              <a:rPr lang="ru-RU" sz="2100" dirty="0"/>
              <a:t>и один </a:t>
            </a:r>
            <a:r>
              <a:rPr lang="en-US" sz="2100" dirty="0"/>
              <a:t>Assert</a:t>
            </a:r>
            <a:r>
              <a:rPr lang="ru-RU" sz="2100" dirty="0"/>
              <a:t> на тест</a:t>
            </a:r>
          </a:p>
          <a:p>
            <a:pPr lvl="1"/>
            <a:r>
              <a:rPr lang="ru-RU" sz="2100" dirty="0"/>
              <a:t>Добавьте простейший код, проходящий тест.</a:t>
            </a:r>
            <a:br>
              <a:rPr lang="en-US" sz="2100" dirty="0"/>
            </a:br>
            <a:r>
              <a:rPr lang="ru-RU" sz="2100" dirty="0"/>
              <a:t>Например, заглушку</a:t>
            </a:r>
          </a:p>
          <a:p>
            <a:r>
              <a:rPr lang="ru-RU" sz="2800" dirty="0"/>
              <a:t>Один красный тест в каждый момент</a:t>
            </a:r>
          </a:p>
          <a:p>
            <a:r>
              <a:rPr lang="ru-RU" sz="2800" dirty="0"/>
              <a:t>Планируйте шажки наперед</a:t>
            </a:r>
          </a:p>
          <a:p>
            <a:r>
              <a:rPr lang="ru-RU" sz="2800" dirty="0"/>
              <a:t>Не забывайте про </a:t>
            </a:r>
            <a:r>
              <a:rPr lang="ru-RU" sz="2800" dirty="0" err="1"/>
              <a:t>рефакторинг</a:t>
            </a:r>
            <a:endParaRPr lang="en-US" dirty="0"/>
          </a:p>
          <a:p>
            <a:pPr lvl="1"/>
            <a:r>
              <a:rPr lang="ru-RU" sz="2100" dirty="0"/>
              <a:t>Перед </a:t>
            </a:r>
            <a:r>
              <a:rPr lang="ru-RU" sz="2100" dirty="0" err="1"/>
              <a:t>рефакторингом</a:t>
            </a:r>
            <a:r>
              <a:rPr lang="ru-RU" sz="2100" dirty="0"/>
              <a:t> тесты должны проходить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grpSp>
        <p:nvGrpSpPr>
          <p:cNvPr id="4" name="Группа 3"/>
          <p:cNvGrpSpPr>
            <a:grpSpLocks noChangeAspect="1"/>
          </p:cNvGrpSpPr>
          <p:nvPr/>
        </p:nvGrpSpPr>
        <p:grpSpPr>
          <a:xfrm>
            <a:off x="1417930" y="2547168"/>
            <a:ext cx="4678070" cy="2843171"/>
            <a:chOff x="3482379" y="1636615"/>
            <a:chExt cx="5709965" cy="3470320"/>
          </a:xfrm>
        </p:grpSpPr>
        <p:cxnSp>
          <p:nvCxnSpPr>
            <p:cNvPr id="5" name="Скругленная соединительная линия 16"/>
            <p:cNvCxnSpPr>
              <a:stCxn id="9" idx="3"/>
              <a:endCxn id="9" idx="1"/>
            </p:cNvCxnSpPr>
            <p:nvPr/>
          </p:nvCxnSpPr>
          <p:spPr>
            <a:xfrm rot="5400000" flipH="1">
              <a:off x="4312836" y="3459966"/>
              <a:ext cx="1171098" cy="12700"/>
            </a:xfrm>
            <a:prstGeom prst="curvedConnector5">
              <a:avLst>
                <a:gd name="adj1" fmla="val -19520"/>
                <a:gd name="adj2" fmla="val 10183661"/>
                <a:gd name="adj3" fmla="val 119520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11"/>
            <p:cNvCxnSpPr>
              <a:stCxn id="8" idx="3"/>
              <a:endCxn id="9" idx="5"/>
            </p:cNvCxnSpPr>
            <p:nvPr/>
          </p:nvCxnSpPr>
          <p:spPr>
            <a:xfrm rot="5400000">
              <a:off x="6924093" y="3190905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Скругленная соединительная линия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6924093" y="2019807"/>
              <a:ext cx="12700" cy="1709220"/>
            </a:xfrm>
            <a:prstGeom prst="curvedConnector3">
              <a:avLst>
                <a:gd name="adj1" fmla="val 3709787"/>
              </a:avLst>
            </a:prstGeom>
            <a:ln w="762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Овал 7"/>
            <p:cNvSpPr/>
            <p:nvPr/>
          </p:nvSpPr>
          <p:spPr>
            <a:xfrm>
              <a:off x="7536160" y="2631874"/>
              <a:ext cx="1656184" cy="165618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4655842" y="2631874"/>
              <a:ext cx="1656184" cy="165618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76553" y="1636615"/>
              <a:ext cx="2130420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1. Write Test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7848" y="4573812"/>
              <a:ext cx="4018195" cy="533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 Write Implementation</a:t>
              </a:r>
              <a:endParaRPr lang="ru-RU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2379" y="2014953"/>
              <a:ext cx="2375583" cy="5331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3. Refactoring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4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</a:t>
            </a:r>
            <a:br>
              <a:rPr lang="en-US" dirty="0"/>
            </a:br>
            <a:r>
              <a:rPr lang="en-US" dirty="0"/>
              <a:t>string calculator</a:t>
            </a:r>
          </a:p>
        </p:txBody>
      </p:sp>
    </p:spTree>
    <p:extLst>
      <p:ext uri="{BB962C8B-B14F-4D97-AF65-F5344CB8AC3E}">
        <p14:creationId xmlns:p14="http://schemas.microsoft.com/office/powerpoint/2010/main" val="30662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Слайд ответов на возражения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  <a:r>
              <a:rPr lang="ru-RU" dirty="0"/>
              <a:t> ваши возражения?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t="5030" b="35751"/>
          <a:stretch/>
        </p:blipFill>
        <p:spPr>
          <a:xfrm>
            <a:off x="7497249" y="2924354"/>
            <a:ext cx="3399284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+30% время разработки</a:t>
            </a:r>
            <a:br>
              <a:rPr lang="ru-RU" dirty="0"/>
            </a:br>
            <a:r>
              <a:rPr lang="ru-RU" dirty="0"/>
              <a:t>–70</a:t>
            </a:r>
            <a:r>
              <a:rPr lang="en-US" dirty="0"/>
              <a:t>% </a:t>
            </a:r>
            <a:r>
              <a:rPr lang="ru-RU" dirty="0"/>
              <a:t>багов</a:t>
            </a:r>
          </a:p>
          <a:p>
            <a:pPr marL="0" indent="0">
              <a:buNone/>
            </a:pPr>
            <a:r>
              <a:rPr lang="ru-RU" dirty="0"/>
              <a:t>+ ощущение блага у разработчиков</a:t>
            </a: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endParaRPr lang="ru-RU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http://www.msr-waypoint.net/en-us/groups/ese/nagappan_tdd.pdf</a:t>
            </a:r>
            <a:endParaRPr lang="ru-RU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</a:t>
            </a:r>
            <a:r>
              <a:rPr lang="en-US" dirty="0"/>
              <a:t>TDD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1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нужно менеджменту?</a:t>
            </a:r>
          </a:p>
          <a:p>
            <a:pPr marL="514350" indent="-514350">
              <a:buAutoNum type="arabicPeriod"/>
            </a:pPr>
            <a:r>
              <a:rPr lang="ru-RU" dirty="0"/>
              <a:t>Предсказуемость по времени</a:t>
            </a:r>
          </a:p>
          <a:p>
            <a:pPr marL="514350" indent="-514350">
              <a:buAutoNum type="arabicPeriod"/>
            </a:pPr>
            <a:r>
              <a:rPr lang="ru-RU" dirty="0"/>
              <a:t>Качество</a:t>
            </a:r>
          </a:p>
          <a:p>
            <a:pPr marL="514350" indent="-514350">
              <a:buAutoNum type="arabicPeriod"/>
            </a:pPr>
            <a:r>
              <a:rPr lang="ru-RU" dirty="0"/>
              <a:t>Скорость разработки менее важна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Тесты дают качество и более предсказуемую фазу тестирования и стабилизации.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Менеджер не разрешит!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12953</TotalTime>
  <Words>422</Words>
  <Application>Microsoft Office PowerPoint</Application>
  <PresentationFormat>Широкоэкранный</PresentationFormat>
  <Paragraphs>85</Paragraphs>
  <Slides>16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VISIO</vt:lpstr>
      <vt:lpstr>Test driven development</vt:lpstr>
      <vt:lpstr>Проблема</vt:lpstr>
      <vt:lpstr>Решение</vt:lpstr>
      <vt:lpstr>Цикл TDD</vt:lpstr>
      <vt:lpstr>Принципы</vt:lpstr>
      <vt:lpstr>demo string calculator</vt:lpstr>
      <vt:lpstr>TDD ваши возражения?</vt:lpstr>
      <vt:lpstr>Эффект от TDD</vt:lpstr>
      <vt:lpstr>Менеджер не разрешит!?</vt:lpstr>
      <vt:lpstr>Качество кода - ответственность разработчика!</vt:lpstr>
      <vt:lpstr>Как сделать так,  чтобы все писали тесты?</vt:lpstr>
      <vt:lpstr>Парное TDD</vt:lpstr>
      <vt:lpstr>Code kata</vt:lpstr>
      <vt:lpstr>Задача Scoring Bowling</vt:lpstr>
      <vt:lpstr>Разбор задачи Scoring Bowling</vt:lpstr>
      <vt:lpstr>Спецзадание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173</cp:revision>
  <dcterms:created xsi:type="dcterms:W3CDTF">2013-06-28T10:07:11Z</dcterms:created>
  <dcterms:modified xsi:type="dcterms:W3CDTF">2016-10-09T21:44:38Z</dcterms:modified>
</cp:coreProperties>
</file>