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6"/>
  </p:notesMasterIdLst>
  <p:sldIdLst>
    <p:sldId id="373" r:id="rId3"/>
    <p:sldId id="385" r:id="rId4"/>
    <p:sldId id="366" r:id="rId5"/>
    <p:sldId id="367" r:id="rId6"/>
    <p:sldId id="405" r:id="rId7"/>
    <p:sldId id="368" r:id="rId8"/>
    <p:sldId id="369" r:id="rId9"/>
    <p:sldId id="370" r:id="rId10"/>
    <p:sldId id="371" r:id="rId11"/>
    <p:sldId id="396" r:id="rId12"/>
    <p:sldId id="406" r:id="rId13"/>
    <p:sldId id="376" r:id="rId14"/>
    <p:sldId id="307" r:id="rId15"/>
    <p:sldId id="374" r:id="rId16"/>
    <p:sldId id="339" r:id="rId17"/>
    <p:sldId id="394" r:id="rId18"/>
    <p:sldId id="403" r:id="rId19"/>
    <p:sldId id="404" r:id="rId20"/>
    <p:sldId id="395" r:id="rId21"/>
    <p:sldId id="338" r:id="rId22"/>
    <p:sldId id="393" r:id="rId23"/>
    <p:sldId id="378" r:id="rId24"/>
    <p:sldId id="384" r:id="rId25"/>
    <p:sldId id="398" r:id="rId26"/>
    <p:sldId id="399" r:id="rId27"/>
    <p:sldId id="383" r:id="rId28"/>
    <p:sldId id="397" r:id="rId29"/>
    <p:sldId id="401" r:id="rId30"/>
    <p:sldId id="402" r:id="rId31"/>
    <p:sldId id="382" r:id="rId32"/>
    <p:sldId id="379" r:id="rId33"/>
    <p:sldId id="380" r:id="rId34"/>
    <p:sldId id="38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  <p14:sldId id="385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405"/>
            <p14:sldId id="368"/>
            <p14:sldId id="369"/>
            <p14:sldId id="370"/>
            <p14:sldId id="371"/>
            <p14:sldId id="396"/>
            <p14:sldId id="406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94"/>
            <p14:sldId id="403"/>
            <p14:sldId id="404"/>
            <p14:sldId id="395"/>
            <p14:sldId id="338"/>
            <p14:sldId id="393"/>
            <p14:sldId id="378"/>
            <p14:sldId id="384"/>
            <p14:sldId id="398"/>
            <p14:sldId id="399"/>
            <p14:sldId id="383"/>
            <p14:sldId id="397"/>
            <p14:sldId id="401"/>
            <p14:sldId id="402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D3E"/>
    <a:srgbClr val="672179"/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2597" autoAdjust="0"/>
  </p:normalViewPr>
  <p:slideViewPr>
    <p:cSldViewPr>
      <p:cViewPr varScale="1">
        <p:scale>
          <a:sx n="84" d="100"/>
          <a:sy n="84" d="100"/>
        </p:scale>
        <p:origin x="83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уже применял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ru-RU" baseline="0" dirty="0"/>
              <a:t> или подобные тесты?</a:t>
            </a:r>
            <a:br>
              <a:rPr lang="ru-RU" baseline="0" dirty="0"/>
            </a:br>
            <a:r>
              <a:rPr lang="ru-RU" dirty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оперативная</a:t>
            </a:r>
            <a:r>
              <a:rPr lang="ru-RU" baseline="0" dirty="0"/>
              <a:t> обратная связь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доверие к коду</a:t>
            </a:r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Mocha</a:t>
            </a:r>
            <a:r>
              <a:rPr lang="ru-RU" dirty="0"/>
              <a:t> в </a:t>
            </a:r>
            <a:r>
              <a:rPr lang="en-US" dirty="0"/>
              <a:t>JS </a:t>
            </a:r>
            <a:r>
              <a:rPr lang="ru-RU" dirty="0"/>
              <a:t>можно использовать другие слова для описания тестов – </a:t>
            </a:r>
            <a:r>
              <a:rPr lang="en-US" dirty="0"/>
              <a:t>describe </a:t>
            </a:r>
            <a:r>
              <a:rPr lang="ru-RU" dirty="0"/>
              <a:t>вместо </a:t>
            </a:r>
            <a:r>
              <a:rPr lang="en-US" dirty="0"/>
              <a:t>suite</a:t>
            </a:r>
            <a:r>
              <a:rPr lang="ru-RU" dirty="0"/>
              <a:t> и </a:t>
            </a:r>
            <a:r>
              <a:rPr lang="en-US" dirty="0"/>
              <a:t>it </a:t>
            </a:r>
            <a:r>
              <a:rPr lang="ru-RU" dirty="0"/>
              <a:t>вместо </a:t>
            </a:r>
            <a:r>
              <a:rPr lang="en-US" dirty="0"/>
              <a:t>test.</a:t>
            </a:r>
          </a:p>
          <a:p>
            <a:r>
              <a:rPr lang="ru-RU" dirty="0"/>
              <a:t>Для описания условий предусмотрено слово </a:t>
            </a:r>
            <a:r>
              <a:rPr lang="en-US" dirty="0"/>
              <a:t>context</a:t>
            </a:r>
            <a:r>
              <a:rPr lang="ru-RU" dirty="0"/>
              <a:t>, которое функционально является синонимом </a:t>
            </a:r>
            <a:r>
              <a:rPr lang="en-US" dirty="0"/>
              <a:t>describe</a:t>
            </a:r>
            <a:r>
              <a:rPr lang="ru-RU" dirty="0"/>
              <a:t>, но несет другой смысл при чтении тестов.</a:t>
            </a:r>
          </a:p>
          <a:p>
            <a:r>
              <a:rPr lang="ru-RU" dirty="0"/>
              <a:t>Такой стиль написания тестов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Mocha </a:t>
            </a:r>
            <a:r>
              <a:rPr lang="ru-RU" dirty="0"/>
              <a:t>называется </a:t>
            </a:r>
            <a:r>
              <a:rPr lang="en-US" dirty="0"/>
              <a:t>BDD.</a:t>
            </a:r>
            <a:r>
              <a:rPr lang="ru-RU" dirty="0"/>
              <a:t> А предыдущий – стиль </a:t>
            </a:r>
            <a:r>
              <a:rPr lang="en-US" dirty="0"/>
              <a:t>TDD.</a:t>
            </a:r>
            <a:r>
              <a:rPr lang="ru-RU" dirty="0"/>
              <a:t> Можно выбрать любой.</a:t>
            </a:r>
          </a:p>
          <a:p>
            <a:endParaRPr lang="en-US" dirty="0"/>
          </a:p>
          <a:p>
            <a:r>
              <a:rPr lang="en-US" dirty="0" err="1"/>
              <a:t>Behaviour</a:t>
            </a:r>
            <a:r>
              <a:rPr lang="en-US" dirty="0"/>
              <a:t> Driven Development </a:t>
            </a:r>
            <a:r>
              <a:rPr lang="ru-RU" dirty="0"/>
              <a:t>– это идея о том, что тесты должны быть максимально похожи на спецификацию.</a:t>
            </a:r>
            <a:endParaRPr lang="en-US" dirty="0"/>
          </a:p>
          <a:p>
            <a:r>
              <a:rPr lang="ru-RU" dirty="0"/>
              <a:t>Этот стиль более читабелен и мы именно его и обсуждаем.</a:t>
            </a:r>
          </a:p>
          <a:p>
            <a:r>
              <a:rPr lang="ru-RU" dirty="0"/>
              <a:t>Чтобы ему следовать не обязательно нужна дополнительная поддержка в языке или библиотеках.</a:t>
            </a:r>
          </a:p>
          <a:p>
            <a:r>
              <a:rPr lang="ru-RU" dirty="0"/>
              <a:t>Но раз уж она есть в </a:t>
            </a:r>
            <a:r>
              <a:rPr lang="en-US" dirty="0"/>
              <a:t>Mocha</a:t>
            </a:r>
            <a:r>
              <a:rPr lang="ru-RU" dirty="0"/>
              <a:t>, то все последующие примеры на </a:t>
            </a:r>
            <a:r>
              <a:rPr lang="en-US" dirty="0"/>
              <a:t>JS </a:t>
            </a:r>
            <a:r>
              <a:rPr lang="ru-RU" dirty="0"/>
              <a:t>будут написаны именно в стиле </a:t>
            </a:r>
            <a:r>
              <a:rPr lang="en-US" dirty="0"/>
              <a:t>BDD.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84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большое</a:t>
            </a:r>
            <a:r>
              <a:rPr lang="ru-RU" baseline="0" dirty="0"/>
              <a:t> количество </a:t>
            </a:r>
            <a:r>
              <a:rPr lang="ru-RU" baseline="0" dirty="0" err="1"/>
              <a:t>антипаттернов</a:t>
            </a:r>
            <a:r>
              <a:rPr lang="ru-RU" baseline="0" dirty="0"/>
              <a:t> (см. по ссылке), здесь приведены лишь 4 из самых злостных и часто встречающихся.</a:t>
            </a:r>
          </a:p>
          <a:p>
            <a:endParaRPr lang="ru-RU" dirty="0"/>
          </a:p>
          <a:p>
            <a:r>
              <a:rPr lang="ru-RU" b="1" dirty="0"/>
              <a:t>Открой</a:t>
            </a:r>
            <a:r>
              <a:rPr lang="ru-RU" b="1" baseline="0" dirty="0"/>
              <a:t> файл с примерами</a:t>
            </a:r>
            <a:r>
              <a:rPr lang="en-US" b="1" baseline="0" dirty="0"/>
              <a:t>.</a:t>
            </a:r>
            <a:endParaRPr lang="ru-RU" b="1" dirty="0"/>
          </a:p>
          <a:p>
            <a:r>
              <a:rPr lang="ru-RU" dirty="0"/>
              <a:t>Сначала спроси,</a:t>
            </a:r>
            <a:r>
              <a:rPr lang="ru-RU" baseline="0" dirty="0"/>
              <a:t> что лишнего видят слушатели, потом объясни, если не сказали всего.</a:t>
            </a:r>
          </a:p>
          <a:p>
            <a:endParaRPr lang="ru-RU" dirty="0"/>
          </a:p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кидает.</a:t>
            </a:r>
          </a:p>
          <a:p>
            <a:r>
              <a:rPr lang="ru-RU" dirty="0"/>
              <a:t>	История:</a:t>
            </a:r>
            <a:r>
              <a:rPr lang="ru-RU" baseline="0" dirty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/>
          </a:p>
          <a:p>
            <a:endParaRPr lang="ru-RU" dirty="0"/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не пишем тесты сразу?</a:t>
            </a:r>
          </a:p>
          <a:p>
            <a:r>
              <a:rPr lang="ru-RU" dirty="0" err="1"/>
              <a:t>Спойлер</a:t>
            </a:r>
            <a:r>
              <a:rPr lang="ru-RU" baseline="0" dirty="0"/>
              <a:t> для </a:t>
            </a:r>
            <a:r>
              <a:rPr lang="en-US" baseline="0" dirty="0"/>
              <a:t>TDD</a:t>
            </a:r>
            <a:endParaRPr lang="ru-RU" dirty="0"/>
          </a:p>
          <a:p>
            <a:r>
              <a:rPr lang="ru-RU" baseline="0" dirty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Непонятное </a:t>
            </a:r>
            <a:r>
              <a:rPr lang="en-US" baseline="0" dirty="0"/>
              <a:t>API </a:t>
            </a:r>
            <a:r>
              <a:rPr lang="ru-RU" baseline="0" dirty="0"/>
              <a:t>у тестового </a:t>
            </a:r>
            <a:r>
              <a:rPr lang="ru-RU" baseline="0" dirty="0" err="1"/>
              <a:t>фреймворка</a:t>
            </a:r>
            <a:endParaRPr lang="ru-RU" baseline="0" dirty="0"/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Аттрибуты</a:t>
            </a:r>
            <a:r>
              <a:rPr lang="ru-RU" dirty="0"/>
              <a:t> </a:t>
            </a:r>
            <a:r>
              <a:rPr lang="en-US" dirty="0" err="1"/>
              <a:t>TestCase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TestCaseSource</a:t>
            </a:r>
            <a:r>
              <a:rPr lang="ru-RU" dirty="0"/>
              <a:t> в </a:t>
            </a:r>
            <a:r>
              <a:rPr lang="en-US" dirty="0" err="1"/>
              <a:t>nUnit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умеет такие классные штуки, которые не умеют другие </a:t>
            </a:r>
            <a:r>
              <a:rPr lang="ru-RU" baseline="0" dirty="0" err="1"/>
              <a:t>фреймворки</a:t>
            </a:r>
            <a:r>
              <a:rPr lang="ru-RU" baseline="0" dirty="0"/>
              <a:t> =</a:t>
            </a:r>
            <a:r>
              <a:rPr lang="en-US" baseline="0" dirty="0"/>
              <a:t>&gt; </a:t>
            </a:r>
            <a:r>
              <a:rPr lang="en-US" baseline="0" dirty="0" err="1"/>
              <a:t>TestCase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TestCaseSourse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</a:t>
            </a:r>
            <a:r>
              <a:rPr lang="ru-RU" baseline="0" dirty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Указать ожидаемый результат и получать его из теста.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TestaCase</a:t>
            </a:r>
            <a:r>
              <a:rPr lang="en-US" baseline="0" dirty="0"/>
              <a:t> </a:t>
            </a:r>
            <a:r>
              <a:rPr lang="ru-RU" baseline="0" dirty="0"/>
              <a:t>в качестве параметров можно указать</a:t>
            </a:r>
            <a:r>
              <a:rPr lang="en-US" baseline="0" dirty="0"/>
              <a:t> </a:t>
            </a:r>
            <a:r>
              <a:rPr lang="ru-RU" baseline="0" dirty="0"/>
              <a:t>только типы, поддерживаемые </a:t>
            </a:r>
            <a:r>
              <a:rPr lang="en-US" baseline="0" dirty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системные</a:t>
            </a:r>
            <a:r>
              <a:rPr lang="ru-RU" baseline="0" dirty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одноразмерный массив, содержащий константы и системные типы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Неочевидный</a:t>
            </a:r>
            <a:r>
              <a:rPr lang="ru-RU" baseline="0" dirty="0"/>
              <a:t> синтаксис у </a:t>
            </a:r>
            <a:r>
              <a:rPr lang="en-US" baseline="0" dirty="0"/>
              <a:t>Assert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 должно быть сначала, а что в конце?</a:t>
            </a:r>
          </a:p>
          <a:p>
            <a:endParaRPr lang="ru-RU" baseline="0" dirty="0"/>
          </a:p>
          <a:p>
            <a:r>
              <a:rPr lang="ru-RU" baseline="0" dirty="0"/>
              <a:t>Если перепутать местами </a:t>
            </a:r>
            <a:r>
              <a:rPr lang="en-US" baseline="0" dirty="0"/>
              <a:t>actual </a:t>
            </a:r>
            <a:r>
              <a:rPr lang="ru-RU" baseline="0" dirty="0"/>
              <a:t>и </a:t>
            </a:r>
            <a:r>
              <a:rPr lang="en-US" baseline="0" dirty="0"/>
              <a:t>expected, </a:t>
            </a:r>
            <a:r>
              <a:rPr lang="ru-RU" baseline="0" dirty="0"/>
              <a:t>то при срабатывании теста </a:t>
            </a:r>
            <a:r>
              <a:rPr lang="en-US" baseline="0" dirty="0"/>
              <a:t>output </a:t>
            </a:r>
            <a:r>
              <a:rPr lang="ru-RU" baseline="0" dirty="0"/>
              <a:t>будет не ясен.</a:t>
            </a:r>
          </a:p>
          <a:p>
            <a:r>
              <a:rPr lang="ru-RU" baseline="0" dirty="0"/>
              <a:t>«</a:t>
            </a:r>
            <a:r>
              <a:rPr lang="ru-RU" baseline="0" dirty="0" err="1"/>
              <a:t>эээээ</a:t>
            </a:r>
            <a:r>
              <a:rPr lang="ru-RU" baseline="0" dirty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</a:t>
            </a:r>
            <a:r>
              <a:rPr lang="en-US" baseline="0" dirty="0"/>
              <a:t> </a:t>
            </a:r>
            <a:r>
              <a:rPr lang="ru-RU" baseline="0" dirty="0"/>
              <a:t>лучше читается, но можно и просто </a:t>
            </a:r>
            <a:r>
              <a:rPr lang="en-US" baseline="0" dirty="0"/>
              <a:t>o =&gt; o….</a:t>
            </a:r>
          </a:p>
          <a:p>
            <a:endParaRPr lang="en-US" baseline="0" dirty="0"/>
          </a:p>
          <a:p>
            <a:r>
              <a:rPr lang="en-US" baseline="0" dirty="0" err="1"/>
              <a:t>currentSyntax</a:t>
            </a:r>
            <a:r>
              <a:rPr lang="en-US" baseline="0" dirty="0"/>
              <a:t> =&gt;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ShouldBeEquivalentTo</a:t>
            </a:r>
            <a:r>
              <a:rPr lang="en-US" dirty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ShouldAllBeEquivalentTo</a:t>
            </a:r>
            <a:r>
              <a:rPr lang="en-US" dirty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WithStrictOrdering</a:t>
            </a:r>
            <a:r>
              <a:rPr lang="en-US" dirty="0"/>
              <a:t>());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Можем ожидать исключения только от функции.</a:t>
            </a:r>
          </a:p>
          <a:p>
            <a:r>
              <a:rPr lang="ru-RU" dirty="0"/>
              <a:t>Проверяющая система ее вызовет сама, поймает исключение и возможно кинет свое.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17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NUnit</a:t>
            </a:r>
            <a:r>
              <a:rPr lang="ru-RU" baseline="0" dirty="0"/>
              <a:t> умеет много всего интересного. Просмотрите хотя бы один раз его документацию на </a:t>
            </a:r>
            <a:r>
              <a:rPr lang="en-US" baseline="0" dirty="0"/>
              <a:t>nunit.org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ru-RU" baseline="0" dirty="0"/>
              <a:t>Вот пример того, что можно там найти.</a:t>
            </a:r>
            <a:endParaRPr lang="ru-RU" dirty="0"/>
          </a:p>
          <a:p>
            <a:endParaRPr lang="ru-RU" dirty="0"/>
          </a:p>
          <a:p>
            <a:r>
              <a:rPr lang="en-US" dirty="0"/>
              <a:t>[Timeout]</a:t>
            </a:r>
            <a:endParaRPr lang="ru-RU" dirty="0"/>
          </a:p>
          <a:p>
            <a:r>
              <a:rPr lang="ru-RU" dirty="0"/>
              <a:t>- : Достаточно</a:t>
            </a:r>
            <a:r>
              <a:rPr lang="ru-RU" baseline="0" dirty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/>
              <a:t>+ : Помогает обнаружить изъяны в реализации.</a:t>
            </a:r>
          </a:p>
          <a:p>
            <a:endParaRPr lang="ru-RU" baseline="0" dirty="0"/>
          </a:p>
          <a:p>
            <a:r>
              <a:rPr lang="ru-RU" baseline="0" dirty="0"/>
              <a:t>Как пользоваться </a:t>
            </a:r>
            <a:r>
              <a:rPr lang="en-US" baseline="0" dirty="0"/>
              <a:t>Timeout’</a:t>
            </a:r>
            <a:r>
              <a:rPr lang="ru-RU" baseline="0" dirty="0"/>
              <a:t>ом? Какое значение в </a:t>
            </a:r>
            <a:r>
              <a:rPr lang="ru-RU" baseline="0" dirty="0" err="1"/>
              <a:t>мс</a:t>
            </a:r>
            <a:r>
              <a:rPr lang="ru-RU" baseline="0" dirty="0"/>
              <a:t> адекватное?</a:t>
            </a:r>
          </a:p>
          <a:p>
            <a:r>
              <a:rPr lang="ru-RU" baseline="0" dirty="0"/>
              <a:t>Что он должен ловить?</a:t>
            </a:r>
          </a:p>
          <a:p>
            <a:r>
              <a:rPr lang="en-US" baseline="0" dirty="0"/>
              <a:t>O(n)</a:t>
            </a:r>
          </a:p>
          <a:p>
            <a:r>
              <a:rPr lang="en-US" baseline="0" dirty="0"/>
              <a:t>O(n^2)</a:t>
            </a:r>
            <a:r>
              <a:rPr lang="ru-RU" baseline="0" dirty="0"/>
              <a:t> и прочее.</a:t>
            </a:r>
            <a:endParaRPr lang="en-US" baseline="0" dirty="0"/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</a:p>
          <a:p>
            <a:r>
              <a:rPr lang="ru-RU" baseline="0" dirty="0"/>
              <a:t>Итак, на первую часть даётся час, потому полчаса на </a:t>
            </a:r>
            <a:r>
              <a:rPr lang="en-US" baseline="0" dirty="0"/>
              <a:t>do not open</a:t>
            </a:r>
            <a:r>
              <a:rPr lang="ru-RU" baseline="0" dirty="0"/>
              <a:t>.</a:t>
            </a:r>
          </a:p>
          <a:p>
            <a:r>
              <a:rPr lang="ru-RU" baseline="0" dirty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ты?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ru-RU" baseline="0" dirty="0"/>
              <a:t> дают доверие к коду, но только если есть доверие к самим тестам</a:t>
            </a:r>
          </a:p>
          <a:p>
            <a:r>
              <a:rPr lang="ru-RU" baseline="0" dirty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/>
              <a:t>Поэтому</a:t>
            </a:r>
            <a:r>
              <a:rPr lang="ru-RU" baseline="0" dirty="0"/>
              <a:t> для тестов критически важно быть читаемыми и понятными.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функционала.</a:t>
            </a:r>
          </a:p>
          <a:p>
            <a:endParaRPr lang="en-US" dirty="0"/>
          </a:p>
          <a:p>
            <a:r>
              <a:rPr lang="ru-RU" dirty="0"/>
              <a:t>Что</a:t>
            </a:r>
            <a:r>
              <a:rPr lang="ru-RU" baseline="0" dirty="0"/>
              <a:t> здесь происходит? Что делает класс </a:t>
            </a:r>
            <a:r>
              <a:rPr lang="en-US" baseline="0" dirty="0"/>
              <a:t>Superman?</a:t>
            </a:r>
          </a:p>
          <a:p>
            <a:endParaRPr lang="en-US" baseline="0" dirty="0"/>
          </a:p>
          <a:p>
            <a:r>
              <a:rPr lang="ru-RU" baseline="0" dirty="0"/>
              <a:t>Так мог бы выглядеть тест для </a:t>
            </a:r>
            <a:r>
              <a:rPr lang="en-US" baseline="0" dirty="0"/>
              <a:t>C#</a:t>
            </a:r>
            <a:r>
              <a:rPr lang="ru-RU" baseline="0" dirty="0"/>
              <a:t> с использованием </a:t>
            </a:r>
            <a:r>
              <a:rPr lang="en-US" baseline="0" dirty="0" err="1"/>
              <a:t>NUnit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так эти же тесты выглядели бы на </a:t>
            </a:r>
            <a:r>
              <a:rPr lang="en-US" dirty="0"/>
              <a:t>JS c </a:t>
            </a:r>
            <a:r>
              <a:rPr lang="ru-RU" dirty="0"/>
              <a:t>использованием </a:t>
            </a:r>
            <a:r>
              <a:rPr lang="en-US" dirty="0"/>
              <a:t>Mocha.</a:t>
            </a:r>
            <a:endParaRPr lang="ru-RU" dirty="0"/>
          </a:p>
          <a:p>
            <a:r>
              <a:rPr lang="ru-RU" dirty="0"/>
              <a:t>Немного другие ключевые слова и синтаксис: вместо класса - функция </a:t>
            </a:r>
            <a:r>
              <a:rPr lang="en-US" dirty="0"/>
              <a:t>suite</a:t>
            </a:r>
            <a:r>
              <a:rPr lang="ru-RU" dirty="0"/>
              <a:t>, вместо атрибута </a:t>
            </a:r>
            <a:r>
              <a:rPr lang="en-US" dirty="0"/>
              <a:t>Test – </a:t>
            </a:r>
            <a:r>
              <a:rPr lang="ru-RU" dirty="0"/>
              <a:t>функция </a:t>
            </a:r>
            <a:r>
              <a:rPr lang="en-US" dirty="0"/>
              <a:t>test</a:t>
            </a:r>
            <a:r>
              <a:rPr lang="ru-RU" dirty="0"/>
              <a:t>.</a:t>
            </a:r>
          </a:p>
          <a:p>
            <a:r>
              <a:rPr lang="ru-RU" dirty="0"/>
              <a:t>Но сам тест не меняется: название теста то же, структура теста та же..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2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читаемость, а </a:t>
            </a:r>
            <a:r>
              <a:rPr lang="en-US" baseline="0" dirty="0"/>
              <a:t>=&gt;</a:t>
            </a:r>
            <a:r>
              <a:rPr lang="ru-RU" baseline="0" dirty="0"/>
              <a:t> </a:t>
            </a:r>
            <a:r>
              <a:rPr lang="ru-RU" baseline="0" dirty="0" err="1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каких именах чего не хватает? А что лишнее</a:t>
            </a:r>
            <a:r>
              <a:rPr lang="en-US" baseline="0" dirty="0"/>
              <a:t>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baseline="0" dirty="0"/>
              <a:t> – </a:t>
            </a:r>
            <a:r>
              <a:rPr lang="ru-RU" baseline="0" dirty="0"/>
              <a:t>это метод какого-то класса. По умолчанию взят случай </a:t>
            </a:r>
            <a:r>
              <a:rPr lang="en-US" baseline="0" dirty="0"/>
              <a:t>Success</a:t>
            </a:r>
            <a:r>
              <a:rPr lang="ru-RU" baseline="0" dirty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/>
          </a:p>
          <a:p>
            <a:r>
              <a:rPr lang="ru-RU" dirty="0"/>
              <a:t>Резюме</a:t>
            </a:r>
            <a:r>
              <a:rPr lang="ru-RU" baseline="0" dirty="0"/>
              <a:t>: </a:t>
            </a:r>
            <a:r>
              <a:rPr lang="ru-RU" baseline="0" dirty="0" err="1"/>
              <a:t>нейминг</a:t>
            </a:r>
            <a:r>
              <a:rPr lang="ru-RU" baseline="0" dirty="0"/>
              <a:t> – наше всё и не только для основного кода, но и для тестов.</a:t>
            </a:r>
          </a:p>
          <a:p>
            <a:endParaRPr lang="ru-RU" baseline="0" dirty="0"/>
          </a:p>
          <a:p>
            <a:r>
              <a:rPr lang="ru-RU" baseline="0" dirty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E6011FD-8E15-4720-9EEA-75686F00626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90363"/>
            <a:ext cx="96012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"Superman"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"should save kitten from tree"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superman.act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kitten.isSaved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"when at work"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"wears red blue suit"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7BF579-0B7E-4D1B-A733-582ECEA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Driven Development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9A7FA-1F1B-423D-81C7-B548A1FD443F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9058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  <a:endParaRPr lang="en-US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40CF6B1-3DC9-4D55-8E1C-ABD8027A4E52}"/>
              </a:ext>
            </a:extLst>
          </p:cNvPr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E4EDB7-EEED-4739-AC6E-5B7DB2B5D3D3}"/>
                </a:ext>
              </a:extLst>
            </p:cNvPr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FBF7150B-5094-4235-B187-FA15945EE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98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1EEE8E-A1DB-4999-82DA-F0DC169D69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98" r="-28698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Сборка и разборка окружения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ObjectMother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Parametrized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Собственные </a:t>
            </a:r>
            <a:r>
              <a:rPr lang="en-US" dirty="0"/>
              <a:t>Assert</a:t>
            </a:r>
            <a:r>
              <a:rPr lang="ru-RU" dirty="0"/>
              <a:t>-ы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5436B-56D0-47D7-8D37-57F76AE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разборка окружения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359ED-3020-466D-A200-7430A51738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15469" y="1628775"/>
            <a:ext cx="4080531" cy="4679950"/>
          </a:xfrm>
        </p:spPr>
        <p:txBody>
          <a:bodyPr/>
          <a:lstStyle/>
          <a:p>
            <a:r>
              <a:rPr lang="en-US" dirty="0" err="1"/>
              <a:t>OneTimeSetUp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en-US" dirty="0" err="1"/>
              <a:t>OneTimeTearDown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AEDCC-6215-46A1-BFDB-E979C3C69C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16000" y="1628775"/>
            <a:ext cx="4080600" cy="4679950"/>
          </a:xfrm>
        </p:spPr>
        <p:txBody>
          <a:bodyPr>
            <a:norm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D4FF9D-EE7A-4C43-8412-4004A9840FCE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C7D316-1BA8-4FC0-A2B1-19A429823C82}"/>
              </a:ext>
            </a:extLst>
          </p:cNvPr>
          <p:cNvSpPr/>
          <p:nvPr/>
        </p:nvSpPr>
        <p:spPr>
          <a:xfrm>
            <a:off x="6096000" y="163018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08240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5BAB14A-CCC8-4FB8-A403-46AEE4CFED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TestFixture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Mailbox_Should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TearDown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 &amp;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8BEF97-9747-4D71-9D33-99A9731E444E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215573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12E4981-B6CB-43BB-9099-47DE253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85BD18-6735-4145-A7F1-0B2BAAEEE829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F7137C-B470-4E38-A669-36AC0800893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28775"/>
            <a:ext cx="705834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"Mailbox"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mailbox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.dispose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6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Mother &amp; Test Data Builder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95400" y="5516883"/>
            <a:ext cx="9012021" cy="791842"/>
            <a:chOff x="6243139" y="2461370"/>
            <a:chExt cx="9012021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TESTDATABUILDER </a:t>
              </a:r>
              <a:r>
                <a:rPr lang="en-US" sz="2800">
                  <a:solidFill>
                    <a:schemeClr val="accent1"/>
                  </a:solidFill>
                  <a:latin typeface="+mj-lt"/>
                </a:rPr>
                <a:t>/ TESTDATABUILDER.</a:t>
              </a:r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3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rauzergid.ru/wp-content/uploads/2016/10/rezhim-inkognito-v-oper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620688"/>
            <a:ext cx="5143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9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5760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A2D6CC2-661A-48BB-A42E-7652074E19F6}"/>
              </a:ext>
            </a:extLst>
          </p:cNvPr>
          <p:cNvGrpSpPr/>
          <p:nvPr/>
        </p:nvGrpSpPr>
        <p:grpSpPr>
          <a:xfrm>
            <a:off x="2495550" y="3356992"/>
            <a:ext cx="7401772" cy="791842"/>
            <a:chOff x="6243139" y="2461370"/>
            <a:chExt cx="7401772" cy="7918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95756-850E-4351-9CB9-96E1A048DDB3}"/>
                </a:ext>
              </a:extLst>
            </p:cNvPr>
            <p:cNvSpPr txBox="1"/>
            <p:nvPr/>
          </p:nvSpPr>
          <p:spPr>
            <a:xfrm>
              <a:off x="6891139" y="2630441"/>
              <a:ext cx="6753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DOUBLE_SHOULD.CS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2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56E10B4-5144-4947-908D-086C8835D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6F43F9C-DCFB-4CCD-A82B-F8995D1E7253}"/>
              </a:ext>
            </a:extLst>
          </p:cNvPr>
          <p:cNvGrpSpPr/>
          <p:nvPr/>
        </p:nvGrpSpPr>
        <p:grpSpPr>
          <a:xfrm>
            <a:off x="2495550" y="5445470"/>
            <a:ext cx="7374521" cy="791842"/>
            <a:chOff x="6243139" y="2461370"/>
            <a:chExt cx="7374521" cy="7918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3F18A-1A20-4CA4-8AD1-5083A5952191}"/>
                </a:ext>
              </a:extLst>
            </p:cNvPr>
            <p:cNvSpPr txBox="1"/>
            <p:nvPr/>
          </p:nvSpPr>
          <p:spPr>
            <a:xfrm>
              <a:off x="6891139" y="2626458"/>
              <a:ext cx="6726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SAMPLES / PARAMETRIZED / NUMBER_SHOULD.JS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5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B578D4A-3526-4A9D-B604-CB6BEB09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C54EC28-C552-4B07-B73A-07705BB7848B}"/>
              </a:ext>
            </a:extLst>
          </p:cNvPr>
          <p:cNvSpPr/>
          <p:nvPr/>
        </p:nvSpPr>
        <p:spPr>
          <a:xfrm>
            <a:off x="1295400" y="2420968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C92D5F-CDFF-434B-A347-0943B302CD2E}"/>
              </a:ext>
            </a:extLst>
          </p:cNvPr>
          <p:cNvSpPr/>
          <p:nvPr/>
        </p:nvSpPr>
        <p:spPr>
          <a:xfrm>
            <a:off x="1295400" y="4520268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18" name="Объект 5">
            <a:extLst>
              <a:ext uri="{FF2B5EF4-FFF2-40B4-BE49-F238E27FC236}">
                <a16:creationId xmlns:a16="http://schemas.microsoft.com/office/drawing/2014/main" id="{CAEEF6A5-7D8A-450C-9F68-297AFEE01985}"/>
              </a:ext>
            </a:extLst>
          </p:cNvPr>
          <p:cNvSpPr txBox="1">
            <a:spLocks/>
          </p:cNvSpPr>
          <p:nvPr/>
        </p:nvSpPr>
        <p:spPr>
          <a:xfrm>
            <a:off x="2495550" y="2488926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Через атрибуты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TestCaseSource</a:t>
            </a:r>
            <a:endParaRPr lang="en-US" dirty="0"/>
          </a:p>
        </p:txBody>
      </p:sp>
      <p:sp>
        <p:nvSpPr>
          <p:cNvPr id="19" name="Объект 5">
            <a:extLst>
              <a:ext uri="{FF2B5EF4-FFF2-40B4-BE49-F238E27FC236}">
                <a16:creationId xmlns:a16="http://schemas.microsoft.com/office/drawing/2014/main" id="{D4E97A48-1AB5-4B82-A0DB-7E4088E333C2}"/>
              </a:ext>
            </a:extLst>
          </p:cNvPr>
          <p:cNvSpPr txBox="1">
            <a:spLocks/>
          </p:cNvSpPr>
          <p:nvPr/>
        </p:nvSpPr>
        <p:spPr>
          <a:xfrm>
            <a:off x="2495617" y="4593812"/>
            <a:ext cx="8400983" cy="57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Динамически генерируемые тесты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AABB1F5-3381-41EE-A0BF-FD197C1D1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Should</a:t>
            </a:r>
            <a:r>
              <a:rPr lang="ru-RU" dirty="0"/>
              <a:t> вместо </a:t>
            </a:r>
            <a:r>
              <a:rPr lang="en-US" dirty="0"/>
              <a:t>Assert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Ожидание исключения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Ограничение по времени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Выбор тестов для прогона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Live templates &amp; Hotkeys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E255256-3025-43D9-A791-7CA83968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трюки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2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en-US" dirty="0"/>
            </a:br>
            <a:r>
              <a:rPr lang="en-US" sz="2800" dirty="0" err="1">
                <a:latin typeface="Consolas" panose="020B0609020204030204" pitchFamily="49" charset="0"/>
              </a:rPr>
              <a:t>Assert.That</a:t>
            </a:r>
            <a:r>
              <a:rPr lang="en-US" sz="2800" dirty="0">
                <a:latin typeface="Consolas" panose="020B0609020204030204" pitchFamily="49" charset="0"/>
              </a:rPr>
              <a:t>(2+2, </a:t>
            </a:r>
            <a:r>
              <a:rPr lang="en-US" sz="2800" dirty="0" err="1">
                <a:latin typeface="Consolas" panose="020B0609020204030204" pitchFamily="49" charset="0"/>
              </a:rPr>
              <a:t>Is.EqualTo</a:t>
            </a:r>
            <a:r>
              <a:rPr lang="en-US" sz="2800" dirty="0">
                <a:latin typeface="Consolas" panose="020B0609020204030204" pitchFamily="49" charset="0"/>
              </a:rPr>
              <a:t>(4))</a:t>
            </a:r>
            <a:r>
              <a:rPr lang="ru-RU" dirty="0"/>
              <a:t> — длиннее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Неудачное </a:t>
            </a:r>
            <a:r>
              <a:rPr lang="en-US" dirty="0"/>
              <a:t>API</a:t>
            </a:r>
            <a:r>
              <a:rPr lang="ru-RU" dirty="0"/>
              <a:t>:</a:t>
            </a:r>
            <a:br>
              <a:rPr lang="ru-RU" dirty="0"/>
            </a:br>
            <a:r>
              <a:rPr lang="en-US" sz="2800" dirty="0" err="1">
                <a:latin typeface="Consolas" panose="020B0609020204030204" pitchFamily="49" charset="0"/>
              </a:rPr>
              <a:t>Assert.That</a:t>
            </a:r>
            <a:r>
              <a:rPr lang="en-US" sz="2800" dirty="0">
                <a:latin typeface="Consolas" panose="020B0609020204030204" pitchFamily="49" charset="0"/>
              </a:rPr>
              <a:t>(x, </a:t>
            </a:r>
            <a:r>
              <a:rPr lang="en-US" sz="2800" b="1" dirty="0" err="1">
                <a:latin typeface="Consolas" panose="020B0609020204030204" pitchFamily="49" charset="0"/>
              </a:rPr>
              <a:t>IResolveConstraint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ru-RU" sz="2800" b="1" dirty="0">
                <a:latin typeface="Consolas" panose="020B0609020204030204" pitchFamily="49" charset="0"/>
              </a:rPr>
              <a:t>?!?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// </a:t>
            </a:r>
            <a:r>
              <a:rPr lang="en-US" sz="2800" dirty="0" err="1">
                <a:latin typeface="Consolas" panose="020B0609020204030204" pitchFamily="49" charset="0"/>
              </a:rPr>
              <a:t>O_o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</a:t>
            </a:r>
            <a:r>
              <a:rPr lang="ru-RU" dirty="0"/>
              <a:t>вместо </a:t>
            </a:r>
            <a:r>
              <a:rPr lang="en-US" dirty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(2+2).Should().Be(4)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flag.Should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BeTrue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массивов</a:t>
            </a:r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ShouldAllBeEquivalentTo</a:t>
            </a:r>
            <a:r>
              <a:rPr lang="en-US" dirty="0">
                <a:latin typeface="Consolas" panose="020B0609020204030204" pitchFamily="49" charset="0"/>
              </a:rPr>
              <a:t>(new [] {3,2,1});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1257245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new[] {1,2,3}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ShouldAllBeEquivalentTo</a:t>
            </a:r>
            <a:r>
              <a:rPr lang="en-US" dirty="0">
                <a:latin typeface="Consolas" panose="020B0609020204030204" pitchFamily="49" charset="0"/>
              </a:rPr>
              <a:t>(new [] {1,2,3},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options =&gt; </a:t>
            </a:r>
            <a:r>
              <a:rPr lang="en-US" dirty="0" err="1">
                <a:latin typeface="Consolas" panose="020B0609020204030204" pitchFamily="49" charset="0"/>
              </a:rPr>
              <a:t>options.WithStrictOrdering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B6A05-5F45-4B6A-BB6E-87F61FF66533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8ECE9B-E6EF-4ADF-ABCF-E2E61D3D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</a:t>
            </a:r>
            <a:r>
              <a:rPr lang="ru-RU" dirty="0"/>
              <a:t> и </a:t>
            </a:r>
            <a:r>
              <a:rPr lang="en-US" dirty="0"/>
              <a:t>Expect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ACDDCD-4819-4E3A-B80C-D9E2D85E4E3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9454"/>
            <a:ext cx="737413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to.be.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638BB-3328-4860-B26A-364A6DF1C15C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03802-858F-452B-BFD1-4EE88ADADF15}"/>
              </a:ext>
            </a:extLst>
          </p:cNvPr>
          <p:cNvSpPr txBox="1"/>
          <p:nvPr/>
        </p:nvSpPr>
        <p:spPr>
          <a:xfrm>
            <a:off x="1295400" y="5470256"/>
            <a:ext cx="793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Chai</a:t>
            </a:r>
            <a:r>
              <a:rPr lang="en-US" sz="3200" dirty="0"/>
              <a:t> </a:t>
            </a:r>
            <a:r>
              <a:rPr lang="ru-RU" sz="3200" dirty="0"/>
              <a:t>поддерживает стиль </a:t>
            </a:r>
            <a:r>
              <a:rPr lang="en-US" sz="3200" dirty="0"/>
              <a:t>should </a:t>
            </a:r>
            <a:r>
              <a:rPr lang="ru-RU" sz="3200" dirty="0"/>
              <a:t>и </a:t>
            </a:r>
            <a:r>
              <a:rPr lang="en-US" sz="3200" dirty="0"/>
              <a:t>expect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C7400-C97E-423A-9C2B-751F1E67B42C}"/>
              </a:ext>
            </a:extLst>
          </p:cNvPr>
          <p:cNvSpPr txBox="1"/>
          <p:nvPr/>
        </p:nvSpPr>
        <p:spPr>
          <a:xfrm rot="20788598">
            <a:off x="5276794" y="3035202"/>
            <a:ext cx="584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to</a:t>
            </a:r>
            <a:r>
              <a:rPr lang="ru-RU" sz="2400" i="1" dirty="0">
                <a:solidFill>
                  <a:schemeClr val="accent1"/>
                </a:solidFill>
              </a:rPr>
              <a:t> и </a:t>
            </a:r>
            <a:r>
              <a:rPr lang="en-US" sz="2400" i="1" dirty="0">
                <a:solidFill>
                  <a:schemeClr val="accent1"/>
                </a:solidFill>
              </a:rPr>
              <a:t>be </a:t>
            </a:r>
            <a:r>
              <a:rPr lang="ru-RU" sz="2400" i="1" dirty="0">
                <a:solidFill>
                  <a:schemeClr val="accent1"/>
                </a:solidFill>
              </a:rPr>
              <a:t>– можно безболезненно убирать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1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D89C0B7-8E56-4D89-BDA4-A570B3575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2720" y="1628775"/>
            <a:ext cx="8401051" cy="107060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 = () =&gt; {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/ y; };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61E59C-8D69-4164-A803-4363E81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исключения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2BE30-7927-4F78-A11D-7BBB8747FAD4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9ED31B4A-2D02-4199-B047-262DF4B08CDB}"/>
              </a:ext>
            </a:extLst>
          </p:cNvPr>
          <p:cNvSpPr txBox="1">
            <a:spLocks/>
          </p:cNvSpPr>
          <p:nvPr/>
        </p:nvSpPr>
        <p:spPr>
          <a:xfrm>
            <a:off x="2505719" y="4075110"/>
            <a:ext cx="8400985" cy="122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expect(() =&gt; {</a:t>
            </a:r>
            <a:b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lang="en-US" altLang="en-US" sz="2400" dirty="0">
                <a:solidFill>
                  <a:srgbClr val="458383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to.</a:t>
            </a:r>
            <a:r>
              <a:rPr lang="en-US" altLang="en-US" sz="2400" b="1" dirty="0" err="1">
                <a:solidFill>
                  <a:srgbClr val="660E7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8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2C11C0-C4B0-4247-B6EB-B8067B219520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911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2495550" y="1628779"/>
            <a:ext cx="8400983" cy="22322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sz="2400" dirty="0">
                <a:latin typeface="Consolas" panose="020B0609020204030204" pitchFamily="49" charset="0"/>
              </a:rPr>
              <a:t>(1000)]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ShouldDoInTimeout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5A5B3D-0A2E-400E-B428-17C29B20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075110"/>
            <a:ext cx="74879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"should do in timeout"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}).timeout(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FB07ED-57CE-4AE0-96D8-240F387CC880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27B2BC-8163-4704-BF78-828FF17877A9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560A92F-0BA6-4E4C-84FF-676811CC1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95550" y="1628775"/>
            <a:ext cx="4800600" cy="23762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"Smokie"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83F94E1-64E3-4458-98EC-E3AFE2F5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тестов для прогона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908318-E600-4B6D-9494-5E7D5BED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1" y="4075110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it.only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"only you"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{...});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it.skip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"crashed 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{...});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FD724D-9D24-4504-B4A3-FDBF02417F2D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EE85CB-9E61-4D3D-9E1A-59ABA7087256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68475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/>
              <a:t>Live Templates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2232944"/>
          </a:xfrm>
        </p:spPr>
        <p:txBody>
          <a:bodyPr>
            <a:noAutofit/>
          </a:bodyPr>
          <a:lstStyle/>
          <a:p>
            <a:r>
              <a:rPr lang="ru-RU" sz="2000" dirty="0"/>
              <a:t>Открыть </a:t>
            </a:r>
            <a:r>
              <a:rPr lang="en-US" sz="2000" dirty="0" err="1"/>
              <a:t>Resharper</a:t>
            </a:r>
            <a:r>
              <a:rPr lang="en-US" sz="2000" dirty="0"/>
              <a:t> → Tools → Templates Explorer</a:t>
            </a:r>
            <a:endParaRPr lang="ru-RU" sz="2000" dirty="0"/>
          </a:p>
          <a:p>
            <a:r>
              <a:rPr lang="ru-RU" sz="2000" dirty="0"/>
              <a:t>Импортировать </a:t>
            </a:r>
            <a:r>
              <a:rPr lang="en-US" sz="2000" dirty="0"/>
              <a:t>tests-</a:t>
            </a:r>
            <a:r>
              <a:rPr lang="en-US" sz="2000" dirty="0" err="1"/>
              <a:t>templates.DotSettings</a:t>
            </a:r>
            <a:endParaRPr lang="en-US" sz="2000" dirty="0"/>
          </a:p>
          <a:p>
            <a:endParaRPr lang="ru-RU" sz="2000" dirty="0"/>
          </a:p>
          <a:p>
            <a:r>
              <a:rPr lang="en-US" sz="2000" dirty="0" err="1"/>
              <a:t>tf</a:t>
            </a:r>
            <a:r>
              <a:rPr lang="en-US" sz="2000" dirty="0"/>
              <a:t> — </a:t>
            </a:r>
            <a:r>
              <a:rPr lang="en-US" sz="2000" dirty="0" err="1"/>
              <a:t>TestFixture</a:t>
            </a:r>
            <a:endParaRPr lang="en-US" sz="2000" dirty="0"/>
          </a:p>
          <a:p>
            <a:r>
              <a:rPr lang="en-US" sz="2000" dirty="0" err="1"/>
              <a:t>tt</a:t>
            </a:r>
            <a:r>
              <a:rPr lang="en-US" sz="2000" dirty="0"/>
              <a:t> — Test</a:t>
            </a:r>
            <a:endParaRPr lang="ru-RU" sz="2000" dirty="0"/>
          </a:p>
          <a:p>
            <a:r>
              <a:rPr lang="en-US" sz="2000" dirty="0" err="1"/>
              <a:t>su</a:t>
            </a:r>
            <a:r>
              <a:rPr lang="en-US" sz="2000" dirty="0"/>
              <a:t> — </a:t>
            </a:r>
            <a:r>
              <a:rPr lang="en-US" sz="2000" dirty="0" err="1"/>
              <a:t>SetUp</a:t>
            </a:r>
            <a:endParaRPr lang="en-US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2233615"/>
          </a:xfrm>
        </p:spPr>
        <p:txBody>
          <a:bodyPr>
            <a:noAutofit/>
          </a:bodyPr>
          <a:lstStyle/>
          <a:p>
            <a:r>
              <a:rPr lang="ru-RU" sz="2000" dirty="0"/>
              <a:t>Копировать </a:t>
            </a:r>
            <a:r>
              <a:rPr lang="en-US" sz="2000" dirty="0"/>
              <a:t>Mocha.xml</a:t>
            </a:r>
            <a:r>
              <a:rPr lang="ru-RU" sz="2000" dirty="0"/>
              <a:t> в </a:t>
            </a:r>
            <a:r>
              <a:rPr lang="en-US" sz="1800" dirty="0"/>
              <a:t>%USERPROFILE%\.</a:t>
            </a:r>
            <a:r>
              <a:rPr lang="en-US" sz="1800" dirty="0" err="1"/>
              <a:t>WebStormNN</a:t>
            </a:r>
            <a:r>
              <a:rPr lang="en-US" sz="1800" dirty="0"/>
              <a:t>\config\templates</a:t>
            </a:r>
            <a:endParaRPr lang="ru-RU" sz="2000" dirty="0"/>
          </a:p>
          <a:p>
            <a:r>
              <a:rPr lang="ru-RU" sz="2000" dirty="0"/>
              <a:t>Открыть </a:t>
            </a:r>
            <a:r>
              <a:rPr lang="en-US" sz="2000" dirty="0"/>
              <a:t>File → Settings → Editor → Live Templates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 err="1"/>
              <a:t>desc</a:t>
            </a:r>
            <a:r>
              <a:rPr lang="en-US" sz="2000" dirty="0"/>
              <a:t> — describe</a:t>
            </a:r>
          </a:p>
          <a:p>
            <a:r>
              <a:rPr lang="en-US" sz="2000" dirty="0"/>
              <a:t>it — it</a:t>
            </a:r>
            <a:endParaRPr lang="ru-RU" sz="2000" dirty="0"/>
          </a:p>
          <a:p>
            <a:r>
              <a:rPr lang="en-US" sz="2000" dirty="0"/>
              <a:t>before — </a:t>
            </a:r>
            <a:r>
              <a:rPr lang="en-US" sz="2000" dirty="0" err="1"/>
              <a:t>beforeEach</a:t>
            </a:r>
            <a:endParaRPr lang="en-US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9A85BD-D219-48C5-937F-D84F0354D6A7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8FD190-EDA9-4AE1-AAED-7D47B645B2DD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55880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D7CD-D598-4FA5-9F68-4431B23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</p:spPr>
        <p:txBody>
          <a:bodyPr/>
          <a:lstStyle/>
          <a:p>
            <a:r>
              <a:rPr lang="en-US" dirty="0" err="1"/>
              <a:t>HotKeys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F325-75BD-40ED-A6ED-FB598731B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95550" y="1628775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Ctrl+T+R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r>
              <a:rPr lang="en-US" dirty="0"/>
              <a:t> — Run tests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165E7-CD6C-4327-ACCE-53582E7EB2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95550" y="4075110"/>
            <a:ext cx="8386396" cy="720000"/>
          </a:xfrm>
        </p:spPr>
        <p:txBody>
          <a:bodyPr>
            <a:noAutofit/>
          </a:bodyPr>
          <a:lstStyle/>
          <a:p>
            <a:r>
              <a:rPr lang="en-US" dirty="0" err="1"/>
              <a:t>Alt+Shift+R</a:t>
            </a:r>
            <a:r>
              <a:rPr lang="en-US" dirty="0"/>
              <a:t> — Rerun tests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106EBA-FE54-4ADA-8E3C-DE2065623A3B}"/>
              </a:ext>
            </a:extLst>
          </p:cNvPr>
          <p:cNvSpPr/>
          <p:nvPr/>
        </p:nvSpPr>
        <p:spPr>
          <a:xfrm>
            <a:off x="1295469" y="1628775"/>
            <a:ext cx="720000" cy="72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A65CA4-85C6-42CC-88F6-D53FB2B42730}"/>
              </a:ext>
            </a:extLst>
          </p:cNvPr>
          <p:cNvSpPr/>
          <p:nvPr/>
        </p:nvSpPr>
        <p:spPr>
          <a:xfrm>
            <a:off x="1304572" y="4075110"/>
            <a:ext cx="720000" cy="72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817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A643F2-CE73-465C-8A30-4C064323F5A0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7BF579-0B7E-4D1B-A733-582ECEA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как спецификация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71AA8D-A88C-4DEC-B861-BD8267C5936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628800"/>
            <a:ext cx="960113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"Superman should"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"save kitten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tree"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superman.act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kitten.isSaved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"wear red blue suit when at work"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9A7FA-1F1B-423D-81C7-B548A1FD443F}"/>
              </a:ext>
            </a:extLst>
          </p:cNvPr>
          <p:cNvSpPr/>
          <p:nvPr/>
        </p:nvSpPr>
        <p:spPr>
          <a:xfrm>
            <a:off x="9816600" y="5229225"/>
            <a:ext cx="1080000" cy="1079505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53145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999850" cy="791842"/>
            <a:chOff x="6243139" y="2461370"/>
            <a:chExt cx="5999850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ZIP_SHOULD.CS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теста как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14134</TotalTime>
  <Words>1680</Words>
  <Application>Microsoft Office PowerPoint</Application>
  <PresentationFormat>Широкоэкранный</PresentationFormat>
  <Paragraphs>335</Paragraphs>
  <Slides>33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Презентация PowerPoint</vt:lpstr>
      <vt:lpstr>Доверие тестам</vt:lpstr>
      <vt:lpstr>Тесты как спецификация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Behaviour Driven Development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Сборка и разборка окружения</vt:lpstr>
      <vt:lpstr>SetUp &amp; TearDown</vt:lpstr>
      <vt:lpstr>Before &amp; After</vt:lpstr>
      <vt:lpstr>Object Mother &amp; Test Data Builder</vt:lpstr>
      <vt:lpstr>Parametrized tests</vt:lpstr>
      <vt:lpstr>Дополнительные трюки</vt:lpstr>
      <vt:lpstr>Should вместо Assert</vt:lpstr>
      <vt:lpstr>Should</vt:lpstr>
      <vt:lpstr>ShoulD и Expect</vt:lpstr>
      <vt:lpstr>Ожидание исключения</vt:lpstr>
      <vt:lpstr>Ограничение по времени</vt:lpstr>
      <vt:lpstr>Выбор тестов для прогона</vt:lpstr>
      <vt:lpstr>Live Templates</vt:lpstr>
      <vt:lpstr>HotKeys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306</cp:revision>
  <dcterms:created xsi:type="dcterms:W3CDTF">2013-06-28T10:07:11Z</dcterms:created>
  <dcterms:modified xsi:type="dcterms:W3CDTF">2017-11-20T13:41:28Z</dcterms:modified>
</cp:coreProperties>
</file>