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3"/>
  </p:notesMasterIdLst>
  <p:sldIdLst>
    <p:sldId id="373" r:id="rId3"/>
    <p:sldId id="366" r:id="rId4"/>
    <p:sldId id="367" r:id="rId5"/>
    <p:sldId id="368" r:id="rId6"/>
    <p:sldId id="369" r:id="rId7"/>
    <p:sldId id="370" r:id="rId8"/>
    <p:sldId id="371" r:id="rId9"/>
    <p:sldId id="376" r:id="rId10"/>
    <p:sldId id="307" r:id="rId11"/>
    <p:sldId id="374" r:id="rId12"/>
    <p:sldId id="339" r:id="rId13"/>
    <p:sldId id="338" r:id="rId14"/>
    <p:sldId id="383" r:id="rId15"/>
    <p:sldId id="378" r:id="rId16"/>
    <p:sldId id="384" r:id="rId17"/>
    <p:sldId id="377" r:id="rId18"/>
    <p:sldId id="382" r:id="rId19"/>
    <p:sldId id="379" r:id="rId20"/>
    <p:sldId id="380" r:id="rId21"/>
    <p:sldId id="38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0B33B54-0327-40A8-BA91-635679EF4343}">
          <p14:sldIdLst>
            <p14:sldId id="373"/>
          </p14:sldIdLst>
        </p14:section>
        <p14:section name="Тесты как спецификация" id="{098AA2A7-86A6-4C3C-8BAC-4427CA36CEDC}">
          <p14:sldIdLst>
            <p14:sldId id="366"/>
            <p14:sldId id="367"/>
            <p14:sldId id="368"/>
            <p14:sldId id="369"/>
            <p14:sldId id="370"/>
            <p14:sldId id="371"/>
            <p14:sldId id="376"/>
            <p14:sldId id="307"/>
          </p14:sldIdLst>
        </p14:section>
        <p14:section name="Пишем тесты легко" id="{91725F16-DAA5-49DF-AC15-5F81BAB28E03}">
          <p14:sldIdLst>
            <p14:sldId id="374"/>
            <p14:sldId id="339"/>
            <p14:sldId id="338"/>
            <p14:sldId id="383"/>
            <p14:sldId id="378"/>
            <p14:sldId id="384"/>
            <p14:sldId id="377"/>
          </p14:sldIdLst>
        </p14:section>
        <p14:section name="Challenge" id="{9DB4C641-0609-4A3A-A977-FBC2EBD1583E}">
          <p14:sldIdLst>
            <p14:sldId id="38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2B91AF"/>
    <a:srgbClr val="0000FF"/>
    <a:srgbClr val="A31515"/>
    <a:srgbClr val="008000"/>
    <a:srgbClr val="80008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73878" autoAdjust="0"/>
  </p:normalViewPr>
  <p:slideViewPr>
    <p:cSldViewPr>
      <p:cViewPr varScale="1">
        <p:scale>
          <a:sx n="50" d="100"/>
          <a:sy n="50" d="100"/>
        </p:scale>
        <p:origin x="4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09.08.2017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  <a:r>
              <a:rPr lang="ru-RU" baseline="0" dirty="0"/>
              <a:t> повышает читаемость.</a:t>
            </a:r>
            <a:endParaRPr lang="ru-RU" dirty="0"/>
          </a:p>
          <a:p>
            <a:r>
              <a:rPr lang="ru-RU" dirty="0"/>
              <a:t>Много</a:t>
            </a:r>
            <a:r>
              <a:rPr lang="ru-RU" baseline="0" dirty="0"/>
              <a:t> </a:t>
            </a:r>
            <a:r>
              <a:rPr lang="en-US" baseline="0" dirty="0"/>
              <a:t>Assert-</a:t>
            </a:r>
            <a:r>
              <a:rPr lang="ru-RU" baseline="0" dirty="0" err="1"/>
              <a:t>ов</a:t>
            </a:r>
            <a:r>
              <a:rPr lang="ru-RU" baseline="0" dirty="0"/>
              <a:t> — плохо. Непонятно, что проверяет тест.</a:t>
            </a:r>
          </a:p>
          <a:p>
            <a:r>
              <a:rPr lang="ru-RU" baseline="0" dirty="0"/>
              <a:t>Если каждый тест проверяет что-то одно, все множество тестов специфицируют тестируемый модуль.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MethodName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Preconditions</a:t>
            </a:r>
            <a:r>
              <a:rPr lang="ru-RU" dirty="0"/>
              <a:t> (</a:t>
            </a:r>
            <a:r>
              <a:rPr lang="en-US" dirty="0"/>
              <a:t>keyword</a:t>
            </a:r>
            <a:r>
              <a:rPr lang="en-US" baseline="0" dirty="0"/>
              <a:t> </a:t>
            </a:r>
            <a:r>
              <a:rPr lang="en-US" dirty="0"/>
              <a:t>Given)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(keyword When)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ExpectedBehaviour</a:t>
            </a:r>
            <a:r>
              <a:rPr lang="en-US" dirty="0"/>
              <a:t> (keyword Should/Expect/Then)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7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ru-RU" baseline="0" dirty="0" smtClean="0"/>
              <a:t>каких именах чего </a:t>
            </a:r>
            <a:r>
              <a:rPr lang="ru-RU" baseline="0" dirty="0"/>
              <a:t>не </a:t>
            </a:r>
            <a:r>
              <a:rPr lang="ru-RU" baseline="0" dirty="0" smtClean="0"/>
              <a:t>хватает?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</a:t>
            </a:r>
            <a:r>
              <a:rPr lang="en-US" baseline="0" dirty="0"/>
              <a:t> Hero – </a:t>
            </a:r>
            <a:r>
              <a:rPr lang="ru-RU" baseline="0" dirty="0"/>
              <a:t>не будет работать на других машинах</a:t>
            </a:r>
            <a:endParaRPr lang="ru-RU" dirty="0"/>
          </a:p>
          <a:p>
            <a:r>
              <a:rPr lang="en-US" dirty="0"/>
              <a:t>Loudmouth </a:t>
            </a:r>
            <a:r>
              <a:rPr lang="ru-RU" dirty="0"/>
              <a:t>(крикун) – тест не является автоматическим: что-то выводит, но </a:t>
            </a:r>
            <a:r>
              <a:rPr lang="en-US" dirty="0"/>
              <a:t>exception</a:t>
            </a:r>
            <a:r>
              <a:rPr lang="ru-RU" dirty="0"/>
              <a:t> не кидает</a:t>
            </a:r>
          </a:p>
          <a:p>
            <a:r>
              <a:rPr lang="en-US" dirty="0"/>
              <a:t>Free Ride – </a:t>
            </a:r>
            <a:r>
              <a:rPr lang="ru-RU" dirty="0"/>
              <a:t>тестируется все подряд (много</a:t>
            </a:r>
            <a:r>
              <a:rPr lang="ru-RU" baseline="0" dirty="0"/>
              <a:t>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dirty="0"/>
          </a:p>
          <a:p>
            <a:r>
              <a:rPr lang="en-US" dirty="0"/>
              <a:t>Over</a:t>
            </a:r>
            <a:r>
              <a:rPr lang="en-US" baseline="0" dirty="0"/>
              <a:t> specification – </a:t>
            </a:r>
            <a:r>
              <a:rPr lang="ru-RU" baseline="0" dirty="0"/>
              <a:t>создается одна ситуация, но в ней тестируется все (один </a:t>
            </a:r>
            <a:r>
              <a:rPr lang="en-US" baseline="0" dirty="0"/>
              <a:t>act, </a:t>
            </a:r>
            <a:r>
              <a:rPr lang="ru-RU" baseline="0" dirty="0"/>
              <a:t>много </a:t>
            </a:r>
            <a:r>
              <a:rPr lang="en-US" baseline="0" dirty="0"/>
              <a:t>assert)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Только хорошо написанные тесты могут служить спецификацией.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4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Мартовский</a:t>
            </a:r>
            <a:r>
              <a:rPr lang="ru-RU" baseline="0" dirty="0"/>
              <a:t> кролик написал кучу реализаций, но не успел написать тесты…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6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2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251179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2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26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1898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19117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34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73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78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29637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17527595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32027132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6147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34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99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21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590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94848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3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139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882282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6916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72595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es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7-popular-unit-test-nam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james-carr.org/2006/11/03/tdd-anti-patter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767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пишем тесты легко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НАПИСАТЬ – КАК ЧАЙ ПОПИТЬ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"/>
          <a:stretch/>
        </p:blipFill>
        <p:spPr>
          <a:xfrm>
            <a:off x="6888088" y="549275"/>
            <a:ext cx="3528392" cy="2883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04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SetUp</a:t>
            </a:r>
            <a:r>
              <a:rPr lang="en-US" dirty="0"/>
              <a:t>, </a:t>
            </a:r>
            <a:r>
              <a:rPr lang="en-US" dirty="0" err="1" smtClean="0"/>
              <a:t>TearDown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ObjectMother</a:t>
            </a:r>
            <a:r>
              <a:rPr lang="en-US" dirty="0" smtClean="0"/>
              <a:t>, </a:t>
            </a:r>
            <a:r>
              <a:rPr lang="en-US" dirty="0" err="1" smtClean="0"/>
              <a:t>TestDataBuilder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Собственные </a:t>
            </a:r>
            <a:r>
              <a:rPr lang="en-US" dirty="0"/>
              <a:t>Assert</a:t>
            </a:r>
            <a:r>
              <a:rPr lang="ru-RU" dirty="0" smtClean="0"/>
              <a:t>-ы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 с дублированием</a:t>
            </a:r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Они же </a:t>
            </a:r>
            <a:r>
              <a:rPr lang="en-US" dirty="0"/>
              <a:t>Data Driven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Parametrized tests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95400" y="5516883"/>
            <a:ext cx="9552682" cy="791842"/>
            <a:chOff x="6243139" y="2461370"/>
            <a:chExt cx="9552682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8904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DOUBLEPARSE_SHOULD.CS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Timeout</a:t>
            </a:r>
            <a:r>
              <a:rPr lang="en-US" dirty="0">
                <a:latin typeface="Consolas" panose="020B0609020204030204" pitchFamily="49" charset="0"/>
              </a:rPr>
              <a:t>(1000)]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045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(expected, actual)</a:t>
            </a:r>
            <a:r>
              <a:rPr lang="en-US" dirty="0"/>
              <a:t> </a:t>
            </a:r>
            <a:r>
              <a:rPr lang="ru-RU" dirty="0"/>
              <a:t>или 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Assert.AreEqual</a:t>
            </a:r>
            <a:r>
              <a:rPr lang="en-US" dirty="0">
                <a:latin typeface="Consolas" panose="020B0609020204030204" pitchFamily="49" charset="0"/>
              </a:rPr>
              <a:t>(actual, expected)</a:t>
            </a:r>
            <a:r>
              <a:rPr lang="en-US" dirty="0"/>
              <a:t>?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Assert</a:t>
            </a:r>
            <a:r>
              <a:rPr lang="en-US" dirty="0"/>
              <a:t> — </a:t>
            </a:r>
            <a:r>
              <a:rPr lang="ru-RU" dirty="0"/>
              <a:t>корявая семантика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(2+2).Should().Be(4)</a:t>
            </a:r>
            <a:r>
              <a:rPr lang="en-US" dirty="0"/>
              <a:t> </a:t>
            </a:r>
            <a:r>
              <a:rPr lang="ru-RU" dirty="0"/>
              <a:t>— лучше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Assert.That</a:t>
            </a:r>
            <a:r>
              <a:rPr lang="en-US" dirty="0"/>
              <a:t>(2+2, </a:t>
            </a:r>
            <a:r>
              <a:rPr lang="en-US" dirty="0" err="1"/>
              <a:t>Is.EqualTo</a:t>
            </a:r>
            <a:r>
              <a:rPr lang="en-US" dirty="0"/>
              <a:t>(4))</a:t>
            </a:r>
            <a:r>
              <a:rPr lang="ru-RU" dirty="0"/>
              <a:t> — длиннее.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Неудачн</a:t>
            </a:r>
            <a:r>
              <a:rPr lang="ru-RU" dirty="0" smtClean="0"/>
              <a:t>ое </a:t>
            </a:r>
            <a:r>
              <a:rPr lang="en-US" dirty="0" smtClean="0"/>
              <a:t>API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/>
              <a:t>Assert.That</a:t>
            </a:r>
            <a:r>
              <a:rPr lang="en-US" dirty="0"/>
              <a:t>(x, </a:t>
            </a:r>
            <a:r>
              <a:rPr lang="en-US" b="1" dirty="0" err="1" smtClean="0"/>
              <a:t>IResolveConstraint</a:t>
            </a:r>
            <a:r>
              <a:rPr lang="en-US" b="1" dirty="0" smtClean="0"/>
              <a:t> </a:t>
            </a:r>
            <a:r>
              <a:rPr lang="ru-RU" b="1" dirty="0" smtClean="0"/>
              <a:t>?!?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en-US" dirty="0" err="1" smtClean="0"/>
              <a:t>O_o</a:t>
            </a:r>
            <a:endParaRPr lang="ru-RU" dirty="0"/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FluentAssertions</a:t>
            </a:r>
            <a:r>
              <a:rPr lang="en-US" dirty="0"/>
              <a:t> – </a:t>
            </a:r>
            <a:r>
              <a:rPr lang="ru-RU" dirty="0"/>
              <a:t>доступна через </a:t>
            </a:r>
            <a:r>
              <a:rPr lang="en-US" dirty="0" err="1"/>
              <a:t>NuGet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ShouldAllBeEquivalentTo</a:t>
            </a:r>
            <a:r>
              <a:rPr lang="en-US" dirty="0"/>
              <a:t>(new [] {3,2,1});</a:t>
            </a:r>
            <a:br>
              <a:rPr lang="en-US" dirty="0"/>
            </a:br>
            <a:r>
              <a:rPr lang="ru-RU" dirty="0"/>
              <a:t>без учёта порядка!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new[] {1,2,3}</a:t>
            </a:r>
            <a:br>
              <a:rPr lang="en-US" dirty="0"/>
            </a:br>
            <a:r>
              <a:rPr lang="en-US" dirty="0"/>
              <a:t>	.</a:t>
            </a:r>
            <a:r>
              <a:rPr lang="en-US" dirty="0" err="1"/>
              <a:t>ShouldAllBeEquivalentTo</a:t>
            </a:r>
            <a:r>
              <a:rPr lang="en-US" dirty="0"/>
              <a:t>(new [] {1,2,3}, </a:t>
            </a:r>
            <a:br>
              <a:rPr lang="en-US" dirty="0"/>
            </a:br>
            <a:r>
              <a:rPr lang="en-US" dirty="0"/>
              <a:t>		o =&gt; </a:t>
            </a:r>
            <a:r>
              <a:rPr lang="en-US" dirty="0" err="1"/>
              <a:t>o.WithStrictOrdering</a:t>
            </a:r>
            <a:r>
              <a:rPr lang="en-US" dirty="0"/>
              <a:t>());</a:t>
            </a:r>
            <a:br>
              <a:rPr lang="en-US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</a:t>
            </a:r>
            <a:r>
              <a:rPr lang="ru-RU" dirty="0"/>
              <a:t> </a:t>
            </a:r>
            <a:r>
              <a:rPr lang="en-US" dirty="0"/>
              <a:t>Assertions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6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/>
          </a:bodyPr>
          <a:lstStyle/>
          <a:p>
            <a:r>
              <a:rPr lang="en-US" dirty="0" err="1"/>
              <a:t>Resharper</a:t>
            </a:r>
            <a:r>
              <a:rPr lang="en-US" dirty="0"/>
              <a:t> → Tools → Templates Explorer</a:t>
            </a:r>
            <a:r>
              <a:rPr lang="ru-RU" dirty="0"/>
              <a:t> </a:t>
            </a:r>
            <a:r>
              <a:rPr lang="en-US" dirty="0"/>
              <a:t>→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Import → tests-</a:t>
            </a:r>
            <a:r>
              <a:rPr lang="en-US" dirty="0" err="1"/>
              <a:t>templates.DotSettings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tf</a:t>
            </a:r>
            <a:r>
              <a:rPr lang="en-US" dirty="0"/>
              <a:t> — </a:t>
            </a:r>
            <a:r>
              <a:rPr lang="en-US" dirty="0" err="1"/>
              <a:t>TestFixture</a:t>
            </a:r>
            <a:endParaRPr lang="en-US" dirty="0"/>
          </a:p>
          <a:p>
            <a:r>
              <a:rPr lang="en-US" dirty="0" err="1"/>
              <a:t>tt</a:t>
            </a:r>
            <a:r>
              <a:rPr lang="en-US" dirty="0"/>
              <a:t> — Test</a:t>
            </a:r>
            <a:endParaRPr lang="ru-RU" dirty="0"/>
          </a:p>
          <a:p>
            <a:r>
              <a:rPr lang="en-US" dirty="0" err="1"/>
              <a:t>su</a:t>
            </a:r>
            <a:r>
              <a:rPr lang="en-US" dirty="0"/>
              <a:t> — </a:t>
            </a:r>
            <a:r>
              <a:rPr lang="en-US" dirty="0" err="1"/>
              <a:t>SetUp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Ctrl+T+R</a:t>
            </a:r>
            <a:r>
              <a:rPr lang="en-US" dirty="0"/>
              <a:t> 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Ctrl+U+R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Live Templates &amp; </a:t>
            </a:r>
            <a:r>
              <a:rPr lang="en-US" sz="4000" dirty="0" err="1"/>
              <a:t>HotKeys</a:t>
            </a:r>
            <a:r>
              <a:rPr lang="en-US" sz="4000" dirty="0"/>
              <a:t> (</a:t>
            </a:r>
            <a:r>
              <a:rPr lang="en-US" sz="4000" dirty="0" err="1"/>
              <a:t>Resharper</a:t>
            </a:r>
            <a:r>
              <a:rPr lang="en-US" sz="4000" dirty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2751" r="14764" b="12202"/>
          <a:stretch/>
        </p:blipFill>
        <p:spPr>
          <a:xfrm>
            <a:off x="4661171" y="549275"/>
            <a:ext cx="2879725" cy="2879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88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/>
          <a:lstStyle/>
          <a:p>
            <a:r>
              <a:rPr lang="ru-RU" dirty="0"/>
              <a:t>В проекте </a:t>
            </a:r>
            <a:r>
              <a:rPr lang="en-US" dirty="0">
                <a:solidFill>
                  <a:schemeClr val="accent1"/>
                </a:solidFill>
              </a:rPr>
              <a:t>Challenge</a:t>
            </a:r>
            <a:r>
              <a:rPr lang="en-US" dirty="0"/>
              <a:t> </a:t>
            </a:r>
            <a:r>
              <a:rPr lang="ru-RU" dirty="0"/>
              <a:t>в файле </a:t>
            </a:r>
            <a:r>
              <a:rPr lang="en-US" dirty="0" err="1">
                <a:solidFill>
                  <a:schemeClr val="accent1"/>
                </a:solidFill>
              </a:rPr>
              <a:t>WordsStatistics_Tests</a:t>
            </a:r>
            <a:r>
              <a:rPr lang="ru-RU" dirty="0"/>
              <a:t> напишите тесты: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WordsStatistics</a:t>
            </a:r>
            <a:r>
              <a:rPr lang="ru-RU" dirty="0"/>
              <a:t> — должен проходить все тесты.</a:t>
            </a:r>
          </a:p>
          <a:p>
            <a:pPr marL="971515" lvl="1" indent="-514350">
              <a:buFont typeface="+mj-lt"/>
              <a:buAutoNum type="arabicPeriod"/>
            </a:pPr>
            <a:r>
              <a:rPr lang="en-US" dirty="0" err="1"/>
              <a:t>WordStatisticsXXX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тесте.</a:t>
            </a:r>
          </a:p>
          <a:p>
            <a:r>
              <a:rPr lang="ru-RU" dirty="0"/>
              <a:t>Запускайте по </a:t>
            </a:r>
            <a:r>
              <a:rPr lang="en-US" dirty="0">
                <a:solidFill>
                  <a:schemeClr val="accent1"/>
                </a:solidFill>
              </a:rPr>
              <a:t>Ctrl+F5</a:t>
            </a:r>
            <a:r>
              <a:rPr lang="ru-RU" dirty="0"/>
              <a:t>.</a:t>
            </a:r>
          </a:p>
          <a:p>
            <a:r>
              <a:rPr lang="ru-RU" dirty="0"/>
              <a:t>Не открывайте файл </a:t>
            </a:r>
            <a:r>
              <a:rPr lang="en-US" b="1" dirty="0" err="1">
                <a:solidFill>
                  <a:schemeClr val="accent1"/>
                </a:solidFill>
              </a:rPr>
              <a:t>DoNotOpen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8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/>
              <a:t>Открываем </a:t>
            </a:r>
            <a:r>
              <a:rPr lang="en-US" sz="4000" dirty="0" err="1">
                <a:solidFill>
                  <a:schemeClr val="accent1"/>
                </a:solidFill>
              </a:rPr>
              <a:t>DoNotOpen</a:t>
            </a:r>
            <a:r>
              <a:rPr lang="en-US" sz="4000" dirty="0"/>
              <a:t>!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Будет ли тест понятен </a:t>
            </a:r>
            <a:r>
              <a:rPr lang="ru-RU" dirty="0" err="1"/>
              <a:t>ревьюеру</a:t>
            </a:r>
            <a:r>
              <a:rPr lang="ru-RU" dirty="0"/>
              <a:t>?</a:t>
            </a:r>
          </a:p>
          <a:p>
            <a:r>
              <a:rPr lang="ru-RU" dirty="0"/>
              <a:t>Сможет ли </a:t>
            </a:r>
            <a:r>
              <a:rPr lang="ru-RU" dirty="0" err="1"/>
              <a:t>ревьюер</a:t>
            </a:r>
            <a:r>
              <a:rPr lang="ru-RU" dirty="0"/>
              <a:t> быстро убедиться в корректности теста?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Доверие тестам</a:t>
            </a:r>
          </a:p>
        </p:txBody>
      </p:sp>
    </p:spTree>
    <p:extLst>
      <p:ext uri="{BB962C8B-B14F-4D97-AF65-F5344CB8AC3E}">
        <p14:creationId xmlns:p14="http://schemas.microsoft.com/office/powerpoint/2010/main" val="3622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1295400" y="1628775"/>
            <a:ext cx="9601200" cy="46799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Тесты по спецификации — это просто</a:t>
            </a:r>
            <a:endParaRPr lang="en-US" dirty="0"/>
          </a:p>
          <a:p>
            <a:r>
              <a:rPr lang="ru-RU" dirty="0"/>
              <a:t>Про взаимодействие разных пунктов спецификации подумать трудно (</a:t>
            </a:r>
            <a:r>
              <a:rPr lang="en-US" dirty="0"/>
              <a:t>E3</a:t>
            </a:r>
            <a:r>
              <a:rPr lang="ru-RU" dirty="0"/>
              <a:t>)</a:t>
            </a:r>
          </a:p>
          <a:p>
            <a:r>
              <a:rPr lang="ru-RU" dirty="0"/>
              <a:t>Про тесты на производительность вспомнить труднее</a:t>
            </a:r>
            <a:r>
              <a:rPr lang="en-US" dirty="0"/>
              <a:t> </a:t>
            </a:r>
            <a:r>
              <a:rPr lang="ru-RU" dirty="0"/>
              <a:t>(9</a:t>
            </a:r>
            <a:r>
              <a:rPr lang="en-US" dirty="0"/>
              <a:t>9</a:t>
            </a:r>
            <a:r>
              <a:rPr lang="ru-RU" dirty="0"/>
              <a:t>8, 9</a:t>
            </a:r>
            <a:r>
              <a:rPr lang="en-US" dirty="0"/>
              <a:t>9</a:t>
            </a:r>
            <a:r>
              <a:rPr lang="ru-RU" dirty="0"/>
              <a:t>9)</a:t>
            </a:r>
          </a:p>
          <a:p>
            <a:r>
              <a:rPr lang="ru-RU" dirty="0"/>
              <a:t>Тесты не заменяют </a:t>
            </a:r>
            <a:r>
              <a:rPr lang="en-US" dirty="0"/>
              <a:t>Code Review</a:t>
            </a:r>
            <a:r>
              <a:rPr lang="ru-RU" dirty="0"/>
              <a:t> (</a:t>
            </a:r>
            <a:r>
              <a:rPr lang="en-US" dirty="0"/>
              <a:t>STA)</a:t>
            </a:r>
          </a:p>
          <a:p>
            <a:r>
              <a:rPr lang="en-US" dirty="0"/>
              <a:t>Code Review</a:t>
            </a:r>
            <a:r>
              <a:rPr lang="ru-RU" dirty="0"/>
              <a:t> не заменяет тесты</a:t>
            </a:r>
            <a:r>
              <a:rPr lang="en-US" dirty="0"/>
              <a:t> (CR)</a:t>
            </a:r>
            <a:endParaRPr lang="ru-RU" dirty="0"/>
          </a:p>
          <a:p>
            <a:r>
              <a:rPr lang="ru-RU" dirty="0"/>
              <a:t>Большие цифры в </a:t>
            </a:r>
            <a:r>
              <a:rPr lang="ru-RU" dirty="0" err="1"/>
              <a:t>лидерборде</a:t>
            </a:r>
            <a:r>
              <a:rPr lang="ru-RU" dirty="0"/>
              <a:t> — плохо (</a:t>
            </a:r>
            <a:r>
              <a:rPr lang="en-US" dirty="0" err="1"/>
              <a:t>Overspecification</a:t>
            </a:r>
            <a:r>
              <a:rPr lang="en-US"/>
              <a:t>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</a:t>
            </a:r>
            <a:r>
              <a:rPr lang="en-US" dirty="0"/>
              <a:t> 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SaveKittenFromTree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superman.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</a:rPr>
              <a:t>Assert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kitten.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IsSaved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[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earRedBlueSuit_When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At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Work</a:t>
            </a:r>
            <a:r>
              <a:rPr lang="en-US" dirty="0" smtClean="0">
                <a:latin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Тесты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628780"/>
            <a:ext cx="9601133" cy="36004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rrange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ct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A</a:t>
            </a:r>
            <a:r>
              <a:rPr lang="en-US" sz="4400" dirty="0"/>
              <a:t>ssert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Правильная структура теста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1295400" y="5516883"/>
            <a:ext cx="5603203" cy="791842"/>
            <a:chOff x="6243139" y="2461370"/>
            <a:chExt cx="5603203" cy="791842"/>
          </a:xfrm>
        </p:grpSpPr>
        <p:sp>
          <p:nvSpPr>
            <p:cNvPr id="5" name="TextBox 4"/>
            <p:cNvSpPr txBox="1"/>
            <p:nvPr/>
          </p:nvSpPr>
          <p:spPr>
            <a:xfrm>
              <a:off x="6891139" y="2595681"/>
              <a:ext cx="4955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AAA / ZIP_TESTS.CS</a:t>
              </a:r>
            </a:p>
          </p:txBody>
        </p:sp>
        <p:pic>
          <p:nvPicPr>
            <p:cNvPr id="6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0" y="1606796"/>
            <a:ext cx="904691" cy="1171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233" y="2342056"/>
            <a:ext cx="1886047" cy="1905098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4433205" y="1683940"/>
            <a:ext cx="2388654" cy="3905300"/>
            <a:chOff x="6095966" y="1628775"/>
            <a:chExt cx="2388654" cy="39053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66" y="1628775"/>
              <a:ext cx="2260715" cy="25203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76120" y="4149080"/>
              <a:ext cx="13085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S</a:t>
              </a:r>
              <a:r>
                <a:rPr lang="en-US" sz="2800" dirty="0"/>
                <a:t>ystem</a:t>
              </a:r>
            </a:p>
            <a:p>
              <a:r>
                <a:rPr lang="en-US" sz="2800" dirty="0">
                  <a:solidFill>
                    <a:schemeClr val="accent1"/>
                  </a:solidFill>
                </a:rPr>
                <a:t>U</a:t>
              </a:r>
              <a:r>
                <a:rPr lang="en-US" sz="2800" dirty="0"/>
                <a:t>nder</a:t>
              </a:r>
              <a:br>
                <a:rPr lang="en-US" sz="2800" dirty="0"/>
              </a:br>
              <a:r>
                <a:rPr lang="en-US" sz="2800" dirty="0">
                  <a:solidFill>
                    <a:schemeClr val="accent1"/>
                  </a:solidFill>
                </a:rPr>
                <a:t>T</a:t>
              </a:r>
              <a:r>
                <a:rPr lang="en-US" sz="2800" dirty="0"/>
                <a:t>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Что должно быть в имени</a:t>
            </a:r>
            <a:r>
              <a:rPr lang="en-US" dirty="0"/>
              <a:t> </a:t>
            </a:r>
            <a:r>
              <a:rPr lang="ru-RU" dirty="0"/>
              <a:t>теста?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Conditions: preconditions, input, state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Under Test: class name, method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Expected </a:t>
            </a:r>
            <a:r>
              <a:rPr lang="en-US" dirty="0" err="1"/>
              <a:t>behaviour</a:t>
            </a:r>
            <a:r>
              <a:rPr lang="en-US" dirty="0"/>
              <a:t> / Requirement to check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http://java.dzone.com/articles/7-popular-unit-test-naming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0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ParserTests.TestParse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 err="1"/>
              <a:t>ParserTests.Parse_Fails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ParserTests.Parse_BigNumbers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r>
              <a:rPr lang="en-US" dirty="0" err="1"/>
              <a:t>ParserTests.Parse_NumbersGreaterThanMaxInt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en-US" dirty="0"/>
          </a:p>
          <a:p>
            <a:r>
              <a:rPr lang="en-US" dirty="0" err="1"/>
              <a:t>ParserTests.Fail_OnNegativeNumbers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endParaRPr lang="ru-RU" dirty="0"/>
          </a:p>
          <a:p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sAdult_AgeLessThan18_False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ParseInt_Should.Fail_OnNonNumber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 smtClean="0"/>
              <a:t>Stack_Should.BeEmpty_AfterCreation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When_MandatoryFieldsAreMissing_Expect_StudentAdmissionToFail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Имя теста как спецификация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295400" y="5516883"/>
            <a:ext cx="9290494" cy="791842"/>
            <a:chOff x="6243139" y="2461370"/>
            <a:chExt cx="9290494" cy="791842"/>
          </a:xfrm>
        </p:grpSpPr>
        <p:sp>
          <p:nvSpPr>
            <p:cNvPr id="7" name="TextBox 6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SPECIFICATIONS / STACK_SPECIFICATION.CS</a:t>
              </a:r>
              <a:endParaRPr lang="en-US" sz="3200" dirty="0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8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спецификации тестами</a:t>
            </a:r>
            <a:endParaRPr lang="en-US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7" r="-19597"/>
          <a:stretch/>
        </p:blipFill>
        <p:spPr/>
      </p:pic>
    </p:spTree>
    <p:extLst>
      <p:ext uri="{BB962C8B-B14F-4D97-AF65-F5344CB8AC3E}">
        <p14:creationId xmlns:p14="http://schemas.microsoft.com/office/powerpoint/2010/main" val="7682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2852019"/>
            <a:ext cx="9601133" cy="3456711"/>
          </a:xfrm>
        </p:spPr>
        <p:txBody>
          <a:bodyPr/>
          <a:lstStyle/>
          <a:p>
            <a:r>
              <a:rPr lang="en-US" dirty="0"/>
              <a:t>Local Hero</a:t>
            </a:r>
            <a:endParaRPr lang="ru-RU" dirty="0"/>
          </a:p>
          <a:p>
            <a:r>
              <a:rPr lang="en-US" dirty="0"/>
              <a:t>Loudmouth</a:t>
            </a:r>
            <a:endParaRPr lang="ru-RU" dirty="0"/>
          </a:p>
          <a:p>
            <a:r>
              <a:rPr lang="en-US" dirty="0"/>
              <a:t>Free Ride</a:t>
            </a:r>
            <a:endParaRPr lang="ru-RU" dirty="0"/>
          </a:p>
          <a:p>
            <a:r>
              <a:rPr lang="en-US" dirty="0"/>
              <a:t>Over</a:t>
            </a:r>
            <a:r>
              <a:rPr lang="ru-RU" dirty="0"/>
              <a:t> </a:t>
            </a:r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sz="2800" dirty="0">
                <a:hlinkClick r:id="rId3"/>
              </a:rPr>
              <a:t>http://blog.james-carr.org/2006/11/03/tdd-anti-patterns/</a:t>
            </a:r>
            <a:r>
              <a:rPr lang="en-US" sz="2800" dirty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295400" y="1628775"/>
            <a:ext cx="4859089" cy="791842"/>
            <a:chOff x="6243139" y="2461370"/>
            <a:chExt cx="4859089" cy="791842"/>
          </a:xfrm>
        </p:grpSpPr>
        <p:sp>
          <p:nvSpPr>
            <p:cNvPr id="8" name="TextBox 7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+mj-lt"/>
                </a:rPr>
                <a:t>SAMPLES / ANTIPATTERNS</a:t>
              </a:r>
            </a:p>
          </p:txBody>
        </p:sp>
        <p:pic>
          <p:nvPicPr>
            <p:cNvPr id="9" name="Picture 22" descr="C:\Users\sapogoff\Documents\sapogoff_work\SKB Kontur\01_presentation_templates\03_final\wmf_icons\документ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139" y="2461370"/>
              <a:ext cx="648000" cy="7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13238</TotalTime>
  <Words>358</Words>
  <Application>Microsoft Office PowerPoint</Application>
  <PresentationFormat>Широкоэкранный</PresentationFormat>
  <Paragraphs>125</Paragraphs>
  <Slides>20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ТЕСТИРОВАНИЕ</vt:lpstr>
      <vt:lpstr>Доверие тестам</vt:lpstr>
      <vt:lpstr>Тесты как спецификация</vt:lpstr>
      <vt:lpstr>Правильная структура теста</vt:lpstr>
      <vt:lpstr>Имя теста как спецификация</vt:lpstr>
      <vt:lpstr>Имя теста как спецификация</vt:lpstr>
      <vt:lpstr>Имя теста как спецификация</vt:lpstr>
      <vt:lpstr>Пример спецификации тестами</vt:lpstr>
      <vt:lpstr>Антипаттерны</vt:lpstr>
      <vt:lpstr>пишем тесты легко</vt:lpstr>
      <vt:lpstr>Борьба с дублированием</vt:lpstr>
      <vt:lpstr>Parametrized tests</vt:lpstr>
      <vt:lpstr>Ограничение по времени</vt:lpstr>
      <vt:lpstr>Fluent Assertions</vt:lpstr>
      <vt:lpstr>Fluent Assertions</vt:lpstr>
      <vt:lpstr>Live Templates &amp; HotKeys (Resharper)</vt:lpstr>
      <vt:lpstr>challenge</vt:lpstr>
      <vt:lpstr>cHALLENGE</vt:lpstr>
      <vt:lpstr>cHALLENGE</vt:lpstr>
      <vt:lpstr>Разбор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225</cp:revision>
  <dcterms:created xsi:type="dcterms:W3CDTF">2013-06-28T10:07:11Z</dcterms:created>
  <dcterms:modified xsi:type="dcterms:W3CDTF">2017-08-09T05:10:09Z</dcterms:modified>
</cp:coreProperties>
</file>