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16"/>
  </p:notesMasterIdLst>
  <p:sldIdLst>
    <p:sldId id="362" r:id="rId3"/>
    <p:sldId id="356" r:id="rId4"/>
    <p:sldId id="355" r:id="rId5"/>
    <p:sldId id="361" r:id="rId6"/>
    <p:sldId id="357" r:id="rId7"/>
    <p:sldId id="352" r:id="rId8"/>
    <p:sldId id="363" r:id="rId9"/>
    <p:sldId id="364" r:id="rId10"/>
    <p:sldId id="365" r:id="rId11"/>
    <p:sldId id="366" r:id="rId12"/>
    <p:sldId id="367" r:id="rId13"/>
    <p:sldId id="369" r:id="rId14"/>
    <p:sldId id="3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19" autoAdjust="0"/>
    <p:restoredTop sz="77289" autoAdjust="0"/>
  </p:normalViewPr>
  <p:slideViewPr>
    <p:cSldViewPr>
      <p:cViewPr varScale="1">
        <p:scale>
          <a:sx n="67" d="100"/>
          <a:sy n="67" d="100"/>
        </p:scale>
        <p:origin x="16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364123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364123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0" y="549276"/>
            <a:ext cx="7200900" cy="2879725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1550" y="3429001"/>
            <a:ext cx="7200900" cy="18002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857" y="5229273"/>
            <a:ext cx="4896596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18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971571" y="5221846"/>
          <a:ext cx="2304305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971550" y="1916113"/>
            <a:ext cx="7200850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2874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971650" y="552147"/>
            <a:ext cx="7200800" cy="1076628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71601" y="1628775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971550" y="1628779"/>
            <a:ext cx="7200850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650" y="1628775"/>
            <a:ext cx="7200800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407600"/>
            <a:ext cx="817245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47" y="499928"/>
            <a:ext cx="968306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97155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376250"/>
            <a:ext cx="817245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97155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5373216"/>
            <a:ext cx="817245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3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97155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71550" y="1341438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971525" y="1631117"/>
            <a:ext cx="360045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628775"/>
            <a:ext cx="3600450" cy="4679950"/>
          </a:xfrm>
        </p:spPr>
        <p:txBody>
          <a:bodyPr anchor="ctr" anchorCtr="0">
            <a:normAutofit/>
          </a:bodyPr>
          <a:lstStyle>
            <a:lvl1pPr marL="214298" indent="-214298">
              <a:buFont typeface="Arial" panose="020B0604020202020204" pitchFamily="34" charset="0"/>
              <a:buChar char="•"/>
              <a:defRPr sz="135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971602" y="5678265"/>
            <a:ext cx="2892128" cy="355128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>
                <a:hlinkClick r:id="rId2"/>
              </a:rPr>
              <a:t>www.kontur.ru</a:t>
            </a:r>
            <a:endParaRPr lang="ru-RU" sz="135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3275869" y="5668165"/>
            <a:ext cx="4884737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35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971571" y="5221846"/>
          <a:ext cx="2304305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857" y="5229273"/>
            <a:ext cx="4896596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18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3111314" y="1621384"/>
          <a:ext cx="2897783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628779"/>
            <a:ext cx="7200850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971550" y="1341438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971550" y="1628779"/>
            <a:ext cx="7200850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71550" y="1341438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916113"/>
            <a:ext cx="7200850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971650" y="552147"/>
            <a:ext cx="7200800" cy="1076628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971601" y="1628775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628779"/>
            <a:ext cx="7200850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5376" y="3429048"/>
            <a:ext cx="7200800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75375" y="3429000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975375" y="1636294"/>
            <a:ext cx="7197076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18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71550" y="1341438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971550" y="1628775"/>
            <a:ext cx="360045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4572000" y="1628775"/>
            <a:ext cx="360045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971550" y="1341438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971550" y="2420938"/>
            <a:ext cx="360045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4572000" y="2420938"/>
            <a:ext cx="360045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971550" y="1628775"/>
            <a:ext cx="360045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571950" y="1628775"/>
            <a:ext cx="360045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71550" y="1341438"/>
            <a:ext cx="72008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229226"/>
            <a:ext cx="7200850" cy="576038"/>
          </a:xfrm>
        </p:spPr>
        <p:txBody>
          <a:bodyPr/>
          <a:lstStyle>
            <a:lvl1pPr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5817335"/>
            <a:ext cx="72009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971550" y="549276"/>
            <a:ext cx="72009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229226"/>
            <a:ext cx="7200850" cy="576038"/>
          </a:xfrm>
        </p:spPr>
        <p:txBody>
          <a:bodyPr/>
          <a:lstStyle>
            <a:lvl1pPr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971550" y="549321"/>
            <a:ext cx="72009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5817335"/>
            <a:ext cx="72009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2" y="1628775"/>
            <a:ext cx="72008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2" y="549276"/>
            <a:ext cx="7200800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685749" rtl="0" eaLnBrk="1" latinLnBrk="0" hangingPunct="1">
        <a:spcBef>
          <a:spcPct val="0"/>
        </a:spcBef>
        <a:buNone/>
        <a:defRPr sz="33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5148" userDrawn="1">
          <p15:clr>
            <a:srgbClr val="F26B43"/>
          </p15:clr>
        </p15:guide>
        <p15:guide id="6" pos="612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179" userDrawn="1">
          <p15:clr>
            <a:srgbClr val="FDE53C"/>
          </p15:clr>
        </p15:guide>
        <p15:guide id="13" pos="4581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1602" y="1628775"/>
            <a:ext cx="72008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2" y="549276"/>
            <a:ext cx="7200800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685749" rtl="0" eaLnBrk="1" latinLnBrk="0" hangingPunct="1">
        <a:spcBef>
          <a:spcPct val="0"/>
        </a:spcBef>
        <a:buNone/>
        <a:defRPr sz="33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5148" userDrawn="1">
          <p15:clr>
            <a:srgbClr val="F26B43"/>
          </p15:clr>
        </p15:guide>
        <p15:guide id="6" pos="612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foster/DeepEqual" TargetMode="External"/><Relationship Id="rId2" Type="http://schemas.openxmlformats.org/officeDocument/2006/relationships/hyperlink" Target="https://github.com/fluentassertions/fluentassertions/wiki#object-graph-compari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3275410" y="4779169"/>
            <a:ext cx="4897040" cy="329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Arrange: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SetUp</a:t>
            </a:r>
            <a:r>
              <a:rPr lang="en-US" dirty="0" smtClean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Mother pattern,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Data Builder pattern</a:t>
            </a:r>
          </a:p>
          <a:p>
            <a:r>
              <a:rPr lang="en-US" dirty="0" smtClean="0"/>
              <a:t>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Изоляция тестируемого интерфейса</a:t>
            </a:r>
          </a:p>
          <a:p>
            <a:r>
              <a:rPr lang="en-US" dirty="0" smtClean="0"/>
              <a:t>Assert: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Свой </a:t>
            </a:r>
            <a:r>
              <a:rPr lang="en-US" dirty="0" smtClean="0"/>
              <a:t>comparer,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Расширение тестового </a:t>
            </a:r>
            <a:r>
              <a:rPr lang="ru-RU" dirty="0" err="1" smtClean="0"/>
              <a:t>фреймворка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Глубокое сравнение (</a:t>
            </a:r>
            <a:r>
              <a:rPr lang="en-US" dirty="0" smtClean="0"/>
              <a:t>FA: </a:t>
            </a:r>
            <a:r>
              <a:rPr lang="en-US" dirty="0" err="1" smtClean="0">
                <a:hlinkClick r:id="rId2"/>
              </a:rPr>
              <a:t>BeEquivalent</a:t>
            </a:r>
            <a:r>
              <a:rPr lang="en-US" dirty="0" smtClean="0"/>
              <a:t> / </a:t>
            </a:r>
            <a:r>
              <a:rPr lang="en-US" dirty="0" err="1" smtClean="0">
                <a:hlinkClick r:id="rId3"/>
              </a:rPr>
              <a:t>DeepEqual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ru-RU" dirty="0" smtClean="0"/>
              <a:t>Переопределение </a:t>
            </a:r>
            <a:r>
              <a:rPr lang="en-US" dirty="0" smtClean="0"/>
              <a:t>Equals 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</a:t>
            </a:r>
            <a:r>
              <a:rPr lang="ru-RU" dirty="0" smtClean="0"/>
              <a:t>в 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5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ru-RU" dirty="0" smtClean="0"/>
              <a:t> — инструмент обратной связи при разработке</a:t>
            </a:r>
          </a:p>
          <a:p>
            <a:endParaRPr lang="ru-RU" dirty="0"/>
          </a:p>
          <a:p>
            <a:r>
              <a:rPr lang="en-US" dirty="0" smtClean="0"/>
              <a:t>Integration</a:t>
            </a:r>
            <a:r>
              <a:rPr lang="ru-RU" dirty="0" smtClean="0"/>
              <a:t> — инструмент </a:t>
            </a:r>
            <a:r>
              <a:rPr lang="en-US" dirty="0" smtClean="0"/>
              <a:t>QA</a:t>
            </a:r>
            <a:r>
              <a:rPr lang="ru-RU" dirty="0" smtClean="0"/>
              <a:t>: регрессия, и вотчина тестировщика.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 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Баги возникают при разработке и рефакторинге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После — крайне редко.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Тесты, созданные после окончания разработки — почти бесполезны.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— переоценена!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6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971550" y="1628779"/>
            <a:ext cx="7848922" cy="467995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Тестеры: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могут писать </a:t>
            </a:r>
            <a:r>
              <a:rPr lang="en-US" dirty="0" smtClean="0"/>
              <a:t>C#</a:t>
            </a:r>
            <a:r>
              <a:rPr lang="ru-RU" dirty="0" smtClean="0"/>
              <a:t>-код по аналогии, хоть и не быстро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 умеют решать проблемы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умеют тестировать и ответственны за качество</a:t>
            </a:r>
          </a:p>
          <a:p>
            <a:r>
              <a:rPr lang="ru-RU" dirty="0" smtClean="0"/>
              <a:t>Идея: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Первые несколько тестов пишет разработчик, </a:t>
            </a:r>
            <a:r>
              <a:rPr lang="ru-RU" dirty="0" err="1" smtClean="0"/>
              <a:t>зарешивает</a:t>
            </a:r>
            <a:r>
              <a:rPr lang="ru-RU" dirty="0" smtClean="0"/>
              <a:t> все проблемы, задает архитектуру.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Остальное доделывает </a:t>
            </a:r>
            <a:r>
              <a:rPr lang="ru-RU" dirty="0" err="1" smtClean="0"/>
              <a:t>тестировщик</a:t>
            </a:r>
            <a:r>
              <a:rPr lang="ru-RU" dirty="0" smtClean="0"/>
              <a:t> тут же, в этой же итерации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Разработчики должны успеть получить от них бонус при рефакторинге, стабилизации, вливании веток, доработках после код-ревью</a:t>
            </a:r>
            <a:r>
              <a:rPr lang="ru-RU" dirty="0"/>
              <a:t> </a:t>
            </a:r>
            <a:r>
              <a:rPr lang="ru-RU" dirty="0" smtClean="0"/>
              <a:t>и т.п.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тестером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нужно менеджменту?</a:t>
            </a:r>
          </a:p>
          <a:p>
            <a:pPr marL="385763" indent="-385763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385763" indent="-385763">
              <a:buAutoNum type="arabicPeriod"/>
            </a:pPr>
            <a:r>
              <a:rPr lang="ru-RU" dirty="0"/>
              <a:t>Качество</a:t>
            </a:r>
          </a:p>
          <a:p>
            <a:pPr marL="385763" indent="-385763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385763" indent="-385763">
              <a:buAutoNum type="arabicPeriod"/>
            </a:pPr>
            <a:endParaRPr lang="ru-RU" dirty="0"/>
          </a:p>
          <a:p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Менеджер не </a:t>
            </a:r>
            <a:r>
              <a:rPr lang="ru-RU" dirty="0" smtClean="0"/>
              <a:t>разрешит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r>
              <a:rPr lang="ru-RU" dirty="0"/>
              <a:t>+ ощущение блага у разработчиков</a:t>
            </a:r>
          </a:p>
          <a:p>
            <a:endParaRPr lang="ru-RU" sz="1350" dirty="0">
              <a:hlinkClick r:id="rId2"/>
            </a:endParaRPr>
          </a:p>
          <a:p>
            <a:endParaRPr lang="ru-RU" sz="1350" dirty="0">
              <a:hlinkClick r:id="rId2"/>
            </a:endParaRPr>
          </a:p>
          <a:p>
            <a:endParaRPr lang="ru-RU" sz="1350" dirty="0">
              <a:hlinkClick r:id="rId2"/>
            </a:endParaRPr>
          </a:p>
          <a:p>
            <a:r>
              <a:rPr lang="en-US" sz="1350" dirty="0">
                <a:hlinkClick r:id="rId2"/>
              </a:rPr>
              <a:t>http://collaboration.csc.ncsu.edu/laurie/Papers/Unit_testing_cameraReady.pdf</a:t>
            </a:r>
            <a:endParaRPr lang="ru-RU" sz="1350" dirty="0"/>
          </a:p>
          <a:p>
            <a:r>
              <a:rPr lang="en-US" sz="1350" dirty="0">
                <a:hlinkClick r:id="rId3"/>
              </a:rPr>
              <a:t>http://www.msr-waypoint.net/en-us/groups/ese/nagappan_tdd.pdf</a:t>
            </a:r>
            <a:endParaRPr lang="ru-RU" sz="1350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2" y="1269207"/>
            <a:ext cx="7200800" cy="1025666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16" y="2294873"/>
            <a:ext cx="2924969" cy="32939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Никакой магии!</a:t>
            </a:r>
          </a:p>
          <a:p>
            <a:pPr marL="385763" indent="-385763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385763" indent="-385763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385763" indent="-385763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/>
              <a:t>Как сделать так, </a:t>
            </a:r>
            <a:br>
              <a:rPr lang="ru-RU" sz="2700" dirty="0"/>
            </a:br>
            <a:r>
              <a:rPr lang="ru-RU" sz="27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/>
                </a:solidFill>
              </a:rPr>
              <a:t>Каноничненько</a:t>
            </a:r>
            <a:r>
              <a:rPr lang="ru-RU" dirty="0" smtClean="0"/>
              <a:t>: выделить тестируемое в отдельный класс и протестировать через его публичный интерфейс.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Прагматичненько</a:t>
            </a:r>
            <a:r>
              <a:rPr lang="ru-RU" dirty="0" smtClean="0"/>
              <a:t>: сделать тестируемый метод публичным. В 95% случаев это приемлемо.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Костыльненько</a:t>
            </a:r>
            <a:r>
              <a:rPr lang="ru-RU" dirty="0" smtClean="0"/>
              <a:t>: сделать тестируемый метод </a:t>
            </a:r>
            <a:r>
              <a:rPr lang="en-US" dirty="0" smtClean="0"/>
              <a:t>protected</a:t>
            </a:r>
            <a:r>
              <a:rPr lang="ru-RU" dirty="0" smtClean="0"/>
              <a:t> и создать тестового наследника. Иногда и вовсе можно наследовать тест прямиком от тестируемого класса.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приватное?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Лучше минимизировать: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Тест не самодостаточен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Медленнее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Разное поведение </a:t>
            </a:r>
            <a:r>
              <a:rPr lang="en-US" dirty="0" err="1" smtClean="0"/>
              <a:t>NUnit</a:t>
            </a:r>
            <a:r>
              <a:rPr lang="en-US" dirty="0" smtClean="0"/>
              <a:t> 2 </a:t>
            </a:r>
            <a:r>
              <a:rPr lang="ru-RU" dirty="0" smtClean="0"/>
              <a:t>и </a:t>
            </a:r>
            <a:r>
              <a:rPr lang="en-US" dirty="0" smtClean="0"/>
              <a:t>3</a:t>
            </a:r>
            <a:r>
              <a:rPr lang="ru-RU" dirty="0"/>
              <a:t> </a:t>
            </a:r>
            <a:r>
              <a:rPr lang="ru-RU" dirty="0" smtClean="0"/>
              <a:t>(третий перестал менять </a:t>
            </a:r>
            <a:r>
              <a:rPr lang="en-US" dirty="0" smtClean="0"/>
              <a:t>CWD</a:t>
            </a:r>
            <a:r>
              <a:rPr lang="ru-RU" dirty="0" smtClean="0"/>
              <a:t> перед запуском тестов)</a:t>
            </a:r>
          </a:p>
          <a:p>
            <a:r>
              <a:rPr lang="ru-RU" dirty="0" smtClean="0"/>
              <a:t>Как правильно?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CopyToOutput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smtClean="0"/>
              <a:t>Embedded resource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Путь относительно исходников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в </a:t>
            </a:r>
            <a:r>
              <a:rPr lang="en-US" dirty="0" smtClean="0"/>
              <a:t>Unit</a:t>
            </a:r>
            <a:r>
              <a:rPr lang="ru-RU" dirty="0" smtClean="0"/>
              <a:t>-тестах — грешно?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4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Тест должен быть понятным!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DAMP</a:t>
            </a:r>
            <a:r>
              <a:rPr lang="ru-RU" dirty="0" smtClean="0"/>
              <a:t> — </a:t>
            </a:r>
            <a:r>
              <a:rPr lang="en-US" dirty="0" smtClean="0"/>
              <a:t>descriptive and meaningful phrases.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Дублирование приводит к хрупкости. Нужно </a:t>
            </a:r>
            <a:r>
              <a:rPr lang="ru-RU" dirty="0" err="1" smtClean="0"/>
              <a:t>рефакторить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в тестах?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13468</TotalTime>
  <Words>318</Words>
  <Application>Microsoft Office PowerPoint</Application>
  <PresentationFormat>Экран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Test FAQ</vt:lpstr>
      <vt:lpstr>Менеджер не разрешит</vt:lpstr>
      <vt:lpstr>Эффект от TDD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Как тестировать приватное?</vt:lpstr>
      <vt:lpstr>Файлы в Unit-тестах — грешно?</vt:lpstr>
      <vt:lpstr>DRY в тестах?</vt:lpstr>
      <vt:lpstr>DRY в тестах</vt:lpstr>
      <vt:lpstr>Integration vs Unit</vt:lpstr>
      <vt:lpstr>Регрессия — переоценена!</vt:lpstr>
      <vt:lpstr>Взаимодействие с тестером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180</cp:revision>
  <dcterms:created xsi:type="dcterms:W3CDTF">2013-06-28T10:07:11Z</dcterms:created>
  <dcterms:modified xsi:type="dcterms:W3CDTF">2017-03-12T11:02:10Z</dcterms:modified>
</cp:coreProperties>
</file>