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3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76" r:id="rId11"/>
    <p:sldId id="307" r:id="rId12"/>
    <p:sldId id="374" r:id="rId13"/>
    <p:sldId id="339" r:id="rId14"/>
    <p:sldId id="394" r:id="rId15"/>
    <p:sldId id="386" r:id="rId16"/>
    <p:sldId id="387" r:id="rId17"/>
    <p:sldId id="388" r:id="rId18"/>
    <p:sldId id="395" r:id="rId19"/>
    <p:sldId id="338" r:id="rId20"/>
    <p:sldId id="389" r:id="rId21"/>
    <p:sldId id="390" r:id="rId22"/>
    <p:sldId id="391" r:id="rId23"/>
    <p:sldId id="393" r:id="rId24"/>
    <p:sldId id="378" r:id="rId25"/>
    <p:sldId id="384" r:id="rId26"/>
    <p:sldId id="383" r:id="rId27"/>
    <p:sldId id="377" r:id="rId28"/>
    <p:sldId id="382" r:id="rId29"/>
    <p:sldId id="379" r:id="rId30"/>
    <p:sldId id="380" r:id="rId31"/>
    <p:sldId id="38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94"/>
            <p14:sldId id="386"/>
            <p14:sldId id="387"/>
            <p14:sldId id="388"/>
            <p14:sldId id="395"/>
            <p14:sldId id="338"/>
            <p14:sldId id="389"/>
            <p14:sldId id="390"/>
            <p14:sldId id="391"/>
            <p14:sldId id="393"/>
            <p14:sldId id="378"/>
            <p14:sldId id="384"/>
            <p14:sldId id="383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255" autoAdjust="0"/>
  </p:normalViewPr>
  <p:slideViewPr>
    <p:cSldViewPr>
      <p:cViewPr>
        <p:scale>
          <a:sx n="66" d="100"/>
          <a:sy n="66" d="100"/>
        </p:scale>
        <p:origin x="1504" y="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уже применял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ru-RU" baseline="0" dirty="0"/>
              <a:t> или подобные тесты?</a:t>
            </a:r>
            <a:br>
              <a:rPr lang="ru-RU" baseline="0" dirty="0"/>
            </a:br>
            <a:r>
              <a:rPr lang="ru-RU" dirty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оперативная</a:t>
            </a:r>
            <a:r>
              <a:rPr lang="ru-RU" baseline="0" dirty="0"/>
              <a:t> обратная связь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доверие к коду</a:t>
            </a:r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пишем тесты сразу?</a:t>
            </a:r>
          </a:p>
          <a:p>
            <a:r>
              <a:rPr lang="ru-RU" dirty="0" err="1"/>
              <a:t>Спойлер</a:t>
            </a:r>
            <a:r>
              <a:rPr lang="ru-RU" baseline="0" dirty="0"/>
              <a:t> для </a:t>
            </a:r>
            <a:r>
              <a:rPr lang="en-US" baseline="0" dirty="0"/>
              <a:t>TDD</a:t>
            </a:r>
            <a:endParaRPr lang="ru-RU" dirty="0"/>
          </a:p>
          <a:p>
            <a:r>
              <a:rPr lang="ru-RU" baseline="0" dirty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Непонятное </a:t>
            </a:r>
            <a:r>
              <a:rPr lang="en-US" baseline="0" dirty="0"/>
              <a:t>API </a:t>
            </a:r>
            <a:r>
              <a:rPr lang="ru-RU" baseline="0" dirty="0"/>
              <a:t>у тестового </a:t>
            </a:r>
            <a:r>
              <a:rPr lang="ru-RU" baseline="0" dirty="0" err="1"/>
              <a:t>фреймворка</a:t>
            </a:r>
            <a:endParaRPr lang="ru-RU" baseline="0" dirty="0"/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TearDown</a:t>
            </a:r>
            <a:r>
              <a:rPr lang="en-US" baseline="0" dirty="0"/>
              <a:t> </a:t>
            </a:r>
            <a:r>
              <a:rPr lang="ru-RU" baseline="0" dirty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</a:t>
            </a:r>
            <a:r>
              <a:rPr lang="en-US" baseline="0" dirty="0" err="1"/>
              <a:t>ObjectMother</a:t>
            </a:r>
            <a:r>
              <a:rPr lang="ru-RU" baseline="0" dirty="0"/>
              <a:t>.</a:t>
            </a:r>
          </a:p>
          <a:p>
            <a:r>
              <a:rPr lang="ru-RU" baseline="0" dirty="0"/>
              <a:t>Сначала определяется </a:t>
            </a:r>
            <a:r>
              <a:rPr lang="en-US" baseline="0" dirty="0" err="1"/>
              <a:t>var</a:t>
            </a:r>
            <a:r>
              <a:rPr lang="en-US" baseline="0" dirty="0"/>
              <a:t> a = </a:t>
            </a:r>
            <a:r>
              <a:rPr lang="en-US" baseline="0" dirty="0" err="1"/>
              <a:t>GenerateSubmissionMeta</a:t>
            </a:r>
            <a:r>
              <a:rPr lang="en-US" baseline="0" dirty="0"/>
              <a:t>()</a:t>
            </a:r>
            <a:r>
              <a:rPr lang="ru-RU" baseline="0" dirty="0"/>
              <a:t>, а затем в а дописываются/изменяются поля, которые мы хотим проверить.</a:t>
            </a:r>
          </a:p>
          <a:p>
            <a:endParaRPr lang="ru-RU" baseline="0" dirty="0"/>
          </a:p>
          <a:p>
            <a:r>
              <a:rPr lang="en-US" baseline="0" dirty="0" err="1"/>
              <a:t>TestDataBuilder</a:t>
            </a:r>
            <a:r>
              <a:rPr lang="en-US" baseline="0" dirty="0"/>
              <a:t> </a:t>
            </a:r>
            <a:r>
              <a:rPr lang="ru-RU" baseline="0" dirty="0"/>
              <a:t>-</a:t>
            </a:r>
            <a:r>
              <a:rPr lang="en-US" baseline="0" dirty="0"/>
              <a:t>&gt; </a:t>
            </a:r>
            <a:r>
              <a:rPr lang="en-US" baseline="0" dirty="0" err="1"/>
              <a:t>TestUserBuilder.cs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На слайде приведён кусок реального кода из проекта </a:t>
            </a:r>
            <a:r>
              <a:rPr lang="en-US" baseline="0" dirty="0" err="1"/>
              <a:t>Kontur.Recognition</a:t>
            </a:r>
            <a:r>
              <a:rPr lang="ru-RU" baseline="0" dirty="0"/>
              <a:t> (Истребования), </a:t>
            </a:r>
          </a:p>
          <a:p>
            <a:r>
              <a:rPr lang="ru-RU" baseline="0" dirty="0"/>
              <a:t>одна из возможностей проекта – формирование ответов (пачка документов + опись) на требования из ФНС.</a:t>
            </a:r>
          </a:p>
          <a:p>
            <a:endParaRPr lang="ru-RU" baseline="0" dirty="0"/>
          </a:p>
          <a:p>
            <a:r>
              <a:rPr lang="ru-RU" baseline="0" dirty="0"/>
              <a:t>Данный метод возвращает мета-информацию о документе в описи:</a:t>
            </a:r>
          </a:p>
          <a:p>
            <a:pPr marL="228600" indent="-228600">
              <a:buAutoNum type="arabicPeriod"/>
            </a:pPr>
            <a:r>
              <a:rPr lang="ru-RU" baseline="0" dirty="0"/>
              <a:t>Предназначен ли документ для налоговой декларации (</a:t>
            </a:r>
            <a:r>
              <a:rPr lang="en-US" baseline="0" dirty="0"/>
              <a:t>bool)</a:t>
            </a:r>
          </a:p>
          <a:p>
            <a:pPr marL="228600" indent="-228600">
              <a:buAutoNum type="arabicPeriod"/>
            </a:pPr>
            <a:r>
              <a:rPr lang="ru-RU" baseline="0" dirty="0"/>
              <a:t>Дата и время формирования описи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транзитной инспекции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конечной инспекции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Подписант</a:t>
            </a:r>
          </a:p>
          <a:p>
            <a:pPr marL="228600" indent="-228600">
              <a:buAutoNum type="arabicPeriod"/>
            </a:pPr>
            <a:r>
              <a:rPr lang="ru-RU" baseline="0" dirty="0"/>
              <a:t>Имя конечной </a:t>
            </a:r>
            <a:r>
              <a:rPr lang="ru-RU" baseline="0" dirty="0" err="1"/>
              <a:t>инспеции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Представитель (ФИО)</a:t>
            </a:r>
          </a:p>
          <a:p>
            <a:pPr marL="228600" indent="-228600">
              <a:buAutoNum type="arabicPeriod"/>
            </a:pPr>
            <a:r>
              <a:rPr lang="ru-RU" baseline="0" dirty="0"/>
              <a:t>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Аттрибуты</a:t>
            </a:r>
            <a:r>
              <a:rPr lang="ru-RU" dirty="0"/>
              <a:t> </a:t>
            </a:r>
            <a:r>
              <a:rPr lang="en-US" dirty="0" err="1"/>
              <a:t>TestCase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err="1"/>
              <a:t>TestCaseSource</a:t>
            </a:r>
            <a:r>
              <a:rPr lang="ru-RU" dirty="0"/>
              <a:t> в </a:t>
            </a:r>
            <a:r>
              <a:rPr lang="en-US" dirty="0" err="1"/>
              <a:t>nUnit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</a:t>
            </a:r>
            <a:r>
              <a:rPr lang="ru-RU" baseline="0" dirty="0"/>
              <a:t>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умеет такие классные штуки, которые не умеют другие </a:t>
            </a:r>
            <a:r>
              <a:rPr lang="ru-RU" baseline="0" dirty="0" err="1"/>
              <a:t>фреймворки</a:t>
            </a:r>
            <a:r>
              <a:rPr lang="ru-RU" baseline="0" dirty="0"/>
              <a:t> =</a:t>
            </a:r>
            <a:r>
              <a:rPr lang="en-US" baseline="0" dirty="0"/>
              <a:t>&gt; </a:t>
            </a:r>
            <a:r>
              <a:rPr lang="en-US" baseline="0" dirty="0" err="1"/>
              <a:t>TestCase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TestCaseSourse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</a:t>
            </a:r>
            <a:r>
              <a:rPr lang="ru-RU" baseline="0" dirty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Указать ожидаемый результат и получать его из теста.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TestaCase</a:t>
            </a:r>
            <a:r>
              <a:rPr lang="en-US" baseline="0" dirty="0"/>
              <a:t> </a:t>
            </a:r>
            <a:r>
              <a:rPr lang="ru-RU" baseline="0" dirty="0"/>
              <a:t>в качестве параметров можно указать</a:t>
            </a:r>
            <a:r>
              <a:rPr lang="en-US" baseline="0" dirty="0"/>
              <a:t> </a:t>
            </a:r>
            <a:r>
              <a:rPr lang="ru-RU" baseline="0" dirty="0"/>
              <a:t>только типы, поддерживаемые </a:t>
            </a:r>
            <a:r>
              <a:rPr lang="en-US" baseline="0" dirty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системные</a:t>
            </a:r>
            <a:r>
              <a:rPr lang="ru-RU" baseline="0" dirty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одноразмерный массив, содержащий константы и системные типы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вы</a:t>
            </a:r>
            <a:r>
              <a:rPr lang="ru-RU" baseline="0" dirty="0"/>
              <a:t> видите такой тест.</a:t>
            </a:r>
          </a:p>
          <a:p>
            <a:r>
              <a:rPr lang="ru-RU" baseline="0" dirty="0"/>
              <a:t>Как его можно улучшить?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внимание,</a:t>
            </a:r>
            <a:r>
              <a:rPr lang="ru-RU" baseline="0" dirty="0"/>
              <a:t> что в тесте можно вернуть не только </a:t>
            </a:r>
            <a:r>
              <a:rPr lang="en-US" baseline="0" dirty="0"/>
              <a:t>void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</a:t>
            </a:r>
            <a:r>
              <a:rPr lang="ru-RU" baseline="0" dirty="0"/>
              <a:t> можно ожидать </a:t>
            </a:r>
            <a:r>
              <a:rPr lang="en-US" baseline="0" dirty="0"/>
              <a:t>Exception’</a:t>
            </a:r>
            <a:r>
              <a:rPr lang="ru-RU" baseline="0" dirty="0"/>
              <a:t>ы. Да ещё и сообщение проверить.</a:t>
            </a:r>
            <a:r>
              <a:rPr lang="en-US" baseline="0" dirty="0"/>
              <a:t> </a:t>
            </a:r>
            <a:r>
              <a:rPr lang="ru-RU" baseline="0" dirty="0"/>
              <a:t>Это </a:t>
            </a:r>
            <a:r>
              <a:rPr lang="en-US" baseline="0" dirty="0" err="1"/>
              <a:t>nUnit</a:t>
            </a:r>
            <a:r>
              <a:rPr lang="en-US" baseline="0" dirty="0"/>
              <a:t> 2.x</a:t>
            </a:r>
            <a:r>
              <a:rPr lang="ru-RU" baseline="0" dirty="0"/>
              <a:t>. В </a:t>
            </a:r>
            <a:r>
              <a:rPr lang="en-US" baseline="0" dirty="0"/>
              <a:t>nUnit3 </a:t>
            </a:r>
            <a:r>
              <a:rPr lang="ru-RU" baseline="0" dirty="0"/>
              <a:t>немного другой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Неочевидный</a:t>
            </a:r>
            <a:r>
              <a:rPr lang="ru-RU" baseline="0" dirty="0"/>
              <a:t> синтаксис у </a:t>
            </a:r>
            <a:r>
              <a:rPr lang="en-US" baseline="0" dirty="0"/>
              <a:t>Assert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 должно быть сначала, а что в конце?</a:t>
            </a:r>
          </a:p>
          <a:p>
            <a:endParaRPr lang="ru-RU" baseline="0" dirty="0"/>
          </a:p>
          <a:p>
            <a:r>
              <a:rPr lang="ru-RU" baseline="0" dirty="0"/>
              <a:t>Если перепутать местами </a:t>
            </a:r>
            <a:r>
              <a:rPr lang="en-US" baseline="0" dirty="0"/>
              <a:t>actual </a:t>
            </a:r>
            <a:r>
              <a:rPr lang="ru-RU" baseline="0" dirty="0"/>
              <a:t>и </a:t>
            </a:r>
            <a:r>
              <a:rPr lang="en-US" baseline="0" dirty="0"/>
              <a:t>expected, </a:t>
            </a:r>
            <a:r>
              <a:rPr lang="ru-RU" baseline="0" dirty="0"/>
              <a:t>то при срабатывании теста </a:t>
            </a:r>
            <a:r>
              <a:rPr lang="en-US" baseline="0" dirty="0"/>
              <a:t>output </a:t>
            </a:r>
            <a:r>
              <a:rPr lang="ru-RU" baseline="0" dirty="0"/>
              <a:t>будет не ясен.</a:t>
            </a:r>
          </a:p>
          <a:p>
            <a:r>
              <a:rPr lang="ru-RU" baseline="0" dirty="0"/>
              <a:t>«</a:t>
            </a:r>
            <a:r>
              <a:rPr lang="ru-RU" baseline="0" dirty="0" err="1"/>
              <a:t>эээээ</a:t>
            </a:r>
            <a:r>
              <a:rPr lang="ru-RU" baseline="0" dirty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ты?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</a:t>
            </a:r>
            <a:r>
              <a:rPr lang="en-US" baseline="0" dirty="0"/>
              <a:t> </a:t>
            </a:r>
            <a:r>
              <a:rPr lang="ru-RU" baseline="0" dirty="0"/>
              <a:t>лучше читается, но можно и просто </a:t>
            </a:r>
            <a:r>
              <a:rPr lang="en-US" baseline="0" dirty="0"/>
              <a:t>o =&gt; o….</a:t>
            </a:r>
          </a:p>
          <a:p>
            <a:endParaRPr lang="en-US" baseline="0" dirty="0"/>
          </a:p>
          <a:p>
            <a:r>
              <a:rPr lang="en-US" baseline="0" dirty="0" err="1"/>
              <a:t>currentSyntax</a:t>
            </a:r>
            <a:r>
              <a:rPr lang="en-US" baseline="0" dirty="0"/>
              <a:t> =&gt;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ShouldBeEquivalentTo</a:t>
            </a:r>
            <a:r>
              <a:rPr lang="en-US" dirty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new[] {1,2,3}.</a:t>
            </a:r>
            <a:r>
              <a:rPr lang="en-US" dirty="0" err="1"/>
              <a:t>ShouldAllBeEquivalentTo</a:t>
            </a:r>
            <a:r>
              <a:rPr lang="en-US" dirty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WithStrictOrdering</a:t>
            </a:r>
            <a:r>
              <a:rPr lang="en-US" dirty="0"/>
              <a:t>());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NUnit</a:t>
            </a:r>
            <a:r>
              <a:rPr lang="ru-RU" baseline="0" dirty="0"/>
              <a:t> умеет много всего интересного. Просмотрите хотя бы один раз его документацию на </a:t>
            </a:r>
            <a:r>
              <a:rPr lang="en-US" baseline="0" dirty="0"/>
              <a:t>nunit.org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ru-RU" baseline="0" dirty="0"/>
              <a:t>Вот пример того, что можно там найти.</a:t>
            </a:r>
            <a:endParaRPr lang="ru-RU" dirty="0"/>
          </a:p>
          <a:p>
            <a:endParaRPr lang="ru-RU" dirty="0"/>
          </a:p>
          <a:p>
            <a:r>
              <a:rPr lang="en-US" dirty="0"/>
              <a:t>[Timeout]</a:t>
            </a:r>
            <a:endParaRPr lang="ru-RU" dirty="0"/>
          </a:p>
          <a:p>
            <a:r>
              <a:rPr lang="ru-RU" dirty="0"/>
              <a:t>- : Достаточно</a:t>
            </a:r>
            <a:r>
              <a:rPr lang="ru-RU" baseline="0" dirty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/>
              <a:t>+ : Помогает обнаружить изъяны в реализации.</a:t>
            </a:r>
          </a:p>
          <a:p>
            <a:endParaRPr lang="ru-RU" baseline="0" dirty="0"/>
          </a:p>
          <a:p>
            <a:r>
              <a:rPr lang="ru-RU" baseline="0" dirty="0"/>
              <a:t>Как пользоваться </a:t>
            </a:r>
            <a:r>
              <a:rPr lang="en-US" baseline="0" dirty="0"/>
              <a:t>Timeout’</a:t>
            </a:r>
            <a:r>
              <a:rPr lang="ru-RU" baseline="0" dirty="0"/>
              <a:t>ом? Какое значение в </a:t>
            </a:r>
            <a:r>
              <a:rPr lang="ru-RU" baseline="0" dirty="0" err="1"/>
              <a:t>мс</a:t>
            </a:r>
            <a:r>
              <a:rPr lang="ru-RU" baseline="0" dirty="0"/>
              <a:t> адекватное?</a:t>
            </a:r>
          </a:p>
          <a:p>
            <a:r>
              <a:rPr lang="ru-RU" baseline="0" dirty="0"/>
              <a:t>Что он должен ловить?</a:t>
            </a:r>
          </a:p>
          <a:p>
            <a:r>
              <a:rPr lang="en-US" baseline="0" dirty="0"/>
              <a:t>O(n)</a:t>
            </a:r>
          </a:p>
          <a:p>
            <a:r>
              <a:rPr lang="en-US" baseline="0" dirty="0"/>
              <a:t>O(n^2)</a:t>
            </a:r>
            <a:r>
              <a:rPr lang="ru-RU" baseline="0" dirty="0"/>
              <a:t> и прочее.</a:t>
            </a:r>
            <a:endParaRPr lang="en-US" baseline="0" dirty="0"/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Resharper</a:t>
            </a:r>
            <a:r>
              <a:rPr lang="en-US" baseline="0" dirty="0"/>
              <a:t>’</a:t>
            </a:r>
            <a:r>
              <a:rPr lang="ru-RU" baseline="0" dirty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/>
          </a:p>
          <a:p>
            <a:r>
              <a:rPr lang="ru-RU" baseline="0" dirty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</a:p>
          <a:p>
            <a:r>
              <a:rPr lang="ru-RU" baseline="0" dirty="0"/>
              <a:t>Итак, на первую часть даётся час, потому полчаса на </a:t>
            </a:r>
            <a:r>
              <a:rPr lang="en-US" baseline="0" dirty="0"/>
              <a:t>do not open</a:t>
            </a:r>
            <a:r>
              <a:rPr lang="ru-RU" baseline="0" dirty="0"/>
              <a:t>.</a:t>
            </a:r>
          </a:p>
          <a:p>
            <a:r>
              <a:rPr lang="ru-RU" baseline="0" dirty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По явно</a:t>
            </a:r>
            <a:r>
              <a:rPr lang="ru-RU" baseline="0" dirty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/>
              <a:t>3. 998, 999 -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ru-RU" baseline="0" dirty="0"/>
              <a:t>Вот где спасёт таймаут. Ну и код </a:t>
            </a:r>
            <a:r>
              <a:rPr lang="ru-RU" baseline="0" dirty="0" err="1"/>
              <a:t>ревью</a:t>
            </a:r>
            <a:r>
              <a:rPr lang="ru-RU" baseline="0" dirty="0"/>
              <a:t>. Опытный инженер сразу увидит дорогие операции для </a:t>
            </a:r>
            <a:r>
              <a:rPr lang="en-US" baseline="0" dirty="0"/>
              <a:t>List’</a:t>
            </a:r>
            <a:r>
              <a:rPr lang="ru-RU" baseline="0" dirty="0"/>
              <a:t>а.</a:t>
            </a:r>
          </a:p>
          <a:p>
            <a:r>
              <a:rPr lang="ru-RU" baseline="0" dirty="0"/>
              <a:t>Нужно создать цикл 10_000 повторений.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/>
          </a:p>
          <a:p>
            <a:r>
              <a:rPr lang="ru-RU" dirty="0"/>
              <a:t>5.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br>
              <a:rPr lang="ru-RU" dirty="0"/>
            </a:br>
            <a:r>
              <a:rPr lang="ru-RU" dirty="0"/>
              <a:t>6. Много тестов, проверяющих</a:t>
            </a:r>
            <a:r>
              <a:rPr lang="ru-RU" baseline="0" dirty="0"/>
              <a:t> одно и то же – это признак </a:t>
            </a:r>
            <a:r>
              <a:rPr lang="en-US" baseline="0" dirty="0" err="1"/>
              <a:t>Overspecification</a:t>
            </a:r>
            <a:r>
              <a:rPr lang="en-US" baseline="0" dirty="0"/>
              <a:t> </a:t>
            </a:r>
            <a:r>
              <a:rPr lang="ru-RU" baseline="0" dirty="0"/>
              <a:t>из </a:t>
            </a:r>
            <a:r>
              <a:rPr lang="ru-RU" baseline="0" dirty="0" err="1"/>
              <a:t>Антипаттернов</a:t>
            </a:r>
            <a:r>
              <a:rPr lang="ru-RU" baseline="0" dirty="0"/>
              <a:t>, что не есть хорошо.</a:t>
            </a:r>
          </a:p>
          <a:p>
            <a:r>
              <a:rPr lang="ru-RU" baseline="0" dirty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Легко писать тесты по существующему проверенному коду и/или спецификации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Тесты не заменяют </a:t>
            </a:r>
            <a:r>
              <a:rPr lang="en-US" baseline="0" dirty="0"/>
              <a:t>CR</a:t>
            </a:r>
            <a:endParaRPr lang="ru-RU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 </a:t>
            </a:r>
            <a:r>
              <a:rPr lang="ru-RU" baseline="0" dirty="0"/>
              <a:t>не заменяет тестов. И то, и другое – инструменты, которыми можно предотвратить </a:t>
            </a:r>
            <a:r>
              <a:rPr lang="ru-RU" b="1" baseline="0" dirty="0"/>
              <a:t>почти</a:t>
            </a:r>
            <a:r>
              <a:rPr lang="ru-RU" baseline="0" dirty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</a:t>
            </a:r>
            <a:r>
              <a:rPr lang="ru-RU" baseline="0" dirty="0"/>
              <a:t> дают доверие к коду, но только если есть доверие к самим тестам</a:t>
            </a:r>
          </a:p>
          <a:p>
            <a:r>
              <a:rPr lang="ru-RU" baseline="0" dirty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/>
              <a:t>Поэтому</a:t>
            </a:r>
            <a:r>
              <a:rPr lang="ru-RU" baseline="0" dirty="0"/>
              <a:t> для тестов критически важно быть читаемыми и понятными.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Тесты,</a:t>
            </a:r>
            <a:r>
              <a:rPr lang="ru-RU" baseline="0" dirty="0"/>
              <a:t> как и хороший код, должны рассказывать историю.</a:t>
            </a:r>
          </a:p>
          <a:p>
            <a:r>
              <a:rPr lang="ru-RU" dirty="0"/>
              <a:t>Из</a:t>
            </a:r>
            <a:r>
              <a:rPr lang="ru-RU" baseline="0" dirty="0"/>
              <a:t> названий тестов можно составить короткое описание функционала.</a:t>
            </a:r>
          </a:p>
          <a:p>
            <a:endParaRPr lang="en-US" dirty="0"/>
          </a:p>
          <a:p>
            <a:r>
              <a:rPr lang="ru-RU" dirty="0"/>
              <a:t>Что</a:t>
            </a:r>
            <a:r>
              <a:rPr lang="ru-RU" baseline="0" dirty="0"/>
              <a:t> здесь происходит? Что делает класс </a:t>
            </a:r>
            <a:r>
              <a:rPr lang="en-US" baseline="0" dirty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читаемость, а </a:t>
            </a:r>
            <a:r>
              <a:rPr lang="en-US" baseline="0" dirty="0"/>
              <a:t>=&gt;</a:t>
            </a:r>
            <a:r>
              <a:rPr lang="ru-RU" baseline="0" dirty="0"/>
              <a:t> </a:t>
            </a:r>
            <a:r>
              <a:rPr lang="ru-RU" baseline="0" dirty="0" err="1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каких именах чего не хватает? А что лишнее</a:t>
            </a:r>
            <a:r>
              <a:rPr lang="en-US" baseline="0" dirty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baseline="0" dirty="0"/>
              <a:t> – </a:t>
            </a:r>
            <a:r>
              <a:rPr lang="ru-RU" baseline="0" dirty="0"/>
              <a:t>это метод какого-то класса. По умолчанию взят случай </a:t>
            </a:r>
            <a:r>
              <a:rPr lang="en-US" baseline="0" dirty="0"/>
              <a:t>Success</a:t>
            </a:r>
            <a:r>
              <a:rPr lang="ru-RU" baseline="0" dirty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/>
          </a:p>
          <a:p>
            <a:r>
              <a:rPr lang="ru-RU" dirty="0"/>
              <a:t>Резюме</a:t>
            </a:r>
            <a:r>
              <a:rPr lang="ru-RU" baseline="0" dirty="0"/>
              <a:t>: </a:t>
            </a:r>
            <a:r>
              <a:rPr lang="ru-RU" baseline="0" dirty="0" err="1"/>
              <a:t>нейминг</a:t>
            </a:r>
            <a:r>
              <a:rPr lang="ru-RU" baseline="0" dirty="0"/>
              <a:t> – наше всё и не только для основного кода, но и для тестов.</a:t>
            </a:r>
          </a:p>
          <a:p>
            <a:endParaRPr lang="ru-RU" baseline="0" dirty="0"/>
          </a:p>
          <a:p>
            <a:r>
              <a:rPr lang="ru-RU" baseline="0" dirty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большое</a:t>
            </a:r>
            <a:r>
              <a:rPr lang="ru-RU" baseline="0" dirty="0"/>
              <a:t> количество </a:t>
            </a:r>
            <a:r>
              <a:rPr lang="ru-RU" baseline="0" dirty="0" err="1"/>
              <a:t>антипаттернов</a:t>
            </a:r>
            <a:r>
              <a:rPr lang="ru-RU" baseline="0" dirty="0"/>
              <a:t> (см. по ссылке), здесь приведены лишь 4 из самых злостных и часто встречающихся.</a:t>
            </a:r>
          </a:p>
          <a:p>
            <a:endParaRPr lang="ru-RU" dirty="0"/>
          </a:p>
          <a:p>
            <a:r>
              <a:rPr lang="ru-RU" b="1" dirty="0"/>
              <a:t>Открой</a:t>
            </a:r>
            <a:r>
              <a:rPr lang="ru-RU" b="1" baseline="0" dirty="0"/>
              <a:t> файл с примерами</a:t>
            </a:r>
            <a:r>
              <a:rPr lang="en-US" b="1" baseline="0" dirty="0"/>
              <a:t>.</a:t>
            </a:r>
            <a:endParaRPr lang="ru-RU" b="1" dirty="0"/>
          </a:p>
          <a:p>
            <a:r>
              <a:rPr lang="ru-RU" dirty="0"/>
              <a:t>Сначала спроси,</a:t>
            </a:r>
            <a:r>
              <a:rPr lang="ru-RU" baseline="0" dirty="0"/>
              <a:t> что лишнего видят слушатели, потом объясни, если не сказали всего.</a:t>
            </a:r>
          </a:p>
          <a:p>
            <a:endParaRPr lang="ru-RU" dirty="0"/>
          </a:p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кидает.</a:t>
            </a:r>
          </a:p>
          <a:p>
            <a:r>
              <a:rPr lang="ru-RU" dirty="0"/>
              <a:t>	История:</a:t>
            </a:r>
            <a:r>
              <a:rPr lang="ru-RU" baseline="0" dirty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/>
          </a:p>
          <a:p>
            <a:endParaRPr lang="ru-RU" dirty="0"/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Сборка и разборка окружения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ObjectMother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Parametrized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Собственные </a:t>
            </a:r>
            <a:r>
              <a:rPr lang="en-US" dirty="0"/>
              <a:t>Assert</a:t>
            </a:r>
            <a:r>
              <a:rPr lang="ru-RU" dirty="0"/>
              <a:t>-ы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5436B-56D0-47D7-8D37-57F76AE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разборка окружения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59ED-3020-466D-A200-7430A51738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OneTimeSetUp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ru-RU" dirty="0"/>
              <a:t>	</a:t>
            </a:r>
            <a:r>
              <a:rPr lang="en-US" dirty="0" err="1"/>
              <a:t>SetUp</a:t>
            </a:r>
            <a:endParaRPr lang="en-US" dirty="0"/>
          </a:p>
          <a:p>
            <a:r>
              <a:rPr lang="ru-RU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ru-RU" dirty="0"/>
              <a:t>	</a:t>
            </a:r>
            <a:r>
              <a:rPr lang="en-US" dirty="0" err="1"/>
              <a:t>TearDown</a:t>
            </a:r>
            <a:endParaRPr lang="en-US" dirty="0"/>
          </a:p>
          <a:p>
            <a:r>
              <a:rPr lang="en-US" dirty="0" err="1"/>
              <a:t>OneTimeTearDown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AEDCC-6215-46A1-BFDB-E979C3C69C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</a:t>
            </a:r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1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beforeEach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test 2</a:t>
            </a:r>
          </a:p>
          <a:p>
            <a:r>
              <a:rPr lang="en-US" dirty="0"/>
              <a:t>	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8240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SetUp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983"/>
          <a:stretch/>
        </p:blipFill>
        <p:spPr>
          <a:xfrm>
            <a:off x="2405064" y="1628800"/>
            <a:ext cx="738187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TearDown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tretch/>
        </p:blipFill>
        <p:spPr>
          <a:xfrm>
            <a:off x="3085532" y="1628775"/>
            <a:ext cx="6020935" cy="4679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E8C27C7-4AA9-4046-A17C-1AB401F66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6C55716-696B-451C-93B7-4498533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Builder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9A93BA-5620-4E97-B00C-626042DD3FC2}"/>
              </a:ext>
            </a:extLst>
          </p:cNvPr>
          <p:cNvGrpSpPr/>
          <p:nvPr/>
        </p:nvGrpSpPr>
        <p:grpSpPr>
          <a:xfrm>
            <a:off x="1263824" y="5516888"/>
            <a:ext cx="9012021" cy="791842"/>
            <a:chOff x="6243139" y="2461370"/>
            <a:chExt cx="9012021" cy="7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5D15B1-6444-4B4F-945C-B7CDE831EB60}"/>
                </a:ext>
              </a:extLst>
            </p:cNvPr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TESTDATABUILDER </a:t>
              </a:r>
              <a:r>
                <a:rPr lang="en-US" sz="2800">
                  <a:solidFill>
                    <a:schemeClr val="accent1"/>
                  </a:solidFill>
                  <a:latin typeface="+mj-lt"/>
                </a:rPr>
                <a:t>/ TESTDATABUILDER.</a:t>
              </a:r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6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3456F161-6C9D-402E-99AC-2730EDD53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4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63824" y="5516888"/>
            <a:ext cx="8729379" cy="791842"/>
            <a:chOff x="6243139" y="2461370"/>
            <a:chExt cx="872937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0813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PARAMETRIZED / INTEGER_SHOULD.CS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A2D6CC2-661A-48BB-A42E-7652074E19F6}"/>
              </a:ext>
            </a:extLst>
          </p:cNvPr>
          <p:cNvGrpSpPr/>
          <p:nvPr/>
        </p:nvGrpSpPr>
        <p:grpSpPr>
          <a:xfrm>
            <a:off x="1263824" y="4437383"/>
            <a:ext cx="9439125" cy="791842"/>
            <a:chOff x="6243139" y="2461370"/>
            <a:chExt cx="9439125" cy="7918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895756-850E-4351-9CB9-96E1A048DDB3}"/>
                </a:ext>
              </a:extLst>
            </p:cNvPr>
            <p:cNvSpPr txBox="1"/>
            <p:nvPr/>
          </p:nvSpPr>
          <p:spPr>
            <a:xfrm>
              <a:off x="6891139" y="2595681"/>
              <a:ext cx="8791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PARAMETRIZED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12" name="Picture 22" descr="C:\Users\sapogoff\Documents\sapogoff_work\SKB Kontur\01_presentation_templates\03_final\wmf_icons\документ.wmf">
              <a:extLst>
                <a:ext uri="{FF2B5EF4-FFF2-40B4-BE49-F238E27FC236}">
                  <a16:creationId xmlns:a16="http://schemas.microsoft.com/office/drawing/2014/main" id="{A56E10B4-5144-4947-908D-086C8835D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Порефакторим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AABB1F5-3381-41EE-A0BF-FD197C1D11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</a:t>
            </a:r>
            <a:r>
              <a:rPr lang="ru-RU" dirty="0"/>
              <a:t> вместо </a:t>
            </a:r>
            <a:r>
              <a:rPr lang="en-US" dirty="0"/>
              <a:t>Assert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Ограничение по времени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Live templates &amp; Hotkeys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255256-3025-43D9-A791-7CA83968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трюки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Неудачное </a:t>
            </a:r>
            <a:r>
              <a:rPr lang="en-US" dirty="0"/>
              <a:t>API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/>
              <a:t>IResolveConstraint</a:t>
            </a:r>
            <a:r>
              <a:rPr lang="en-US" b="1" dirty="0"/>
              <a:t> </a:t>
            </a:r>
            <a:r>
              <a:rPr lang="ru-RU" b="1" dirty="0"/>
              <a:t>?!?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// </a:t>
            </a:r>
            <a:r>
              <a:rPr lang="en-US" dirty="0" err="1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</a:t>
            </a:r>
            <a:r>
              <a:rPr lang="ru-RU" dirty="0"/>
              <a:t>вместо </a:t>
            </a:r>
            <a:r>
              <a:rPr lang="en-US" dirty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{1,2,3}, </a:t>
            </a:r>
            <a:br>
              <a:rPr lang="en-US" dirty="0"/>
            </a:br>
            <a:r>
              <a:rPr lang="en-US" dirty="0"/>
              <a:t>		options =&gt; </a:t>
            </a:r>
            <a:r>
              <a:rPr lang="en-US" dirty="0" err="1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999850" cy="791842"/>
            <a:chOff x="6243139" y="2461370"/>
            <a:chExt cx="5999850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ZIP_SHOULD.CS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13895</TotalTime>
  <Words>1385</Words>
  <Application>Microsoft Office PowerPoint</Application>
  <PresentationFormat>Широкоэкранный</PresentationFormat>
  <Paragraphs>283</Paragraphs>
  <Slides>30</Slides>
  <Notes>25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Сборка и разборка окружения</vt:lpstr>
      <vt:lpstr>Пример SetUp</vt:lpstr>
      <vt:lpstr>Пример TearDown</vt:lpstr>
      <vt:lpstr>Object Mother</vt:lpstr>
      <vt:lpstr>Test Data Builder</vt:lpstr>
      <vt:lpstr>Parametrized tests</vt:lpstr>
      <vt:lpstr>Порефакторим?</vt:lpstr>
      <vt:lpstr>Презентация PowerPoint</vt:lpstr>
      <vt:lpstr>Презентация PowerPoint</vt:lpstr>
      <vt:lpstr>Дополнительные трюки</vt:lpstr>
      <vt:lpstr>Should вместо Assert</vt:lpstr>
      <vt:lpstr>Should</vt:lpstr>
      <vt:lpstr>Ограничение по времени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265</cp:revision>
  <dcterms:created xsi:type="dcterms:W3CDTF">2013-06-28T10:07:11Z</dcterms:created>
  <dcterms:modified xsi:type="dcterms:W3CDTF">2017-11-06T13:48:20Z</dcterms:modified>
</cp:coreProperties>
</file>