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%20Chen\Desktop\DA%20Immersion%20class\Capstone%20Project%201\Thinkful%20Capstone%20project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%20Chen\Desktop\DA%20Immersion%20class\Capstone%20Project%201\Thinkful%20Capstone%20project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/>
              <a:t>2018 Overall Performance</a:t>
            </a:r>
          </a:p>
        </c:rich>
      </c:tx>
      <c:layout>
        <c:manualLayout>
          <c:xMode val="edge"/>
          <c:yMode val="edge"/>
          <c:x val="0.2852865317548654"/>
          <c:y val="8.2644846303292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688859163352556"/>
          <c:y val="0.19888792634607258"/>
          <c:w val="0.8215179736362247"/>
          <c:h val="0.70536208800539402"/>
        </c:manualLayout>
      </c:layout>
      <c:barChart>
        <c:barDir val="col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[$$]#,##0_);[Red]\([$$]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('Lariat Business Model Analysis'!$A$20,'Lariat Business Model Analysis'!$A$23,'Lariat Business Model Analysis'!$A$26)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Gross Profit</c:v>
                </c:pt>
              </c:strCache>
            </c:strRef>
          </c:cat>
          <c:val>
            <c:numRef>
              <c:f>('Lariat Business Model Analysis'!$D$20,'Lariat Business Model Analysis'!$D$23,'Lariat Business Model Analysis'!$D$26)</c:f>
              <c:numCache>
                <c:formatCode>\$#,##0.00_);[Red]\(\$#,##0.00\)</c:formatCode>
                <c:ptCount val="3"/>
                <c:pt idx="0">
                  <c:v>52830207</c:v>
                </c:pt>
                <c:pt idx="1">
                  <c:v>33076688.639999952</c:v>
                </c:pt>
                <c:pt idx="2">
                  <c:v>19753518.359999992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F-42E0-AA4E-D4D3826E2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8121376"/>
        <c:axId val="5481217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('Lariat Business Model Analysis'!$A$20,'Lariat Business Model Analysis'!$A$23,'Lariat Business Model Analysis'!$A$26)</c15:sqref>
                        </c15:formulaRef>
                      </c:ext>
                    </c:extLst>
                    <c:strCache>
                      <c:ptCount val="3"/>
                      <c:pt idx="0">
                        <c:v>Total Revenue</c:v>
                      </c:pt>
                      <c:pt idx="1">
                        <c:v>Total Cost</c:v>
                      </c:pt>
                      <c:pt idx="2">
                        <c:v>Gross Profit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('Lariat Business Model Analysis'!$B$20,'Lariat Business Model Analysis'!$B$23,'Lariat Business Model Analysis'!$B$26)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9AF-42E0-AA4E-D4D3826E2061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('Lariat Business Model Analysis'!$A$20,'Lariat Business Model Analysis'!$A$23,'Lariat Business Model Analysis'!$A$26)</c15:sqref>
                        </c15:formulaRef>
                      </c:ext>
                    </c:extLst>
                    <c:strCache>
                      <c:ptCount val="3"/>
                      <c:pt idx="0">
                        <c:v>Total Revenue</c:v>
                      </c:pt>
                      <c:pt idx="1">
                        <c:v>Total Cost</c:v>
                      </c:pt>
                      <c:pt idx="2">
                        <c:v>Gross Profit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('Lariat Business Model Analysis'!$C$20,'Lariat Business Model Analysis'!$C$23,'Lariat Business Model Analysis'!$C$26)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9AF-42E0-AA4E-D4D3826E2061}"/>
                  </c:ext>
                </c:extLst>
              </c15:ser>
            </c15:filteredBarSeries>
          </c:ext>
        </c:extLst>
      </c:barChart>
      <c:catAx>
        <c:axId val="5481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121704"/>
        <c:crosses val="autoZero"/>
        <c:auto val="1"/>
        <c:lblAlgn val="ctr"/>
        <c:lblOffset val="100"/>
        <c:noMultiLvlLbl val="0"/>
      </c:catAx>
      <c:valAx>
        <c:axId val="548121704"/>
        <c:scaling>
          <c:orientation val="minMax"/>
        </c:scaling>
        <c:delete val="0"/>
        <c:axPos val="l"/>
        <c:numFmt formatCode="\$#,##0.00_);[Red]\(\$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12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Total</a:t>
            </a:r>
            <a:r>
              <a:rPr lang="en-US" altLang="zh-CN" b="1" baseline="0" dirty="0"/>
              <a:t> Gross Profit</a:t>
            </a:r>
            <a:endParaRPr lang="en-US" altLang="zh-C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614079216199351"/>
          <c:y val="0.14549709216184364"/>
          <c:w val="0.79250027375869259"/>
          <c:h val="0.669407585940133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E7E-4048-BC5B-9141C482DD00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74E-481C-B778-FE31C225094A}"/>
              </c:ext>
            </c:extLst>
          </c:dPt>
          <c:dLbls>
            <c:dLbl>
              <c:idx val="0"/>
              <c:numFmt formatCode="[$$-380A]\ #,##0;[Red][$$-380A]\ 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zh-CN"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3995439933272"/>
                      <c:h val="0.114121054738837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E7E-4048-BC5B-9141C482DD00}"/>
                </c:ext>
              </c:extLst>
            </c:dLbl>
            <c:dLbl>
              <c:idx val="1"/>
              <c:numFmt formatCode="[$$]#,##0_);[Red]\([$$]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altLang="zh-CN" sz="1197" b="1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74E-481C-B778-FE31C22509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Lariat overall Performance</c:v>
                </c:pt>
                <c:pt idx="1">
                  <c:v>Strategy 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19753518.359999999</c:v>
                </c:pt>
                <c:pt idx="1">
                  <c:v>20831400.920000002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E-481C-B778-FE31C2250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732096"/>
        <c:axId val="395732424"/>
      </c:barChart>
      <c:catAx>
        <c:axId val="39573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5732424"/>
        <c:crosses val="autoZero"/>
        <c:auto val="1"/>
        <c:lblAlgn val="ctr"/>
        <c:lblOffset val="100"/>
        <c:noMultiLvlLbl val="0"/>
      </c:catAx>
      <c:valAx>
        <c:axId val="395732424"/>
        <c:scaling>
          <c:orientation val="minMax"/>
        </c:scaling>
        <c:delete val="0"/>
        <c:axPos val="l"/>
        <c:numFmt formatCode="[$$-380A]\ #,##0;[Red][$$-380A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573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 dirty="0"/>
              <a:t>Total</a:t>
            </a:r>
            <a:r>
              <a:rPr lang="en-US" altLang="zh-CN" sz="2800" b="1" baseline="0" dirty="0"/>
              <a:t> Cost</a:t>
            </a:r>
            <a:endParaRPr lang="en-US" altLang="zh-CN" sz="2800" b="1" dirty="0"/>
          </a:p>
        </c:rich>
      </c:tx>
      <c:layout>
        <c:manualLayout>
          <c:xMode val="edge"/>
          <c:yMode val="edge"/>
          <c:x val="0.33418873901731833"/>
          <c:y val="5.7660482668182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243158382595365"/>
          <c:y val="0.30678857596011894"/>
          <c:w val="0.7946331898828235"/>
          <c:h val="0.52570797412189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D7-4610-81CE-C9ED81A7CC89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3F0-4ABC-A019-14D4D3617B02}"/>
              </c:ext>
            </c:extLst>
          </c:dPt>
          <c:dLbls>
            <c:dLbl>
              <c:idx val="0"/>
              <c:layout>
                <c:manualLayout>
                  <c:x val="-3.8224935574320494E-17"/>
                  <c:y val="5.4457122519949719E-2"/>
                </c:manualLayout>
              </c:layout>
              <c:numFmt formatCode="[$$]#,##0_);[Red]\([$$]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12210077479037"/>
                      <c:h val="0.176066051674202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1D7-4610-81CE-C9ED81A7CC89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46218306250777"/>
                      <c:h val="0.132843345347195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43F0-4ABC-A019-14D4D3617B02}"/>
                </c:ext>
              </c:extLst>
            </c:dLbl>
            <c:numFmt formatCode="[$$]#,##0_);[Red]\([$$]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Lariat Performance</c:v>
                </c:pt>
                <c:pt idx="1">
                  <c:v>Strategy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33076668.640000001</c:v>
                </c:pt>
                <c:pt idx="1">
                  <c:v>32075467.800000001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0-4ABC-A019-14D4D3617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254288"/>
        <c:axId val="392253304"/>
      </c:barChart>
      <c:catAx>
        <c:axId val="39225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2253304"/>
        <c:crosses val="autoZero"/>
        <c:auto val="1"/>
        <c:lblAlgn val="ctr"/>
        <c:lblOffset val="100"/>
        <c:noMultiLvlLbl val="0"/>
      </c:catAx>
      <c:valAx>
        <c:axId val="392253304"/>
        <c:scaling>
          <c:orientation val="minMax"/>
        </c:scaling>
        <c:delete val="0"/>
        <c:axPos val="l"/>
        <c:numFmt formatCode="[$$]#,##0_);[Red]\([$$]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225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2018 performance vs combined</a:t>
            </a:r>
            <a:r>
              <a:rPr lang="en-US" altLang="zh-CN" sz="1800" b="1" baseline="0"/>
              <a:t> strategy</a:t>
            </a:r>
            <a:endParaRPr lang="en-US" altLang="zh-CN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461980462049229"/>
          <c:y val="0.12978416954079086"/>
          <c:w val="0.6649144402801177"/>
          <c:h val="0.630273288207395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'Lariat Business Model Analysis'!$L$3</c:f>
              <c:strCache>
                <c:ptCount val="1"/>
                <c:pt idx="0">
                  <c:v>Lariat overall 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'Lariat Business Model Analysis'!$K$4:$K$6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Gross Profit</c:v>
                </c:pt>
              </c:strCache>
            </c:strRef>
          </c:cat>
          <c:val>
            <c:numRef>
              <c:f>'Lariat Business Model Analysis'!$L$4:$L$6</c:f>
              <c:numCache>
                <c:formatCode>\$#,##0.00_);[Red]\(\$#,##0.00\)</c:formatCode>
                <c:ptCount val="3"/>
                <c:pt idx="0">
                  <c:v>52830207</c:v>
                </c:pt>
                <c:pt idx="1">
                  <c:v>33076688.639999952</c:v>
                </c:pt>
                <c:pt idx="2">
                  <c:v>19753518.359999992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F-43D5-BB3E-4C3DCCC09998}"/>
            </c:ext>
          </c:extLst>
        </c:ser>
        <c:ser>
          <c:idx val="1"/>
          <c:order val="1"/>
          <c:tx>
            <c:strRef>
              <c:f>'Lariat Business Model Analysis'!$M$3</c:f>
              <c:strCache>
                <c:ptCount val="1"/>
                <c:pt idx="0">
                  <c:v>Combined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'Lariat Business Model Analysis'!$K$4:$K$6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Gross Profit</c:v>
                </c:pt>
              </c:strCache>
            </c:strRef>
          </c:cat>
          <c:val>
            <c:numRef>
              <c:f>'Lariat Business Model Analysis'!$M$4:$M$6</c:f>
              <c:numCache>
                <c:formatCode>\$#,##0.00_);[Red]\(\$#,##0.00\)</c:formatCode>
                <c:ptCount val="3"/>
                <c:pt idx="0" formatCode="\$#,##0_);[Red]\(\$#,##0\)">
                  <c:v>54305319</c:v>
                </c:pt>
                <c:pt idx="1">
                  <c:v>33695856.23999995</c:v>
                </c:pt>
                <c:pt idx="2">
                  <c:v>20609462.76000005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F-43D5-BB3E-4C3DCCC099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9884936"/>
        <c:axId val="549886248"/>
      </c:barChart>
      <c:catAx>
        <c:axId val="549884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9886248"/>
        <c:crosses val="autoZero"/>
        <c:auto val="1"/>
        <c:lblAlgn val="ctr"/>
        <c:lblOffset val="100"/>
        <c:noMultiLvlLbl val="0"/>
      </c:catAx>
      <c:valAx>
        <c:axId val="549886248"/>
        <c:scaling>
          <c:orientation val="minMax"/>
        </c:scaling>
        <c:delete val="0"/>
        <c:axPos val="b"/>
        <c:numFmt formatCode="\$#,##0.00_);[Red]\(\$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9884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b="1" dirty="0"/>
              <a:t>2018 performance</a:t>
            </a:r>
            <a:r>
              <a:rPr lang="en-US" altLang="zh-CN" sz="2400" b="1" baseline="0" dirty="0"/>
              <a:t> compares with strategies</a:t>
            </a:r>
            <a:endParaRPr lang="en-US" altLang="zh-CN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276237069631002"/>
          <c:y val="0.15111370406124153"/>
          <c:w val="0.7807516983171221"/>
          <c:h val="0.644831146385121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 performance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[$$]#,##0_);[Red]\([$$]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Gross Profit</c:v>
                </c:pt>
              </c:strCache>
            </c:strRef>
          </c:cat>
          <c:val>
            <c:numRef>
              <c:f>Sheet1!$B$2:$B$4</c:f>
              <c:numCache>
                <c:formatCode>\$#,##0.00_);[Red]\(\$#,##0.00\)</c:formatCode>
                <c:ptCount val="3"/>
                <c:pt idx="0">
                  <c:v>52830207</c:v>
                </c:pt>
                <c:pt idx="1">
                  <c:v>33076688.639999952</c:v>
                </c:pt>
                <c:pt idx="2">
                  <c:v>19753518.359999992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6-4B1F-882E-FD88D64257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numFmt formatCode="[$$-380A]\ #,##0;[Red][$$-380A]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Gross Profit</c:v>
                </c:pt>
              </c:strCache>
            </c:strRef>
          </c:cat>
          <c:val>
            <c:numRef>
              <c:f>Sheet1!$C$2:$C$4</c:f>
              <c:numCache>
                <c:formatCode>\$#,##0.00_);[Red]\(\$#,##0.00\)</c:formatCode>
                <c:ptCount val="3"/>
                <c:pt idx="0">
                  <c:v>55528478</c:v>
                </c:pt>
                <c:pt idx="1">
                  <c:v>34697077.079999954</c:v>
                </c:pt>
                <c:pt idx="2">
                  <c:v>20831400.920000046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6-4B1F-882E-FD88D64257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numFmt formatCode="[$$]#,##0_);[Red]\([$$]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Gross Profit</c:v>
                </c:pt>
              </c:strCache>
            </c:strRef>
          </c:cat>
          <c:val>
            <c:numRef>
              <c:f>Sheet1!$D$2:$D$4</c:f>
              <c:numCache>
                <c:formatCode>\$#,##0.00_);[Red]\(\$#,##0.00\)</c:formatCode>
                <c:ptCount val="3"/>
                <c:pt idx="0">
                  <c:v>51607048</c:v>
                </c:pt>
                <c:pt idx="1">
                  <c:v>32075467.799999952</c:v>
                </c:pt>
                <c:pt idx="2">
                  <c:v>19531580.200000048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6-4B1F-882E-FD88D64257E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Combined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numFmt formatCode="[$$]#,##0_);[Red]\([$$]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Gross Profit</c:v>
                </c:pt>
              </c:strCache>
            </c:strRef>
          </c:cat>
          <c:val>
            <c:numRef>
              <c:f>Sheet1!$E$2:$E$4</c:f>
              <c:numCache>
                <c:formatCode>\$#,##0.00_);[Red]\(\$#,##0.00\)</c:formatCode>
                <c:ptCount val="3"/>
                <c:pt idx="0" formatCode="\$#,##0_);[Red]\(\$#,##0\)">
                  <c:v>54305319</c:v>
                </c:pt>
                <c:pt idx="1">
                  <c:v>33695856.23999995</c:v>
                </c:pt>
                <c:pt idx="2">
                  <c:v>20609462.76000005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36-4B1F-882E-FD88D6425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01996040"/>
        <c:axId val="602003584"/>
      </c:barChart>
      <c:catAx>
        <c:axId val="601996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003584"/>
        <c:crosses val="autoZero"/>
        <c:auto val="1"/>
        <c:lblAlgn val="ctr"/>
        <c:lblOffset val="100"/>
        <c:noMultiLvlLbl val="0"/>
      </c:catAx>
      <c:valAx>
        <c:axId val="602003584"/>
        <c:scaling>
          <c:orientation val="minMax"/>
        </c:scaling>
        <c:delete val="0"/>
        <c:axPos val="b"/>
        <c:numFmt formatCode="\$#,##0.00_);[Red]\(\$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1996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394414852555197"/>
          <c:y val="0.8862786341125074"/>
          <c:w val="0.69211170294889612"/>
          <c:h val="5.54153035579235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989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1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18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4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5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9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6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4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B7A36F-2821-4B10-AF32-3122A1EC359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8FA70D0-0FD5-4079-8347-84E772EBF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0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0AD75B-2DA4-4DE8-BC07-36D15B52455B}"/>
              </a:ext>
            </a:extLst>
          </p:cNvPr>
          <p:cNvSpPr txBox="1"/>
          <p:nvPr/>
        </p:nvSpPr>
        <p:spPr>
          <a:xfrm>
            <a:off x="9499147" y="5798506"/>
            <a:ext cx="3759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Presented by Ye Chen (Jason)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12.11.2020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FD91FA-7851-4D16-80B3-09388A78759B}"/>
              </a:ext>
            </a:extLst>
          </p:cNvPr>
          <p:cNvSpPr txBox="1"/>
          <p:nvPr/>
        </p:nvSpPr>
        <p:spPr>
          <a:xfrm>
            <a:off x="2794017" y="790469"/>
            <a:ext cx="6391809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latin typeface="Calibri" panose="020F0502020204030204" pitchFamily="34" charset="0"/>
                <a:cs typeface="Calibri" panose="020F0502020204030204" pitchFamily="34" charset="0"/>
              </a:rPr>
              <a:t>Lariat</a:t>
            </a:r>
          </a:p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 rental car company</a:t>
            </a:r>
          </a:p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1-800-555-9345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7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7209-9717-4E3C-83CA-068C3556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236" y="1552575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Thank You</a:t>
            </a:r>
            <a:endParaRPr lang="zh-CN" altLang="en-US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4DC3B-5D87-43C0-ABDD-0E2E5850F1AA}"/>
              </a:ext>
            </a:extLst>
          </p:cNvPr>
          <p:cNvSpPr txBox="1"/>
          <p:nvPr/>
        </p:nvSpPr>
        <p:spPr>
          <a:xfrm>
            <a:off x="3863266" y="3429000"/>
            <a:ext cx="4465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8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E62C-E67D-455A-87C9-AC9C7AA6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04" y="333375"/>
            <a:ext cx="10364451" cy="707023"/>
          </a:xfrm>
        </p:spPr>
        <p:txBody>
          <a:bodyPr/>
          <a:lstStyle/>
          <a:p>
            <a:pPr algn="ctr"/>
            <a:r>
              <a:rPr lang="en-US" altLang="zh-CN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zh-CN" altLang="en-US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2F78-57F5-4312-8C97-B8F4F09C8F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4997" y="1837747"/>
            <a:ext cx="10363826" cy="3424107"/>
          </a:xfrm>
        </p:spPr>
        <p:txBody>
          <a:bodyPr/>
          <a:lstStyle/>
          <a:p>
            <a:r>
              <a:rPr lang="en-US" altLang="zh-CN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The purpose of this project</a:t>
            </a:r>
          </a:p>
          <a:p>
            <a:r>
              <a:rPr lang="en-US" altLang="zh-CN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  <a:p>
            <a:r>
              <a:rPr lang="en-US" altLang="zh-CN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  <a:p>
            <a:r>
              <a:rPr lang="en-US" altLang="zh-CN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  <a:p>
            <a:endParaRPr lang="en-US" altLang="zh-CN" cap="none" dirty="0"/>
          </a:p>
          <a:p>
            <a:endParaRPr lang="en-US" altLang="zh-C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F68F0-798A-42E3-A1E8-5B2BEF6B9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54" y="1837747"/>
            <a:ext cx="4762500" cy="31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7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236C-1FD8-4E70-8247-9DD05E38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70438"/>
            <a:ext cx="10364451" cy="783223"/>
          </a:xfrm>
        </p:spPr>
        <p:txBody>
          <a:bodyPr/>
          <a:lstStyle/>
          <a:p>
            <a:pPr algn="ctr"/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6923-AD78-44CC-A6CD-C13E1A89D9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15" y="2864604"/>
            <a:ext cx="3743510" cy="63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cap="none" dirty="0"/>
              <a:t>Lariat performance break down</a:t>
            </a:r>
            <a:endParaRPr lang="zh-CN" altLang="en-US" cap="none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813AF2-E51E-44CA-A113-583AC7E42E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733486"/>
              </p:ext>
            </p:extLst>
          </p:nvPr>
        </p:nvGraphicFramePr>
        <p:xfrm>
          <a:off x="3857625" y="1153661"/>
          <a:ext cx="6861421" cy="4999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342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CD07-18AE-4844-83CF-29BF52EE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57724"/>
            <a:ext cx="10364451" cy="6563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Data Analysis </a:t>
            </a:r>
            <a:endParaRPr lang="zh-CN" altLang="en-US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A077-B0DC-45FA-8D1C-77D4997C2F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2260" y="1229406"/>
            <a:ext cx="10363826" cy="4312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Strategy 1: buy 197 of top 10 cars that make the most profit for increasing gross revenue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376F360-409A-464E-9205-47FBA3999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988022"/>
              </p:ext>
            </p:extLst>
          </p:nvPr>
        </p:nvGraphicFramePr>
        <p:xfrm>
          <a:off x="5954173" y="1660675"/>
          <a:ext cx="4913086" cy="353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8A34F9-9E97-4315-899C-88DA08C4D91F}"/>
              </a:ext>
            </a:extLst>
          </p:cNvPr>
          <p:cNvSpPr txBox="1"/>
          <p:nvPr/>
        </p:nvSpPr>
        <p:spPr>
          <a:xfrm>
            <a:off x="5572433" y="5305428"/>
            <a:ext cx="529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Cars increase from </a:t>
            </a:r>
            <a:r>
              <a:rPr lang="en-US" altLang="zh-CN" dirty="0">
                <a:solidFill>
                  <a:srgbClr val="FF0000"/>
                </a:solidFill>
              </a:rPr>
              <a:t>4000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4197</a:t>
            </a:r>
          </a:p>
          <a:p>
            <a:r>
              <a:rPr lang="en-US" altLang="zh-CN" dirty="0"/>
              <a:t>Gross profit increases by </a:t>
            </a:r>
            <a:r>
              <a:rPr lang="en-US" altLang="zh-CN" dirty="0">
                <a:solidFill>
                  <a:srgbClr val="FF0000"/>
                </a:solidFill>
              </a:rPr>
              <a:t>5%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B93842-0BC9-49B4-BC87-D19DE35CB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33058"/>
              </p:ext>
            </p:extLst>
          </p:nvPr>
        </p:nvGraphicFramePr>
        <p:xfrm>
          <a:off x="390521" y="1988599"/>
          <a:ext cx="5015980" cy="3715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6260">
                  <a:extLst>
                    <a:ext uri="{9D8B030D-6E8A-4147-A177-3AD203B41FA5}">
                      <a16:colId xmlns:a16="http://schemas.microsoft.com/office/drawing/2014/main" val="1362792230"/>
                    </a:ext>
                  </a:extLst>
                </a:gridCol>
                <a:gridCol w="1979720">
                  <a:extLst>
                    <a:ext uri="{9D8B030D-6E8A-4147-A177-3AD203B41FA5}">
                      <a16:colId xmlns:a16="http://schemas.microsoft.com/office/drawing/2014/main" val="2581992364"/>
                    </a:ext>
                  </a:extLst>
                </a:gridCol>
              </a:tblGrid>
              <a:tr h="314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City and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Total 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210691"/>
                  </a:ext>
                </a:extLst>
              </a:tr>
              <a:tr h="307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 err="1">
                          <a:effectLst/>
                        </a:rPr>
                        <a:t>Charlotte,North</a:t>
                      </a:r>
                      <a:r>
                        <a:rPr lang="en-US" sz="1400" b="0" u="none" strike="noStrike" dirty="0">
                          <a:effectLst/>
                        </a:rPr>
                        <a:t> Carolina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u="none" strike="noStrike" dirty="0">
                          <a:effectLst/>
                        </a:rPr>
                        <a:t>$2,118,694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942834"/>
                  </a:ext>
                </a:extLst>
              </a:tr>
              <a:tr h="307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 err="1">
                          <a:effectLst/>
                        </a:rPr>
                        <a:t>Denver,Colorado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u="none" strike="noStrike" dirty="0">
                          <a:effectLst/>
                        </a:rPr>
                        <a:t>$2,155,030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308281"/>
                  </a:ext>
                </a:extLst>
              </a:tr>
              <a:tr h="307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El </a:t>
                      </a:r>
                      <a:r>
                        <a:rPr lang="en-US" sz="1400" b="0" u="none" strike="noStrike" dirty="0" err="1">
                          <a:effectLst/>
                        </a:rPr>
                        <a:t>Paso,Texas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u="none" strike="noStrike" dirty="0">
                          <a:effectLst/>
                        </a:rPr>
                        <a:t>$2,147,441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063152"/>
                  </a:ext>
                </a:extLst>
              </a:tr>
              <a:tr h="307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Fort </a:t>
                      </a:r>
                      <a:r>
                        <a:rPr lang="en-US" sz="1400" b="0" u="none" strike="noStrike" dirty="0" err="1">
                          <a:effectLst/>
                        </a:rPr>
                        <a:t>Worth,Texas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u="none" strike="noStrike" dirty="0">
                          <a:effectLst/>
                        </a:rPr>
                        <a:t>$2,150,621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3112"/>
                  </a:ext>
                </a:extLst>
              </a:tr>
              <a:tr h="307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Los </a:t>
                      </a:r>
                      <a:r>
                        <a:rPr lang="en-US" sz="1400" b="0" u="none" strike="noStrike" dirty="0" err="1">
                          <a:effectLst/>
                        </a:rPr>
                        <a:t>Angeles,California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u="none" strike="noStrike" dirty="0">
                          <a:effectLst/>
                        </a:rPr>
                        <a:t>$2,104,927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620785"/>
                  </a:ext>
                </a:extLst>
              </a:tr>
              <a:tr h="307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New York </a:t>
                      </a:r>
                      <a:r>
                        <a:rPr lang="en-US" sz="1400" b="0" u="none" strike="noStrike" dirty="0" err="1">
                          <a:effectLst/>
                        </a:rPr>
                        <a:t>City,New</a:t>
                      </a:r>
                      <a:r>
                        <a:rPr lang="en-US" sz="1400" b="0" u="none" strike="noStrike" dirty="0">
                          <a:effectLst/>
                        </a:rPr>
                        <a:t> York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u="none" strike="noStrike" dirty="0">
                          <a:effectLst/>
                        </a:rPr>
                        <a:t>$2,073,596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14384"/>
                  </a:ext>
                </a:extLst>
              </a:tr>
              <a:tr h="307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 err="1">
                          <a:effectLst/>
                        </a:rPr>
                        <a:t>Pomona,California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u="none" strike="noStrike" dirty="0">
                          <a:effectLst/>
                        </a:rPr>
                        <a:t>$1,111,109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21576"/>
                  </a:ext>
                </a:extLst>
              </a:tr>
              <a:tr h="307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 err="1">
                          <a:effectLst/>
                        </a:rPr>
                        <a:t>Sacramento,California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u="none" strike="noStrike" dirty="0">
                          <a:effectLst/>
                        </a:rPr>
                        <a:t>$2,091,261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834403"/>
                  </a:ext>
                </a:extLst>
              </a:tr>
              <a:tr h="329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Saint </a:t>
                      </a:r>
                      <a:r>
                        <a:rPr lang="en-US" sz="1400" b="0" u="none" strike="noStrike" dirty="0" err="1">
                          <a:effectLst/>
                        </a:rPr>
                        <a:t>Louis,Missouri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u="none" strike="noStrike" dirty="0">
                          <a:effectLst/>
                        </a:rPr>
                        <a:t>$1,111,112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819256"/>
                  </a:ext>
                </a:extLst>
              </a:tr>
              <a:tr h="302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 err="1">
                          <a:effectLst/>
                        </a:rPr>
                        <a:t>Washington,District</a:t>
                      </a:r>
                      <a:r>
                        <a:rPr lang="en-US" sz="1400" b="0" u="none" strike="noStrike" dirty="0">
                          <a:effectLst/>
                        </a:rPr>
                        <a:t> of Columbia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u="none" strike="noStrike" dirty="0">
                          <a:effectLst/>
                        </a:rPr>
                        <a:t>$3,187,750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58303"/>
                  </a:ext>
                </a:extLst>
              </a:tr>
              <a:tr h="307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Grand 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$20,251,541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5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3D4-234A-4E17-A6D3-26248B0F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211" y="470464"/>
            <a:ext cx="10364451" cy="51934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 </a:t>
            </a:r>
            <a:endParaRPr lang="zh-CN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12A6-3FD6-4D58-8C20-E20C2B7B10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8374" y="1176467"/>
            <a:ext cx="10363826" cy="4412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cap="none" dirty="0">
                <a:latin typeface="Calibri" panose="020F0502020204030204" pitchFamily="34" charset="0"/>
                <a:cs typeface="Calibri" panose="020F0502020204030204" pitchFamily="34" charset="0"/>
              </a:rPr>
              <a:t>Strategy 2: retire 113 of the top 100 car that make the least profit in order to save cost </a:t>
            </a:r>
            <a:endParaRPr lang="zh-CN" alt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6E1DB8-4325-41EF-A0F2-A59221F63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882858"/>
              </p:ext>
            </p:extLst>
          </p:nvPr>
        </p:nvGraphicFramePr>
        <p:xfrm>
          <a:off x="4754856" y="1760235"/>
          <a:ext cx="6091067" cy="396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F665D3-A632-4871-B9E8-BA5E60FA9B16}"/>
              </a:ext>
            </a:extLst>
          </p:cNvPr>
          <p:cNvSpPr txBox="1"/>
          <p:nvPr/>
        </p:nvSpPr>
        <p:spPr>
          <a:xfrm>
            <a:off x="5337514" y="5788056"/>
            <a:ext cx="564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Cars decrease from </a:t>
            </a:r>
            <a:r>
              <a:rPr lang="en-US" altLang="zh-CN" dirty="0">
                <a:solidFill>
                  <a:srgbClr val="FF0000"/>
                </a:solidFill>
              </a:rPr>
              <a:t>4000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3887</a:t>
            </a:r>
          </a:p>
          <a:p>
            <a:r>
              <a:rPr lang="en-US" altLang="zh-CN" dirty="0"/>
              <a:t>The total cost decrease </a:t>
            </a:r>
            <a:r>
              <a:rPr lang="en-US" altLang="zh-CN" dirty="0">
                <a:solidFill>
                  <a:srgbClr val="FF0000"/>
                </a:solidFill>
              </a:rPr>
              <a:t>3%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9D1F7C-142E-4871-9C9A-F7991CA17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75520"/>
              </p:ext>
            </p:extLst>
          </p:nvPr>
        </p:nvGraphicFramePr>
        <p:xfrm>
          <a:off x="511174" y="1920875"/>
          <a:ext cx="3794125" cy="4279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8765">
                  <a:extLst>
                    <a:ext uri="{9D8B030D-6E8A-4147-A177-3AD203B41FA5}">
                      <a16:colId xmlns:a16="http://schemas.microsoft.com/office/drawing/2014/main" val="3675799345"/>
                    </a:ext>
                  </a:extLst>
                </a:gridCol>
                <a:gridCol w="1395360">
                  <a:extLst>
                    <a:ext uri="{9D8B030D-6E8A-4147-A177-3AD203B41FA5}">
                      <a16:colId xmlns:a16="http://schemas.microsoft.com/office/drawing/2014/main" val="1840068626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Car make and 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Gross profit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4216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Daewoo Nubira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($4,106.92)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92378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Audi 5000CS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($2,806.80)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15884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Saturn Relay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($1,296.76)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6877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Plymouth Volare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($1,120.32)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453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Dodge D150 Club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($564.28)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0276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Mercedes-Benz SLS-Class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($555.64)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3738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Ford Aspire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($337.76)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1624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Fiat 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($271.24)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34199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Maserati GranTurismo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</a:rPr>
                        <a:t>$1.76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013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Porsche 914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</a:rPr>
                        <a:t>$52.60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14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Audi RS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</a:rPr>
                        <a:t>$112.24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4813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Corbin Sparrow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</a:rPr>
                        <a:t>$131.56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101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Volvo 850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</a:rPr>
                        <a:t>$247.28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7756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Pontiac Turbo Firefly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</a:rPr>
                        <a:t>$388.44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0086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Mazda B2600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</a:rPr>
                        <a:t>$391.80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4338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Dodge Sprinter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</a:rPr>
                        <a:t>$437.16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602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Hummer H2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</a:rPr>
                        <a:t>$625.48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0811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Suzuki Forenza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</a:rPr>
                        <a:t>$701.76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610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Chevrolet Lumina APV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</a:rPr>
                        <a:t>$742.36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69197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GMC Yukon XL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u="none" strike="noStrike" dirty="0">
                          <a:effectLst/>
                        </a:rPr>
                        <a:t>$894.64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9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89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15D9-0B48-4F90-8FE6-B833A4CF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2425"/>
            <a:ext cx="10364451" cy="872932"/>
          </a:xfrm>
        </p:spPr>
        <p:txBody>
          <a:bodyPr/>
          <a:lstStyle/>
          <a:p>
            <a:pPr algn="ctr"/>
            <a:r>
              <a:rPr lang="en-US" altLang="zh-CN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lang="zh-CN" altLang="en-US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560C-32B6-48F8-B09E-9E946DEA2E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251835"/>
            <a:ext cx="10363826" cy="4245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cap="none" dirty="0">
                <a:latin typeface="Calibri" panose="020F0502020204030204" pitchFamily="34" charset="0"/>
                <a:cs typeface="Calibri" panose="020F0502020204030204" pitchFamily="34" charset="0"/>
              </a:rPr>
              <a:t>Combined Strategy: buy 197 top 10 profitable cars, retire 113 Top 100 the least profitable cars.</a:t>
            </a:r>
            <a:endParaRPr lang="zh-CN" alt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35B8-A267-4A0D-85C4-58F97703E6C3}"/>
              </a:ext>
            </a:extLst>
          </p:cNvPr>
          <p:cNvSpPr txBox="1"/>
          <p:nvPr/>
        </p:nvSpPr>
        <p:spPr>
          <a:xfrm>
            <a:off x="6433228" y="2706623"/>
            <a:ext cx="4711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Cars increase from </a:t>
            </a:r>
            <a:r>
              <a:rPr lang="en-US" altLang="zh-CN" sz="1600" dirty="0">
                <a:solidFill>
                  <a:srgbClr val="FF0000"/>
                </a:solidFill>
              </a:rPr>
              <a:t>4000</a:t>
            </a:r>
            <a:r>
              <a:rPr lang="en-US" altLang="zh-CN" sz="1600" dirty="0"/>
              <a:t> to </a:t>
            </a:r>
            <a:r>
              <a:rPr lang="en-US" altLang="zh-CN" sz="1600" dirty="0">
                <a:solidFill>
                  <a:srgbClr val="FF0000"/>
                </a:solidFill>
              </a:rPr>
              <a:t>4084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Gross Revenue increases </a:t>
            </a:r>
            <a:r>
              <a:rPr lang="en-US" altLang="zh-CN" sz="1600" dirty="0">
                <a:solidFill>
                  <a:srgbClr val="FF0000"/>
                </a:solidFill>
              </a:rPr>
              <a:t>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Total Cost increases </a:t>
            </a:r>
            <a:r>
              <a:rPr lang="en-US" altLang="zh-CN" sz="1600" dirty="0">
                <a:solidFill>
                  <a:srgbClr val="FF0000"/>
                </a:solidFill>
              </a:rPr>
              <a:t>1.8%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Total Revenue increases </a:t>
            </a:r>
            <a:r>
              <a:rPr lang="en-US" altLang="zh-CN" sz="1600" dirty="0">
                <a:solidFill>
                  <a:srgbClr val="FF0000"/>
                </a:solidFill>
              </a:rPr>
              <a:t>2.7 %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D18842D-EF7F-4394-B675-FDEBB0987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69567"/>
              </p:ext>
            </p:extLst>
          </p:nvPr>
        </p:nvGraphicFramePr>
        <p:xfrm>
          <a:off x="200025" y="2009775"/>
          <a:ext cx="6543675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33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718E-829E-44CA-A89D-FEED40EC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9418"/>
            <a:ext cx="10364451" cy="5977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Overall Data Comparison</a:t>
            </a:r>
            <a:endParaRPr lang="zh-CN" altLang="en-US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262EB3-A345-4519-9F18-CA82337BFB8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01489011"/>
              </p:ext>
            </p:extLst>
          </p:nvPr>
        </p:nvGraphicFramePr>
        <p:xfrm>
          <a:off x="532775" y="995363"/>
          <a:ext cx="10363200" cy="5663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794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74B0-5C7C-4417-9DEE-F95BACFA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0843"/>
            <a:ext cx="10364451" cy="838808"/>
          </a:xfrm>
        </p:spPr>
        <p:txBody>
          <a:bodyPr/>
          <a:lstStyle/>
          <a:p>
            <a:pPr algn="ctr"/>
            <a:r>
              <a:rPr lang="en-US" altLang="zh-CN" b="1" cap="none" dirty="0"/>
              <a:t>Support Data</a:t>
            </a:r>
            <a:endParaRPr lang="zh-CN" altLang="en-US" b="1" cap="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9C9F73-07AD-494C-8D82-0622015EA4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2378" y="1229848"/>
            <a:ext cx="10836147" cy="5113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2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93ED-BA85-48D2-9370-D346E5EC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62" y="285750"/>
            <a:ext cx="10364451" cy="743496"/>
          </a:xfrm>
        </p:spPr>
        <p:txBody>
          <a:bodyPr/>
          <a:lstStyle/>
          <a:p>
            <a:pPr algn="ctr"/>
            <a:r>
              <a:rPr lang="en-US" altLang="zh-CN" b="1" cap="none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zh-CN" altLang="en-US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F0B6-320E-47A0-A1EE-591ADE851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4340" y="1597081"/>
            <a:ext cx="10363826" cy="4300039"/>
          </a:xfrm>
        </p:spPr>
        <p:txBody>
          <a:bodyPr/>
          <a:lstStyle/>
          <a:p>
            <a:r>
              <a:rPr lang="en-US" altLang="zh-CN" sz="1800" b="0" i="0" u="none" strike="noStrike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the goal of </a:t>
            </a:r>
            <a:r>
              <a:rPr lang="en-US" altLang="zh-CN" sz="1800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 gross revenue and reducing cost, </a:t>
            </a:r>
            <a:r>
              <a:rPr lang="en-US" altLang="zh-CN" sz="1800" b="0" i="0" u="none" strike="noStrike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altLang="zh-CN" sz="1800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n-US" altLang="zh-CN" sz="1800" b="0" i="0" u="none" strike="noStrike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three strategies, one of which combines 1 and 2</a:t>
            </a:r>
          </a:p>
          <a:p>
            <a:pPr lvl="1"/>
            <a:r>
              <a:rPr lang="en-US" altLang="zh-CN" cap="none" dirty="0">
                <a:latin typeface="Calibri" panose="020F0502020204030204" pitchFamily="34" charset="0"/>
                <a:cs typeface="Calibri" panose="020F0502020204030204" pitchFamily="34" charset="0"/>
              </a:rPr>
              <a:t>Strategy 1</a:t>
            </a:r>
          </a:p>
          <a:p>
            <a:pPr lvl="1"/>
            <a:r>
              <a:rPr lang="en-US" altLang="zh-CN" cap="none" dirty="0">
                <a:latin typeface="Calibri" panose="020F0502020204030204" pitchFamily="34" charset="0"/>
                <a:cs typeface="Calibri" panose="020F0502020204030204" pitchFamily="34" charset="0"/>
              </a:rPr>
              <a:t>Strategy 2</a:t>
            </a:r>
          </a:p>
          <a:p>
            <a:pPr lvl="1"/>
            <a:r>
              <a:rPr lang="en-US" altLang="zh-CN" cap="none" dirty="0">
                <a:latin typeface="Calibri" panose="020F0502020204030204" pitchFamily="34" charset="0"/>
                <a:cs typeface="Calibri" panose="020F0502020204030204" pitchFamily="34" charset="0"/>
              </a:rPr>
              <a:t>Combined</a:t>
            </a:r>
          </a:p>
          <a:p>
            <a:r>
              <a:rPr lang="en-US" altLang="zh-CN" cap="none" dirty="0">
                <a:latin typeface="Calibri" panose="020F0502020204030204" pitchFamily="34" charset="0"/>
                <a:cs typeface="Calibri" panose="020F0502020204030204" pitchFamily="34" charset="0"/>
              </a:rPr>
              <a:t>Overall conclusion</a:t>
            </a:r>
          </a:p>
          <a:p>
            <a:pPr lvl="1"/>
            <a:endParaRPr lang="en-US" altLang="zh-CN" cap="none" dirty="0"/>
          </a:p>
          <a:p>
            <a:pPr lvl="1"/>
            <a:endParaRPr lang="en-US" altLang="zh-CN" cap="none" dirty="0"/>
          </a:p>
          <a:p>
            <a:pPr lvl="1"/>
            <a:endParaRPr lang="en-US" altLang="zh-CN" cap="none" dirty="0"/>
          </a:p>
        </p:txBody>
      </p:sp>
      <p:pic>
        <p:nvPicPr>
          <p:cNvPr id="7" name="Picture 2" descr="Global Car Rentals Market Forecast To 2025">
            <a:extLst>
              <a:ext uri="{FF2B5EF4-FFF2-40B4-BE49-F238E27FC236}">
                <a16:creationId xmlns:a16="http://schemas.microsoft.com/office/drawing/2014/main" id="{FFC5503C-A44E-4682-B8CF-97A5EDFC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645" y="2532224"/>
            <a:ext cx="4261281" cy="25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195C13-2B15-4B6C-91DC-F70DFD0C4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3747099"/>
            <a:ext cx="5722620" cy="23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971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3620</TotalTime>
  <Words>370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Century Schoolbook</vt:lpstr>
      <vt:lpstr>Wingdings 2</vt:lpstr>
      <vt:lpstr>View</vt:lpstr>
      <vt:lpstr>PowerPoint Presentation</vt:lpstr>
      <vt:lpstr>Agenda</vt:lpstr>
      <vt:lpstr>Data Analysis</vt:lpstr>
      <vt:lpstr>Data Analysis </vt:lpstr>
      <vt:lpstr>Data Analysis </vt:lpstr>
      <vt:lpstr>Data analysis</vt:lpstr>
      <vt:lpstr>Overall Data Comparison</vt:lpstr>
      <vt:lpstr>Support Data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Chen</dc:creator>
  <cp:lastModifiedBy>Jason Chen</cp:lastModifiedBy>
  <cp:revision>49</cp:revision>
  <dcterms:created xsi:type="dcterms:W3CDTF">2020-12-08T22:11:29Z</dcterms:created>
  <dcterms:modified xsi:type="dcterms:W3CDTF">2020-12-14T23:06:16Z</dcterms:modified>
</cp:coreProperties>
</file>