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it started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How it started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269999" y="3879032"/>
            <a:ext cx="9237159" cy="889001"/>
            <a:chOff x="0" y="0"/>
            <a:chExt cx="9237156" cy="889000"/>
          </a:xfrm>
        </p:grpSpPr>
        <p:sp>
          <p:nvSpPr>
            <p:cNvPr id="16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68" name="Got sick of Dynamic languages"/>
            <p:cNvSpPr txBox="1"/>
            <p:nvPr/>
          </p:nvSpPr>
          <p:spPr>
            <a:xfrm>
              <a:off x="990044" y="0"/>
              <a:ext cx="8247113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Got sick of </a:t>
              </a:r>
              <a:r>
                <a:rPr b="1"/>
                <a:t>Dynamic</a:t>
              </a:r>
              <a:r>
                <a:t> languages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1270000" y="5057507"/>
            <a:ext cx="2260045" cy="1494835"/>
            <a:chOff x="0" y="219666"/>
            <a:chExt cx="2260044" cy="1494833"/>
          </a:xfrm>
        </p:grpSpPr>
        <p:sp>
          <p:nvSpPr>
            <p:cNvPr id="17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1" name="Looked for something: CLEAN, FAST, SAFE, STAB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Looked for something: </a:t>
              </a:r>
              <a:r>
                <a:rPr b="1"/>
                <a:t>CLEAN</a:t>
              </a:r>
              <a:r>
                <a:t>, </a:t>
              </a:r>
              <a:r>
                <a:rPr b="1"/>
                <a:t>FAST</a:t>
              </a:r>
              <a:r>
                <a:t>, </a:t>
              </a:r>
              <a:r>
                <a:rPr b="1"/>
                <a:t>SAFE</a:t>
              </a:r>
              <a:r>
                <a:t>, </a:t>
              </a:r>
              <a:r>
                <a:rPr b="1"/>
                <a:t>STABLE</a:t>
              </a:r>
            </a:p>
          </p:txBody>
        </p:sp>
      </p:grpSp>
      <p:pic>
        <p:nvPicPr>
          <p:cNvPr id="173" name="victory.png" descr="vi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09218" y="3554929"/>
            <a:ext cx="1537207" cy="15372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Group"/>
          <p:cNvGrpSpPr/>
          <p:nvPr/>
        </p:nvGrpSpPr>
        <p:grpSpPr>
          <a:xfrm>
            <a:off x="1269999" y="5796649"/>
            <a:ext cx="9237159" cy="889001"/>
            <a:chOff x="0" y="0"/>
            <a:chExt cx="9237156" cy="889000"/>
          </a:xfrm>
        </p:grpSpPr>
        <p:sp>
          <p:nvSpPr>
            <p:cNvPr id="17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5" name="The Language Authors are SICK"/>
            <p:cNvSpPr txBox="1"/>
            <p:nvPr/>
          </p:nvSpPr>
          <p:spPr>
            <a:xfrm>
              <a:off x="990044" y="0"/>
              <a:ext cx="8247113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The </a:t>
              </a:r>
              <a:r>
                <a:rPr b="1"/>
                <a:t>Language Authors</a:t>
              </a:r>
              <a:r>
                <a:t> are SICK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3"/>
      <p:bldP build="whole" bldLvl="1" animBg="1" rev="0" advAuto="0" spid="169" grpId="1"/>
      <p:bldP build="whole" bldLvl="1" animBg="1" rev="0" advAuto="0" spid="17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Don’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Don’ts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9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7" name="Don’t focus on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focus on </a:t>
              </a:r>
              <a:r>
                <a:rPr b="1"/>
                <a:t>frameworks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1269999" y="5097457"/>
            <a:ext cx="2260046" cy="1494835"/>
            <a:chOff x="0" y="219666"/>
            <a:chExt cx="2260044" cy="1494833"/>
          </a:xfrm>
        </p:grpSpPr>
        <p:sp>
          <p:nvSpPr>
            <p:cNvPr id="29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0" name="Don’t violate liber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violate </a:t>
              </a:r>
              <a:r>
                <a:rPr b="1"/>
                <a:t>liberty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1270000" y="6096217"/>
            <a:ext cx="2260045" cy="1494834"/>
            <a:chOff x="0" y="219666"/>
            <a:chExt cx="2260044" cy="1494833"/>
          </a:xfrm>
        </p:grpSpPr>
        <p:sp>
          <p:nvSpPr>
            <p:cNvPr id="30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303" name="Don’t use libs &amp; frameworks for everything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use libs &amp; frameworks for </a:t>
              </a:r>
              <a:r>
                <a:rPr b="1"/>
                <a:t>everything</a:t>
              </a:r>
            </a:p>
          </p:txBody>
        </p:sp>
      </p:grpSp>
      <p:pic>
        <p:nvPicPr>
          <p:cNvPr id="305" name="thumbs-down.png" descr="thumbs-d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6775" y="3527282"/>
            <a:ext cx="1592500" cy="15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2"/>
      <p:bldP build="whole" bldLvl="1" animBg="1" rev="0" advAuto="0" spid="304" grpId="3"/>
      <p:bldP build="whole" bldLvl="1" animBg="1" rev="0" advAuto="0" spid="29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rst step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First steps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17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0" name="A tour of Go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A </a:t>
              </a:r>
              <a:r>
                <a:rPr b="1"/>
                <a:t>tour of Go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270000" y="5057507"/>
            <a:ext cx="2260045" cy="1494835"/>
            <a:chOff x="0" y="219666"/>
            <a:chExt cx="2260044" cy="1494833"/>
          </a:xfrm>
        </p:grpSpPr>
        <p:sp>
          <p:nvSpPr>
            <p:cNvPr id="18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3" name="Couple videos &amp; cours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Couple </a:t>
              </a:r>
              <a:r>
                <a:rPr b="1"/>
                <a:t>videos</a:t>
              </a:r>
              <a:r>
                <a:t> &amp; </a:t>
              </a:r>
              <a:r>
                <a:rPr b="1"/>
                <a:t>courses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1270000" y="6016316"/>
            <a:ext cx="2260045" cy="1494834"/>
            <a:chOff x="0" y="219666"/>
            <a:chExt cx="2260044" cy="1494833"/>
          </a:xfrm>
        </p:grpSpPr>
        <p:sp>
          <p:nvSpPr>
            <p:cNvPr id="18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86" name="Get a job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Get a </a:t>
              </a:r>
              <a:r>
                <a:rPr b="1"/>
                <a:t>job</a:t>
              </a:r>
            </a:p>
          </p:txBody>
        </p:sp>
      </p:grpSp>
      <p:pic>
        <p:nvPicPr>
          <p:cNvPr id="188" name="stairs.png" descr="stai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1100" y="3686811"/>
            <a:ext cx="1273443" cy="127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  <p:bldP build="whole" bldLvl="1" animBg="1" rev="0" advAuto="0" spid="184" grpId="2"/>
      <p:bldP build="whole" bldLvl="1" animBg="1" rev="0" advAuto="0" spid="187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irst impression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First impressions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19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2" name="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UGLY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19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5" name="PRIMI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PRIMITIVE</a:t>
              </a:r>
            </a:p>
          </p:txBody>
        </p:sp>
      </p:grpSp>
      <p:grpSp>
        <p:nvGrpSpPr>
          <p:cNvPr id="199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19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98" name="TOO SIMP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>
                <a:defRPr b="0"/>
              </a:pPr>
              <a:r>
                <a:rPr b="1"/>
                <a:t>TOO SIMPLE</a:t>
              </a:r>
            </a:p>
          </p:txBody>
        </p:sp>
      </p:grpSp>
      <p:pic>
        <p:nvPicPr>
          <p:cNvPr id="200" name="love.png" descr="lo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1554" y="3697265"/>
            <a:ext cx="1252534" cy="1252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3"/>
      <p:bldP build="whole" bldLvl="1" animBg="1" rev="0" advAuto="0" spid="193" grpId="1"/>
      <p:bldP build="whole" bldLvl="1" animBg="1" rev="0" advAuto="0" spid="19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XPECTATION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EXPECTATIONS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0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4" name="Loads of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Loads of </a:t>
              </a:r>
              <a:r>
                <a:rPr b="1"/>
                <a:t>frameworks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20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07" name="Clever ways of doing thing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Clever</a:t>
              </a:r>
              <a:r>
                <a:t> ways of doing things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20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0" name="Many gotchas &amp; magic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Many </a:t>
              </a:r>
              <a:r>
                <a:rPr b="1"/>
                <a:t>gotchas</a:t>
              </a:r>
              <a:r>
                <a:t> &amp; magic</a:t>
              </a:r>
            </a:p>
          </p:txBody>
        </p:sp>
      </p:grpSp>
      <p:pic>
        <p:nvPicPr>
          <p:cNvPr id="212" name="in-love.png" descr="in-lo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5453" y="3661164"/>
            <a:ext cx="1324737" cy="1324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11" grpId="3"/>
      <p:bldP build="whole" bldLvl="1" animBg="1" rev="0" advAuto="0" spid="20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imilaritie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Similarities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1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6" name="Easy to prototyp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Easy to </a:t>
              </a:r>
              <a:r>
                <a:rPr b="1"/>
                <a:t>prototype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21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19" name="Can get 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ugly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22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2" name="Very accessible &amp; produc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Very </a:t>
              </a:r>
              <a:r>
                <a:rPr b="1"/>
                <a:t>accessible </a:t>
              </a:r>
              <a:r>
                <a:t>&amp;</a:t>
              </a:r>
              <a:r>
                <a:rPr b="1"/>
                <a:t> productive</a:t>
              </a:r>
            </a:p>
          </p:txBody>
        </p:sp>
      </p:grpSp>
      <p:pic>
        <p:nvPicPr>
          <p:cNvPr id="224" name="opacity.png" descr="opac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61742" y="3609914"/>
            <a:ext cx="1427237" cy="1427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20" grpId="2"/>
      <p:bldP build="whole" bldLvl="1" animBg="1" rev="0" advAuto="0" spid="22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ifference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Differences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2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8" name="Statically typed natur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Static</a:t>
              </a:r>
              <a:r>
                <a:t>ally typed nature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70000" y="5077482"/>
            <a:ext cx="2260045" cy="1494835"/>
            <a:chOff x="0" y="219666"/>
            <a:chExt cx="2260044" cy="1494833"/>
          </a:xfrm>
        </p:grpSpPr>
        <p:sp>
          <p:nvSpPr>
            <p:cNvPr id="23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1" name="Stable without breaking change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Stable</a:t>
              </a:r>
              <a:r>
                <a:t> without breaking changes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270000" y="6056266"/>
            <a:ext cx="2260045" cy="1494835"/>
            <a:chOff x="0" y="219666"/>
            <a:chExt cx="2260044" cy="1494833"/>
          </a:xfrm>
        </p:grpSpPr>
        <p:sp>
          <p:nvSpPr>
            <p:cNvPr id="23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4" name="Little to no changes in the ecosystem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Little</a:t>
              </a:r>
              <a:r>
                <a:t> to no </a:t>
              </a:r>
              <a:r>
                <a:rPr b="1"/>
                <a:t>changes</a:t>
              </a:r>
              <a:r>
                <a:t> in the ecosystem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1270000" y="7035050"/>
            <a:ext cx="2260045" cy="1494835"/>
            <a:chOff x="0" y="219666"/>
            <a:chExt cx="2260044" cy="1494833"/>
          </a:xfrm>
        </p:grpSpPr>
        <p:sp>
          <p:nvSpPr>
            <p:cNvPr id="23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37" name="Simple Desig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Simple Design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1270000" y="8013834"/>
            <a:ext cx="2260045" cy="1494835"/>
            <a:chOff x="0" y="219666"/>
            <a:chExt cx="2260044" cy="1494833"/>
          </a:xfrm>
        </p:grpSpPr>
        <p:sp>
          <p:nvSpPr>
            <p:cNvPr id="23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0" name="Encourages libraries &amp; concepts vs fully fledged framework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Encourages </a:t>
              </a:r>
              <a:r>
                <a:rPr b="1"/>
                <a:t>libraries</a:t>
              </a:r>
              <a:r>
                <a:t> &amp; </a:t>
              </a:r>
              <a:r>
                <a:rPr b="1"/>
                <a:t>concepts</a:t>
              </a:r>
              <a:r>
                <a:t> vs fully fledged frameworks</a:t>
              </a:r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1270000" y="8992618"/>
            <a:ext cx="2260045" cy="1494835"/>
            <a:chOff x="0" y="219666"/>
            <a:chExt cx="2260044" cy="1494833"/>
          </a:xfrm>
        </p:grpSpPr>
        <p:sp>
          <p:nvSpPr>
            <p:cNvPr id="24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3" name="No centralised package repositor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No </a:t>
              </a:r>
              <a:r>
                <a:rPr b="1"/>
                <a:t>centralised</a:t>
              </a:r>
              <a:r>
                <a:t> package </a:t>
              </a:r>
              <a:r>
                <a:rPr b="1"/>
                <a:t>repository</a:t>
              </a:r>
            </a:p>
          </p:txBody>
        </p:sp>
      </p:grpSp>
      <p:pic>
        <p:nvPicPr>
          <p:cNvPr id="245" name="junction.png" descr="j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22927" y="3671099"/>
            <a:ext cx="1304866" cy="1304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4"/>
      <p:bldP build="whole" bldLvl="1" animBg="1" rev="0" advAuto="0" spid="241" grpId="5"/>
      <p:bldP build="whole" bldLvl="1" animBg="1" rev="0" advAuto="0" spid="244" grpId="6"/>
      <p:bldP build="whole" bldLvl="1" animBg="1" rev="0" advAuto="0" spid="235" grpId="3"/>
      <p:bldP build="whole" bldLvl="1" animBg="1" rev="0" advAuto="0" spid="229" grpId="1"/>
      <p:bldP build="whole" bldLvl="1" animBg="1" rev="0" advAuto="0" spid="23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hings I like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Things I like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4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49" name="Simplici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Simplicity</a:t>
              </a: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1270000" y="5037532"/>
            <a:ext cx="2260045" cy="1494834"/>
            <a:chOff x="0" y="219666"/>
            <a:chExt cx="2260044" cy="1494833"/>
          </a:xfrm>
        </p:grpSpPr>
        <p:sp>
          <p:nvSpPr>
            <p:cNvPr id="25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2" name="Robustness &amp; Strictnes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Robustness</a:t>
              </a:r>
              <a:r>
                <a:t> &amp; Strictness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1270000" y="5976365"/>
            <a:ext cx="2260045" cy="1494835"/>
            <a:chOff x="0" y="219666"/>
            <a:chExt cx="2260044" cy="1494833"/>
          </a:xfrm>
        </p:grpSpPr>
        <p:sp>
          <p:nvSpPr>
            <p:cNvPr id="25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5" name="Safety &amp; Stabilit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Safety &amp; </a:t>
              </a:r>
              <a:r>
                <a:rPr b="1"/>
                <a:t>Stability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1270000" y="6915199"/>
            <a:ext cx="2260045" cy="1494835"/>
            <a:chOff x="0" y="219666"/>
            <a:chExt cx="2260044" cy="1494833"/>
          </a:xfrm>
        </p:grpSpPr>
        <p:sp>
          <p:nvSpPr>
            <p:cNvPr id="25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58" name="Can get hired without Go experienc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hired</a:t>
              </a:r>
              <a:r>
                <a:t> </a:t>
              </a:r>
              <a:r>
                <a:rPr b="1"/>
                <a:t>without</a:t>
              </a:r>
              <a:r>
                <a:t> Go </a:t>
              </a:r>
              <a:r>
                <a:rPr b="1"/>
                <a:t>experience</a:t>
              </a:r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1270000" y="7854033"/>
            <a:ext cx="2260045" cy="1494834"/>
            <a:chOff x="0" y="219666"/>
            <a:chExt cx="2260044" cy="1494833"/>
          </a:xfrm>
        </p:grpSpPr>
        <p:sp>
          <p:nvSpPr>
            <p:cNvPr id="26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1" name="Productiv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Productive</a:t>
              </a:r>
            </a:p>
          </p:txBody>
        </p:sp>
      </p:grpSp>
      <p:pic>
        <p:nvPicPr>
          <p:cNvPr id="263" name="thumbs-up.png" descr="thumbs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5976" y="3498465"/>
            <a:ext cx="1650135" cy="1650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  <p:bldP build="whole" bldLvl="1" animBg="1" rev="0" advAuto="0" spid="256" grpId="3"/>
      <p:bldP build="whole" bldLvl="1" animBg="1" rev="0" advAuto="0" spid="259" grpId="4"/>
      <p:bldP build="whole" bldLvl="1" animBg="1" rev="0" advAuto="0" spid="253" grpId="2"/>
      <p:bldP build="whole" bldLvl="1" animBg="1" rev="0" advAuto="0" spid="262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hings I don’t like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Things I don’t like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6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67" name="Too simpl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Too </a:t>
              </a:r>
              <a:r>
                <a:rPr b="1"/>
                <a:t>simple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1270000" y="5037532"/>
            <a:ext cx="2260045" cy="1494834"/>
            <a:chOff x="0" y="219666"/>
            <a:chExt cx="2260044" cy="1494833"/>
          </a:xfrm>
        </p:grpSpPr>
        <p:sp>
          <p:nvSpPr>
            <p:cNvPr id="26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0" name="Can get ugly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Can get </a:t>
              </a:r>
              <a:r>
                <a:rPr b="1"/>
                <a:t>ugly</a:t>
              </a:r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1270000" y="5976365"/>
            <a:ext cx="2260045" cy="1494835"/>
            <a:chOff x="0" y="219666"/>
            <a:chExt cx="2260044" cy="1494833"/>
          </a:xfrm>
        </p:grpSpPr>
        <p:sp>
          <p:nvSpPr>
            <p:cNvPr id="272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3" name="Small adoptio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Small </a:t>
              </a:r>
              <a:r>
                <a:rPr b="1"/>
                <a:t>adoption</a:t>
              </a:r>
            </a:p>
          </p:txBody>
        </p:sp>
      </p:grpSp>
      <p:grpSp>
        <p:nvGrpSpPr>
          <p:cNvPr id="277" name="Group"/>
          <p:cNvGrpSpPr/>
          <p:nvPr/>
        </p:nvGrpSpPr>
        <p:grpSpPr>
          <a:xfrm>
            <a:off x="1270000" y="6915199"/>
            <a:ext cx="2260045" cy="1494835"/>
            <a:chOff x="0" y="219666"/>
            <a:chExt cx="2260044" cy="1494833"/>
          </a:xfrm>
        </p:grpSpPr>
        <p:sp>
          <p:nvSpPr>
            <p:cNvPr id="275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76" name="Hard to find a job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Hard to find a </a:t>
              </a:r>
              <a:r>
                <a:rPr b="1"/>
                <a:t>job</a:t>
              </a:r>
            </a:p>
          </p:txBody>
        </p:sp>
      </p:grpSp>
      <p:pic>
        <p:nvPicPr>
          <p:cNvPr id="278" name="dislike.png" descr="dislik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9432" y="3651920"/>
            <a:ext cx="1343223" cy="1343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3"/>
      <p:bldP build="whole" bldLvl="1" animBg="1" rev="0" advAuto="0" spid="268" grpId="1"/>
      <p:bldP build="whole" bldLvl="1" animBg="1" rev="0" advAuto="0" spid="271" grpId="2"/>
      <p:bldP build="whole" bldLvl="1" animBg="1" rev="0" advAuto="0" spid="277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do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dos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28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2" name="Change your mindset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Change your </a:t>
              </a:r>
              <a:r>
                <a:rPr b="1"/>
                <a:t>mindset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1270000" y="5144557"/>
            <a:ext cx="2260045" cy="1494834"/>
            <a:chOff x="0" y="219666"/>
            <a:chExt cx="2260044" cy="1494833"/>
          </a:xfrm>
        </p:grpSpPr>
        <p:sp>
          <p:nvSpPr>
            <p:cNvPr id="28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5" name="Focus on concep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Focus on </a:t>
              </a:r>
              <a:r>
                <a:rPr b="1"/>
                <a:t>concepts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270000" y="6190415"/>
            <a:ext cx="2260045" cy="1494835"/>
            <a:chOff x="0" y="219666"/>
            <a:chExt cx="2260044" cy="1494833"/>
          </a:xfrm>
        </p:grpSpPr>
        <p:sp>
          <p:nvSpPr>
            <p:cNvPr id="28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88" name="Don’t use the language for everything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Don’t use the language for </a:t>
              </a:r>
              <a:r>
                <a:rPr b="1"/>
                <a:t>everything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1270000" y="7236274"/>
            <a:ext cx="2260045" cy="1494834"/>
            <a:chOff x="0" y="219666"/>
            <a:chExt cx="2260044" cy="1494833"/>
          </a:xfrm>
        </p:grpSpPr>
        <p:sp>
          <p:nvSpPr>
            <p:cNvPr id="29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91" name="Get used to magicless code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Get used to </a:t>
              </a:r>
              <a:r>
                <a:rPr b="1"/>
                <a:t>magicless</a:t>
              </a:r>
              <a:r>
                <a:t> code</a:t>
              </a:r>
            </a:p>
          </p:txBody>
        </p:sp>
      </p:grpSp>
      <p:pic>
        <p:nvPicPr>
          <p:cNvPr id="293" name="thumb-up.png" descr="thumb-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3967" y="3474474"/>
            <a:ext cx="1698116" cy="1698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3"/>
      <p:bldP build="whole" bldLvl="1" animBg="1" rev="0" advAuto="0" spid="292" grpId="4"/>
      <p:bldP build="whole" bldLvl="1" animBg="1" rev="0" advAuto="0" spid="283" grpId="1"/>
      <p:bldP build="whole" bldLvl="1" animBg="1" rev="0" advAuto="0" spid="28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