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How it started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How it started</a:t>
            </a:r>
          </a:p>
        </p:txBody>
      </p:sp>
      <p:grpSp>
        <p:nvGrpSpPr>
          <p:cNvPr id="169" name="Group"/>
          <p:cNvGrpSpPr/>
          <p:nvPr/>
        </p:nvGrpSpPr>
        <p:grpSpPr>
          <a:xfrm>
            <a:off x="1269999" y="3879032"/>
            <a:ext cx="9237159" cy="889001"/>
            <a:chOff x="0" y="0"/>
            <a:chExt cx="9237156" cy="889000"/>
          </a:xfrm>
        </p:grpSpPr>
        <p:sp>
          <p:nvSpPr>
            <p:cNvPr id="167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68" name="Got sick of Dynamic languages"/>
            <p:cNvSpPr txBox="1"/>
            <p:nvPr/>
          </p:nvSpPr>
          <p:spPr>
            <a:xfrm>
              <a:off x="990044" y="0"/>
              <a:ext cx="8247113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Got sick of </a:t>
              </a:r>
              <a:r>
                <a:rPr b="1"/>
                <a:t>Dynamic</a:t>
              </a:r>
              <a:r>
                <a:t> languages</a:t>
              </a:r>
            </a:p>
          </p:txBody>
        </p:sp>
      </p:grpSp>
      <p:grpSp>
        <p:nvGrpSpPr>
          <p:cNvPr id="172" name="Group"/>
          <p:cNvGrpSpPr/>
          <p:nvPr/>
        </p:nvGrpSpPr>
        <p:grpSpPr>
          <a:xfrm>
            <a:off x="1270000" y="5057507"/>
            <a:ext cx="2260045" cy="1494835"/>
            <a:chOff x="0" y="219666"/>
            <a:chExt cx="2260044" cy="1494833"/>
          </a:xfrm>
        </p:grpSpPr>
        <p:sp>
          <p:nvSpPr>
            <p:cNvPr id="170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71" name="Looked for something: CLEAN, FAST, SAFE, STABL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Looked for something: </a:t>
              </a:r>
              <a:r>
                <a:rPr b="1"/>
                <a:t>CLEAN</a:t>
              </a:r>
              <a:r>
                <a:t>, </a:t>
              </a:r>
              <a:r>
                <a:rPr b="1"/>
                <a:t>FAST</a:t>
              </a:r>
              <a:r>
                <a:t>, </a:t>
              </a:r>
              <a:r>
                <a:rPr b="1"/>
                <a:t>SAFE</a:t>
              </a:r>
              <a:r>
                <a:t>, </a:t>
              </a:r>
              <a:r>
                <a:rPr b="1"/>
                <a:t>STABLE</a:t>
              </a:r>
            </a:p>
          </p:txBody>
        </p:sp>
      </p:grpSp>
      <p:pic>
        <p:nvPicPr>
          <p:cNvPr id="173" name="victory.png" descr="victo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09218" y="3554929"/>
            <a:ext cx="1537207" cy="153720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6" name="Group"/>
          <p:cNvGrpSpPr/>
          <p:nvPr/>
        </p:nvGrpSpPr>
        <p:grpSpPr>
          <a:xfrm>
            <a:off x="1269999" y="5796650"/>
            <a:ext cx="9237159" cy="889001"/>
            <a:chOff x="0" y="0"/>
            <a:chExt cx="9237156" cy="889000"/>
          </a:xfrm>
        </p:grpSpPr>
        <p:sp>
          <p:nvSpPr>
            <p:cNvPr id="174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75" name="The Language Authors are SICK"/>
            <p:cNvSpPr txBox="1"/>
            <p:nvPr/>
          </p:nvSpPr>
          <p:spPr>
            <a:xfrm>
              <a:off x="990044" y="0"/>
              <a:ext cx="8247113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The </a:t>
              </a:r>
              <a:r>
                <a:rPr b="1"/>
                <a:t>Language Authors</a:t>
              </a:r>
              <a:r>
                <a:t> are SICK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1"/>
      <p:bldP build="whole" bldLvl="1" animBg="1" rev="0" advAuto="0" spid="172" grpId="2"/>
      <p:bldP build="whole" bldLvl="1" animBg="1" rev="0" advAuto="0" spid="176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Don’ts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Don’ts</a:t>
            </a:r>
          </a:p>
        </p:txBody>
      </p:sp>
      <p:grpSp>
        <p:nvGrpSpPr>
          <p:cNvPr id="301" name="Group"/>
          <p:cNvGrpSpPr/>
          <p:nvPr/>
        </p:nvGrpSpPr>
        <p:grpSpPr>
          <a:xfrm>
            <a:off x="1270000" y="4098698"/>
            <a:ext cx="2260045" cy="1494835"/>
            <a:chOff x="0" y="219666"/>
            <a:chExt cx="2260044" cy="1494833"/>
          </a:xfrm>
        </p:grpSpPr>
        <p:sp>
          <p:nvSpPr>
            <p:cNvPr id="299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00" name="Don’t focus on frameworks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Don’t focus on </a:t>
              </a:r>
              <a:r>
                <a:rPr b="1"/>
                <a:t>frameworks</a:t>
              </a:r>
            </a:p>
          </p:txBody>
        </p:sp>
      </p:grpSp>
      <p:grpSp>
        <p:nvGrpSpPr>
          <p:cNvPr id="304" name="Group"/>
          <p:cNvGrpSpPr/>
          <p:nvPr/>
        </p:nvGrpSpPr>
        <p:grpSpPr>
          <a:xfrm>
            <a:off x="1270000" y="5097457"/>
            <a:ext cx="2260045" cy="1494835"/>
            <a:chOff x="0" y="219666"/>
            <a:chExt cx="2260044" cy="1494833"/>
          </a:xfrm>
        </p:grpSpPr>
        <p:sp>
          <p:nvSpPr>
            <p:cNvPr id="302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03" name="Don’t violate liberty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Don’t violate </a:t>
              </a:r>
              <a:r>
                <a:rPr b="1"/>
                <a:t>liberty</a:t>
              </a:r>
            </a:p>
          </p:txBody>
        </p:sp>
      </p:grpSp>
      <p:grpSp>
        <p:nvGrpSpPr>
          <p:cNvPr id="307" name="Group"/>
          <p:cNvGrpSpPr/>
          <p:nvPr/>
        </p:nvGrpSpPr>
        <p:grpSpPr>
          <a:xfrm>
            <a:off x="1270000" y="6096217"/>
            <a:ext cx="2260045" cy="1494834"/>
            <a:chOff x="0" y="219666"/>
            <a:chExt cx="2260044" cy="1494833"/>
          </a:xfrm>
        </p:grpSpPr>
        <p:sp>
          <p:nvSpPr>
            <p:cNvPr id="305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06" name="Don’t use libs &amp; frameworks for everything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Don’t use libs &amp; frameworks for </a:t>
              </a:r>
              <a:r>
                <a:rPr b="1"/>
                <a:t>everything</a:t>
              </a:r>
            </a:p>
          </p:txBody>
        </p:sp>
      </p:grpSp>
      <p:pic>
        <p:nvPicPr>
          <p:cNvPr id="308" name="thumbs-down.png" descr="thumbs-d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06775" y="3527282"/>
            <a:ext cx="1592501" cy="159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4" grpId="2"/>
      <p:bldP build="whole" bldLvl="1" animBg="1" rev="0" advAuto="0" spid="307" grpId="3"/>
      <p:bldP build="whole" bldLvl="1" animBg="1" rev="0" advAuto="0" spid="30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irst steps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First steps</a:t>
            </a:r>
          </a:p>
        </p:txBody>
      </p:sp>
      <p:grpSp>
        <p:nvGrpSpPr>
          <p:cNvPr id="181" name="Group"/>
          <p:cNvGrpSpPr/>
          <p:nvPr/>
        </p:nvGrpSpPr>
        <p:grpSpPr>
          <a:xfrm>
            <a:off x="1270000" y="4098698"/>
            <a:ext cx="2260045" cy="1494835"/>
            <a:chOff x="0" y="219666"/>
            <a:chExt cx="2260044" cy="1494833"/>
          </a:xfrm>
        </p:grpSpPr>
        <p:sp>
          <p:nvSpPr>
            <p:cNvPr id="179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80" name="A tour of Go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A </a:t>
              </a:r>
              <a:r>
                <a:rPr b="1"/>
                <a:t>tour of Go</a:t>
              </a:r>
            </a:p>
          </p:txBody>
        </p:sp>
      </p:grpSp>
      <p:grpSp>
        <p:nvGrpSpPr>
          <p:cNvPr id="184" name="Group"/>
          <p:cNvGrpSpPr/>
          <p:nvPr/>
        </p:nvGrpSpPr>
        <p:grpSpPr>
          <a:xfrm>
            <a:off x="1270000" y="5057507"/>
            <a:ext cx="2260045" cy="1494835"/>
            <a:chOff x="0" y="219666"/>
            <a:chExt cx="2260044" cy="1494833"/>
          </a:xfrm>
        </p:grpSpPr>
        <p:sp>
          <p:nvSpPr>
            <p:cNvPr id="182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83" name="Couple videos &amp; courses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Couple </a:t>
              </a:r>
              <a:r>
                <a:rPr b="1"/>
                <a:t>videos</a:t>
              </a:r>
              <a:r>
                <a:t> &amp; </a:t>
              </a:r>
              <a:r>
                <a:rPr b="1"/>
                <a:t>courses</a:t>
              </a:r>
            </a:p>
          </p:txBody>
        </p:sp>
      </p:grpSp>
      <p:grpSp>
        <p:nvGrpSpPr>
          <p:cNvPr id="187" name="Group"/>
          <p:cNvGrpSpPr/>
          <p:nvPr/>
        </p:nvGrpSpPr>
        <p:grpSpPr>
          <a:xfrm>
            <a:off x="1270000" y="6016316"/>
            <a:ext cx="2260045" cy="1494835"/>
            <a:chOff x="0" y="219666"/>
            <a:chExt cx="2260044" cy="1494833"/>
          </a:xfrm>
        </p:grpSpPr>
        <p:sp>
          <p:nvSpPr>
            <p:cNvPr id="185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86" name="Get a job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Get a </a:t>
              </a:r>
              <a:r>
                <a:rPr b="1"/>
                <a:t>job</a:t>
              </a:r>
            </a:p>
          </p:txBody>
        </p:sp>
      </p:grpSp>
      <p:pic>
        <p:nvPicPr>
          <p:cNvPr id="188" name="stairs.png" descr="stai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41100" y="3686811"/>
            <a:ext cx="1273443" cy="1273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2"/>
      <p:bldP build="whole" bldLvl="1" animBg="1" rev="0" advAuto="0" spid="181" grpId="1"/>
      <p:bldP build="whole" bldLvl="1" animBg="1" rev="0" advAuto="0" spid="187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irst impressions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First impressions</a:t>
            </a:r>
          </a:p>
        </p:txBody>
      </p:sp>
      <p:grpSp>
        <p:nvGrpSpPr>
          <p:cNvPr id="193" name="Group"/>
          <p:cNvGrpSpPr/>
          <p:nvPr/>
        </p:nvGrpSpPr>
        <p:grpSpPr>
          <a:xfrm>
            <a:off x="1270000" y="4098698"/>
            <a:ext cx="2260045" cy="1494835"/>
            <a:chOff x="0" y="219666"/>
            <a:chExt cx="2260044" cy="1494833"/>
          </a:xfrm>
        </p:grpSpPr>
        <p:sp>
          <p:nvSpPr>
            <p:cNvPr id="191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92" name="UGLY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>
                <a:defRPr b="0"/>
              </a:pPr>
              <a:r>
                <a:rPr b="1"/>
                <a:t>UGLY</a:t>
              </a:r>
            </a:p>
          </p:txBody>
        </p:sp>
      </p:grpSp>
      <p:grpSp>
        <p:nvGrpSpPr>
          <p:cNvPr id="196" name="Group"/>
          <p:cNvGrpSpPr/>
          <p:nvPr/>
        </p:nvGrpSpPr>
        <p:grpSpPr>
          <a:xfrm>
            <a:off x="1270000" y="5077482"/>
            <a:ext cx="2260045" cy="1494835"/>
            <a:chOff x="0" y="219666"/>
            <a:chExt cx="2260044" cy="1494833"/>
          </a:xfrm>
        </p:grpSpPr>
        <p:sp>
          <p:nvSpPr>
            <p:cNvPr id="194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95" name="PRIMITIV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>
                <a:defRPr b="0"/>
              </a:pPr>
              <a:r>
                <a:rPr b="1"/>
                <a:t>PRIMITIVE</a:t>
              </a:r>
            </a:p>
          </p:txBody>
        </p:sp>
      </p:grpSp>
      <p:grpSp>
        <p:nvGrpSpPr>
          <p:cNvPr id="199" name="Group"/>
          <p:cNvGrpSpPr/>
          <p:nvPr/>
        </p:nvGrpSpPr>
        <p:grpSpPr>
          <a:xfrm>
            <a:off x="1270000" y="6056266"/>
            <a:ext cx="2260045" cy="1494835"/>
            <a:chOff x="0" y="219666"/>
            <a:chExt cx="2260044" cy="1494833"/>
          </a:xfrm>
        </p:grpSpPr>
        <p:sp>
          <p:nvSpPr>
            <p:cNvPr id="197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98" name="TOO SIMPL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>
                <a:defRPr b="0"/>
              </a:pPr>
              <a:r>
                <a:rPr b="1"/>
                <a:t>TOO SIMPLE</a:t>
              </a:r>
            </a:p>
          </p:txBody>
        </p:sp>
      </p:grpSp>
      <p:pic>
        <p:nvPicPr>
          <p:cNvPr id="200" name="love.png" descr="lo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51555" y="3697265"/>
            <a:ext cx="1252534" cy="1252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1"/>
      <p:bldP build="whole" bldLvl="1" animBg="1" rev="0" advAuto="0" spid="196" grpId="2"/>
      <p:bldP build="whole" bldLvl="1" animBg="1" rev="0" advAuto="0" spid="199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EXPECTATIONS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EXPECTATIONS</a:t>
            </a:r>
          </a:p>
        </p:txBody>
      </p:sp>
      <p:grpSp>
        <p:nvGrpSpPr>
          <p:cNvPr id="205" name="Group"/>
          <p:cNvGrpSpPr/>
          <p:nvPr/>
        </p:nvGrpSpPr>
        <p:grpSpPr>
          <a:xfrm>
            <a:off x="1270000" y="4098698"/>
            <a:ext cx="2260045" cy="1494835"/>
            <a:chOff x="0" y="219666"/>
            <a:chExt cx="2260044" cy="1494833"/>
          </a:xfrm>
        </p:grpSpPr>
        <p:sp>
          <p:nvSpPr>
            <p:cNvPr id="203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04" name="Loads of frameworks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Loads of </a:t>
              </a:r>
              <a:r>
                <a:rPr b="1"/>
                <a:t>frameworks</a:t>
              </a:r>
            </a:p>
          </p:txBody>
        </p:sp>
      </p:grpSp>
      <p:grpSp>
        <p:nvGrpSpPr>
          <p:cNvPr id="208" name="Group"/>
          <p:cNvGrpSpPr/>
          <p:nvPr/>
        </p:nvGrpSpPr>
        <p:grpSpPr>
          <a:xfrm>
            <a:off x="1270000" y="5077482"/>
            <a:ext cx="2260045" cy="1494835"/>
            <a:chOff x="0" y="219666"/>
            <a:chExt cx="2260044" cy="1494833"/>
          </a:xfrm>
        </p:grpSpPr>
        <p:sp>
          <p:nvSpPr>
            <p:cNvPr id="206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07" name="Clever ways of doing things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Clever</a:t>
              </a:r>
              <a:r>
                <a:t> ways of doing things</a:t>
              </a:r>
            </a:p>
          </p:txBody>
        </p:sp>
      </p:grpSp>
      <p:grpSp>
        <p:nvGrpSpPr>
          <p:cNvPr id="211" name="Group"/>
          <p:cNvGrpSpPr/>
          <p:nvPr/>
        </p:nvGrpSpPr>
        <p:grpSpPr>
          <a:xfrm>
            <a:off x="1270000" y="6056266"/>
            <a:ext cx="2260045" cy="1494835"/>
            <a:chOff x="0" y="219666"/>
            <a:chExt cx="2260044" cy="1494833"/>
          </a:xfrm>
        </p:grpSpPr>
        <p:sp>
          <p:nvSpPr>
            <p:cNvPr id="209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10" name="Many gotchas &amp; magic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Many </a:t>
              </a:r>
              <a:r>
                <a:rPr b="1"/>
                <a:t>gotchas</a:t>
              </a:r>
              <a:r>
                <a:t> &amp; magic</a:t>
              </a:r>
            </a:p>
          </p:txBody>
        </p:sp>
      </p:grpSp>
      <p:pic>
        <p:nvPicPr>
          <p:cNvPr id="212" name="in-love.png" descr="in-lo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15453" y="3661164"/>
            <a:ext cx="1324737" cy="1324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2"/>
      <p:bldP build="whole" bldLvl="1" animBg="1" rev="0" advAuto="0" spid="211" grpId="3"/>
      <p:bldP build="whole" bldLvl="1" animBg="1" rev="0" advAuto="0" spid="20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imilarities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Similarities</a:t>
            </a:r>
          </a:p>
        </p:txBody>
      </p:sp>
      <p:grpSp>
        <p:nvGrpSpPr>
          <p:cNvPr id="217" name="Group"/>
          <p:cNvGrpSpPr/>
          <p:nvPr/>
        </p:nvGrpSpPr>
        <p:grpSpPr>
          <a:xfrm>
            <a:off x="1270000" y="4098698"/>
            <a:ext cx="2260045" cy="1494835"/>
            <a:chOff x="0" y="219666"/>
            <a:chExt cx="2260044" cy="1494833"/>
          </a:xfrm>
        </p:grpSpPr>
        <p:sp>
          <p:nvSpPr>
            <p:cNvPr id="215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16" name="Easy to prototyp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Easy to </a:t>
              </a:r>
              <a:r>
                <a:rPr b="1"/>
                <a:t>prototype</a:t>
              </a:r>
            </a:p>
          </p:txBody>
        </p:sp>
      </p:grpSp>
      <p:grpSp>
        <p:nvGrpSpPr>
          <p:cNvPr id="220" name="Group"/>
          <p:cNvGrpSpPr/>
          <p:nvPr/>
        </p:nvGrpSpPr>
        <p:grpSpPr>
          <a:xfrm>
            <a:off x="1270000" y="5077482"/>
            <a:ext cx="2260045" cy="1494835"/>
            <a:chOff x="0" y="219666"/>
            <a:chExt cx="2260044" cy="1494833"/>
          </a:xfrm>
        </p:grpSpPr>
        <p:sp>
          <p:nvSpPr>
            <p:cNvPr id="218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19" name="Can get ugly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Can get </a:t>
              </a:r>
              <a:r>
                <a:rPr b="1"/>
                <a:t>ugly</a:t>
              </a:r>
            </a:p>
          </p:txBody>
        </p:sp>
      </p:grpSp>
      <p:grpSp>
        <p:nvGrpSpPr>
          <p:cNvPr id="223" name="Group"/>
          <p:cNvGrpSpPr/>
          <p:nvPr/>
        </p:nvGrpSpPr>
        <p:grpSpPr>
          <a:xfrm>
            <a:off x="1270000" y="6056266"/>
            <a:ext cx="2260045" cy="1494835"/>
            <a:chOff x="0" y="219666"/>
            <a:chExt cx="2260044" cy="1494833"/>
          </a:xfrm>
        </p:grpSpPr>
        <p:sp>
          <p:nvSpPr>
            <p:cNvPr id="221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22" name="Very accessible &amp; productiv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Very </a:t>
              </a:r>
              <a:r>
                <a:rPr b="1"/>
                <a:t>accessible </a:t>
              </a:r>
              <a:r>
                <a:t>&amp;</a:t>
              </a:r>
              <a:r>
                <a:rPr b="1"/>
                <a:t> productive</a:t>
              </a:r>
            </a:p>
          </p:txBody>
        </p:sp>
      </p:grpSp>
      <p:pic>
        <p:nvPicPr>
          <p:cNvPr id="224" name="opacity.png" descr="opacit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61742" y="3609914"/>
            <a:ext cx="1427237" cy="14272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1"/>
      <p:bldP build="whole" bldLvl="1" animBg="1" rev="0" advAuto="0" spid="220" grpId="2"/>
      <p:bldP build="whole" bldLvl="1" animBg="1" rev="0" advAuto="0" spid="223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Differences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Differences</a:t>
            </a:r>
          </a:p>
        </p:txBody>
      </p:sp>
      <p:grpSp>
        <p:nvGrpSpPr>
          <p:cNvPr id="229" name="Group"/>
          <p:cNvGrpSpPr/>
          <p:nvPr/>
        </p:nvGrpSpPr>
        <p:grpSpPr>
          <a:xfrm>
            <a:off x="1270000" y="4098698"/>
            <a:ext cx="2260045" cy="1494835"/>
            <a:chOff x="0" y="219666"/>
            <a:chExt cx="2260044" cy="1494833"/>
          </a:xfrm>
        </p:grpSpPr>
        <p:sp>
          <p:nvSpPr>
            <p:cNvPr id="227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28" name="Statically typed natur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Static</a:t>
              </a:r>
              <a:r>
                <a:t>ally typed nature</a:t>
              </a:r>
            </a:p>
          </p:txBody>
        </p:sp>
      </p:grpSp>
      <p:grpSp>
        <p:nvGrpSpPr>
          <p:cNvPr id="232" name="Group"/>
          <p:cNvGrpSpPr/>
          <p:nvPr/>
        </p:nvGrpSpPr>
        <p:grpSpPr>
          <a:xfrm>
            <a:off x="1270000" y="6170761"/>
            <a:ext cx="2260045" cy="1494834"/>
            <a:chOff x="0" y="219666"/>
            <a:chExt cx="2260044" cy="1494833"/>
          </a:xfrm>
        </p:grpSpPr>
        <p:sp>
          <p:nvSpPr>
            <p:cNvPr id="230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31" name="Stable without breaking changes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Stable</a:t>
              </a:r>
              <a:r>
                <a:t> without breaking changes</a:t>
              </a:r>
            </a:p>
          </p:txBody>
        </p:sp>
      </p:grpSp>
      <p:grpSp>
        <p:nvGrpSpPr>
          <p:cNvPr id="235" name="Group"/>
          <p:cNvGrpSpPr/>
          <p:nvPr/>
        </p:nvGrpSpPr>
        <p:grpSpPr>
          <a:xfrm>
            <a:off x="1270000" y="7149545"/>
            <a:ext cx="2260045" cy="1494834"/>
            <a:chOff x="0" y="219666"/>
            <a:chExt cx="2260044" cy="1494833"/>
          </a:xfrm>
        </p:grpSpPr>
        <p:sp>
          <p:nvSpPr>
            <p:cNvPr id="233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34" name="Little to no changes in the ecosystem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Little</a:t>
              </a:r>
              <a:r>
                <a:t> to no </a:t>
              </a:r>
              <a:r>
                <a:rPr b="1"/>
                <a:t>changes</a:t>
              </a:r>
              <a:r>
                <a:t> in the ecosystem</a:t>
              </a:r>
            </a:p>
          </p:txBody>
        </p:sp>
      </p:grpSp>
      <p:grpSp>
        <p:nvGrpSpPr>
          <p:cNvPr id="238" name="Group"/>
          <p:cNvGrpSpPr/>
          <p:nvPr/>
        </p:nvGrpSpPr>
        <p:grpSpPr>
          <a:xfrm>
            <a:off x="1270000" y="8128329"/>
            <a:ext cx="2260045" cy="1494835"/>
            <a:chOff x="0" y="219666"/>
            <a:chExt cx="2260044" cy="1494833"/>
          </a:xfrm>
        </p:grpSpPr>
        <p:sp>
          <p:nvSpPr>
            <p:cNvPr id="236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37" name="Simple Design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Simple Design</a:t>
              </a:r>
            </a:p>
          </p:txBody>
        </p:sp>
      </p:grpSp>
      <p:grpSp>
        <p:nvGrpSpPr>
          <p:cNvPr id="241" name="Group"/>
          <p:cNvGrpSpPr/>
          <p:nvPr/>
        </p:nvGrpSpPr>
        <p:grpSpPr>
          <a:xfrm>
            <a:off x="1270000" y="9107113"/>
            <a:ext cx="2260045" cy="1494834"/>
            <a:chOff x="0" y="219666"/>
            <a:chExt cx="2260044" cy="1494833"/>
          </a:xfrm>
        </p:grpSpPr>
        <p:sp>
          <p:nvSpPr>
            <p:cNvPr id="239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40" name="Encourages libraries &amp; concepts vs fully fledged frameworks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Encourages </a:t>
              </a:r>
              <a:r>
                <a:rPr b="1"/>
                <a:t>libraries</a:t>
              </a:r>
              <a:r>
                <a:t> &amp; </a:t>
              </a:r>
              <a:r>
                <a:rPr b="1"/>
                <a:t>concepts</a:t>
              </a:r>
              <a:r>
                <a:t> vs fully fledged frameworks</a:t>
              </a:r>
            </a:p>
          </p:txBody>
        </p:sp>
      </p:grpSp>
      <p:grpSp>
        <p:nvGrpSpPr>
          <p:cNvPr id="244" name="Group"/>
          <p:cNvGrpSpPr/>
          <p:nvPr/>
        </p:nvGrpSpPr>
        <p:grpSpPr>
          <a:xfrm>
            <a:off x="1270000" y="10085897"/>
            <a:ext cx="2260045" cy="1494835"/>
            <a:chOff x="0" y="219666"/>
            <a:chExt cx="2260044" cy="1494833"/>
          </a:xfrm>
        </p:grpSpPr>
        <p:sp>
          <p:nvSpPr>
            <p:cNvPr id="242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43" name="No centralised package repository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No </a:t>
              </a:r>
              <a:r>
                <a:rPr b="1"/>
                <a:t>centralised</a:t>
              </a:r>
              <a:r>
                <a:t> package </a:t>
              </a:r>
              <a:r>
                <a:rPr b="1"/>
                <a:t>repository</a:t>
              </a:r>
            </a:p>
          </p:txBody>
        </p:sp>
      </p:grpSp>
      <p:pic>
        <p:nvPicPr>
          <p:cNvPr id="245" name="junction.png" descr="junc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22927" y="3671099"/>
            <a:ext cx="1304867" cy="13048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8" name="Group"/>
          <p:cNvGrpSpPr/>
          <p:nvPr/>
        </p:nvGrpSpPr>
        <p:grpSpPr>
          <a:xfrm>
            <a:off x="1270000" y="5134729"/>
            <a:ext cx="2260045" cy="1494835"/>
            <a:chOff x="0" y="219666"/>
            <a:chExt cx="2260044" cy="1494833"/>
          </a:xfrm>
        </p:grpSpPr>
        <p:sp>
          <p:nvSpPr>
            <p:cNvPr id="246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47" name="Mostly used for Backend/Systems only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Mostly used for </a:t>
              </a:r>
              <a:r>
                <a:rPr b="1"/>
                <a:t>Backend/Systems</a:t>
              </a:r>
              <a:r>
                <a:t> only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6"/>
      <p:bldP build="whole" bldLvl="1" animBg="1" rev="0" advAuto="0" spid="244" grpId="7"/>
      <p:bldP build="whole" bldLvl="1" animBg="1" rev="0" advAuto="0" spid="235" grpId="4"/>
      <p:bldP build="whole" bldLvl="1" animBg="1" rev="0" advAuto="0" spid="232" grpId="3"/>
      <p:bldP build="whole" bldLvl="1" animBg="1" rev="0" advAuto="0" spid="238" grpId="5"/>
      <p:bldP build="whole" bldLvl="1" animBg="1" rev="0" advAuto="0" spid="229" grpId="1"/>
      <p:bldP build="whole" bldLvl="1" animBg="1" rev="0" advAuto="0" spid="248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hings I like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Things I like</a:t>
            </a:r>
          </a:p>
        </p:txBody>
      </p:sp>
      <p:grpSp>
        <p:nvGrpSpPr>
          <p:cNvPr id="253" name="Group"/>
          <p:cNvGrpSpPr/>
          <p:nvPr/>
        </p:nvGrpSpPr>
        <p:grpSpPr>
          <a:xfrm>
            <a:off x="1270000" y="4098698"/>
            <a:ext cx="2260045" cy="1494835"/>
            <a:chOff x="0" y="219666"/>
            <a:chExt cx="2260044" cy="1494833"/>
          </a:xfrm>
        </p:grpSpPr>
        <p:sp>
          <p:nvSpPr>
            <p:cNvPr id="251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52" name="Simplicity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Simplicity</a:t>
              </a:r>
            </a:p>
          </p:txBody>
        </p:sp>
      </p:grpSp>
      <p:grpSp>
        <p:nvGrpSpPr>
          <p:cNvPr id="256" name="Group"/>
          <p:cNvGrpSpPr/>
          <p:nvPr/>
        </p:nvGrpSpPr>
        <p:grpSpPr>
          <a:xfrm>
            <a:off x="1270000" y="5037532"/>
            <a:ext cx="2260045" cy="1494835"/>
            <a:chOff x="0" y="219666"/>
            <a:chExt cx="2260044" cy="1494833"/>
          </a:xfrm>
        </p:grpSpPr>
        <p:sp>
          <p:nvSpPr>
            <p:cNvPr id="254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55" name="Robustness &amp; Strictness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Robustness</a:t>
              </a:r>
              <a:r>
                <a:t> &amp; Strictness</a:t>
              </a:r>
            </a:p>
          </p:txBody>
        </p:sp>
      </p:grpSp>
      <p:grpSp>
        <p:nvGrpSpPr>
          <p:cNvPr id="259" name="Group"/>
          <p:cNvGrpSpPr/>
          <p:nvPr/>
        </p:nvGrpSpPr>
        <p:grpSpPr>
          <a:xfrm>
            <a:off x="1270000" y="5976365"/>
            <a:ext cx="2260045" cy="1494835"/>
            <a:chOff x="0" y="219666"/>
            <a:chExt cx="2260044" cy="1494833"/>
          </a:xfrm>
        </p:grpSpPr>
        <p:sp>
          <p:nvSpPr>
            <p:cNvPr id="257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58" name="Safety &amp; Stability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Safety &amp; </a:t>
              </a:r>
              <a:r>
                <a:rPr b="1"/>
                <a:t>Stability</a:t>
              </a:r>
            </a:p>
          </p:txBody>
        </p:sp>
      </p:grpSp>
      <p:grpSp>
        <p:nvGrpSpPr>
          <p:cNvPr id="262" name="Group"/>
          <p:cNvGrpSpPr/>
          <p:nvPr/>
        </p:nvGrpSpPr>
        <p:grpSpPr>
          <a:xfrm>
            <a:off x="1270000" y="6915199"/>
            <a:ext cx="2260045" cy="1494835"/>
            <a:chOff x="0" y="219666"/>
            <a:chExt cx="2260044" cy="1494833"/>
          </a:xfrm>
        </p:grpSpPr>
        <p:sp>
          <p:nvSpPr>
            <p:cNvPr id="260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61" name="Can get hired without Go experienc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Can get </a:t>
              </a:r>
              <a:r>
                <a:rPr b="1"/>
                <a:t>hired</a:t>
              </a:r>
              <a:r>
                <a:t> </a:t>
              </a:r>
              <a:r>
                <a:rPr b="1"/>
                <a:t>without</a:t>
              </a:r>
              <a:r>
                <a:t> Go </a:t>
              </a:r>
              <a:r>
                <a:rPr b="1"/>
                <a:t>experience</a:t>
              </a:r>
            </a:p>
          </p:txBody>
        </p:sp>
      </p:grpSp>
      <p:grpSp>
        <p:nvGrpSpPr>
          <p:cNvPr id="265" name="Group"/>
          <p:cNvGrpSpPr/>
          <p:nvPr/>
        </p:nvGrpSpPr>
        <p:grpSpPr>
          <a:xfrm>
            <a:off x="1270000" y="7854033"/>
            <a:ext cx="2260045" cy="1494834"/>
            <a:chOff x="0" y="219666"/>
            <a:chExt cx="2260044" cy="1494833"/>
          </a:xfrm>
        </p:grpSpPr>
        <p:sp>
          <p:nvSpPr>
            <p:cNvPr id="263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64" name="Productiv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Productive</a:t>
              </a:r>
            </a:p>
          </p:txBody>
        </p:sp>
      </p:grpSp>
      <p:pic>
        <p:nvPicPr>
          <p:cNvPr id="266" name="thumbs-up.png" descr="thumbs-u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85976" y="3498465"/>
            <a:ext cx="1650135" cy="16501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5" grpId="5"/>
      <p:bldP build="whole" bldLvl="1" animBg="1" rev="0" advAuto="0" spid="253" grpId="1"/>
      <p:bldP build="whole" bldLvl="1" animBg="1" rev="0" advAuto="0" spid="256" grpId="2"/>
      <p:bldP build="whole" bldLvl="1" animBg="1" rev="0" advAuto="0" spid="262" grpId="4"/>
      <p:bldP build="whole" bldLvl="1" animBg="1" rev="0" advAuto="0" spid="259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hings I don’t like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Things I don’t like</a:t>
            </a:r>
          </a:p>
        </p:txBody>
      </p:sp>
      <p:grpSp>
        <p:nvGrpSpPr>
          <p:cNvPr id="271" name="Group"/>
          <p:cNvGrpSpPr/>
          <p:nvPr/>
        </p:nvGrpSpPr>
        <p:grpSpPr>
          <a:xfrm>
            <a:off x="1270000" y="4098698"/>
            <a:ext cx="2260045" cy="1494835"/>
            <a:chOff x="0" y="219666"/>
            <a:chExt cx="2260044" cy="1494833"/>
          </a:xfrm>
        </p:grpSpPr>
        <p:sp>
          <p:nvSpPr>
            <p:cNvPr id="269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70" name="Too simpl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Too </a:t>
              </a:r>
              <a:r>
                <a:rPr b="1"/>
                <a:t>simple</a:t>
              </a:r>
            </a:p>
          </p:txBody>
        </p:sp>
      </p:grpSp>
      <p:grpSp>
        <p:nvGrpSpPr>
          <p:cNvPr id="274" name="Group"/>
          <p:cNvGrpSpPr/>
          <p:nvPr/>
        </p:nvGrpSpPr>
        <p:grpSpPr>
          <a:xfrm>
            <a:off x="1270000" y="5037532"/>
            <a:ext cx="2260045" cy="1494835"/>
            <a:chOff x="0" y="219666"/>
            <a:chExt cx="2260044" cy="1494833"/>
          </a:xfrm>
        </p:grpSpPr>
        <p:sp>
          <p:nvSpPr>
            <p:cNvPr id="272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73" name="Can get ugly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Can get </a:t>
              </a:r>
              <a:r>
                <a:rPr b="1"/>
                <a:t>ugly</a:t>
              </a:r>
            </a:p>
          </p:txBody>
        </p:sp>
      </p:grpSp>
      <p:grpSp>
        <p:nvGrpSpPr>
          <p:cNvPr id="277" name="Group"/>
          <p:cNvGrpSpPr/>
          <p:nvPr/>
        </p:nvGrpSpPr>
        <p:grpSpPr>
          <a:xfrm>
            <a:off x="1270000" y="5976365"/>
            <a:ext cx="2260045" cy="1494835"/>
            <a:chOff x="0" y="219666"/>
            <a:chExt cx="2260044" cy="1494833"/>
          </a:xfrm>
        </p:grpSpPr>
        <p:sp>
          <p:nvSpPr>
            <p:cNvPr id="275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76" name="Small adoption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Small </a:t>
              </a:r>
              <a:r>
                <a:rPr b="1"/>
                <a:t>adoption</a:t>
              </a:r>
            </a:p>
          </p:txBody>
        </p:sp>
      </p:grpSp>
      <p:grpSp>
        <p:nvGrpSpPr>
          <p:cNvPr id="280" name="Group"/>
          <p:cNvGrpSpPr/>
          <p:nvPr/>
        </p:nvGrpSpPr>
        <p:grpSpPr>
          <a:xfrm>
            <a:off x="1270000" y="6915199"/>
            <a:ext cx="2260045" cy="1494835"/>
            <a:chOff x="0" y="219666"/>
            <a:chExt cx="2260044" cy="1494833"/>
          </a:xfrm>
        </p:grpSpPr>
        <p:sp>
          <p:nvSpPr>
            <p:cNvPr id="278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79" name="Hard to find a job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Hard to find a </a:t>
              </a:r>
              <a:r>
                <a:rPr b="1"/>
                <a:t>job</a:t>
              </a:r>
            </a:p>
          </p:txBody>
        </p:sp>
      </p:grpSp>
      <p:pic>
        <p:nvPicPr>
          <p:cNvPr id="281" name="dislike.png" descr="dislik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9432" y="3651920"/>
            <a:ext cx="1343223" cy="13432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0" grpId="4"/>
      <p:bldP build="whole" bldLvl="1" animBg="1" rev="0" advAuto="0" spid="274" grpId="2"/>
      <p:bldP build="whole" bldLvl="1" animBg="1" rev="0" advAuto="0" spid="277" grpId="3"/>
      <p:bldP build="whole" bldLvl="1" animBg="1" rev="0" advAuto="0" spid="27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dos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dos</a:t>
            </a:r>
          </a:p>
        </p:txBody>
      </p:sp>
      <p:grpSp>
        <p:nvGrpSpPr>
          <p:cNvPr id="286" name="Group"/>
          <p:cNvGrpSpPr/>
          <p:nvPr/>
        </p:nvGrpSpPr>
        <p:grpSpPr>
          <a:xfrm>
            <a:off x="1270000" y="4098698"/>
            <a:ext cx="2260045" cy="1494835"/>
            <a:chOff x="0" y="219666"/>
            <a:chExt cx="2260044" cy="1494833"/>
          </a:xfrm>
        </p:grpSpPr>
        <p:sp>
          <p:nvSpPr>
            <p:cNvPr id="284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85" name="Change your mindset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Change your </a:t>
              </a:r>
              <a:r>
                <a:rPr b="1"/>
                <a:t>mindset</a:t>
              </a:r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1270000" y="5144557"/>
            <a:ext cx="2260045" cy="1494834"/>
            <a:chOff x="0" y="219666"/>
            <a:chExt cx="2260044" cy="1494833"/>
          </a:xfrm>
        </p:grpSpPr>
        <p:sp>
          <p:nvSpPr>
            <p:cNvPr id="287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88" name="Focus on concepts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Focus on </a:t>
              </a:r>
              <a:r>
                <a:rPr b="1"/>
                <a:t>concepts</a:t>
              </a:r>
            </a:p>
          </p:txBody>
        </p:sp>
      </p:grpSp>
      <p:grpSp>
        <p:nvGrpSpPr>
          <p:cNvPr id="292" name="Group"/>
          <p:cNvGrpSpPr/>
          <p:nvPr/>
        </p:nvGrpSpPr>
        <p:grpSpPr>
          <a:xfrm>
            <a:off x="1270000" y="6190415"/>
            <a:ext cx="2260045" cy="1494835"/>
            <a:chOff x="0" y="219666"/>
            <a:chExt cx="2260044" cy="1494833"/>
          </a:xfrm>
        </p:grpSpPr>
        <p:sp>
          <p:nvSpPr>
            <p:cNvPr id="290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91" name="Don’t use the language for everything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Don’t use the language for </a:t>
              </a:r>
              <a:r>
                <a:rPr b="1"/>
                <a:t>everything</a:t>
              </a:r>
            </a:p>
          </p:txBody>
        </p:sp>
      </p:grpSp>
      <p:grpSp>
        <p:nvGrpSpPr>
          <p:cNvPr id="295" name="Group"/>
          <p:cNvGrpSpPr/>
          <p:nvPr/>
        </p:nvGrpSpPr>
        <p:grpSpPr>
          <a:xfrm>
            <a:off x="1270000" y="7236273"/>
            <a:ext cx="2260045" cy="1494835"/>
            <a:chOff x="0" y="219666"/>
            <a:chExt cx="2260044" cy="1494833"/>
          </a:xfrm>
        </p:grpSpPr>
        <p:sp>
          <p:nvSpPr>
            <p:cNvPr id="293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94" name="Get used to magicless cod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Get used to </a:t>
              </a:r>
              <a:r>
                <a:rPr b="1"/>
                <a:t>magicless</a:t>
              </a:r>
              <a:r>
                <a:t> code</a:t>
              </a:r>
            </a:p>
          </p:txBody>
        </p:sp>
      </p:grpSp>
      <p:pic>
        <p:nvPicPr>
          <p:cNvPr id="296" name="thumb-up.png" descr="thumb-u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53967" y="3474474"/>
            <a:ext cx="1698116" cy="16981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5" grpId="4"/>
      <p:bldP build="whole" bldLvl="1" animBg="1" rev="0" advAuto="0" spid="286" grpId="1"/>
      <p:bldP build="whole" bldLvl="1" animBg="1" rev="0" advAuto="0" spid="292" grpId="3"/>
      <p:bldP build="whole" bldLvl="1" animBg="1" rev="0" advAuto="0" spid="289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