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08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21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22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2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21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22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2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21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22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23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21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21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" name="Image"/>
          <p:cNvSpPr/>
          <p:nvPr>
            <p:ph type="pic" idx="21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4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4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5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6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22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609559" y="8234388"/>
            <a:ext cx="1316488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1" cap="none" sz="102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HTTP Protocol</a:t>
            </a:r>
          </a:p>
        </p:txBody>
      </p:sp>
      <p:pic>
        <p:nvPicPr>
          <p:cNvPr id="182" name="http.png" descr="htt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9550" y="3852440"/>
            <a:ext cx="3644900" cy="364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6"/>
          <p:cNvSpPr txBox="1"/>
          <p:nvPr>
            <p:ph type="title"/>
          </p:nvPr>
        </p:nvSpPr>
        <p:spPr>
          <a:xfrm>
            <a:off x="5015634" y="1046698"/>
            <a:ext cx="14352732" cy="1362076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What is rest?</a:t>
            </a:r>
          </a:p>
        </p:txBody>
      </p:sp>
      <p:pic>
        <p:nvPicPr>
          <p:cNvPr id="318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1" name="Group"/>
          <p:cNvGrpSpPr/>
          <p:nvPr/>
        </p:nvGrpSpPr>
        <p:grpSpPr>
          <a:xfrm>
            <a:off x="1270000" y="5218381"/>
            <a:ext cx="9460245" cy="1095376"/>
            <a:chOff x="0" y="0"/>
            <a:chExt cx="9460244" cy="1095375"/>
          </a:xfrm>
        </p:grpSpPr>
        <p:sp>
          <p:nvSpPr>
            <p:cNvPr id="319" name="Set of Rules around HTTP"/>
            <p:cNvSpPr txBox="1"/>
            <p:nvPr/>
          </p:nvSpPr>
          <p:spPr>
            <a:xfrm>
              <a:off x="755029" y="-1"/>
              <a:ext cx="8705216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Set of Rules around HTTP</a:t>
              </a:r>
            </a:p>
          </p:txBody>
        </p:sp>
        <p:sp>
          <p:nvSpPr>
            <p:cNvPr id="320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24" name="Group"/>
          <p:cNvGrpSpPr/>
          <p:nvPr/>
        </p:nvGrpSpPr>
        <p:grpSpPr>
          <a:xfrm>
            <a:off x="1270000" y="6318400"/>
            <a:ext cx="5508830" cy="1095376"/>
            <a:chOff x="0" y="0"/>
            <a:chExt cx="5508829" cy="1095375"/>
          </a:xfrm>
        </p:grpSpPr>
        <p:sp>
          <p:nvSpPr>
            <p:cNvPr id="322" name="URL Structure"/>
            <p:cNvSpPr txBox="1"/>
            <p:nvPr/>
          </p:nvSpPr>
          <p:spPr>
            <a:xfrm>
              <a:off x="755029" y="-1"/>
              <a:ext cx="4753801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URL Structure</a:t>
              </a:r>
            </a:p>
          </p:txBody>
        </p:sp>
        <p:sp>
          <p:nvSpPr>
            <p:cNvPr id="323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1270000" y="7402244"/>
            <a:ext cx="10220212" cy="1095376"/>
            <a:chOff x="0" y="0"/>
            <a:chExt cx="10220212" cy="1095375"/>
          </a:xfrm>
        </p:grpSpPr>
        <p:sp>
          <p:nvSpPr>
            <p:cNvPr id="325" name="Corresponding HTTP Status"/>
            <p:cNvSpPr txBox="1"/>
            <p:nvPr/>
          </p:nvSpPr>
          <p:spPr>
            <a:xfrm>
              <a:off x="755029" y="-1"/>
              <a:ext cx="9465184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Corresponding HTTP Status</a:t>
              </a:r>
            </a:p>
          </p:txBody>
        </p:sp>
        <p:sp>
          <p:nvSpPr>
            <p:cNvPr id="326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2"/>
      <p:bldP build="whole" bldLvl="1" animBg="1" rev="0" advAuto="0" spid="327" grpId="3"/>
      <p:bldP build="whole" bldLvl="1" animBg="1" rev="0" advAuto="0" spid="3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6"/>
          <p:cNvSpPr txBox="1"/>
          <p:nvPr>
            <p:ph type="title"/>
          </p:nvPr>
        </p:nvSpPr>
        <p:spPr>
          <a:xfrm>
            <a:off x="5015634" y="1046698"/>
            <a:ext cx="14352732" cy="1362076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Alternatives</a:t>
            </a:r>
          </a:p>
        </p:txBody>
      </p:sp>
      <p:pic>
        <p:nvPicPr>
          <p:cNvPr id="33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3" name="Group"/>
          <p:cNvGrpSpPr/>
          <p:nvPr/>
        </p:nvGrpSpPr>
        <p:grpSpPr>
          <a:xfrm>
            <a:off x="1269999" y="4656405"/>
            <a:ext cx="5687647" cy="1095376"/>
            <a:chOff x="0" y="0"/>
            <a:chExt cx="5687645" cy="1095375"/>
          </a:xfrm>
        </p:grpSpPr>
        <p:sp>
          <p:nvSpPr>
            <p:cNvPr id="331" name="HTTP2/HTTP3"/>
            <p:cNvSpPr txBox="1"/>
            <p:nvPr/>
          </p:nvSpPr>
          <p:spPr>
            <a:xfrm>
              <a:off x="755029" y="-1"/>
              <a:ext cx="4932617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HTTP2/HTTP3</a:t>
              </a:r>
            </a:p>
          </p:txBody>
        </p:sp>
        <p:sp>
          <p:nvSpPr>
            <p:cNvPr id="332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1270000" y="5756425"/>
            <a:ext cx="5267149" cy="1095376"/>
            <a:chOff x="0" y="0"/>
            <a:chExt cx="5267148" cy="1095375"/>
          </a:xfrm>
        </p:grpSpPr>
        <p:sp>
          <p:nvSpPr>
            <p:cNvPr id="334" name="Web Sockets"/>
            <p:cNvSpPr txBox="1"/>
            <p:nvPr/>
          </p:nvSpPr>
          <p:spPr>
            <a:xfrm>
              <a:off x="755029" y="-1"/>
              <a:ext cx="4512120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Web Sockets</a:t>
              </a:r>
            </a:p>
          </p:txBody>
        </p:sp>
        <p:sp>
          <p:nvSpPr>
            <p:cNvPr id="335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1270000" y="6840268"/>
            <a:ext cx="2766519" cy="1095376"/>
            <a:chOff x="0" y="0"/>
            <a:chExt cx="2766518" cy="1095375"/>
          </a:xfrm>
        </p:grpSpPr>
        <p:sp>
          <p:nvSpPr>
            <p:cNvPr id="337" name="gRPC"/>
            <p:cNvSpPr txBox="1"/>
            <p:nvPr/>
          </p:nvSpPr>
          <p:spPr>
            <a:xfrm>
              <a:off x="755029" y="-1"/>
              <a:ext cx="2011490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gRPC</a:t>
              </a:r>
            </a:p>
          </p:txBody>
        </p:sp>
        <p:sp>
          <p:nvSpPr>
            <p:cNvPr id="338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1269999" y="7964219"/>
            <a:ext cx="3964448" cy="1095376"/>
            <a:chOff x="0" y="0"/>
            <a:chExt cx="3964446" cy="1095375"/>
          </a:xfrm>
        </p:grpSpPr>
        <p:sp>
          <p:nvSpPr>
            <p:cNvPr id="340" name="GraphQL"/>
            <p:cNvSpPr txBox="1"/>
            <p:nvPr/>
          </p:nvSpPr>
          <p:spPr>
            <a:xfrm>
              <a:off x="755029" y="-1"/>
              <a:ext cx="3209418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GraphQL</a:t>
              </a:r>
            </a:p>
          </p:txBody>
        </p:sp>
        <p:sp>
          <p:nvSpPr>
            <p:cNvPr id="341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6" grpId="2"/>
      <p:bldP build="whole" bldLvl="1" animBg="1" rev="0" advAuto="0" spid="342" grpId="4"/>
      <p:bldP build="whole" bldLvl="1" animBg="1" rev="0" advAuto="0" spid="333" grpId="1"/>
      <p:bldP build="whole" bldLvl="1" animBg="1" rev="0" advAuto="0" spid="339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5609559" y="5754159"/>
            <a:ext cx="1316488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1" cap="none" sz="102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WTF is 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PROTOCOL - REQUEST LINE (REQUEST)</a:t>
            </a:r>
          </a:p>
        </p:txBody>
      </p:sp>
      <p:pic>
        <p:nvPicPr>
          <p:cNvPr id="187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ET"/>
          <p:cNvSpPr txBox="1"/>
          <p:nvPr/>
        </p:nvSpPr>
        <p:spPr>
          <a:xfrm>
            <a:off x="1363496" y="6059699"/>
            <a:ext cx="1623616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GET</a:t>
            </a:r>
          </a:p>
        </p:txBody>
      </p:sp>
      <p:pic>
        <p:nvPicPr>
          <p:cNvPr id="18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617624" y="7792864"/>
            <a:ext cx="1115361" cy="405591"/>
          </a:xfrm>
          <a:prstGeom prst="rect">
            <a:avLst/>
          </a:prstGeom>
        </p:spPr>
      </p:pic>
      <p:sp>
        <p:nvSpPr>
          <p:cNvPr id="191" name="Rectangle"/>
          <p:cNvSpPr/>
          <p:nvPr/>
        </p:nvSpPr>
        <p:spPr>
          <a:xfrm>
            <a:off x="1270000" y="6190880"/>
            <a:ext cx="1810609" cy="985413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9042915" y="6190880"/>
            <a:ext cx="4069883" cy="985413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3" name="Rectangle"/>
          <p:cNvSpPr/>
          <p:nvPr/>
        </p:nvSpPr>
        <p:spPr>
          <a:xfrm>
            <a:off x="4306566" y="6190880"/>
            <a:ext cx="3490582" cy="985414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4" name="METHOD"/>
          <p:cNvSpPr txBox="1"/>
          <p:nvPr/>
        </p:nvSpPr>
        <p:spPr>
          <a:xfrm>
            <a:off x="802497" y="8709317"/>
            <a:ext cx="2745614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METHOD</a:t>
            </a:r>
          </a:p>
        </p:txBody>
      </p:sp>
      <p:pic>
        <p:nvPicPr>
          <p:cNvPr id="19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5532635" y="7773465"/>
            <a:ext cx="1115361" cy="405591"/>
          </a:xfrm>
          <a:prstGeom prst="rect">
            <a:avLst/>
          </a:prstGeom>
        </p:spPr>
      </p:pic>
      <p:sp>
        <p:nvSpPr>
          <p:cNvPr id="197" name="URL/URI"/>
          <p:cNvSpPr txBox="1"/>
          <p:nvPr/>
        </p:nvSpPr>
        <p:spPr>
          <a:xfrm>
            <a:off x="4813638" y="8709317"/>
            <a:ext cx="2476438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URL/URI</a:t>
            </a:r>
          </a:p>
        </p:txBody>
      </p:sp>
      <p:pic>
        <p:nvPicPr>
          <p:cNvPr id="198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0665835" y="7792864"/>
            <a:ext cx="1115361" cy="405591"/>
          </a:xfrm>
          <a:prstGeom prst="rect">
            <a:avLst/>
          </a:prstGeom>
        </p:spPr>
      </p:pic>
      <p:sp>
        <p:nvSpPr>
          <p:cNvPr id="200" name="HTTP VERSION"/>
          <p:cNvSpPr txBox="1"/>
          <p:nvPr/>
        </p:nvSpPr>
        <p:spPr>
          <a:xfrm>
            <a:off x="9059752" y="8709317"/>
            <a:ext cx="4327526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HTTP VERSION</a:t>
            </a:r>
          </a:p>
        </p:txBody>
      </p:sp>
      <p:sp>
        <p:nvSpPr>
          <p:cNvPr id="201" name="Rectangle"/>
          <p:cNvSpPr/>
          <p:nvPr/>
        </p:nvSpPr>
        <p:spPr>
          <a:xfrm>
            <a:off x="3272808" y="6842636"/>
            <a:ext cx="838869" cy="3844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2" name="/cats/1"/>
          <p:cNvSpPr txBox="1"/>
          <p:nvPr/>
        </p:nvSpPr>
        <p:spPr>
          <a:xfrm>
            <a:off x="4287114" y="6059699"/>
            <a:ext cx="358100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/cats/1</a:t>
            </a:r>
          </a:p>
        </p:txBody>
      </p:sp>
      <p:sp>
        <p:nvSpPr>
          <p:cNvPr id="203" name="HTTP/1.1"/>
          <p:cNvSpPr txBox="1"/>
          <p:nvPr/>
        </p:nvSpPr>
        <p:spPr>
          <a:xfrm>
            <a:off x="9065802" y="6059699"/>
            <a:ext cx="4070351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HTTP/1.1</a:t>
            </a:r>
          </a:p>
        </p:txBody>
      </p:sp>
      <p:sp>
        <p:nvSpPr>
          <p:cNvPr id="204" name="Rectangle"/>
          <p:cNvSpPr/>
          <p:nvPr/>
        </p:nvSpPr>
        <p:spPr>
          <a:xfrm>
            <a:off x="7999252" y="6843366"/>
            <a:ext cx="838869" cy="3844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0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3135907" y="5775413"/>
            <a:ext cx="1115361" cy="405591"/>
          </a:xfrm>
          <a:prstGeom prst="rect">
            <a:avLst/>
          </a:prstGeom>
        </p:spPr>
      </p:pic>
      <p:sp>
        <p:nvSpPr>
          <p:cNvPr id="207" name="SPACE"/>
          <p:cNvSpPr txBox="1"/>
          <p:nvPr/>
        </p:nvSpPr>
        <p:spPr>
          <a:xfrm>
            <a:off x="2704341" y="4443567"/>
            <a:ext cx="1975803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SPACE</a:t>
            </a:r>
          </a:p>
        </p:txBody>
      </p:sp>
      <p:pic>
        <p:nvPicPr>
          <p:cNvPr id="20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7862351" y="5775413"/>
            <a:ext cx="1115361" cy="405591"/>
          </a:xfrm>
          <a:prstGeom prst="rect">
            <a:avLst/>
          </a:prstGeom>
        </p:spPr>
      </p:pic>
      <p:sp>
        <p:nvSpPr>
          <p:cNvPr id="210" name="SPACE"/>
          <p:cNvSpPr txBox="1"/>
          <p:nvPr/>
        </p:nvSpPr>
        <p:spPr>
          <a:xfrm>
            <a:off x="7430785" y="4443567"/>
            <a:ext cx="1975803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SPACE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8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0"/>
                            </p:stCondLst>
                            <p:childTnLst>
                              <p:par>
                                <p:cTn id="36" presetClass="entr" nodeType="afterEffect" presetSubtype="10" presetID="19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Class="entr" nodeType="afterEffect" presetSubtype="10" presetID="19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1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8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900"/>
                            </p:stCondLst>
                            <p:childTnLst>
                              <p:par>
                                <p:cTn id="54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200"/>
                            </p:stCondLst>
                            <p:childTnLst>
                              <p:par>
                                <p:cTn id="58" presetClass="entr" nodeType="afterEffect" presetSubtype="10" presetID="19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300"/>
                            </p:stCondLst>
                            <p:childTnLst>
                              <p:par>
                                <p:cTn id="67" presetClass="entr" nodeType="afterEffect" presetSubtype="10" presetID="19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100"/>
                            </p:stCondLst>
                            <p:childTnLst>
                              <p:par>
                                <p:cTn id="72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8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900"/>
                            </p:stCondLst>
                            <p:childTnLst>
                              <p:par>
                                <p:cTn id="76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200"/>
                            </p:stCondLst>
                            <p:childTnLst>
                              <p:par>
                                <p:cTn id="80" presetClass="entr" nodeType="afterEffect" presetSubtype="10" presetID="19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8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5"/>
      <p:bldP build="whole" bldLvl="1" animBg="1" rev="0" advAuto="0" spid="195" grpId="12"/>
      <p:bldP build="whole" bldLvl="1" animBg="1" rev="0" advAuto="0" spid="202" grpId="3"/>
      <p:bldP build="whole" bldLvl="1" animBg="1" rev="0" advAuto="0" spid="194" grpId="8"/>
      <p:bldP build="whole" bldLvl="1" animBg="1" rev="0" advAuto="0" spid="204" grpId="4"/>
      <p:bldP build="whole" bldLvl="1" animBg="1" rev="0" advAuto="0" spid="188" grpId="1"/>
      <p:bldP build="whole" bldLvl="1" animBg="1" rev="0" advAuto="0" spid="207" grpId="10"/>
      <p:bldP build="whole" bldLvl="1" animBg="1" rev="0" advAuto="0" spid="201" grpId="2"/>
      <p:bldP build="whole" bldLvl="1" animBg="1" rev="0" advAuto="0" spid="197" grpId="13"/>
      <p:bldP build="whole" bldLvl="1" animBg="1" rev="0" advAuto="0" spid="210" grpId="15"/>
      <p:bldP build="whole" bldLvl="1" animBg="1" rev="0" advAuto="0" spid="191" grpId="6"/>
      <p:bldP build="whole" bldLvl="1" animBg="1" rev="0" advAuto="0" spid="198" grpId="17"/>
      <p:bldP build="whole" bldLvl="1" animBg="1" rev="0" advAuto="0" spid="205" grpId="9"/>
      <p:bldP build="whole" bldLvl="1" animBg="1" rev="0" advAuto="0" spid="193" grpId="11"/>
      <p:bldP build="whole" bldLvl="1" animBg="1" rev="0" advAuto="0" spid="200" grpId="18"/>
      <p:bldP build="whole" bldLvl="1" animBg="1" rev="0" advAuto="0" spid="208" grpId="14"/>
      <p:bldP build="whole" bldLvl="1" animBg="1" rev="0" advAuto="0" spid="192" grpId="16"/>
      <p:bldP build="whole" bldLvl="1" animBg="1" rev="0" advAuto="0" spid="189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PROTOCOL - STATUS LINE (RESPONSE)</a:t>
            </a:r>
          </a:p>
        </p:txBody>
      </p:sp>
      <p:pic>
        <p:nvPicPr>
          <p:cNvPr id="213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200"/>
          <p:cNvSpPr txBox="1"/>
          <p:nvPr/>
        </p:nvSpPr>
        <p:spPr>
          <a:xfrm>
            <a:off x="7309903" y="6059699"/>
            <a:ext cx="1623616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200</a:t>
            </a:r>
          </a:p>
        </p:txBody>
      </p:sp>
      <p:pic>
        <p:nvPicPr>
          <p:cNvPr id="21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7564031" y="7792864"/>
            <a:ext cx="1115361" cy="405591"/>
          </a:xfrm>
          <a:prstGeom prst="rect">
            <a:avLst/>
          </a:prstGeom>
        </p:spPr>
      </p:pic>
      <p:sp>
        <p:nvSpPr>
          <p:cNvPr id="217" name="Rectangle"/>
          <p:cNvSpPr/>
          <p:nvPr/>
        </p:nvSpPr>
        <p:spPr>
          <a:xfrm>
            <a:off x="6641179" y="6190880"/>
            <a:ext cx="2961066" cy="985413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8" name="Rectangle"/>
          <p:cNvSpPr/>
          <p:nvPr/>
        </p:nvSpPr>
        <p:spPr>
          <a:xfrm>
            <a:off x="1270000" y="6190880"/>
            <a:ext cx="4069883" cy="985413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9" name="Rectangle"/>
          <p:cNvSpPr/>
          <p:nvPr/>
        </p:nvSpPr>
        <p:spPr>
          <a:xfrm>
            <a:off x="10895965" y="6190880"/>
            <a:ext cx="3965323" cy="985414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0" name="STATUS CODE"/>
          <p:cNvSpPr txBox="1"/>
          <p:nvPr/>
        </p:nvSpPr>
        <p:spPr>
          <a:xfrm>
            <a:off x="6088250" y="8709317"/>
            <a:ext cx="4066922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STATUS CODE</a:t>
            </a:r>
          </a:p>
        </p:txBody>
      </p:sp>
      <p:pic>
        <p:nvPicPr>
          <p:cNvPr id="22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2320946" y="7773465"/>
            <a:ext cx="1115360" cy="405591"/>
          </a:xfrm>
          <a:prstGeom prst="rect">
            <a:avLst/>
          </a:prstGeom>
        </p:spPr>
      </p:pic>
      <p:sp>
        <p:nvSpPr>
          <p:cNvPr id="223" name="REASON PHRASE"/>
          <p:cNvSpPr txBox="1"/>
          <p:nvPr/>
        </p:nvSpPr>
        <p:spPr>
          <a:xfrm>
            <a:off x="10379107" y="8709317"/>
            <a:ext cx="4999039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REASON PHRASE</a:t>
            </a:r>
          </a:p>
        </p:txBody>
      </p:sp>
      <p:pic>
        <p:nvPicPr>
          <p:cNvPr id="224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2747261" y="7792864"/>
            <a:ext cx="1115361" cy="405591"/>
          </a:xfrm>
          <a:prstGeom prst="rect">
            <a:avLst/>
          </a:prstGeom>
        </p:spPr>
      </p:pic>
      <p:sp>
        <p:nvSpPr>
          <p:cNvPr id="226" name="HTTP VERSION"/>
          <p:cNvSpPr txBox="1"/>
          <p:nvPr/>
        </p:nvSpPr>
        <p:spPr>
          <a:xfrm>
            <a:off x="1141178" y="8709317"/>
            <a:ext cx="4327526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HTTP VERSION</a:t>
            </a:r>
          </a:p>
        </p:txBody>
      </p:sp>
      <p:sp>
        <p:nvSpPr>
          <p:cNvPr id="227" name="Rectangle"/>
          <p:cNvSpPr/>
          <p:nvPr/>
        </p:nvSpPr>
        <p:spPr>
          <a:xfrm>
            <a:off x="9822794" y="6843366"/>
            <a:ext cx="838869" cy="3844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8" name="OK"/>
          <p:cNvSpPr txBox="1"/>
          <p:nvPr/>
        </p:nvSpPr>
        <p:spPr>
          <a:xfrm>
            <a:off x="12311491" y="6059699"/>
            <a:ext cx="113427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OK</a:t>
            </a:r>
          </a:p>
        </p:txBody>
      </p:sp>
      <p:sp>
        <p:nvSpPr>
          <p:cNvPr id="229" name="HTTP/1.1"/>
          <p:cNvSpPr txBox="1"/>
          <p:nvPr/>
        </p:nvSpPr>
        <p:spPr>
          <a:xfrm>
            <a:off x="1269766" y="6059699"/>
            <a:ext cx="4070351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HTTP/1.1</a:t>
            </a:r>
          </a:p>
        </p:txBody>
      </p:sp>
      <p:sp>
        <p:nvSpPr>
          <p:cNvPr id="230" name="Rectangle"/>
          <p:cNvSpPr/>
          <p:nvPr/>
        </p:nvSpPr>
        <p:spPr>
          <a:xfrm>
            <a:off x="5568191" y="6843366"/>
            <a:ext cx="838868" cy="3844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3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5431289" y="5844730"/>
            <a:ext cx="1115361" cy="405592"/>
          </a:xfrm>
          <a:prstGeom prst="rect">
            <a:avLst/>
          </a:prstGeom>
        </p:spPr>
      </p:pic>
      <p:sp>
        <p:nvSpPr>
          <p:cNvPr id="233" name="SPACE"/>
          <p:cNvSpPr txBox="1"/>
          <p:nvPr/>
        </p:nvSpPr>
        <p:spPr>
          <a:xfrm>
            <a:off x="4999723" y="4512884"/>
            <a:ext cx="1975804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SPACE</a:t>
            </a:r>
          </a:p>
        </p:txBody>
      </p:sp>
      <p:pic>
        <p:nvPicPr>
          <p:cNvPr id="234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9685893" y="5844730"/>
            <a:ext cx="1115361" cy="405592"/>
          </a:xfrm>
          <a:prstGeom prst="rect">
            <a:avLst/>
          </a:prstGeom>
        </p:spPr>
      </p:pic>
      <p:sp>
        <p:nvSpPr>
          <p:cNvPr id="236" name="SPACE"/>
          <p:cNvSpPr txBox="1"/>
          <p:nvPr/>
        </p:nvSpPr>
        <p:spPr>
          <a:xfrm>
            <a:off x="9254327" y="4512884"/>
            <a:ext cx="1975803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SPACE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8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0"/>
                            </p:stCondLst>
                            <p:childTnLst>
                              <p:par>
                                <p:cTn id="36" presetClass="entr" nodeType="afterEffect" presetSubtype="10" presetID="19" grpId="8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400"/>
                            </p:stCondLst>
                            <p:childTnLst>
                              <p:par>
                                <p:cTn id="45" presetClass="entr" nodeType="afterEffect" presetSubtype="10" presetID="19" grpId="10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3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8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100"/>
                            </p:stCondLst>
                            <p:childTnLst>
                              <p:par>
                                <p:cTn id="54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400"/>
                            </p:stCondLst>
                            <p:childTnLst>
                              <p:par>
                                <p:cTn id="58" presetClass="entr" nodeType="afterEffect" presetSubtype="10" presetID="19" grpId="13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3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600"/>
                            </p:stCondLst>
                            <p:childTnLst>
                              <p:par>
                                <p:cTn id="67" presetClass="entr" nodeType="afterEffect" presetSubtype="10" presetID="19" grpId="15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8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300"/>
                            </p:stCondLst>
                            <p:childTnLst>
                              <p:par>
                                <p:cTn id="76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600"/>
                            </p:stCondLst>
                            <p:childTnLst>
                              <p:par>
                                <p:cTn id="80" presetClass="entr" nodeType="afterEffect" presetSubtype="10" presetID="19" grpId="18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8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6"/>
      <p:bldP build="whole" bldLvl="1" animBg="1" rev="0" advAuto="0" spid="229" grpId="1"/>
      <p:bldP build="whole" bldLvl="1" animBg="1" rev="0" advAuto="0" spid="217" grpId="11"/>
      <p:bldP build="whole" bldLvl="1" animBg="1" rev="0" advAuto="0" spid="215" grpId="12"/>
      <p:bldP build="whole" bldLvl="1" animBg="1" rev="0" advAuto="0" spid="230" grpId="2"/>
      <p:bldP build="whole" bldLvl="1" animBg="1" rev="0" advAuto="0" spid="220" grpId="13"/>
      <p:bldP build="whole" bldLvl="1" animBg="1" rev="0" advAuto="0" spid="233" grpId="10"/>
      <p:bldP build="whole" bldLvl="1" animBg="1" rev="0" advAuto="0" spid="214" grpId="3"/>
      <p:bldP build="whole" bldLvl="1" animBg="1" rev="0" advAuto="0" spid="224" grpId="7"/>
      <p:bldP build="whole" bldLvl="1" animBg="1" rev="0" advAuto="0" spid="228" grpId="5"/>
      <p:bldP build="whole" bldLvl="1" animBg="1" rev="0" advAuto="0" spid="218" grpId="6"/>
      <p:bldP build="whole" bldLvl="1" animBg="1" rev="0" advAuto="0" spid="236" grpId="15"/>
      <p:bldP build="whole" bldLvl="1" animBg="1" rev="0" advAuto="0" spid="221" grpId="17"/>
      <p:bldP build="whole" bldLvl="1" animBg="1" rev="0" advAuto="0" spid="234" grpId="14"/>
      <p:bldP build="whole" bldLvl="1" animBg="1" rev="0" advAuto="0" spid="223" grpId="18"/>
      <p:bldP build="whole" bldLvl="1" animBg="1" rev="0" advAuto="0" spid="227" grpId="4"/>
      <p:bldP build="whole" bldLvl="1" animBg="1" rev="0" advAuto="0" spid="231" grpId="9"/>
      <p:bldP build="whole" bldLvl="1" animBg="1" rev="0" advAuto="0" spid="226" grpId="8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6"/>
          <p:cNvSpPr txBox="1"/>
          <p:nvPr>
            <p:ph type="title"/>
          </p:nvPr>
        </p:nvSpPr>
        <p:spPr>
          <a:xfrm>
            <a:off x="3044557" y="1119893"/>
            <a:ext cx="18294886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PROTOCOL - HTTP Message (request/response)</a:t>
            </a:r>
          </a:p>
        </p:txBody>
      </p:sp>
      <p:pic>
        <p:nvPicPr>
          <p:cNvPr id="239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Rectangle"/>
          <p:cNvSpPr/>
          <p:nvPr/>
        </p:nvSpPr>
        <p:spPr>
          <a:xfrm>
            <a:off x="1270000" y="4088820"/>
            <a:ext cx="10054193" cy="985414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1" name="GET /cats/1 HTTP/1.1"/>
          <p:cNvSpPr txBox="1"/>
          <p:nvPr/>
        </p:nvSpPr>
        <p:spPr>
          <a:xfrm>
            <a:off x="1389339" y="3957639"/>
            <a:ext cx="994251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GET /cats/1 HTTP/1.1</a:t>
            </a:r>
          </a:p>
        </p:txBody>
      </p:sp>
      <p:sp>
        <p:nvSpPr>
          <p:cNvPr id="242" name="Rectangle"/>
          <p:cNvSpPr/>
          <p:nvPr/>
        </p:nvSpPr>
        <p:spPr>
          <a:xfrm>
            <a:off x="1231655" y="8806867"/>
            <a:ext cx="986033" cy="103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43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5695" y="4378731"/>
            <a:ext cx="1040940" cy="405592"/>
          </a:xfrm>
          <a:prstGeom prst="rect">
            <a:avLst/>
          </a:prstGeom>
        </p:spPr>
      </p:pic>
      <p:sp>
        <p:nvSpPr>
          <p:cNvPr id="245" name="REQUEST/STATUS LINE"/>
          <p:cNvSpPr txBox="1"/>
          <p:nvPr/>
        </p:nvSpPr>
        <p:spPr>
          <a:xfrm>
            <a:off x="12745245" y="4135983"/>
            <a:ext cx="6564948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REQUEST/STATUS LINE</a:t>
            </a:r>
          </a:p>
        </p:txBody>
      </p:sp>
      <p:sp>
        <p:nvSpPr>
          <p:cNvPr id="246" name="Content-Length: 4…"/>
          <p:cNvSpPr txBox="1"/>
          <p:nvPr/>
        </p:nvSpPr>
        <p:spPr>
          <a:xfrm>
            <a:off x="1370978" y="5225092"/>
            <a:ext cx="11899901" cy="345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Content-Length: 4</a:t>
            </a:r>
          </a:p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Content-Type: text/plain</a:t>
            </a:r>
          </a:p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X-Header: some-value</a:t>
            </a:r>
          </a:p>
        </p:txBody>
      </p:sp>
      <p:sp>
        <p:nvSpPr>
          <p:cNvPr id="247" name="body"/>
          <p:cNvSpPr txBox="1"/>
          <p:nvPr/>
        </p:nvSpPr>
        <p:spPr>
          <a:xfrm>
            <a:off x="1393990" y="10286436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body</a:t>
            </a:r>
          </a:p>
        </p:txBody>
      </p:sp>
      <p:sp>
        <p:nvSpPr>
          <p:cNvPr id="248" name="Rectangle"/>
          <p:cNvSpPr/>
          <p:nvPr/>
        </p:nvSpPr>
        <p:spPr>
          <a:xfrm>
            <a:off x="1274271" y="5319128"/>
            <a:ext cx="12093316" cy="3261940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4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20743" y="6700284"/>
            <a:ext cx="1066474" cy="405592"/>
          </a:xfrm>
          <a:prstGeom prst="rect">
            <a:avLst/>
          </a:prstGeom>
        </p:spPr>
      </p:pic>
      <p:sp>
        <p:nvSpPr>
          <p:cNvPr id="251" name="HEADERS"/>
          <p:cNvSpPr txBox="1"/>
          <p:nvPr/>
        </p:nvSpPr>
        <p:spPr>
          <a:xfrm>
            <a:off x="14802258" y="6444291"/>
            <a:ext cx="2861628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HEADERS</a:t>
            </a:r>
          </a:p>
        </p:txBody>
      </p:sp>
      <p:pic>
        <p:nvPicPr>
          <p:cNvPr id="25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60565" y="9122893"/>
            <a:ext cx="1099606" cy="405591"/>
          </a:xfrm>
          <a:prstGeom prst="rect">
            <a:avLst/>
          </a:prstGeom>
        </p:spPr>
      </p:pic>
      <p:sp>
        <p:nvSpPr>
          <p:cNvPr id="254" name="CRLF (CARRIAGE RETURN LINE FEED - \r\n)"/>
          <p:cNvSpPr txBox="1"/>
          <p:nvPr/>
        </p:nvSpPr>
        <p:spPr>
          <a:xfrm>
            <a:off x="3703355" y="8866900"/>
            <a:ext cx="11756455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CRLF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(CARRIAGE RETURN LINE FEED</a:t>
            </a:r>
            <a:r>
              <a:t>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</a:t>
            </a:r>
            <a:r>
              <a:t> </a:t>
            </a:r>
            <a:r>
              <a:rPr>
                <a:solidFill>
                  <a:schemeClr val="accent3"/>
                </a:solidFill>
              </a:rPr>
              <a:t>\r\n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)</a:t>
            </a:r>
          </a:p>
        </p:txBody>
      </p:sp>
      <p:sp>
        <p:nvSpPr>
          <p:cNvPr id="255" name="Rectangle"/>
          <p:cNvSpPr/>
          <p:nvPr/>
        </p:nvSpPr>
        <p:spPr>
          <a:xfrm>
            <a:off x="1274271" y="10417617"/>
            <a:ext cx="2403202" cy="985414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56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72987" y="10707529"/>
            <a:ext cx="1099606" cy="405591"/>
          </a:xfrm>
          <a:prstGeom prst="rect">
            <a:avLst/>
          </a:prstGeom>
        </p:spPr>
      </p:pic>
      <p:sp>
        <p:nvSpPr>
          <p:cNvPr id="258" name="REQ/RES BODY"/>
          <p:cNvSpPr txBox="1"/>
          <p:nvPr/>
        </p:nvSpPr>
        <p:spPr>
          <a:xfrm>
            <a:off x="5521414" y="10451536"/>
            <a:ext cx="4485260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REQ/RES BODY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8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8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4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300"/>
                            </p:stCondLst>
                            <p:childTnLst>
                              <p:par>
                                <p:cTn id="55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8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800"/>
                            </p:stCondLst>
                            <p:childTnLst>
                              <p:par>
                                <p:cTn id="64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100"/>
                            </p:stCondLst>
                            <p:childTnLst>
                              <p:par>
                                <p:cTn id="68" presetClass="entr" nodeType="afterEffect" presetSubtype="32" presetID="23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9"/>
      <p:bldP build="whole" bldLvl="1" animBg="1" rev="0" advAuto="0" spid="248" grpId="6"/>
      <p:bldP build="whole" bldLvl="1" animBg="1" rev="0" advAuto="0" spid="247" grpId="12"/>
      <p:bldP build="whole" bldLvl="1" animBg="1" rev="0" advAuto="0" spid="241" grpId="1"/>
      <p:bldP build="whole" bldLvl="1" animBg="1" rev="0" advAuto="0" spid="245" grpId="4"/>
      <p:bldP build="whole" bldLvl="1" animBg="1" rev="0" advAuto="0" spid="256" grpId="14"/>
      <p:bldP build="whole" bldLvl="1" animBg="1" rev="0" advAuto="0" spid="254" grpId="11"/>
      <p:bldP build="whole" bldLvl="1" animBg="1" rev="0" advAuto="0" spid="246" grpId="5"/>
      <p:bldP build="whole" bldLvl="1" animBg="1" rev="0" advAuto="0" spid="240" grpId="2"/>
      <p:bldP build="whole" bldLvl="1" animBg="1" rev="0" advAuto="0" spid="255" grpId="13"/>
      <p:bldP build="whole" bldLvl="1" animBg="1" rev="0" advAuto="0" spid="251" grpId="8"/>
      <p:bldP build="whole" bldLvl="1" animBg="1" rev="0" advAuto="0" spid="258" grpId="15"/>
      <p:bldP build="whole" bldLvl="1" animBg="1" rev="0" advAuto="0" spid="243" grpId="3"/>
      <p:bldP build="whole" bldLvl="1" animBg="1" rev="0" advAuto="0" spid="249" grpId="7"/>
      <p:bldP build="whole" bldLvl="1" animBg="1" rev="0" advAuto="0" spid="252" grpId="1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6"/>
          <p:cNvSpPr txBox="1"/>
          <p:nvPr>
            <p:ph type="title"/>
          </p:nvPr>
        </p:nvSpPr>
        <p:spPr>
          <a:xfrm>
            <a:off x="5015634" y="1046698"/>
            <a:ext cx="14352732" cy="1362076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VeRbs / request methods</a:t>
            </a:r>
          </a:p>
        </p:txBody>
      </p:sp>
      <p:pic>
        <p:nvPicPr>
          <p:cNvPr id="261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GET"/>
          <p:cNvSpPr txBox="1"/>
          <p:nvPr/>
        </p:nvSpPr>
        <p:spPr>
          <a:xfrm>
            <a:off x="1273996" y="3605212"/>
            <a:ext cx="1522541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GET</a:t>
            </a:r>
          </a:p>
        </p:txBody>
      </p:sp>
      <p:sp>
        <p:nvSpPr>
          <p:cNvPr id="263" name="get 1/multiple resources"/>
          <p:cNvSpPr txBox="1"/>
          <p:nvPr/>
        </p:nvSpPr>
        <p:spPr>
          <a:xfrm>
            <a:off x="4505989" y="3605212"/>
            <a:ext cx="7979475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>
                <a:solidFill>
                  <a:srgbClr val="A6AAA9"/>
                </a:solidFill>
              </a:defRPr>
            </a:lvl1pPr>
          </a:lstStyle>
          <a:p>
            <a:pPr/>
            <a:r>
              <a:t>get 1/multiple resources</a:t>
            </a:r>
          </a:p>
        </p:txBody>
      </p:sp>
      <p:sp>
        <p:nvSpPr>
          <p:cNvPr id="264" name="POST"/>
          <p:cNvSpPr txBox="1"/>
          <p:nvPr/>
        </p:nvSpPr>
        <p:spPr>
          <a:xfrm>
            <a:off x="1273996" y="4936498"/>
            <a:ext cx="2006601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POST</a:t>
            </a:r>
          </a:p>
        </p:txBody>
      </p:sp>
      <p:sp>
        <p:nvSpPr>
          <p:cNvPr id="265" name="create a resource / execute action with side effects"/>
          <p:cNvSpPr txBox="1"/>
          <p:nvPr/>
        </p:nvSpPr>
        <p:spPr>
          <a:xfrm>
            <a:off x="4505989" y="4936498"/>
            <a:ext cx="16237840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>
                <a:solidFill>
                  <a:srgbClr val="A6AAA9"/>
                </a:solidFill>
              </a:defRPr>
            </a:lvl1pPr>
          </a:lstStyle>
          <a:p>
            <a:pPr/>
            <a:r>
              <a:t>create a resource / execute action with side effects</a:t>
            </a:r>
          </a:p>
        </p:txBody>
      </p:sp>
      <p:sp>
        <p:nvSpPr>
          <p:cNvPr id="266" name="PATCH"/>
          <p:cNvSpPr txBox="1"/>
          <p:nvPr/>
        </p:nvSpPr>
        <p:spPr>
          <a:xfrm>
            <a:off x="1273996" y="6221412"/>
            <a:ext cx="2432686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PATCH</a:t>
            </a:r>
          </a:p>
        </p:txBody>
      </p:sp>
      <p:sp>
        <p:nvSpPr>
          <p:cNvPr id="267" name="partially update 1/multiple resources"/>
          <p:cNvSpPr txBox="1"/>
          <p:nvPr/>
        </p:nvSpPr>
        <p:spPr>
          <a:xfrm>
            <a:off x="4505989" y="6221412"/>
            <a:ext cx="11947653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>
                <a:solidFill>
                  <a:srgbClr val="A6AAA9"/>
                </a:solidFill>
              </a:defRPr>
            </a:lvl1pPr>
          </a:lstStyle>
          <a:p>
            <a:pPr/>
            <a:r>
              <a:t>partially update 1/multiple resources</a:t>
            </a:r>
          </a:p>
        </p:txBody>
      </p:sp>
      <p:sp>
        <p:nvSpPr>
          <p:cNvPr id="268" name="PUT"/>
          <p:cNvSpPr txBox="1"/>
          <p:nvPr/>
        </p:nvSpPr>
        <p:spPr>
          <a:xfrm>
            <a:off x="1273996" y="7639676"/>
            <a:ext cx="1523938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PUT</a:t>
            </a:r>
          </a:p>
        </p:txBody>
      </p:sp>
      <p:sp>
        <p:nvSpPr>
          <p:cNvPr id="269" name="fully update 1/multiple resources"/>
          <p:cNvSpPr txBox="1"/>
          <p:nvPr/>
        </p:nvSpPr>
        <p:spPr>
          <a:xfrm>
            <a:off x="4505989" y="7639676"/>
            <a:ext cx="10715499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>
                <a:solidFill>
                  <a:srgbClr val="A6AAA9"/>
                </a:solidFill>
              </a:defRPr>
            </a:lvl1pPr>
          </a:lstStyle>
          <a:p>
            <a:pPr/>
            <a:r>
              <a:t>fully update 1/multiple resources</a:t>
            </a:r>
          </a:p>
        </p:txBody>
      </p:sp>
      <p:sp>
        <p:nvSpPr>
          <p:cNvPr id="270" name="DELETE"/>
          <p:cNvSpPr txBox="1"/>
          <p:nvPr/>
        </p:nvSpPr>
        <p:spPr>
          <a:xfrm>
            <a:off x="1273996" y="9057940"/>
            <a:ext cx="2741423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DELETE</a:t>
            </a:r>
          </a:p>
        </p:txBody>
      </p:sp>
      <p:sp>
        <p:nvSpPr>
          <p:cNvPr id="271" name="delete 1/multiple resources"/>
          <p:cNvSpPr txBox="1"/>
          <p:nvPr/>
        </p:nvSpPr>
        <p:spPr>
          <a:xfrm>
            <a:off x="4505989" y="9057940"/>
            <a:ext cx="8963661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>
                <a:solidFill>
                  <a:srgbClr val="A6AAA9"/>
                </a:solidFill>
              </a:defRPr>
            </a:lvl1pPr>
          </a:lstStyle>
          <a:p>
            <a:pPr/>
            <a:r>
              <a:t>delete 1/multiple resources</a:t>
            </a:r>
          </a:p>
        </p:txBody>
      </p:sp>
      <p:sp>
        <p:nvSpPr>
          <p:cNvPr id="272" name="HEAD"/>
          <p:cNvSpPr txBox="1"/>
          <p:nvPr/>
        </p:nvSpPr>
        <p:spPr>
          <a:xfrm>
            <a:off x="1273996" y="11454103"/>
            <a:ext cx="2163065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HEAD</a:t>
            </a:r>
          </a:p>
        </p:txBody>
      </p:sp>
      <p:sp>
        <p:nvSpPr>
          <p:cNvPr id="273" name="CONNECT"/>
          <p:cNvSpPr txBox="1"/>
          <p:nvPr/>
        </p:nvSpPr>
        <p:spPr>
          <a:xfrm>
            <a:off x="3619139" y="11454103"/>
            <a:ext cx="3643186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CONNECT</a:t>
            </a:r>
          </a:p>
        </p:txBody>
      </p:sp>
      <p:sp>
        <p:nvSpPr>
          <p:cNvPr id="274" name="OPTIONS"/>
          <p:cNvSpPr txBox="1"/>
          <p:nvPr/>
        </p:nvSpPr>
        <p:spPr>
          <a:xfrm>
            <a:off x="7444402" y="11454103"/>
            <a:ext cx="3379852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OPTIONS</a:t>
            </a:r>
          </a:p>
        </p:txBody>
      </p:sp>
      <p:sp>
        <p:nvSpPr>
          <p:cNvPr id="275" name="TRACE"/>
          <p:cNvSpPr txBox="1"/>
          <p:nvPr/>
        </p:nvSpPr>
        <p:spPr>
          <a:xfrm>
            <a:off x="11006332" y="11454103"/>
            <a:ext cx="2431289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TRACE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8" presetID="15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Class="entr" nodeType="afterEffect" presetSubtype="8" presetID="15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00"/>
                            </p:stCondLst>
                            <p:childTnLst>
                              <p:par>
                                <p:cTn id="34" presetClass="entr" nodeType="afterEffect" presetSubtype="8" presetID="15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00"/>
                            </p:stCondLst>
                            <p:childTnLst>
                              <p:par>
                                <p:cTn id="46" presetClass="entr" nodeType="afterEffect" presetSubtype="8" presetID="15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00"/>
                            </p:stCondLst>
                            <p:childTnLst>
                              <p:par>
                                <p:cTn id="58" presetClass="entr" nodeType="afterEffect" presetSubtype="8" presetID="15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7"/>
      <p:bldP build="whole" bldLvl="1" animBg="1" rev="0" advAuto="0" spid="274" grpId="13"/>
      <p:bldP build="whole" bldLvl="1" animBg="1" rev="0" advAuto="0" spid="272" grpId="11"/>
      <p:bldP build="whole" bldLvl="1" animBg="1" rev="0" advAuto="0" spid="263" grpId="2"/>
      <p:bldP build="whole" bldLvl="1" animBg="1" rev="0" advAuto="0" spid="275" grpId="14"/>
      <p:bldP build="whole" bldLvl="1" animBg="1" rev="0" advAuto="0" spid="271" grpId="10"/>
      <p:bldP build="whole" bldLvl="1" animBg="1" rev="0" advAuto="0" spid="265" grpId="4"/>
      <p:bldP build="whole" bldLvl="1" animBg="1" rev="0" advAuto="0" spid="267" grpId="6"/>
      <p:bldP build="whole" bldLvl="1" animBg="1" rev="0" advAuto="0" spid="266" grpId="5"/>
      <p:bldP build="whole" bldLvl="1" animBg="1" rev="0" advAuto="0" spid="270" grpId="9"/>
      <p:bldP build="whole" bldLvl="1" animBg="1" rev="0" advAuto="0" spid="273" grpId="12"/>
      <p:bldP build="whole" bldLvl="1" animBg="1" rev="0" advAuto="0" spid="264" grpId="3"/>
      <p:bldP build="whole" bldLvl="1" animBg="1" rev="0" advAuto="0" spid="269" grpId="8"/>
      <p:bldP build="whole" bldLvl="1" animBg="1" rev="0" advAuto="0" spid="26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6"/>
          <p:cNvSpPr txBox="1"/>
          <p:nvPr>
            <p:ph type="title"/>
          </p:nvPr>
        </p:nvSpPr>
        <p:spPr>
          <a:xfrm>
            <a:off x="5015634" y="1046698"/>
            <a:ext cx="14352732" cy="1362076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STATUSES / response status codes</a:t>
            </a:r>
          </a:p>
        </p:txBody>
      </p:sp>
      <p:pic>
        <p:nvPicPr>
          <p:cNvPr id="278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1.X.X"/>
          <p:cNvSpPr txBox="1"/>
          <p:nvPr/>
        </p:nvSpPr>
        <p:spPr>
          <a:xfrm>
            <a:off x="1273996" y="4621212"/>
            <a:ext cx="2007998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1.X.X</a:t>
            </a:r>
          </a:p>
        </p:txBody>
      </p:sp>
      <p:sp>
        <p:nvSpPr>
          <p:cNvPr id="280" name="informational responses"/>
          <p:cNvSpPr txBox="1"/>
          <p:nvPr/>
        </p:nvSpPr>
        <p:spPr>
          <a:xfrm>
            <a:off x="3997989" y="4621212"/>
            <a:ext cx="7854443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>
                <a:solidFill>
                  <a:srgbClr val="A6AAA9"/>
                </a:solidFill>
              </a:defRPr>
            </a:lvl1pPr>
          </a:lstStyle>
          <a:p>
            <a:pPr/>
            <a:r>
              <a:t>informational responses</a:t>
            </a:r>
          </a:p>
        </p:txBody>
      </p:sp>
      <p:sp>
        <p:nvSpPr>
          <p:cNvPr id="281" name="2.X.X"/>
          <p:cNvSpPr txBox="1"/>
          <p:nvPr/>
        </p:nvSpPr>
        <p:spPr>
          <a:xfrm>
            <a:off x="1273996" y="5952498"/>
            <a:ext cx="2007998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2.X.X</a:t>
            </a:r>
          </a:p>
        </p:txBody>
      </p:sp>
      <p:sp>
        <p:nvSpPr>
          <p:cNvPr id="282" name="successful responses"/>
          <p:cNvSpPr txBox="1"/>
          <p:nvPr/>
        </p:nvSpPr>
        <p:spPr>
          <a:xfrm>
            <a:off x="3997989" y="5952498"/>
            <a:ext cx="6808789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>
                <a:solidFill>
                  <a:srgbClr val="A6AAA9"/>
                </a:solidFill>
              </a:defRPr>
            </a:lvl1pPr>
          </a:lstStyle>
          <a:p>
            <a:pPr/>
            <a:r>
              <a:t>successful responses</a:t>
            </a:r>
          </a:p>
        </p:txBody>
      </p:sp>
      <p:sp>
        <p:nvSpPr>
          <p:cNvPr id="283" name="3.X.X"/>
          <p:cNvSpPr txBox="1"/>
          <p:nvPr/>
        </p:nvSpPr>
        <p:spPr>
          <a:xfrm>
            <a:off x="1273996" y="7237412"/>
            <a:ext cx="2007998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3.X.X</a:t>
            </a:r>
          </a:p>
        </p:txBody>
      </p:sp>
      <p:sp>
        <p:nvSpPr>
          <p:cNvPr id="284" name="redirects"/>
          <p:cNvSpPr txBox="1"/>
          <p:nvPr/>
        </p:nvSpPr>
        <p:spPr>
          <a:xfrm>
            <a:off x="3997989" y="7237412"/>
            <a:ext cx="2946084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>
                <a:solidFill>
                  <a:srgbClr val="A6AAA9"/>
                </a:solidFill>
              </a:defRPr>
            </a:lvl1pPr>
          </a:lstStyle>
          <a:p>
            <a:pPr/>
            <a:r>
              <a:t>redirects</a:t>
            </a:r>
          </a:p>
        </p:txBody>
      </p:sp>
      <p:sp>
        <p:nvSpPr>
          <p:cNvPr id="285" name="4.X.X"/>
          <p:cNvSpPr txBox="1"/>
          <p:nvPr/>
        </p:nvSpPr>
        <p:spPr>
          <a:xfrm>
            <a:off x="1273996" y="8655676"/>
            <a:ext cx="2007998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4.X.X</a:t>
            </a:r>
          </a:p>
        </p:txBody>
      </p:sp>
      <p:sp>
        <p:nvSpPr>
          <p:cNvPr id="286" name="client errors"/>
          <p:cNvSpPr txBox="1"/>
          <p:nvPr/>
        </p:nvSpPr>
        <p:spPr>
          <a:xfrm>
            <a:off x="3997989" y="8655676"/>
            <a:ext cx="3956813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>
                <a:solidFill>
                  <a:srgbClr val="A6AAA9"/>
                </a:solidFill>
              </a:defRPr>
            </a:lvl1pPr>
          </a:lstStyle>
          <a:p>
            <a:pPr/>
            <a:r>
              <a:t>client errors</a:t>
            </a:r>
          </a:p>
        </p:txBody>
      </p:sp>
      <p:sp>
        <p:nvSpPr>
          <p:cNvPr id="287" name="5.X.X"/>
          <p:cNvSpPr txBox="1"/>
          <p:nvPr/>
        </p:nvSpPr>
        <p:spPr>
          <a:xfrm>
            <a:off x="1273996" y="10073940"/>
            <a:ext cx="2007998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5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5.X.X</a:t>
            </a:r>
          </a:p>
        </p:txBody>
      </p:sp>
      <p:sp>
        <p:nvSpPr>
          <p:cNvPr id="288" name="server errors"/>
          <p:cNvSpPr txBox="1"/>
          <p:nvPr/>
        </p:nvSpPr>
        <p:spPr>
          <a:xfrm>
            <a:off x="3997989" y="10073940"/>
            <a:ext cx="4181032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>
                <a:solidFill>
                  <a:srgbClr val="A6AAA9"/>
                </a:solidFill>
              </a:defRPr>
            </a:lvl1pPr>
          </a:lstStyle>
          <a:p>
            <a:pPr/>
            <a:r>
              <a:t>server errors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8" presetID="15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Class="entr" nodeType="afterEffect" presetSubtype="8" presetID="15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00"/>
                            </p:stCondLst>
                            <p:childTnLst>
                              <p:par>
                                <p:cTn id="34" presetClass="entr" nodeType="afterEffect" presetSubtype="8" presetID="15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00"/>
                            </p:stCondLst>
                            <p:childTnLst>
                              <p:par>
                                <p:cTn id="46" presetClass="entr" nodeType="afterEffect" presetSubtype="8" presetID="15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00"/>
                            </p:stCondLst>
                            <p:childTnLst>
                              <p:par>
                                <p:cTn id="58" presetClass="entr" nodeType="afterEffect" presetSubtype="8" presetID="15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1"/>
      <p:bldP build="whole" bldLvl="1" animBg="1" rev="0" advAuto="0" spid="283" grpId="5"/>
      <p:bldP build="whole" bldLvl="1" animBg="1" rev="0" advAuto="0" spid="282" grpId="4"/>
      <p:bldP build="whole" bldLvl="1" animBg="1" rev="0" advAuto="0" spid="284" grpId="6"/>
      <p:bldP build="whole" bldLvl="1" animBg="1" rev="0" advAuto="0" spid="285" grpId="7"/>
      <p:bldP build="whole" bldLvl="1" animBg="1" rev="0" advAuto="0" spid="281" grpId="3"/>
      <p:bldP build="whole" bldLvl="1" animBg="1" rev="0" advAuto="0" spid="280" grpId="2"/>
      <p:bldP build="whole" bldLvl="1" animBg="1" rev="0" advAuto="0" spid="286" grpId="8"/>
      <p:bldP build="whole" bldLvl="1" animBg="1" rev="0" advAuto="0" spid="288" grpId="10"/>
      <p:bldP build="whole" bldLvl="1" animBg="1" rev="0" advAuto="0" spid="287" grpId="9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6"/>
          <p:cNvSpPr txBox="1"/>
          <p:nvPr>
            <p:ph type="title"/>
          </p:nvPr>
        </p:nvSpPr>
        <p:spPr>
          <a:xfrm>
            <a:off x="5015634" y="1046698"/>
            <a:ext cx="14352732" cy="1362076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VERSIONS?</a:t>
            </a:r>
          </a:p>
        </p:txBody>
      </p:sp>
      <p:pic>
        <p:nvPicPr>
          <p:cNvPr id="291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4" name="Group"/>
          <p:cNvGrpSpPr/>
          <p:nvPr/>
        </p:nvGrpSpPr>
        <p:grpSpPr>
          <a:xfrm>
            <a:off x="1270000" y="4621212"/>
            <a:ext cx="3328812" cy="1095376"/>
            <a:chOff x="0" y="0"/>
            <a:chExt cx="3328811" cy="1095375"/>
          </a:xfrm>
        </p:grpSpPr>
        <p:sp>
          <p:nvSpPr>
            <p:cNvPr id="292" name="HTTP 1"/>
            <p:cNvSpPr txBox="1"/>
            <p:nvPr/>
          </p:nvSpPr>
          <p:spPr>
            <a:xfrm>
              <a:off x="755029" y="-1"/>
              <a:ext cx="2573783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HTTP 1</a:t>
              </a:r>
            </a:p>
          </p:txBody>
        </p:sp>
        <p:sp>
          <p:nvSpPr>
            <p:cNvPr id="293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1270000" y="5721232"/>
            <a:ext cx="5346080" cy="1095376"/>
            <a:chOff x="0" y="0"/>
            <a:chExt cx="5346079" cy="1095375"/>
          </a:xfrm>
        </p:grpSpPr>
        <p:sp>
          <p:nvSpPr>
            <p:cNvPr id="295" name="HTTP 2 SPDY"/>
            <p:cNvSpPr txBox="1"/>
            <p:nvPr/>
          </p:nvSpPr>
          <p:spPr>
            <a:xfrm>
              <a:off x="755029" y="-1"/>
              <a:ext cx="4591051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HTTP 2 SPDY</a:t>
              </a:r>
            </a:p>
          </p:txBody>
        </p:sp>
        <p:sp>
          <p:nvSpPr>
            <p:cNvPr id="296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1269999" y="6805075"/>
            <a:ext cx="5325824" cy="1095376"/>
            <a:chOff x="0" y="0"/>
            <a:chExt cx="5325822" cy="1095375"/>
          </a:xfrm>
        </p:grpSpPr>
        <p:sp>
          <p:nvSpPr>
            <p:cNvPr id="298" name="HTTP 3 QUIC"/>
            <p:cNvSpPr txBox="1"/>
            <p:nvPr/>
          </p:nvSpPr>
          <p:spPr>
            <a:xfrm>
              <a:off x="755029" y="-1"/>
              <a:ext cx="4570794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HTTP 3 QUIC</a:t>
              </a:r>
            </a:p>
          </p:txBody>
        </p:sp>
        <p:sp>
          <p:nvSpPr>
            <p:cNvPr id="299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2"/>
      <p:bldP build="whole" bldLvl="1" animBg="1" rev="0" advAuto="0" spid="300" grpId="3"/>
      <p:bldP build="whole" bldLvl="1" animBg="1" rev="0" advAuto="0" spid="29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6"/>
          <p:cNvSpPr txBox="1"/>
          <p:nvPr>
            <p:ph type="title"/>
          </p:nvPr>
        </p:nvSpPr>
        <p:spPr>
          <a:xfrm>
            <a:off x="5015634" y="1046698"/>
            <a:ext cx="14352732" cy="1362076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HTTP/1.0 vs HTTP/1.1</a:t>
            </a:r>
          </a:p>
        </p:txBody>
      </p:sp>
      <p:pic>
        <p:nvPicPr>
          <p:cNvPr id="303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6" name="Group"/>
          <p:cNvGrpSpPr/>
          <p:nvPr/>
        </p:nvGrpSpPr>
        <p:grpSpPr>
          <a:xfrm>
            <a:off x="1270000" y="4941680"/>
            <a:ext cx="2025030" cy="1497220"/>
            <a:chOff x="0" y="320467"/>
            <a:chExt cx="2025029" cy="1497219"/>
          </a:xfrm>
        </p:grpSpPr>
        <p:sp>
          <p:nvSpPr>
            <p:cNvPr id="304" name="Persistent Connections"/>
            <p:cNvSpPr/>
            <p:nvPr/>
          </p:nvSpPr>
          <p:spPr>
            <a:xfrm>
              <a:off x="755029" y="5476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>
                <a:defRPr b="0"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  <a:r>
                <a:rPr b="1"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Persistent Connections</a:t>
              </a:r>
            </a:p>
          </p:txBody>
        </p:sp>
        <p:sp>
          <p:nvSpPr>
            <p:cNvPr id="305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1270000" y="6041699"/>
            <a:ext cx="2025030" cy="1497221"/>
            <a:chOff x="0" y="320467"/>
            <a:chExt cx="2025029" cy="1497219"/>
          </a:xfrm>
        </p:grpSpPr>
        <p:sp>
          <p:nvSpPr>
            <p:cNvPr id="307" name="Connection &amp; Host headers"/>
            <p:cNvSpPr/>
            <p:nvPr/>
          </p:nvSpPr>
          <p:spPr>
            <a:xfrm>
              <a:off x="755029" y="5476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5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Connection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&amp;</a:t>
              </a:r>
              <a:r>
                <a:t> Host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headers</a:t>
              </a:r>
            </a:p>
          </p:txBody>
        </p:sp>
        <p:sp>
          <p:nvSpPr>
            <p:cNvPr id="308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1270000" y="7125542"/>
            <a:ext cx="2025030" cy="1497221"/>
            <a:chOff x="0" y="320467"/>
            <a:chExt cx="2025029" cy="1497220"/>
          </a:xfrm>
        </p:grpSpPr>
        <p:sp>
          <p:nvSpPr>
            <p:cNvPr id="310" name="Improved Caching &amp; Compression"/>
            <p:cNvSpPr/>
            <p:nvPr/>
          </p:nvSpPr>
          <p:spPr>
            <a:xfrm>
              <a:off x="755029" y="5476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500">
                  <a:solidFill>
                    <a:srgbClr val="FFFFFF"/>
                  </a:solidFill>
                </a:defRPr>
              </a:pPr>
              <a:r>
                <a:t>Improved </a:t>
              </a:r>
              <a:r>
                <a:rPr b="1"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Caching</a:t>
              </a:r>
              <a:r>
                <a:t> &amp; </a:t>
              </a:r>
              <a:r>
                <a:rPr b="1"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Compression</a:t>
              </a:r>
            </a:p>
          </p:txBody>
        </p:sp>
        <p:sp>
          <p:nvSpPr>
            <p:cNvPr id="311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15" name="Group"/>
          <p:cNvGrpSpPr/>
          <p:nvPr/>
        </p:nvGrpSpPr>
        <p:grpSpPr>
          <a:xfrm>
            <a:off x="1269999" y="8249493"/>
            <a:ext cx="2025031" cy="1497221"/>
            <a:chOff x="0" y="320467"/>
            <a:chExt cx="2025029" cy="1497220"/>
          </a:xfrm>
        </p:grpSpPr>
        <p:sp>
          <p:nvSpPr>
            <p:cNvPr id="313" name="New HTTP Methods &amp; Status Codes"/>
            <p:cNvSpPr/>
            <p:nvPr/>
          </p:nvSpPr>
          <p:spPr>
            <a:xfrm>
              <a:off x="755029" y="5476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500">
                  <a:solidFill>
                    <a:srgbClr val="FFFFFF"/>
                  </a:solidFill>
                </a:defRPr>
              </a:pPr>
              <a:r>
                <a:t>New HTTP </a:t>
              </a:r>
              <a:r>
                <a:rPr b="1"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Methods</a:t>
              </a:r>
              <a:r>
                <a:t> &amp; </a:t>
              </a:r>
              <a:r>
                <a:rPr b="1"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Status Codes</a:t>
              </a:r>
            </a:p>
          </p:txBody>
        </p:sp>
        <p:sp>
          <p:nvSpPr>
            <p:cNvPr id="314" name="Square"/>
            <p:cNvSpPr/>
            <p:nvPr/>
          </p:nvSpPr>
          <p:spPr>
            <a:xfrm>
              <a:off x="0" y="320467"/>
              <a:ext cx="454441" cy="454441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4"/>
      <p:bldP build="whole" bldLvl="1" animBg="1" rev="0" advAuto="0" spid="309" grpId="2"/>
      <p:bldP build="whole" bldLvl="1" animBg="1" rev="0" advAuto="0" spid="312" grpId="3"/>
      <p:bldP build="whole" bldLvl="1" animBg="1" rev="0" advAuto="0" spid="30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