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27" r:id="rId3"/>
    <p:sldId id="428" r:id="rId4"/>
    <p:sldId id="439" r:id="rId5"/>
    <p:sldId id="437" r:id="rId6"/>
    <p:sldId id="438" r:id="rId7"/>
    <p:sldId id="440" r:id="rId8"/>
    <p:sldId id="441" r:id="rId9"/>
    <p:sldId id="442" r:id="rId10"/>
    <p:sldId id="443" r:id="rId11"/>
    <p:sldId id="444" r:id="rId12"/>
    <p:sldId id="436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3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en-US" altLang="ko-KR" i="0"/>
              <a:t>RNN</a:t>
            </a:r>
            <a:r>
              <a:rPr lang="ko-KR" altLang="en-US" i="0"/>
              <a:t>과 </a:t>
            </a:r>
            <a:r>
              <a:rPr lang="en-US" altLang="ko-KR" i="0"/>
              <a:t>LSTM</a:t>
            </a:r>
            <a:r>
              <a:rPr lang="ko-KR" altLang="en-US" i="0"/>
              <a:t>을</a:t>
            </a:r>
            <a:br>
              <a:rPr lang="en-US" altLang="ko-KR" i="0"/>
            </a:br>
            <a:r>
              <a:rPr lang="ko-KR" altLang="en-US" i="0"/>
              <a:t>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 err="1"/>
              <a:t>컴퓨터시스템연구실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22.02.22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네이버 영화 리뷰 데이터 전처리 과정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844B9-429D-42F2-ACE8-36A90BFB90A2}"/>
              </a:ext>
            </a:extLst>
          </p:cNvPr>
          <p:cNvSpPr txBox="1"/>
          <p:nvPr/>
        </p:nvSpPr>
        <p:spPr>
          <a:xfrm>
            <a:off x="743043" y="5955080"/>
            <a:ext cx="69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등장빈도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번 이하의 희귀 단어 배제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849D6-159C-4C7E-A3CE-4A6FF7619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3" y="1239014"/>
            <a:ext cx="7586851" cy="43113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5C9669-0B43-4FAD-A27D-AE47D9C0434F}"/>
              </a:ext>
            </a:extLst>
          </p:cNvPr>
          <p:cNvSpPr/>
          <p:nvPr/>
        </p:nvSpPr>
        <p:spPr>
          <a:xfrm>
            <a:off x="4809424" y="5281075"/>
            <a:ext cx="1490767" cy="2692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56876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네이버 영화 리뷰 데이터 전처리 과정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6DBE6D-B554-4D52-BD0C-CAE09A6CA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44724"/>
            <a:ext cx="4392323" cy="36708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5C9669-0B43-4FAD-A27D-AE47D9C0434F}"/>
              </a:ext>
            </a:extLst>
          </p:cNvPr>
          <p:cNvSpPr/>
          <p:nvPr/>
        </p:nvSpPr>
        <p:spPr>
          <a:xfrm>
            <a:off x="1187624" y="2111540"/>
            <a:ext cx="2304256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1B2BDD9-343E-4891-AC39-2F827B0F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1" y="4480674"/>
            <a:ext cx="6509010" cy="22528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9EC840-F003-4226-A9BD-17EE64BFF942}"/>
              </a:ext>
            </a:extLst>
          </p:cNvPr>
          <p:cNvSpPr/>
          <p:nvPr/>
        </p:nvSpPr>
        <p:spPr>
          <a:xfrm>
            <a:off x="1217977" y="5725508"/>
            <a:ext cx="3888432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492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r>
              <a:rPr lang="ko-KR" altLang="en-US" sz="2400" b="1"/>
              <a:t>딥 러닝을 이용한 자연어 처리 입문</a:t>
            </a:r>
            <a:endParaRPr lang="en-US" altLang="ko-KR" sz="2400" b="1"/>
          </a:p>
          <a:p>
            <a:r>
              <a:rPr lang="ko-KR" altLang="en-US" sz="2400" b="1"/>
              <a:t>지은이</a:t>
            </a:r>
            <a:r>
              <a:rPr lang="en-US" altLang="ko-KR" sz="2400" b="1"/>
              <a:t>: </a:t>
            </a:r>
            <a:r>
              <a:rPr lang="ko-KR" altLang="en-US" sz="2400" b="1"/>
              <a:t>유원준 외 </a:t>
            </a:r>
            <a:r>
              <a:rPr lang="en-US" altLang="ko-KR" sz="2400" b="1"/>
              <a:t>1</a:t>
            </a:r>
            <a:r>
              <a:rPr lang="ko-KR" altLang="en-US" sz="2400" b="1"/>
              <a:t>명</a:t>
            </a:r>
            <a:endParaRPr lang="en-US" altLang="ko-KR" sz="2400" b="1"/>
          </a:p>
          <a:p>
            <a:r>
              <a:rPr lang="en-US" altLang="ko-KR" sz="2400" b="1"/>
              <a:t>https://wikidocs.net/static/img/by-nc-sa.png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학습을 위한 교재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7C0AC1D-0ECA-4A26-83C9-0A021A9C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38254"/>
            <a:ext cx="2204442" cy="28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/>
              <a:t>순환 신경망</a:t>
            </a:r>
            <a:r>
              <a:rPr lang="en-US" altLang="ko-KR" sz="2400" b="1"/>
              <a:t>(Recurrent Neural Network)</a:t>
            </a:r>
            <a:r>
              <a:rPr lang="ko-KR" altLang="en-US" sz="2400" b="1"/>
              <a:t> </a:t>
            </a:r>
            <a:r>
              <a:rPr lang="ko-KR" altLang="en-US" b="1"/>
              <a:t>소개</a:t>
            </a:r>
            <a:endParaRPr lang="en-US" altLang="ko-KR" b="1"/>
          </a:p>
          <a:p>
            <a:r>
              <a:rPr lang="en-US" altLang="ko-KR" b="1"/>
              <a:t>RNN</a:t>
            </a:r>
            <a:r>
              <a:rPr lang="ko-KR" altLang="en-US" b="1"/>
              <a:t>을 이용한 텍스트 분류</a:t>
            </a:r>
            <a:endParaRPr lang="en-US" altLang="ko-KR" b="1"/>
          </a:p>
          <a:p>
            <a:r>
              <a:rPr lang="ko-KR" altLang="en-US" b="1"/>
              <a:t>바닐라 </a:t>
            </a:r>
            <a:r>
              <a:rPr lang="en-US" altLang="ko-KR" b="1"/>
              <a:t>RNN</a:t>
            </a:r>
            <a:r>
              <a:rPr lang="ko-KR" altLang="en-US" b="1"/>
              <a:t>의 한계</a:t>
            </a:r>
            <a:endParaRPr lang="en-US" altLang="ko-KR" b="1"/>
          </a:p>
          <a:p>
            <a:r>
              <a:rPr lang="ko-KR" altLang="en-US" b="1"/>
              <a:t>장단기 메모리</a:t>
            </a:r>
            <a:r>
              <a:rPr lang="en-US" altLang="ko-KR" b="1"/>
              <a:t>(LSTM) </a:t>
            </a:r>
            <a:r>
              <a:rPr lang="ko-KR" altLang="en-US" b="1"/>
              <a:t>소개</a:t>
            </a:r>
            <a:endParaRPr lang="en-US" altLang="ko-KR" b="1"/>
          </a:p>
          <a:p>
            <a:r>
              <a:rPr lang="ko-KR" altLang="en-US" b="1"/>
              <a:t>네이버 리뷰 데이터 전처리 과정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순환 신경망</a:t>
            </a:r>
            <a:r>
              <a:rPr lang="en-US" altLang="ko-KR" sz="3200" i="0"/>
              <a:t>(Recurrent </a:t>
            </a:r>
            <a:r>
              <a:rPr lang="en-US" altLang="ko-KR" sz="3200" b="1" i="0"/>
              <a:t>Neural Network)</a:t>
            </a:r>
            <a:endParaRPr lang="ko-KR" altLang="en-US" sz="3200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097CEB9-FA24-4A7C-9DB9-61398219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7" y="1117054"/>
            <a:ext cx="3066825" cy="1160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B2EE20-33A4-4C0A-BFD4-4EE0B4C9D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238008"/>
            <a:ext cx="4392414" cy="2230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448FAB-EC0A-4536-854E-45E8AC3C4663}"/>
              </a:ext>
            </a:extLst>
          </p:cNvPr>
          <p:cNvSpPr txBox="1"/>
          <p:nvPr/>
        </p:nvSpPr>
        <p:spPr>
          <a:xfrm>
            <a:off x="807550" y="2267471"/>
            <a:ext cx="756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 입력층의 벡터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 출력층의 벡터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은닉층에서 활성화 함수를 통해 결과를 내보내는 역할을 하는 노드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셀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09CD4-FCD1-4935-9BBA-882C11C0526B}"/>
              </a:ext>
            </a:extLst>
          </p:cNvPr>
          <p:cNvSpPr txBox="1"/>
          <p:nvPr/>
        </p:nvSpPr>
        <p:spPr>
          <a:xfrm>
            <a:off x="980246" y="5574307"/>
            <a:ext cx="582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좌측 그림은 화살표 사이클로 그려서 재귀 형태로 표현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우측 그림은 여러 시점으로 펼쳐서 표현 둘 다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을 표현</a:t>
            </a:r>
          </a:p>
        </p:txBody>
      </p:sp>
    </p:spTree>
    <p:extLst>
      <p:ext uri="{BB962C8B-B14F-4D97-AF65-F5344CB8AC3E}">
        <p14:creationId xmlns:p14="http://schemas.microsoft.com/office/powerpoint/2010/main" val="109006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순환 신경망</a:t>
            </a:r>
            <a:r>
              <a:rPr lang="en-US" altLang="ko-KR" sz="3200" i="0"/>
              <a:t>(Recurrent </a:t>
            </a:r>
            <a:r>
              <a:rPr lang="en-US" altLang="ko-KR" sz="3200" b="1" i="0"/>
              <a:t>Neural Network)</a:t>
            </a:r>
            <a:endParaRPr lang="ko-KR" altLang="en-US" sz="3200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48FAB-EC0A-4536-854E-45E8AC3C4663}"/>
              </a:ext>
            </a:extLst>
          </p:cNvPr>
          <p:cNvSpPr txBox="1"/>
          <p:nvPr/>
        </p:nvSpPr>
        <p:spPr>
          <a:xfrm>
            <a:off x="957079" y="3259812"/>
            <a:ext cx="756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다양한 형태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09CD4-FCD1-4935-9BBA-882C11C0526B}"/>
              </a:ext>
            </a:extLst>
          </p:cNvPr>
          <p:cNvSpPr txBox="1"/>
          <p:nvPr/>
        </p:nvSpPr>
        <p:spPr>
          <a:xfrm>
            <a:off x="3563775" y="4149080"/>
            <a:ext cx="329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출력을 하는 다 대 일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(many-to-one)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구조의 모델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34047-6044-4306-B68F-BBB9D1DF8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9" y="1215796"/>
            <a:ext cx="5900643" cy="19989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348FB3-08CC-4CB6-A3C8-5D4E72A0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3" y="4036709"/>
            <a:ext cx="255305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i="0"/>
              <a:t>RNN</a:t>
            </a:r>
            <a:r>
              <a:rPr lang="ko-KR" altLang="en-US" sz="3200" i="0"/>
              <a:t>을 이용한 텍스트 분류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10968-1A9E-46DD-9CC3-E0E999E5C07B}"/>
              </a:ext>
            </a:extLst>
          </p:cNvPr>
          <p:cNvSpPr/>
          <p:nvPr/>
        </p:nvSpPr>
        <p:spPr>
          <a:xfrm>
            <a:off x="720855" y="3452815"/>
            <a:ext cx="1440086" cy="70788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D852A-7FD2-4DF1-AD9E-0E043665C8BC}"/>
              </a:ext>
            </a:extLst>
          </p:cNvPr>
          <p:cNvSpPr/>
          <p:nvPr/>
        </p:nvSpPr>
        <p:spPr>
          <a:xfrm>
            <a:off x="3053858" y="3095997"/>
            <a:ext cx="2808312" cy="172819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5E6C7-DAFD-468A-AD71-7F2D08A51CAC}"/>
              </a:ext>
            </a:extLst>
          </p:cNvPr>
          <p:cNvSpPr/>
          <p:nvPr/>
        </p:nvSpPr>
        <p:spPr>
          <a:xfrm>
            <a:off x="6806284" y="2721837"/>
            <a:ext cx="1688127" cy="82931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4CED5D-2883-45E6-B7A7-603A5FA543C8}"/>
              </a:ext>
            </a:extLst>
          </p:cNvPr>
          <p:cNvSpPr/>
          <p:nvPr/>
        </p:nvSpPr>
        <p:spPr>
          <a:xfrm>
            <a:off x="6755087" y="4523392"/>
            <a:ext cx="1688127" cy="82931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6990EE7-39D2-49B0-84FB-8AD046D241B2}"/>
              </a:ext>
            </a:extLst>
          </p:cNvPr>
          <p:cNvSpPr/>
          <p:nvPr/>
        </p:nvSpPr>
        <p:spPr>
          <a:xfrm rot="19742423">
            <a:off x="6041872" y="3084838"/>
            <a:ext cx="584710" cy="288032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DB0AE1B-3BA1-4F70-9684-AADB85965F49}"/>
              </a:ext>
            </a:extLst>
          </p:cNvPr>
          <p:cNvSpPr/>
          <p:nvPr/>
        </p:nvSpPr>
        <p:spPr>
          <a:xfrm rot="1783959">
            <a:off x="6068984" y="4609365"/>
            <a:ext cx="584710" cy="288032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C77DAB0-6257-48FF-83D2-7C6B8B530C65}"/>
              </a:ext>
            </a:extLst>
          </p:cNvPr>
          <p:cNvSpPr/>
          <p:nvPr/>
        </p:nvSpPr>
        <p:spPr>
          <a:xfrm>
            <a:off x="2250042" y="3636850"/>
            <a:ext cx="584710" cy="288032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E9589-C460-44EA-98FF-5B1672DBD083}"/>
              </a:ext>
            </a:extLst>
          </p:cNvPr>
          <p:cNvSpPr txBox="1"/>
          <p:nvPr/>
        </p:nvSpPr>
        <p:spPr>
          <a:xfrm>
            <a:off x="765871" y="3590761"/>
            <a:ext cx="15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리뷰 텍스트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10D7A-65F5-4AA4-84CE-A33479BBC9BF}"/>
              </a:ext>
            </a:extLst>
          </p:cNvPr>
          <p:cNvSpPr txBox="1"/>
          <p:nvPr/>
        </p:nvSpPr>
        <p:spPr>
          <a:xfrm>
            <a:off x="3679305" y="3740216"/>
            <a:ext cx="15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훈련된 모델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F6FA4-507B-4273-A540-7E16FEBC6042}"/>
              </a:ext>
            </a:extLst>
          </p:cNvPr>
          <p:cNvSpPr txBox="1"/>
          <p:nvPr/>
        </p:nvSpPr>
        <p:spPr>
          <a:xfrm>
            <a:off x="7005070" y="2946258"/>
            <a:ext cx="15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긍정 리뷰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4DCE0-EB50-4EE0-9811-A18B95A73B91}"/>
              </a:ext>
            </a:extLst>
          </p:cNvPr>
          <p:cNvSpPr txBox="1"/>
          <p:nvPr/>
        </p:nvSpPr>
        <p:spPr>
          <a:xfrm>
            <a:off x="6978979" y="4712651"/>
            <a:ext cx="15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부정 리뷰</a:t>
            </a:r>
          </a:p>
        </p:txBody>
      </p:sp>
    </p:spTree>
    <p:extLst>
      <p:ext uri="{BB962C8B-B14F-4D97-AF65-F5344CB8AC3E}">
        <p14:creationId xmlns:p14="http://schemas.microsoft.com/office/powerpoint/2010/main" val="23613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바닐라 </a:t>
            </a:r>
            <a:r>
              <a:rPr lang="en-US" altLang="ko-KR" sz="3200" i="0"/>
              <a:t>RNN</a:t>
            </a:r>
            <a:r>
              <a:rPr lang="en-US" altLang="ko-KR" sz="3200" b="1" i="0"/>
              <a:t>(Vanilla RNN)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48FAB-EC0A-4536-854E-45E8AC3C4663}"/>
              </a:ext>
            </a:extLst>
          </p:cNvPr>
          <p:cNvSpPr txBox="1"/>
          <p:nvPr/>
        </p:nvSpPr>
        <p:spPr>
          <a:xfrm>
            <a:off x="953423" y="1303546"/>
            <a:ext cx="756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바닐라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EE6202-B348-496D-ACF9-AE7C0A64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914546"/>
            <a:ext cx="3134162" cy="2067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CD308E-CD22-462D-993C-0D41ED7C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98" y="1857544"/>
            <a:ext cx="3134163" cy="25460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95189E-C1E4-496C-B0DC-D618E3C40722}"/>
              </a:ext>
            </a:extLst>
          </p:cNvPr>
          <p:cNvSpPr txBox="1"/>
          <p:nvPr/>
        </p:nvSpPr>
        <p:spPr>
          <a:xfrm>
            <a:off x="3928750" y="4702705"/>
            <a:ext cx="43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바닐라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은닉층을 표현한 식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BC6E48-F70F-4367-84EB-09A153E5C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8" y="4684166"/>
            <a:ext cx="3330499" cy="5571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B7411C-F761-4A29-B60A-E21C9D3E6C46}"/>
              </a:ext>
            </a:extLst>
          </p:cNvPr>
          <p:cNvSpPr txBox="1"/>
          <p:nvPr/>
        </p:nvSpPr>
        <p:spPr>
          <a:xfrm>
            <a:off x="5190569" y="1455946"/>
            <a:ext cx="756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바닐라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내부도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0F3D80-A70F-4E44-806B-B9CD8BF41F81}"/>
              </a:ext>
            </a:extLst>
          </p:cNvPr>
          <p:cNvSpPr/>
          <p:nvPr/>
        </p:nvSpPr>
        <p:spPr>
          <a:xfrm>
            <a:off x="1115616" y="4741404"/>
            <a:ext cx="701376" cy="314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4973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i="0"/>
              <a:t>LSTM</a:t>
            </a:r>
            <a:r>
              <a:rPr lang="en-US" altLang="ko-KR" sz="3200" b="1" i="0"/>
              <a:t>(Long Short-Term Memory)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48FAB-EC0A-4536-854E-45E8AC3C4663}"/>
              </a:ext>
            </a:extLst>
          </p:cNvPr>
          <p:cNvSpPr txBox="1"/>
          <p:nvPr/>
        </p:nvSpPr>
        <p:spPr>
          <a:xfrm>
            <a:off x="3491880" y="1393151"/>
            <a:ext cx="756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내부도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AAFAA2-169A-4D14-91F0-66E4049A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14040"/>
            <a:ext cx="5450917" cy="44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7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i="0"/>
              <a:t>LSTM</a:t>
            </a:r>
            <a:r>
              <a:rPr lang="en-US" altLang="ko-KR" sz="3200" b="1" i="0"/>
              <a:t>(Long Short-Term Memory)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09CD4-FCD1-4935-9BBA-882C11C0526B}"/>
              </a:ext>
            </a:extLst>
          </p:cNvPr>
          <p:cNvSpPr txBox="1"/>
          <p:nvPr/>
        </p:nvSpPr>
        <p:spPr>
          <a:xfrm>
            <a:off x="7056276" y="130354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4B0A3A-7834-4DE3-965B-2FAEF1E2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16921"/>
            <a:ext cx="2626694" cy="26719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3ABCF0-BA79-4D8F-B137-EB2313B72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43" y="1115737"/>
            <a:ext cx="2725876" cy="25731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54D54F-A99D-4DF0-89F6-1B8CD0BD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33" y="4072939"/>
            <a:ext cx="2626695" cy="26116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520E9B-02EE-43CF-A42A-D70B5F4C0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4044375"/>
            <a:ext cx="2558504" cy="25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0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네이버 영화 리뷰 데이터 전처리 과정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09CD4-FCD1-4935-9BBA-882C11C0526B}"/>
              </a:ext>
            </a:extLst>
          </p:cNvPr>
          <p:cNvSpPr txBox="1"/>
          <p:nvPr/>
        </p:nvSpPr>
        <p:spPr>
          <a:xfrm>
            <a:off x="7056276" y="130354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만개의 훈련용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434DF16-8B04-47EB-AC05-E09B9A80D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1068883"/>
            <a:ext cx="6047582" cy="16204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E844B9-429D-42F2-ACE8-36A90BFB90A2}"/>
              </a:ext>
            </a:extLst>
          </p:cNvPr>
          <p:cNvSpPr txBox="1"/>
          <p:nvPr/>
        </p:nvSpPr>
        <p:spPr>
          <a:xfrm>
            <a:off x="836880" y="3075981"/>
            <a:ext cx="6911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중복 데이터 제거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가진 데이터 제거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한글과 공백을 빼고 모두 제거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리뷰에 특수문자만 업로드 했을 경우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번을 수행했을 때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값이 되는 리뷰 제거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정수 인코딩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빈도수가 낮은 데이터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번 이하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빈도수가 낮은 데이터로만 이루어진 빈 샘플 제거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패딩</a:t>
            </a:r>
          </a:p>
        </p:txBody>
      </p:sp>
    </p:spTree>
    <p:extLst>
      <p:ext uri="{BB962C8B-B14F-4D97-AF65-F5344CB8AC3E}">
        <p14:creationId xmlns:p14="http://schemas.microsoft.com/office/powerpoint/2010/main" val="355513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43100</TotalTime>
  <Words>265</Words>
  <Application>Microsoft Office PowerPoint</Application>
  <PresentationFormat>화면 슬라이드 쇼(4:3)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굴림</vt:lpstr>
      <vt:lpstr>맑은 고딕</vt:lpstr>
      <vt:lpstr>Times New Roman</vt:lpstr>
      <vt:lpstr>Wingdings</vt:lpstr>
      <vt:lpstr>Default Theme</vt:lpstr>
      <vt:lpstr>RNN과 LSTM을  이용한 자연어 처리</vt:lpstr>
      <vt:lpstr>목차</vt:lpstr>
      <vt:lpstr>순환 신경망(Recurrent Neural Network)</vt:lpstr>
      <vt:lpstr>순환 신경망(Recurrent Neural Network)</vt:lpstr>
      <vt:lpstr>RNN을 이용한 텍스트 분류</vt:lpstr>
      <vt:lpstr>바닐라 RNN(Vanilla RNN)</vt:lpstr>
      <vt:lpstr>LSTM(Long Short-Term Memory)</vt:lpstr>
      <vt:lpstr>LSTM(Long Short-Term Memory)</vt:lpstr>
      <vt:lpstr>네이버 영화 리뷰 데이터 전처리 과정</vt:lpstr>
      <vt:lpstr>네이버 영화 리뷰 데이터 전처리 과정</vt:lpstr>
      <vt:lpstr>네이버 영화 리뷰 데이터 전처리 과정</vt:lpstr>
      <vt:lpstr>학습을 위한 교재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588</cp:revision>
  <cp:lastPrinted>2016-11-01T07:29:09Z</cp:lastPrinted>
  <dcterms:created xsi:type="dcterms:W3CDTF">2013-09-09T21:16:08Z</dcterms:created>
  <dcterms:modified xsi:type="dcterms:W3CDTF">2022-02-22T05:34:10Z</dcterms:modified>
</cp:coreProperties>
</file>