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427" r:id="rId3"/>
    <p:sldId id="428" r:id="rId4"/>
    <p:sldId id="439" r:id="rId5"/>
    <p:sldId id="437" r:id="rId6"/>
    <p:sldId id="445" r:id="rId7"/>
    <p:sldId id="446" r:id="rId8"/>
    <p:sldId id="443" r:id="rId9"/>
    <p:sldId id="447" r:id="rId10"/>
    <p:sldId id="449" r:id="rId11"/>
    <p:sldId id="450" r:id="rId12"/>
    <p:sldId id="451" r:id="rId13"/>
    <p:sldId id="448" r:id="rId14"/>
    <p:sldId id="436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3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en-US" altLang="ko-KR" i="0"/>
              <a:t>RNN</a:t>
            </a:r>
            <a:r>
              <a:rPr lang="ko-KR" altLang="en-US" i="0"/>
              <a:t>과 </a:t>
            </a:r>
            <a:r>
              <a:rPr lang="en-US" altLang="ko-KR" i="0"/>
              <a:t>LSTM</a:t>
            </a:r>
            <a:r>
              <a:rPr lang="ko-KR" altLang="en-US" i="0"/>
              <a:t>을</a:t>
            </a:r>
            <a:br>
              <a:rPr lang="en-US" altLang="ko-KR" i="0"/>
            </a:br>
            <a:r>
              <a:rPr lang="ko-KR" altLang="en-US" i="0"/>
              <a:t>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22.03.31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로지스틱 회귀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B05010-E0BF-4BAF-BB2A-39EEB746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1847850" cy="3038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38D96A-6F4B-4D6F-9672-EF52D705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67372"/>
            <a:ext cx="5000625" cy="2847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39387D-C38F-459D-BF76-777B66DB10F5}"/>
              </a:ext>
            </a:extLst>
          </p:cNvPr>
          <p:cNvSpPr/>
          <p:nvPr/>
        </p:nvSpPr>
        <p:spPr>
          <a:xfrm>
            <a:off x="1319461" y="2276872"/>
            <a:ext cx="1728192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0912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로지스틱 회귀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48CE0-8378-4650-B9D0-81054487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57" y="2942455"/>
            <a:ext cx="3669927" cy="638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683568" y="250812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</a:t>
            </a:r>
            <a:r>
              <a:rPr lang="ko-KR" altLang="en-US" sz="1800"/>
              <a:t>시그모이드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0DC6B2-4CC3-47D7-A38D-4019A162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94" y="1116369"/>
            <a:ext cx="4848225" cy="55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로지스틱 회귀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611560" y="1057208"/>
            <a:ext cx="35945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시그모이드 함수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/>
              <a:t>w(</a:t>
            </a:r>
            <a:r>
              <a:rPr lang="ko-KR" altLang="en-US" sz="1800"/>
              <a:t>가중치</a:t>
            </a:r>
            <a:r>
              <a:rPr lang="en-US" altLang="ko-KR" sz="1800"/>
              <a:t>)</a:t>
            </a:r>
            <a:r>
              <a:rPr lang="ko-KR" altLang="en-US" sz="1800"/>
              <a:t>에 따른 그래프 변화 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파란색선 </a:t>
            </a:r>
            <a:r>
              <a:rPr lang="en-US" altLang="ko-KR" sz="1800"/>
              <a:t>: w = 2</a:t>
            </a:r>
          </a:p>
          <a:p>
            <a:r>
              <a:rPr lang="ko-KR" altLang="en-US" sz="1800"/>
              <a:t>초록색선 </a:t>
            </a:r>
            <a:r>
              <a:rPr lang="en-US" altLang="ko-KR" sz="1800"/>
              <a:t>: w = 1</a:t>
            </a:r>
          </a:p>
          <a:p>
            <a:r>
              <a:rPr lang="ko-KR" altLang="en-US" sz="1800"/>
              <a:t>빨간색선 </a:t>
            </a:r>
            <a:r>
              <a:rPr lang="en-US" altLang="ko-KR" sz="1800"/>
              <a:t>: w = 0.5</a:t>
            </a:r>
            <a:endParaRPr lang="ko-KR" altLang="en-US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268EC6-4139-49E4-BD38-AFA13A98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35378"/>
            <a:ext cx="3384376" cy="373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336C-84B2-4F1B-8D7C-11D2FB387150}"/>
              </a:ext>
            </a:extLst>
          </p:cNvPr>
          <p:cNvSpPr txBox="1"/>
          <p:nvPr/>
        </p:nvSpPr>
        <p:spPr>
          <a:xfrm>
            <a:off x="4937893" y="847690"/>
            <a:ext cx="359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/>
          </a:p>
          <a:p>
            <a:r>
              <a:rPr lang="en-US" altLang="ko-KR" sz="1800"/>
              <a:t>b(</a:t>
            </a:r>
            <a:r>
              <a:rPr lang="ko-KR" altLang="en-US" sz="1800"/>
              <a:t>편향</a:t>
            </a:r>
            <a:r>
              <a:rPr lang="en-US" altLang="ko-KR" sz="1800"/>
              <a:t>)</a:t>
            </a:r>
            <a:r>
              <a:rPr lang="ko-KR" altLang="en-US" sz="1800"/>
              <a:t>에 따른 그래프 변화 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파란색선 </a:t>
            </a:r>
            <a:r>
              <a:rPr lang="en-US" altLang="ko-KR" sz="1800"/>
              <a:t>: b = 2</a:t>
            </a:r>
          </a:p>
          <a:p>
            <a:r>
              <a:rPr lang="ko-KR" altLang="en-US" sz="1800"/>
              <a:t>초록색선 </a:t>
            </a:r>
            <a:r>
              <a:rPr lang="en-US" altLang="ko-KR" sz="1800"/>
              <a:t>: b = 1</a:t>
            </a:r>
          </a:p>
          <a:p>
            <a:r>
              <a:rPr lang="ko-KR" altLang="en-US" sz="1800"/>
              <a:t>빨간색선 </a:t>
            </a:r>
            <a:r>
              <a:rPr lang="en-US" altLang="ko-KR" sz="1800"/>
              <a:t>: b = 0.5</a:t>
            </a:r>
            <a:endParaRPr lang="ko-KR" altLang="en-US" sz="18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EC1641-6694-4007-A9A3-27E63C8D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06" y="2735054"/>
            <a:ext cx="3509846" cy="37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r>
              <a:rPr lang="ko-KR" altLang="en-US" sz="2400" b="1"/>
              <a:t>로지스틱 회귀에 비용함수</a:t>
            </a:r>
            <a:endParaRPr lang="en-US" altLang="ko-KR" sz="2400" b="1"/>
          </a:p>
          <a:p>
            <a:r>
              <a:rPr lang="ko-KR" altLang="en-US" sz="2400" b="1"/>
              <a:t>퍼셉트론</a:t>
            </a:r>
            <a:endParaRPr lang="en-US" altLang="ko-KR" sz="2400" b="1"/>
          </a:p>
          <a:p>
            <a:r>
              <a:rPr lang="ko-KR" altLang="en-US" sz="2400" b="1"/>
              <a:t>인공신경망</a:t>
            </a:r>
            <a:endParaRPr lang="en-US" altLang="ko-KR" sz="2400" b="1"/>
          </a:p>
          <a:p>
            <a:r>
              <a:rPr lang="en-US" altLang="ko-KR" sz="2400" b="1"/>
              <a:t>LSTM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학습 예정 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3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r>
              <a:rPr lang="ko-KR" altLang="en-US" sz="2400" b="1"/>
              <a:t>딥 러닝을 이용한 자연어 처리 입문</a:t>
            </a:r>
            <a:endParaRPr lang="en-US" altLang="ko-KR" sz="2400" b="1"/>
          </a:p>
          <a:p>
            <a:r>
              <a:rPr lang="ko-KR" altLang="en-US" sz="2400" b="1"/>
              <a:t>지은이</a:t>
            </a:r>
            <a:r>
              <a:rPr lang="en-US" altLang="ko-KR" sz="2400" b="1"/>
              <a:t>: </a:t>
            </a:r>
            <a:r>
              <a:rPr lang="ko-KR" altLang="en-US" sz="2400" b="1"/>
              <a:t>유원준 외 </a:t>
            </a:r>
            <a:r>
              <a:rPr lang="en-US" altLang="ko-KR" sz="2400" b="1"/>
              <a:t>1</a:t>
            </a:r>
            <a:r>
              <a:rPr lang="ko-KR" altLang="en-US" sz="2400" b="1"/>
              <a:t>명</a:t>
            </a:r>
            <a:endParaRPr lang="en-US" altLang="ko-KR" sz="2400" b="1"/>
          </a:p>
          <a:p>
            <a:r>
              <a:rPr lang="en-US" altLang="ko-KR" sz="2400" b="1"/>
              <a:t>https://wikidocs.net/static/img/by-nc-sa.png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573" y="179110"/>
            <a:ext cx="8137525" cy="707886"/>
          </a:xfrm>
        </p:spPr>
        <p:txBody>
          <a:bodyPr/>
          <a:lstStyle/>
          <a:p>
            <a:r>
              <a:rPr lang="ko-KR" altLang="en-US" sz="3200" i="0"/>
              <a:t>학습을 위한 교재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7C0AC1D-0ECA-4A26-83C9-0A021A9C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38254"/>
            <a:ext cx="2204442" cy="28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선형 회귀</a:t>
            </a:r>
            <a:endParaRPr lang="en-US" altLang="ko-KR" b="1"/>
          </a:p>
          <a:p>
            <a:r>
              <a:rPr lang="ko-KR" altLang="en-US" b="1"/>
              <a:t>경사 하강법</a:t>
            </a:r>
            <a:endParaRPr lang="en-US" altLang="ko-KR" b="1"/>
          </a:p>
          <a:p>
            <a:r>
              <a:rPr lang="ko-KR" altLang="en-US" b="1"/>
              <a:t>케라스로 선형 회귀 구현해보기</a:t>
            </a:r>
            <a:endParaRPr lang="en-US" altLang="ko-KR" b="1"/>
          </a:p>
          <a:p>
            <a:r>
              <a:rPr lang="ko-KR" altLang="en-US" b="1"/>
              <a:t>로지스틱 회귀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선형 회귀</a:t>
            </a:r>
            <a:r>
              <a:rPr lang="en-US" altLang="ko-KR" sz="3200" i="0"/>
              <a:t>(Linear Regression)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4B676-BF7D-4478-9DEE-9382485A9901}"/>
              </a:ext>
            </a:extLst>
          </p:cNvPr>
          <p:cNvSpPr txBox="1"/>
          <p:nvPr/>
        </p:nvSpPr>
        <p:spPr>
          <a:xfrm>
            <a:off x="464425" y="1056405"/>
            <a:ext cx="756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2BFB0012-2A83-45CD-B2AE-E6A73B82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78" y="1066296"/>
            <a:ext cx="2172003" cy="25435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DEF933-D464-48D1-B3D9-E06E1E81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77" y="1052860"/>
            <a:ext cx="4320480" cy="26298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398E1F-8098-452C-9424-3A26F1737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76674"/>
            <a:ext cx="4608512" cy="2886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46738A-4B57-412A-BB49-4B2BD950186C}"/>
              </a:ext>
            </a:extLst>
          </p:cNvPr>
          <p:cNvSpPr txBox="1"/>
          <p:nvPr/>
        </p:nvSpPr>
        <p:spPr>
          <a:xfrm>
            <a:off x="5868144" y="498885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H(x) = wx+b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선형 회귀</a:t>
            </a:r>
            <a:r>
              <a:rPr lang="en-US" altLang="ko-KR" sz="3200" i="0"/>
              <a:t>(Linear Regression)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48FAB-EC0A-4536-854E-45E8AC3C4663}"/>
              </a:ext>
            </a:extLst>
          </p:cNvPr>
          <p:cNvSpPr txBox="1"/>
          <p:nvPr/>
        </p:nvSpPr>
        <p:spPr>
          <a:xfrm>
            <a:off x="834293" y="941135"/>
            <a:ext cx="756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목적 함수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(Objective function)</a:t>
            </a: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비용 함수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(Cost function)</a:t>
            </a: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(Loss Function)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BDA8A-6C1E-435D-AE16-87ADE7F3E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3070"/>
            <a:ext cx="5214986" cy="2910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FF6D7F-FB25-4CB6-B9B6-2D64D55B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7" y="4401650"/>
            <a:ext cx="4083362" cy="6000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791758-A014-42A9-B502-780F4E83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95" y="5024715"/>
            <a:ext cx="2947281" cy="669153"/>
          </a:xfrm>
          <a:prstGeom prst="rect">
            <a:avLst/>
          </a:prstGeom>
        </p:spPr>
      </p:pic>
      <p:pic>
        <p:nvPicPr>
          <p:cNvPr id="16" name="그림 1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421B5AC-C501-4A52-916A-44898E374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82" y="5610991"/>
            <a:ext cx="2631699" cy="5864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4133FA-9945-4782-93BD-CCF02B271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7" y="6212803"/>
            <a:ext cx="2553056" cy="4477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7BB20A-A196-4739-A76E-EAFA8CA5F9C6}"/>
              </a:ext>
            </a:extLst>
          </p:cNvPr>
          <p:cNvSpPr txBox="1"/>
          <p:nvPr/>
        </p:nvSpPr>
        <p:spPr>
          <a:xfrm>
            <a:off x="852433" y="4401650"/>
            <a:ext cx="5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1.</a:t>
            </a:r>
          </a:p>
          <a:p>
            <a:r>
              <a:rPr lang="en-US" altLang="ko-KR" sz="3600"/>
              <a:t>2.</a:t>
            </a:r>
          </a:p>
          <a:p>
            <a:r>
              <a:rPr lang="en-US" altLang="ko-KR" sz="3600"/>
              <a:t>3.</a:t>
            </a:r>
          </a:p>
          <a:p>
            <a:r>
              <a:rPr lang="en-US" altLang="ko-KR" sz="3600"/>
              <a:t>4.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0551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경사 하강법</a:t>
            </a:r>
            <a:r>
              <a:rPr lang="en-US" altLang="ko-KR" sz="3200" i="0"/>
              <a:t>(Gradient Descent)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10D7A-65F5-4AA4-84CE-A33479BBC9BF}"/>
              </a:ext>
            </a:extLst>
          </p:cNvPr>
          <p:cNvSpPr txBox="1"/>
          <p:nvPr/>
        </p:nvSpPr>
        <p:spPr>
          <a:xfrm>
            <a:off x="4754668" y="1560048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cost(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관계를 표현한 그래프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 =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6265EA-2DFF-4EF8-B861-A36C95EE3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43" y="3622614"/>
            <a:ext cx="3907138" cy="2404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6978FC-A063-4C4A-9FC9-6208D36D0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9724"/>
            <a:ext cx="3041067" cy="22825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CA6EF7-5B18-45A2-BA92-3B60F8A80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96" y="3629850"/>
            <a:ext cx="3248171" cy="24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경사 하강법</a:t>
            </a:r>
            <a:r>
              <a:rPr lang="en-US" altLang="ko-KR" sz="3200" i="0"/>
              <a:t>(Gradient Descent)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10D7A-65F5-4AA4-84CE-A33479BBC9BF}"/>
              </a:ext>
            </a:extLst>
          </p:cNvPr>
          <p:cNvSpPr txBox="1"/>
          <p:nvPr/>
        </p:nvSpPr>
        <p:spPr>
          <a:xfrm>
            <a:off x="4754668" y="1560048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cost(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관계를 표현한 그래프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 =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15B60-2C50-4756-B4F6-564DBE2B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860"/>
            <a:ext cx="3189503" cy="2894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6E3A7-7987-4238-8460-546FC0FFF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3" y="4488091"/>
            <a:ext cx="3429384" cy="1100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1D655E-A41C-4428-A5C6-496234237ED8}"/>
              </a:ext>
            </a:extLst>
          </p:cNvPr>
          <p:cNvSpPr txBox="1"/>
          <p:nvPr/>
        </p:nvSpPr>
        <p:spPr>
          <a:xfrm>
            <a:off x="4755311" y="47151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cost(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을 최소화하는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구하기 위해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업데이트 하는 식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F1DB3-B561-4EFD-8AA8-C328A66D4338}"/>
              </a:ext>
            </a:extLst>
          </p:cNvPr>
          <p:cNvSpPr txBox="1"/>
          <p:nvPr/>
        </p:nvSpPr>
        <p:spPr>
          <a:xfrm>
            <a:off x="4803434" y="5574307"/>
            <a:ext cx="5428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/>
              <a:t>α</a:t>
            </a:r>
            <a:r>
              <a:rPr lang="en-US" altLang="ko-KR"/>
              <a:t> : </a:t>
            </a:r>
            <a:r>
              <a:rPr lang="ko-KR" altLang="en-US"/>
              <a:t>학습률</a:t>
            </a:r>
          </a:p>
        </p:txBody>
      </p:sp>
    </p:spTree>
    <p:extLst>
      <p:ext uri="{BB962C8B-B14F-4D97-AF65-F5344CB8AC3E}">
        <p14:creationId xmlns:p14="http://schemas.microsoft.com/office/powerpoint/2010/main" val="159650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32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경사 하강법</a:t>
            </a:r>
            <a:r>
              <a:rPr lang="en-US" altLang="ko-KR" sz="3200" i="0"/>
              <a:t>(Gradient Descent)</a:t>
            </a:r>
            <a:endParaRPr lang="ko-KR" altLang="en-US" sz="3200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F1DB3-B561-4EFD-8AA8-C328A66D4338}"/>
              </a:ext>
            </a:extLst>
          </p:cNvPr>
          <p:cNvSpPr txBox="1"/>
          <p:nvPr/>
        </p:nvSpPr>
        <p:spPr>
          <a:xfrm>
            <a:off x="4261400" y="1770406"/>
            <a:ext cx="5428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sz="2000"/>
              <a:t>α</a:t>
            </a:r>
            <a:r>
              <a:rPr lang="en-US" altLang="ko-KR" sz="2000"/>
              <a:t> : </a:t>
            </a:r>
            <a:r>
              <a:rPr lang="ko-KR" altLang="en-US" sz="2000"/>
              <a:t>학습률을 지나치게 높게 설정한 경우</a:t>
            </a:r>
          </a:p>
        </p:txBody>
      </p:sp>
      <p:pic>
        <p:nvPicPr>
          <p:cNvPr id="17" name="pic13">
            <a:hlinkClick r:id="" action="ppaction://media"/>
            <a:extLst>
              <a:ext uri="{FF2B5EF4-FFF2-40B4-BE49-F238E27FC236}">
                <a16:creationId xmlns:a16="http://schemas.microsoft.com/office/drawing/2014/main" id="{32EF6D2E-F9B4-466C-9D3B-BD2E9833FF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650" y="3821156"/>
            <a:ext cx="5428445" cy="2465419"/>
          </a:xfrm>
          <a:prstGeom prst="rect">
            <a:avLst/>
          </a:prstGeom>
        </p:spPr>
      </p:pic>
      <p:pic>
        <p:nvPicPr>
          <p:cNvPr id="19" name="그림 18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FC2831A3-F3E0-4BC2-AE71-2CD9D4527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84754"/>
            <a:ext cx="3466560" cy="269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859E6B-4EEC-49C2-86BC-AB59A5AE8300}"/>
              </a:ext>
            </a:extLst>
          </p:cNvPr>
          <p:cNvSpPr txBox="1"/>
          <p:nvPr/>
        </p:nvSpPr>
        <p:spPr>
          <a:xfrm>
            <a:off x="5847604" y="4016899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경사 하강법 예시</a:t>
            </a:r>
          </a:p>
        </p:txBody>
      </p:sp>
    </p:spTree>
    <p:extLst>
      <p:ext uri="{BB962C8B-B14F-4D97-AF65-F5344CB8AC3E}">
        <p14:creationId xmlns:p14="http://schemas.microsoft.com/office/powerpoint/2010/main" val="7904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케라스로 구현하는 선형 회귀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06C5BF-5231-4EA8-874D-1D8EFBFB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5" y="1468997"/>
            <a:ext cx="7710821" cy="45363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8ADC0C-0CAE-4E43-AB80-F5155AA4E003}"/>
              </a:ext>
            </a:extLst>
          </p:cNvPr>
          <p:cNvSpPr/>
          <p:nvPr/>
        </p:nvSpPr>
        <p:spPr>
          <a:xfrm>
            <a:off x="1691680" y="3212976"/>
            <a:ext cx="424847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810D4C-2B2D-47B5-8C51-10F554D0FCE9}"/>
              </a:ext>
            </a:extLst>
          </p:cNvPr>
          <p:cNvSpPr/>
          <p:nvPr/>
        </p:nvSpPr>
        <p:spPr>
          <a:xfrm>
            <a:off x="1403648" y="3989153"/>
            <a:ext cx="5760640" cy="8800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68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5776A0-2E74-478B-B545-17C8E70D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280186"/>
            <a:ext cx="5477937" cy="452495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케라스로 구현하는 선형 회귀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0AF1709-EFA0-494A-ADEA-E615512E4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5756073"/>
            <a:ext cx="3801005" cy="9431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810D4C-2B2D-47B5-8C51-10F554D0FCE9}"/>
              </a:ext>
            </a:extLst>
          </p:cNvPr>
          <p:cNvSpPr/>
          <p:nvPr/>
        </p:nvSpPr>
        <p:spPr>
          <a:xfrm>
            <a:off x="828674" y="5756074"/>
            <a:ext cx="3887342" cy="9998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81DEAB-FEC1-4AC1-A3A7-5541B20AAB3D}"/>
              </a:ext>
            </a:extLst>
          </p:cNvPr>
          <p:cNvSpPr/>
          <p:nvPr/>
        </p:nvSpPr>
        <p:spPr>
          <a:xfrm>
            <a:off x="1518199" y="6372396"/>
            <a:ext cx="1037577" cy="1798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098859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51235</TotalTime>
  <Words>259</Words>
  <Application>Microsoft Office PowerPoint</Application>
  <PresentationFormat>화면 슬라이드 쇼(4:3)</PresentationFormat>
  <Paragraphs>65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HY헤드라인M</vt:lpstr>
      <vt:lpstr>굴림</vt:lpstr>
      <vt:lpstr>맑은 고딕</vt:lpstr>
      <vt:lpstr>Times New Roman</vt:lpstr>
      <vt:lpstr>Wingdings</vt:lpstr>
      <vt:lpstr>Default Theme</vt:lpstr>
      <vt:lpstr>RNN과 LSTM을  이용한 자연어 처리</vt:lpstr>
      <vt:lpstr>목차</vt:lpstr>
      <vt:lpstr>선형 회귀(Linear Regression)</vt:lpstr>
      <vt:lpstr>선형 회귀(Linear Regression)</vt:lpstr>
      <vt:lpstr>경사 하강법(Gradient Descent)</vt:lpstr>
      <vt:lpstr>경사 하강법(Gradient Descent)</vt:lpstr>
      <vt:lpstr>경사 하강법(Gradient Descent)</vt:lpstr>
      <vt:lpstr>케라스로 구현하는 선형 회귀</vt:lpstr>
      <vt:lpstr>케라스로 구현하는 선형 회귀</vt:lpstr>
      <vt:lpstr>로지스틱 회귀</vt:lpstr>
      <vt:lpstr>로지스틱 회귀</vt:lpstr>
      <vt:lpstr>로지스틱 회귀</vt:lpstr>
      <vt:lpstr>학습 예정 </vt:lpstr>
      <vt:lpstr>학습을 위한 교재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597</cp:revision>
  <cp:lastPrinted>2016-11-01T07:29:09Z</cp:lastPrinted>
  <dcterms:created xsi:type="dcterms:W3CDTF">2013-09-09T21:16:08Z</dcterms:created>
  <dcterms:modified xsi:type="dcterms:W3CDTF">2022-03-31T10:29:43Z</dcterms:modified>
</cp:coreProperties>
</file>