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1"/>
  </p:notesMasterIdLst>
  <p:sldIdLst>
    <p:sldId id="256" r:id="rId2"/>
    <p:sldId id="427" r:id="rId3"/>
    <p:sldId id="450" r:id="rId4"/>
    <p:sldId id="451" r:id="rId5"/>
    <p:sldId id="452" r:id="rId6"/>
    <p:sldId id="453" r:id="rId7"/>
    <p:sldId id="454" r:id="rId8"/>
    <p:sldId id="455" r:id="rId9"/>
    <p:sldId id="456" r:id="rId10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  <p:cmAuthor id="3" name="CSLAB" initials="C" lastIdx="1" clrIdx="2">
    <p:extLst>
      <p:ext uri="{19B8F6BF-5375-455C-9EA6-DF929625EA0E}">
        <p15:presenceInfo xmlns:p15="http://schemas.microsoft.com/office/powerpoint/2012/main" userId="CSLAB" providerId="None"/>
      </p:ext>
    </p:extLst>
  </p:cmAuthor>
  <p:cmAuthor id="4" name="MM3455" initials="M" lastIdx="1" clrIdx="3">
    <p:extLst>
      <p:ext uri="{19B8F6BF-5375-455C-9EA6-DF929625EA0E}">
        <p15:presenceInfo xmlns:p15="http://schemas.microsoft.com/office/powerpoint/2012/main" userId="S::MM3455@office365.fun::5d397598-f0cd-4c35-ae2a-6da0696a6f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63" autoAdjust="0"/>
    <p:restoredTop sz="94614" autoAdjust="0"/>
  </p:normalViewPr>
  <p:slideViewPr>
    <p:cSldViewPr>
      <p:cViewPr varScale="1">
        <p:scale>
          <a:sx n="77" d="100"/>
          <a:sy n="77" d="100"/>
        </p:scale>
        <p:origin x="66" y="8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Please contact :</a:t>
            </a:r>
          </a:p>
          <a:p>
            <a:endParaRPr lang="en-US" altLang="ko-KR" sz="1800" b="1">
              <a:latin typeface="맑은 고딕" panose="020B0503020000020004" pitchFamily="50" charset="-127"/>
              <a:ea typeface="굴림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이인재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순천향대학교 컴퓨터학부</a:t>
            </a: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멀티미디어관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M606</a:t>
            </a:r>
          </a:p>
          <a:p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Email : dlswotmd@gmail.com</a:t>
            </a:r>
            <a:endParaRPr lang="ko-KR" altLang="en-US" sz="1800" b="1">
              <a:latin typeface="맑은 고딕" panose="020B0503020000020004" pitchFamily="50" charset="-127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Please contact :</a:t>
            </a:r>
          </a:p>
          <a:p>
            <a:endParaRPr lang="en-US" altLang="ko-KR" sz="1800" b="1">
              <a:latin typeface="맑은 고딕" panose="020B0503020000020004" pitchFamily="50" charset="-127"/>
              <a:ea typeface="굴림"/>
            </a:endParaRPr>
          </a:p>
          <a:p>
            <a:r>
              <a:rPr lang="ko-KR" altLang="en-US" sz="1800" b="1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고한설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순천향대학교 컴퓨터학부</a:t>
            </a: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멀티미디어관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M606</a:t>
            </a:r>
          </a:p>
          <a:p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Email : rhgkstjf@naver.com</a:t>
            </a:r>
            <a:endParaRPr lang="ko-KR" altLang="en-US" sz="1800" b="1">
              <a:latin typeface="맑은 고딕" panose="020B0503020000020004" pitchFamily="50" charset="-127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 dirty="0"/>
              <a:t>마스터 제목 유형을 편집하려면 누르십시오</a:t>
            </a:r>
            <a:r>
              <a:rPr lang="en-US" altLang="ko-KR" dirty="0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세째 수준</a:t>
            </a:r>
          </a:p>
          <a:p>
            <a:pPr lvl="3"/>
            <a:r>
              <a:rPr lang="ko-KR" altLang="en-US" dirty="0"/>
              <a:t>네째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981200"/>
          </a:xfrm>
        </p:spPr>
        <p:txBody>
          <a:bodyPr/>
          <a:lstStyle/>
          <a:p>
            <a:r>
              <a:rPr lang="ko-KR" altLang="en-US" i="0"/>
              <a:t>딥러닝을 이용한 자연어 처리</a:t>
            </a:r>
            <a:endParaRPr lang="en-US" altLang="ko-KR" i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순천향대학교</a:t>
            </a:r>
            <a:endParaRPr lang="en-US" altLang="ko-KR"/>
          </a:p>
          <a:p>
            <a:r>
              <a:rPr lang="ko-KR" altLang="en-US"/>
              <a:t>컴퓨터 시스템 연구실</a:t>
            </a:r>
            <a:endParaRPr lang="en-US" altLang="ko-KR"/>
          </a:p>
          <a:p>
            <a:r>
              <a:rPr lang="ko-KR" altLang="en-US"/>
              <a:t>오민석</a:t>
            </a:r>
            <a:endParaRPr lang="en-US" altLang="ko-KR"/>
          </a:p>
          <a:p>
            <a:r>
              <a:rPr lang="en-US" altLang="ko-KR"/>
              <a:t>22.07.25</a:t>
            </a: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b="1"/>
              <a:t> </a:t>
            </a:r>
            <a:r>
              <a:rPr lang="ko-KR" altLang="en-US" b="1"/>
              <a:t>자연어 처리에서의 합성곱 신경망</a:t>
            </a:r>
            <a:endParaRPr lang="en-US" altLang="ko-KR" b="1"/>
          </a:p>
          <a:p>
            <a:endParaRPr lang="en-US" altLang="ko-KR" b="1"/>
          </a:p>
          <a:p>
            <a:pPr marL="0" indent="0">
              <a:buNone/>
            </a:pPr>
            <a:endParaRPr lang="en-US" altLang="ko-KR" b="1"/>
          </a:p>
          <a:p>
            <a:endParaRPr lang="en-US" altLang="ko-KR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0"/>
              <a:t>목차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11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합성곱 신경망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CE3138-79CD-67A8-1B8F-92B3A64B6176}"/>
              </a:ext>
            </a:extLst>
          </p:cNvPr>
          <p:cNvSpPr txBox="1"/>
          <p:nvPr/>
        </p:nvSpPr>
        <p:spPr>
          <a:xfrm>
            <a:off x="1428259" y="3829417"/>
            <a:ext cx="69291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1. </a:t>
            </a:r>
            <a:r>
              <a:rPr lang="ko-KR" altLang="en-US" sz="1400"/>
              <a:t>합성곱 신경망은 크게 합성곱층</a:t>
            </a:r>
            <a:r>
              <a:rPr lang="en-US" altLang="ko-KR" sz="1400"/>
              <a:t>(Convolution layer)</a:t>
            </a:r>
            <a:r>
              <a:rPr lang="ko-KR" altLang="en-US" sz="1400"/>
              <a:t>과 풀링층</a:t>
            </a:r>
            <a:r>
              <a:rPr lang="en-US" altLang="ko-KR" sz="1400"/>
              <a:t>(Pooling layer)</a:t>
            </a:r>
            <a:r>
              <a:rPr lang="ko-KR" altLang="en-US" sz="1400"/>
              <a:t>으로 구성</a:t>
            </a:r>
            <a:endParaRPr lang="en-US" altLang="ko-KR" sz="1400"/>
          </a:p>
          <a:p>
            <a:endParaRPr lang="en-US" altLang="ko-KR" sz="1400"/>
          </a:p>
          <a:p>
            <a:r>
              <a:rPr lang="en-US" altLang="ko-KR" sz="1400"/>
              <a:t>2. </a:t>
            </a:r>
            <a:r>
              <a:rPr lang="ko-KR" altLang="en-US" sz="1400"/>
              <a:t>활성화 함수로 </a:t>
            </a:r>
            <a:r>
              <a:rPr lang="en-US" altLang="ko-KR" sz="1400"/>
              <a:t>Relu </a:t>
            </a:r>
            <a:r>
              <a:rPr lang="ko-KR" altLang="en-US" sz="1400"/>
              <a:t>함수 사용</a:t>
            </a:r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r>
              <a:rPr lang="ko-KR" altLang="en-US" sz="1400"/>
              <a:t> </a:t>
            </a:r>
            <a:endParaRPr lang="en-US" altLang="ko-KR" sz="1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BDAFE4-A5B3-DE9E-ED8D-8107EAF9F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601" y="1264801"/>
            <a:ext cx="6762750" cy="2352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9B57678-8A6D-0FE7-4A0E-61F9C7BE5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815" y="4678171"/>
            <a:ext cx="2423661" cy="19272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72C86E8-252C-7211-944B-B0516B546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518" y="5308420"/>
            <a:ext cx="17430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합성곱 신경망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0BB629-5241-EF16-6813-5D514292D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1715586"/>
            <a:ext cx="2762250" cy="1352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3FB3392-DD65-6E41-187B-0A9DBDE61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789865"/>
            <a:ext cx="6029325" cy="20288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5AC6B1-AE08-C45E-4670-90D6D0690908}"/>
              </a:ext>
            </a:extLst>
          </p:cNvPr>
          <p:cNvSpPr/>
          <p:nvPr/>
        </p:nvSpPr>
        <p:spPr>
          <a:xfrm>
            <a:off x="1249958" y="5552966"/>
            <a:ext cx="6480720" cy="37493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81659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합성곱 신경망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CD7795-330B-F1D1-51C2-9FDCDE522619}"/>
              </a:ext>
            </a:extLst>
          </p:cNvPr>
          <p:cNvSpPr txBox="1"/>
          <p:nvPr/>
        </p:nvSpPr>
        <p:spPr>
          <a:xfrm>
            <a:off x="749261" y="1088528"/>
            <a:ext cx="742313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STEP : 1                                             STEP : 2</a:t>
            </a:r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r>
              <a:rPr lang="ko-KR" altLang="en-US" sz="1400"/>
              <a:t> </a:t>
            </a:r>
            <a:endParaRPr lang="en-US" altLang="ko-KR" sz="1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F9174B-1985-CAFA-247D-EB1BB758B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67" y="1719470"/>
            <a:ext cx="3886967" cy="15335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0D2AA8-48D7-345B-6DE8-59CF6BA3A4C4}"/>
              </a:ext>
            </a:extLst>
          </p:cNvPr>
          <p:cNvSpPr txBox="1"/>
          <p:nvPr/>
        </p:nvSpPr>
        <p:spPr>
          <a:xfrm>
            <a:off x="611560" y="3304982"/>
            <a:ext cx="816060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STEP : 3                                               STEP : 4       </a:t>
            </a:r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r>
              <a:rPr lang="ko-KR" altLang="en-US" sz="1400"/>
              <a:t> </a:t>
            </a:r>
            <a:endParaRPr lang="en-US" altLang="ko-KR" sz="14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B70949-8C10-9649-13B6-BB2E6F285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728" y="1729354"/>
            <a:ext cx="3776782" cy="149769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4FE961A-89F3-E0DF-1F5C-11B03C0B1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67" y="3794493"/>
            <a:ext cx="3984461" cy="15447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4BDF6C3-CF90-8DA0-6563-BA0E4FA4CE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3849" y="3761280"/>
            <a:ext cx="4051871" cy="156376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9C89178-0398-BA2B-2B11-590D6A023F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9675" y="5486360"/>
            <a:ext cx="1171575" cy="1104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1D5223A-5D38-FD35-7170-A3C196A2B43D}"/>
              </a:ext>
            </a:extLst>
          </p:cNvPr>
          <p:cNvSpPr txBox="1"/>
          <p:nvPr/>
        </p:nvSpPr>
        <p:spPr>
          <a:xfrm>
            <a:off x="395536" y="5800771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9</a:t>
            </a:r>
            <a:r>
              <a:rPr lang="ko-KR" altLang="en-US" sz="1400" b="1"/>
              <a:t>번째 스텝까지 했을 때 최종 결과 </a:t>
            </a:r>
            <a:r>
              <a:rPr lang="en-US" altLang="ko-KR" sz="1400" b="1"/>
              <a:t>:</a:t>
            </a:r>
            <a:endParaRPr lang="en-US" altLang="ko-KR" sz="1400"/>
          </a:p>
          <a:p>
            <a:r>
              <a:rPr lang="ko-KR" altLang="en-US" sz="1400"/>
              <a:t> </a:t>
            </a:r>
            <a:endParaRPr lang="en-US" altLang="ko-KR" sz="1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E59D3B-9188-9B5C-C514-BF8B45AADF1B}"/>
              </a:ext>
            </a:extLst>
          </p:cNvPr>
          <p:cNvSpPr txBox="1"/>
          <p:nvPr/>
        </p:nvSpPr>
        <p:spPr>
          <a:xfrm>
            <a:off x="2771800" y="6449656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특성 맵</a:t>
            </a:r>
            <a:r>
              <a:rPr lang="en-US" altLang="ko-KR" sz="1400" b="1"/>
              <a:t>(feature map)</a:t>
            </a:r>
          </a:p>
          <a:p>
            <a:endParaRPr lang="en-US" altLang="ko-KR" sz="1400"/>
          </a:p>
          <a:p>
            <a:r>
              <a:rPr lang="ko-KR" altLang="en-US" sz="1400"/>
              <a:t> </a:t>
            </a:r>
            <a:endParaRPr lang="en-US" altLang="ko-KR" sz="140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F229502-D3DB-0F05-5977-0D27E6F3AF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8064" y="5486777"/>
            <a:ext cx="2630272" cy="101966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A2DA733-2C2F-BE3B-D2C2-13AFEA35C6D2}"/>
              </a:ext>
            </a:extLst>
          </p:cNvPr>
          <p:cNvSpPr txBox="1"/>
          <p:nvPr/>
        </p:nvSpPr>
        <p:spPr>
          <a:xfrm>
            <a:off x="5018911" y="6449656"/>
            <a:ext cx="3324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커널의 이동 범위 </a:t>
            </a:r>
            <a:r>
              <a:rPr lang="en-US" altLang="ko-KR" sz="1400" b="1"/>
              <a:t>: </a:t>
            </a:r>
            <a:r>
              <a:rPr lang="ko-KR" altLang="en-US" sz="1400" b="1"/>
              <a:t>스트라이드</a:t>
            </a:r>
            <a:r>
              <a:rPr lang="en-US" altLang="ko-KR" sz="1400" b="1"/>
              <a:t>(stride)</a:t>
            </a:r>
            <a:endParaRPr lang="en-US" altLang="ko-KR" sz="1400"/>
          </a:p>
          <a:p>
            <a:r>
              <a:rPr lang="ko-KR" altLang="en-US" sz="1400"/>
              <a:t> 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259282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합성곱 신경망의 가중치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7CE80B-CD21-5118-005D-CB4C243FA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736456"/>
            <a:ext cx="2448148" cy="24481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4D36EA-8E9B-5AF4-DC04-D9C152150FEB}"/>
              </a:ext>
            </a:extLst>
          </p:cNvPr>
          <p:cNvSpPr txBox="1"/>
          <p:nvPr/>
        </p:nvSpPr>
        <p:spPr>
          <a:xfrm>
            <a:off x="696732" y="1340768"/>
            <a:ext cx="6480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</a:t>
            </a:r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r>
              <a:rPr lang="ko-KR" altLang="en-US" sz="1400"/>
              <a:t> </a:t>
            </a:r>
            <a:endParaRPr lang="en-US" altLang="ko-KR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7F9C2B-DE03-E9CD-6813-8212C0E915DA}"/>
              </a:ext>
            </a:extLst>
          </p:cNvPr>
          <p:cNvSpPr txBox="1"/>
          <p:nvPr/>
        </p:nvSpPr>
        <p:spPr>
          <a:xfrm>
            <a:off x="4222064" y="1402167"/>
            <a:ext cx="6480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2.</a:t>
            </a:r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r>
              <a:rPr lang="ko-KR" altLang="en-US" sz="1400"/>
              <a:t> </a:t>
            </a:r>
            <a:endParaRPr lang="en-US" altLang="ko-KR" sz="14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CF0960E-3058-551E-FB9F-AAE0E9C29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1796609"/>
            <a:ext cx="3219450" cy="12382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7E8E8F8-B5B5-90DA-16FA-5D1FEE343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03" y="4293096"/>
            <a:ext cx="3199818" cy="138394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1452B5D-7696-4FB3-E2C5-A6E8A80087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7973" y="4403556"/>
            <a:ext cx="1501002" cy="24419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ADBA8BB-849C-F2AF-97F8-2A76D1F508F1}"/>
              </a:ext>
            </a:extLst>
          </p:cNvPr>
          <p:cNvSpPr txBox="1"/>
          <p:nvPr/>
        </p:nvSpPr>
        <p:spPr>
          <a:xfrm>
            <a:off x="683567" y="3933056"/>
            <a:ext cx="6480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3.</a:t>
            </a:r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r>
              <a:rPr lang="ko-KR" altLang="en-US" sz="1400"/>
              <a:t> </a:t>
            </a:r>
            <a:endParaRPr lang="en-US" altLang="ko-KR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0657FE-990F-D416-341F-0FED49487278}"/>
              </a:ext>
            </a:extLst>
          </p:cNvPr>
          <p:cNvSpPr txBox="1"/>
          <p:nvPr/>
        </p:nvSpPr>
        <p:spPr>
          <a:xfrm>
            <a:off x="4250724" y="3924111"/>
            <a:ext cx="6480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4.</a:t>
            </a:r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r>
              <a:rPr lang="ko-KR" altLang="en-US" sz="1400"/>
              <a:t> 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771437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i="0"/>
              <a:t>다수의 채널을 가질 경우의 합성곱 연산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9E7C96-0B11-E3B5-9B20-921DF183C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204864"/>
            <a:ext cx="59055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165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i="0"/>
              <a:t>3</a:t>
            </a:r>
            <a:r>
              <a:rPr lang="ko-KR" altLang="en-US" sz="3200" i="0"/>
              <a:t>차원 텐서의 합성곱 연산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EB796C-C19F-3A92-59D3-043234BE8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29" y="1267764"/>
            <a:ext cx="295275" cy="228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E62912-5EE9-3626-FCAF-1BD477E5D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89" y="1574326"/>
            <a:ext cx="304800" cy="276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3F9D3C-B82E-0A42-90C9-862AADA0E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08" y="1936892"/>
            <a:ext cx="342900" cy="2857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6FC5E09-3895-43EE-DEE2-53687272C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658" y="2356172"/>
            <a:ext cx="304800" cy="2476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D80CA3E-57AE-05ED-5148-A67DFF5DED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789" y="2679578"/>
            <a:ext cx="333375" cy="2762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FB023DD-881A-B750-EB05-1735F4B339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159" y="3031559"/>
            <a:ext cx="295275" cy="2762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031D9DE-4F83-5FDB-24CA-D9D3793F85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972" y="3427898"/>
            <a:ext cx="247650" cy="2381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E77A0E0-3797-9A4D-4993-38AD9814D718}"/>
              </a:ext>
            </a:extLst>
          </p:cNvPr>
          <p:cNvSpPr txBox="1"/>
          <p:nvPr/>
        </p:nvSpPr>
        <p:spPr>
          <a:xfrm>
            <a:off x="1034142" y="1202234"/>
            <a:ext cx="63461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: </a:t>
            </a:r>
            <a:r>
              <a:rPr lang="ko-KR" altLang="en-US" sz="1200"/>
              <a:t>입력의 높이</a:t>
            </a:r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: </a:t>
            </a:r>
            <a:r>
              <a:rPr lang="ko-KR" altLang="en-US" sz="1200"/>
              <a:t>입력의 너비</a:t>
            </a:r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: </a:t>
            </a:r>
            <a:r>
              <a:rPr lang="ko-KR" altLang="en-US" sz="1200"/>
              <a:t>커널의 높이</a:t>
            </a:r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: </a:t>
            </a:r>
            <a:r>
              <a:rPr lang="ko-KR" altLang="en-US" sz="1200"/>
              <a:t>커널의 너비</a:t>
            </a:r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: </a:t>
            </a:r>
            <a:r>
              <a:rPr lang="ko-KR" altLang="en-US" sz="1200"/>
              <a:t>특성 맵의 높이</a:t>
            </a:r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: </a:t>
            </a:r>
            <a:r>
              <a:rPr lang="ko-KR" altLang="en-US" sz="1200"/>
              <a:t>특성 맵의 너비</a:t>
            </a:r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: </a:t>
            </a:r>
            <a:r>
              <a:rPr lang="ko-KR" altLang="en-US" sz="1200"/>
              <a:t>입력 데이터의 채널</a:t>
            </a:r>
            <a:endParaRPr lang="en-US" altLang="ko-KR" sz="1200"/>
          </a:p>
          <a:p>
            <a:endParaRPr lang="en-US" altLang="ko-KR" sz="1200"/>
          </a:p>
          <a:p>
            <a:endParaRPr lang="en-US" altLang="ko-KR" sz="1200"/>
          </a:p>
          <a:p>
            <a:endParaRPr lang="en-US" altLang="ko-KR" sz="1200"/>
          </a:p>
          <a:p>
            <a:endParaRPr lang="en-US" altLang="ko-KR" sz="1200"/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1. </a:t>
            </a:r>
            <a:r>
              <a:rPr lang="ko-KR" altLang="en-US" sz="1200"/>
              <a:t>커널의 채널은                개의</a:t>
            </a:r>
            <a:endParaRPr lang="en-US" altLang="ko-KR" sz="1200"/>
          </a:p>
          <a:p>
            <a:r>
              <a:rPr lang="ko-KR" altLang="en-US" sz="1200"/>
              <a:t>매개변수를 갖고있음</a:t>
            </a:r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2. </a:t>
            </a:r>
            <a:r>
              <a:rPr lang="ko-KR" altLang="en-US" sz="1200"/>
              <a:t>합성곱 연산을 하려면 커널은</a:t>
            </a:r>
            <a:endParaRPr lang="en-US" altLang="ko-KR" sz="1200"/>
          </a:p>
          <a:p>
            <a:r>
              <a:rPr lang="ko-KR" altLang="en-US" sz="1200"/>
              <a:t>입력 데이터의 채널 수와 동일한 채널을 가져야 함</a:t>
            </a:r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3. </a:t>
            </a:r>
            <a:r>
              <a:rPr lang="ko-KR" altLang="en-US" sz="1200"/>
              <a:t>따라서 하나의 커널이 가지는 매개변수의 수는 </a:t>
            </a:r>
            <a:endParaRPr lang="en-US" altLang="ko-KR" sz="1200"/>
          </a:p>
          <a:p>
            <a:endParaRPr lang="en-US" altLang="ko-KR" sz="120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1E09DF8-9E8A-025A-8E5A-425BA8D693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0322" y="1451117"/>
            <a:ext cx="4705350" cy="154305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0755278-F41A-D4C4-5673-94D26C85D5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73311" y="2978128"/>
            <a:ext cx="4457700" cy="223837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FDC8CB4-BEF2-44F9-A8CC-DA65C39E25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71800" y="6328671"/>
            <a:ext cx="1600200" cy="3048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A599932-58FE-14F6-6667-FBA52F2173DB}"/>
              </a:ext>
            </a:extLst>
          </p:cNvPr>
          <p:cNvSpPr txBox="1"/>
          <p:nvPr/>
        </p:nvSpPr>
        <p:spPr>
          <a:xfrm>
            <a:off x="570659" y="6307689"/>
            <a:ext cx="2242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가중치 매개변수의 총 수 </a:t>
            </a:r>
            <a:r>
              <a:rPr lang="en-US" altLang="ko-KR" sz="1400"/>
              <a:t>: </a:t>
            </a:r>
            <a:r>
              <a:rPr lang="ko-KR" altLang="en-US" sz="1400"/>
              <a:t> 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1647D28-19AD-2023-01B7-DE9556E2E71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83797" y="4697835"/>
            <a:ext cx="528903" cy="21980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68DFA6D-19D8-9F45-989F-AD27E791B24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71999" y="5805264"/>
            <a:ext cx="1107123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86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풀링</a:t>
            </a:r>
            <a:r>
              <a:rPr lang="en-US" altLang="ko-KR" sz="3200" i="0"/>
              <a:t>(Pooling)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1EF7B4-7055-3EA1-E6BC-ED60EC87C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43" y="3212976"/>
            <a:ext cx="4562475" cy="1600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8D0C0C-D087-FC53-996D-66834B9FA28E}"/>
              </a:ext>
            </a:extLst>
          </p:cNvPr>
          <p:cNvSpPr txBox="1"/>
          <p:nvPr/>
        </p:nvSpPr>
        <p:spPr>
          <a:xfrm>
            <a:off x="755650" y="1994483"/>
            <a:ext cx="74262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/>
              <a:t>합성곱 층</a:t>
            </a:r>
            <a:r>
              <a:rPr lang="en-US" altLang="ko-KR" sz="1200"/>
              <a:t>(</a:t>
            </a:r>
            <a:r>
              <a:rPr lang="ko-KR" altLang="en-US" sz="1200"/>
              <a:t>합성곱 연산 </a:t>
            </a:r>
            <a:r>
              <a:rPr lang="en-US" altLang="ko-KR" sz="1200"/>
              <a:t>+ </a:t>
            </a:r>
            <a:r>
              <a:rPr lang="ko-KR" altLang="en-US" sz="1200"/>
              <a:t>활성화 함수</a:t>
            </a:r>
            <a:r>
              <a:rPr lang="en-US" altLang="ko-KR" sz="1200"/>
              <a:t>) </a:t>
            </a:r>
            <a:r>
              <a:rPr lang="ko-KR" altLang="en-US" sz="1200"/>
              <a:t>다음에는 풀링 층을 추가하는 것이 일반적</a:t>
            </a:r>
            <a:endParaRPr lang="en-US" altLang="ko-KR" sz="1200"/>
          </a:p>
          <a:p>
            <a:pPr marL="228600" indent="-228600">
              <a:buAutoNum type="arabicPeriod"/>
            </a:pPr>
            <a:endParaRPr lang="en-US" altLang="ko-KR" sz="1200"/>
          </a:p>
          <a:p>
            <a:pPr marL="228600" indent="-228600">
              <a:buAutoNum type="arabicPeriod"/>
            </a:pPr>
            <a:r>
              <a:rPr lang="ko-KR" altLang="en-US" sz="1200"/>
              <a:t>풀링 층에서 특성 맵을 다운샘플링하여 특성 맵의 크기를 줄이는 풀링 연산이 이루어짐</a:t>
            </a:r>
            <a:endParaRPr lang="en-US" altLang="ko-KR" sz="1200"/>
          </a:p>
          <a:p>
            <a:pPr marL="228600" indent="-228600">
              <a:buAutoNum type="arabicPeriod"/>
            </a:pPr>
            <a:endParaRPr lang="en-US" altLang="ko-KR" sz="1200"/>
          </a:p>
          <a:p>
            <a:pPr marL="228600" indent="-228600">
              <a:buAutoNum type="arabicPeriod"/>
            </a:pPr>
            <a:r>
              <a:rPr lang="ko-KR" altLang="en-US" sz="1200"/>
              <a:t>풀링 연산 시에는 일반적으로 최대 풀링</a:t>
            </a:r>
            <a:r>
              <a:rPr lang="en-US" altLang="ko-KR" sz="1200"/>
              <a:t>(max pooling)</a:t>
            </a:r>
            <a:r>
              <a:rPr lang="ko-KR" altLang="en-US" sz="1200"/>
              <a:t>과 평균 풀링</a:t>
            </a:r>
            <a:r>
              <a:rPr lang="en-US" altLang="ko-KR" sz="1200"/>
              <a:t>(average pooling)</a:t>
            </a:r>
            <a:r>
              <a:rPr lang="ko-KR" altLang="en-US" sz="1200"/>
              <a:t>이 사용됨</a:t>
            </a:r>
            <a:endParaRPr lang="en-US" altLang="ko-KR" sz="1200"/>
          </a:p>
          <a:p>
            <a:pPr marL="228600" indent="-228600">
              <a:buAutoNum type="arabicPeriod"/>
            </a:pPr>
            <a:endParaRPr lang="en-US" altLang="ko-KR" sz="1200"/>
          </a:p>
          <a:p>
            <a:pPr marL="228600" indent="-228600">
              <a:buAutoNum type="arabicPeriod"/>
            </a:pP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32911602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56052</TotalTime>
  <Words>221</Words>
  <Application>Microsoft Office PowerPoint</Application>
  <PresentationFormat>화면 슬라이드 쇼(4:3)</PresentationFormat>
  <Paragraphs>91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HY헤드라인M</vt:lpstr>
      <vt:lpstr>굴림</vt:lpstr>
      <vt:lpstr>맑은 고딕</vt:lpstr>
      <vt:lpstr>Times New Roman</vt:lpstr>
      <vt:lpstr>Wingdings</vt:lpstr>
      <vt:lpstr>Default Theme</vt:lpstr>
      <vt:lpstr>딥러닝을 이용한 자연어 처리</vt:lpstr>
      <vt:lpstr>목차</vt:lpstr>
      <vt:lpstr>합성곱 신경망</vt:lpstr>
      <vt:lpstr>합성곱 신경망</vt:lpstr>
      <vt:lpstr>합성곱 신경망</vt:lpstr>
      <vt:lpstr>합성곱 신경망의 가중치</vt:lpstr>
      <vt:lpstr>다수의 채널을 가질 경우의 합성곱 연산</vt:lpstr>
      <vt:lpstr>3차원 텐서의 합성곱 연산</vt:lpstr>
      <vt:lpstr>풀링(Pooling)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오민석</cp:lastModifiedBy>
  <cp:revision>612</cp:revision>
  <cp:lastPrinted>2016-11-01T07:29:09Z</cp:lastPrinted>
  <dcterms:created xsi:type="dcterms:W3CDTF">2013-09-09T21:16:08Z</dcterms:created>
  <dcterms:modified xsi:type="dcterms:W3CDTF">2022-07-24T09:58:45Z</dcterms:modified>
</cp:coreProperties>
</file>