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27" r:id="rId3"/>
    <p:sldId id="450" r:id="rId4"/>
    <p:sldId id="469" r:id="rId5"/>
    <p:sldId id="470" r:id="rId6"/>
    <p:sldId id="472" r:id="rId7"/>
    <p:sldId id="473" r:id="rId8"/>
    <p:sldId id="474" r:id="rId9"/>
    <p:sldId id="477" r:id="rId10"/>
    <p:sldId id="478" r:id="rId11"/>
    <p:sldId id="479" r:id="rId12"/>
    <p:sldId id="480" r:id="rId13"/>
    <p:sldId id="481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75" d="100"/>
          <a:sy n="75" d="100"/>
        </p:scale>
        <p:origin x="66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22.08.22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모델 생성</a:t>
            </a:r>
            <a:r>
              <a:rPr lang="en-US" altLang="ko-KR" sz="3200" b="1" i="0"/>
              <a:t>, </a:t>
            </a:r>
            <a:r>
              <a:rPr lang="ko-KR" altLang="en-US" sz="3200" b="1" i="0"/>
              <a:t>학습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FA8D47-6F0A-EA56-BADB-B46FB65D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2" y="1211554"/>
            <a:ext cx="7819836" cy="3616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64D394-5E92-01C0-B636-F728CB92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1" y="4874979"/>
            <a:ext cx="8028384" cy="10957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B38C7D-5E97-6571-8511-A0E2B1EEC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1" y="6089923"/>
            <a:ext cx="7942366" cy="6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결과 확인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E4B6C3A-3D2D-DED6-47B3-E06ECB9586DE}"/>
              </a:ext>
            </a:extLst>
          </p:cNvPr>
          <p:cNvSpPr txBox="1">
            <a:spLocks/>
          </p:cNvSpPr>
          <p:nvPr/>
        </p:nvSpPr>
        <p:spPr>
          <a:xfrm>
            <a:off x="1263551" y="5517232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400" i="0" kern="0">
                <a:solidFill>
                  <a:schemeClr val="tx1"/>
                </a:solidFill>
              </a:rPr>
              <a:t>예측한 라벨 확인 </a:t>
            </a:r>
            <a:r>
              <a:rPr lang="en-US" altLang="ko-KR" sz="1400" i="0" kern="0">
                <a:solidFill>
                  <a:schemeClr val="tx1"/>
                </a:solidFill>
              </a:rPr>
              <a:t>-&gt; </a:t>
            </a:r>
            <a:r>
              <a:rPr lang="ko-KR" altLang="en-US" sz="1400" i="0" kern="0">
                <a:solidFill>
                  <a:schemeClr val="tx1"/>
                </a:solidFill>
              </a:rPr>
              <a:t>학생들이 남긴 강의평가가 모호한 부분이 많아 예측이 어렵다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3D8B7-88AA-4847-66B6-43E423BF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909424"/>
            <a:ext cx="7884368" cy="12198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BA03E8-8317-EF6B-E90A-6FC446BF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9347"/>
            <a:ext cx="5619750" cy="752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1FDB89-9E74-BF79-6A0B-47264843F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14" y="2096806"/>
            <a:ext cx="7340970" cy="5869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DFCBF8-9661-9804-BC2D-FB0109AE5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4396138"/>
            <a:ext cx="7669253" cy="28831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2FC28-6D5F-E8DD-A20A-635B18FB57A8}"/>
              </a:ext>
            </a:extLst>
          </p:cNvPr>
          <p:cNvSpPr/>
          <p:nvPr/>
        </p:nvSpPr>
        <p:spPr>
          <a:xfrm>
            <a:off x="7337769" y="4368479"/>
            <a:ext cx="1087133" cy="17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D1FCFE-A5F1-3441-DEED-D49194656950}"/>
              </a:ext>
            </a:extLst>
          </p:cNvPr>
          <p:cNvSpPr/>
          <p:nvPr/>
        </p:nvSpPr>
        <p:spPr>
          <a:xfrm>
            <a:off x="4154267" y="4391402"/>
            <a:ext cx="849781" cy="14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1FAFF4-F757-7E71-A806-435380C68619}"/>
              </a:ext>
            </a:extLst>
          </p:cNvPr>
          <p:cNvSpPr/>
          <p:nvPr/>
        </p:nvSpPr>
        <p:spPr>
          <a:xfrm>
            <a:off x="3665722" y="4540297"/>
            <a:ext cx="1338326" cy="1718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AC7A334-FE9D-F7EA-59E0-31E72FAC7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14" y="5024833"/>
            <a:ext cx="8028384" cy="17967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406296-BB1F-DFCD-667E-BDC773B8FEE5}"/>
              </a:ext>
            </a:extLst>
          </p:cNvPr>
          <p:cNvSpPr/>
          <p:nvPr/>
        </p:nvSpPr>
        <p:spPr>
          <a:xfrm>
            <a:off x="3521990" y="5020624"/>
            <a:ext cx="2850209" cy="1796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1251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수정 후</a:t>
            </a:r>
            <a:r>
              <a:rPr lang="ko-KR" altLang="en-US" sz="3200" b="1" i="0"/>
              <a:t> 재 분석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E4B6C3A-3D2D-DED6-47B3-E06ECB9586DE}"/>
              </a:ext>
            </a:extLst>
          </p:cNvPr>
          <p:cNvSpPr txBox="1">
            <a:spLocks/>
          </p:cNvSpPr>
          <p:nvPr/>
        </p:nvSpPr>
        <p:spPr>
          <a:xfrm>
            <a:off x="780787" y="3608249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</a:t>
            </a:r>
            <a:r>
              <a:rPr lang="ko-KR" altLang="en-US" sz="1400" i="0" kern="0">
                <a:solidFill>
                  <a:schemeClr val="tx1"/>
                </a:solidFill>
              </a:rPr>
              <a:t>부정 강의평과 중립 강의평을 병합한 다음에 분석 시도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DB695D-B14A-4B09-FB22-6EEEC10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1" y="1150778"/>
            <a:ext cx="3617651" cy="24139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2F7BAA-0D98-38A0-943F-FCCF9909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176526"/>
            <a:ext cx="3456384" cy="2351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E121575-BE26-7DB2-C33B-10EA71E1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81128"/>
            <a:ext cx="5330771" cy="15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수정 후</a:t>
            </a:r>
            <a:r>
              <a:rPr lang="ko-KR" altLang="en-US" sz="3200" b="1" i="0"/>
              <a:t> 재 분석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20395-C6D3-77D7-FA23-27572433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93690"/>
            <a:ext cx="6357642" cy="31625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83B6E4-FAFA-94AA-92DA-34D04AC6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71" y="4283227"/>
            <a:ext cx="7057557" cy="6708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2EF79C-1B74-CD64-6C7B-F6D8A167A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15" y="5139735"/>
            <a:ext cx="7414881" cy="5445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0F1071-4AF5-89CF-A527-1595B8475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188" y="5779934"/>
            <a:ext cx="3924000" cy="9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강의 평가 데이터 전처리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강의 평가 데이터 분석</a:t>
            </a:r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1024FC1-CBF4-2847-C08C-56E2D39A98CA}"/>
              </a:ext>
            </a:extLst>
          </p:cNvPr>
          <p:cNvSpPr/>
          <p:nvPr/>
        </p:nvSpPr>
        <p:spPr>
          <a:xfrm>
            <a:off x="6953596" y="2263817"/>
            <a:ext cx="1296144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3999C55-E36D-C753-3AF2-B9DDB81F844E}"/>
              </a:ext>
            </a:extLst>
          </p:cNvPr>
          <p:cNvSpPr txBox="1">
            <a:spLocks/>
          </p:cNvSpPr>
          <p:nvPr/>
        </p:nvSpPr>
        <p:spPr>
          <a:xfrm>
            <a:off x="827584" y="3978837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훈련 데이터와 테스트 데이터 분리 </a:t>
            </a:r>
            <a:r>
              <a:rPr lang="en-US" altLang="ko-KR" sz="1400" i="0" kern="0">
                <a:solidFill>
                  <a:schemeClr val="tx1"/>
                </a:solidFill>
              </a:rPr>
              <a:t>(7:3 </a:t>
            </a:r>
            <a:r>
              <a:rPr lang="ko-KR" altLang="en-US" sz="1400" i="0" kern="0">
                <a:solidFill>
                  <a:schemeClr val="tx1"/>
                </a:solidFill>
              </a:rPr>
              <a:t>비율</a:t>
            </a:r>
            <a:r>
              <a:rPr lang="en-US" altLang="ko-KR" sz="1400" i="0" ker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평점 </a:t>
            </a:r>
            <a:r>
              <a:rPr lang="en-US" altLang="ko-KR" sz="1400" i="0" kern="0">
                <a:solidFill>
                  <a:schemeClr val="tx1"/>
                </a:solidFill>
              </a:rPr>
              <a:t>1,2 </a:t>
            </a:r>
            <a:r>
              <a:rPr lang="ko-KR" altLang="en-US" sz="1400" i="0" kern="0">
                <a:solidFill>
                  <a:schemeClr val="tx1"/>
                </a:solidFill>
              </a:rPr>
              <a:t>는 </a:t>
            </a:r>
            <a:r>
              <a:rPr lang="en-US" altLang="ko-KR" sz="1400" i="0" kern="0">
                <a:solidFill>
                  <a:schemeClr val="tx1"/>
                </a:solidFill>
              </a:rPr>
              <a:t>label</a:t>
            </a:r>
            <a:r>
              <a:rPr lang="ko-KR" altLang="en-US" sz="1400" i="0" kern="0">
                <a:solidFill>
                  <a:schemeClr val="tx1"/>
                </a:solidFill>
              </a:rPr>
              <a:t>값을 </a:t>
            </a:r>
            <a:r>
              <a:rPr lang="en-US" altLang="ko-KR" sz="1400" i="0" kern="0">
                <a:solidFill>
                  <a:schemeClr val="tx1"/>
                </a:solidFill>
              </a:rPr>
              <a:t>-1, </a:t>
            </a:r>
            <a:r>
              <a:rPr lang="ko-KR" altLang="en-US" sz="1400" i="0" kern="0">
                <a:solidFill>
                  <a:schemeClr val="tx1"/>
                </a:solidFill>
              </a:rPr>
              <a:t>평점 </a:t>
            </a:r>
            <a:r>
              <a:rPr lang="en-US" altLang="ko-KR" sz="1400" i="0" kern="0">
                <a:solidFill>
                  <a:schemeClr val="tx1"/>
                </a:solidFill>
              </a:rPr>
              <a:t>3</a:t>
            </a:r>
            <a:r>
              <a:rPr lang="ko-KR" altLang="en-US" sz="1400" i="0" kern="0">
                <a:solidFill>
                  <a:schemeClr val="tx1"/>
                </a:solidFill>
              </a:rPr>
              <a:t>은 </a:t>
            </a:r>
            <a:r>
              <a:rPr lang="en-US" altLang="ko-KR" sz="1400" i="0" kern="0">
                <a:solidFill>
                  <a:schemeClr val="tx1"/>
                </a:solidFill>
              </a:rPr>
              <a:t>label</a:t>
            </a:r>
            <a:r>
              <a:rPr lang="ko-KR" altLang="en-US" sz="1400" i="0" kern="0">
                <a:solidFill>
                  <a:schemeClr val="tx1"/>
                </a:solidFill>
              </a:rPr>
              <a:t>값을 </a:t>
            </a:r>
            <a:r>
              <a:rPr lang="en-US" altLang="ko-KR" sz="1400" i="0" kern="0">
                <a:solidFill>
                  <a:schemeClr val="tx1"/>
                </a:solidFill>
              </a:rPr>
              <a:t>0, </a:t>
            </a:r>
            <a:r>
              <a:rPr lang="ko-KR" altLang="en-US" sz="1400" i="0" kern="0">
                <a:solidFill>
                  <a:schemeClr val="tx1"/>
                </a:solidFill>
              </a:rPr>
              <a:t>평점 </a:t>
            </a:r>
            <a:r>
              <a:rPr lang="en-US" altLang="ko-KR" sz="1400" i="0" kern="0">
                <a:solidFill>
                  <a:schemeClr val="tx1"/>
                </a:solidFill>
              </a:rPr>
              <a:t>4,5</a:t>
            </a:r>
            <a:r>
              <a:rPr lang="ko-KR" altLang="en-US" sz="1400" i="0" kern="0">
                <a:solidFill>
                  <a:schemeClr val="tx1"/>
                </a:solidFill>
              </a:rPr>
              <a:t>는 </a:t>
            </a:r>
            <a:r>
              <a:rPr lang="en-US" altLang="ko-KR" sz="1400" i="0" kern="0">
                <a:solidFill>
                  <a:schemeClr val="tx1"/>
                </a:solidFill>
              </a:rPr>
              <a:t>label</a:t>
            </a:r>
            <a:r>
              <a:rPr lang="ko-KR" altLang="en-US" sz="1400" i="0" kern="0">
                <a:solidFill>
                  <a:schemeClr val="tx1"/>
                </a:solidFill>
              </a:rPr>
              <a:t>값을 </a:t>
            </a:r>
            <a:r>
              <a:rPr lang="en-US" altLang="ko-KR" sz="1400" i="0" kern="0">
                <a:solidFill>
                  <a:schemeClr val="tx1"/>
                </a:solidFill>
              </a:rPr>
              <a:t>1</a:t>
            </a: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A2DD522-5F92-1642-B018-142BBAFC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53287"/>
            <a:ext cx="5374421" cy="13971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78C576-3693-3925-0C97-3D867F4A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2" y="5106769"/>
            <a:ext cx="3825057" cy="10778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71316A-5D13-A239-C56C-E7AA0704F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10" y="5018783"/>
            <a:ext cx="3646930" cy="12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A583450-DF99-BBAC-F9D8-264A46E7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42945"/>
            <a:ext cx="6840760" cy="31912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3999C55-E36D-C753-3AF2-B9DDB81F844E}"/>
              </a:ext>
            </a:extLst>
          </p:cNvPr>
          <p:cNvSpPr txBox="1">
            <a:spLocks/>
          </p:cNvSpPr>
          <p:nvPr/>
        </p:nvSpPr>
        <p:spPr>
          <a:xfrm>
            <a:off x="1475656" y="4334208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데이터를 불러온다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 </a:t>
            </a:r>
            <a:r>
              <a:rPr lang="en-US" altLang="ko-KR" sz="1400" i="0" kern="0">
                <a:solidFill>
                  <a:schemeClr val="tx1"/>
                </a:solidFill>
              </a:rPr>
              <a:t>evaluation </a:t>
            </a:r>
            <a:r>
              <a:rPr lang="ko-KR" altLang="en-US" sz="1400" i="0" kern="0">
                <a:solidFill>
                  <a:schemeClr val="tx1"/>
                </a:solidFill>
              </a:rPr>
              <a:t>열의 한글과 공백을 제외하고 모두 제거해준다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A237569-FE79-6611-C45D-2F24AAB7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74182"/>
            <a:ext cx="5547109" cy="12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3999C55-E36D-C753-3AF2-B9DDB81F844E}"/>
              </a:ext>
            </a:extLst>
          </p:cNvPr>
          <p:cNvSpPr txBox="1">
            <a:spLocks/>
          </p:cNvSpPr>
          <p:nvPr/>
        </p:nvSpPr>
        <p:spPr>
          <a:xfrm>
            <a:off x="923504" y="2620852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label </a:t>
            </a:r>
            <a:r>
              <a:rPr lang="ko-KR" altLang="en-US" sz="1400" i="0" kern="0">
                <a:solidFill>
                  <a:schemeClr val="tx1"/>
                </a:solidFill>
              </a:rPr>
              <a:t>열의 데이터값이 </a:t>
            </a:r>
            <a:r>
              <a:rPr lang="en-US" altLang="ko-KR" sz="1400" i="0" kern="0">
                <a:solidFill>
                  <a:schemeClr val="tx1"/>
                </a:solidFill>
              </a:rPr>
              <a:t>object </a:t>
            </a:r>
            <a:r>
              <a:rPr lang="ko-KR" altLang="en-US" sz="1400" i="0" kern="0">
                <a:solidFill>
                  <a:schemeClr val="tx1"/>
                </a:solidFill>
              </a:rPr>
              <a:t>이므로 </a:t>
            </a:r>
            <a:r>
              <a:rPr lang="en-US" altLang="ko-KR" sz="1400" i="0" kern="0">
                <a:solidFill>
                  <a:schemeClr val="tx1"/>
                </a:solidFill>
              </a:rPr>
              <a:t>int</a:t>
            </a:r>
            <a:r>
              <a:rPr lang="ko-KR" altLang="en-US" sz="1400" i="0" kern="0">
                <a:solidFill>
                  <a:schemeClr val="tx1"/>
                </a:solidFill>
              </a:rPr>
              <a:t>형으로 바꿔준다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5E10E-0DBE-E6F1-5D4A-B4E1A753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5" y="986885"/>
            <a:ext cx="3668677" cy="1881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08A1F-4706-D755-FE68-A92102E8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29" y="1001576"/>
            <a:ext cx="3438525" cy="175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4A32C3-AF14-9AC5-A390-A28903EA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2" y="3150315"/>
            <a:ext cx="3114802" cy="20994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2F546A-0BD6-BDCD-3FC8-D762B28A0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723" y="3120306"/>
            <a:ext cx="2951689" cy="209948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F6A0123A-B9DA-7FB7-44DF-FFFC4065EBF5}"/>
              </a:ext>
            </a:extLst>
          </p:cNvPr>
          <p:cNvSpPr txBox="1">
            <a:spLocks/>
          </p:cNvSpPr>
          <p:nvPr/>
        </p:nvSpPr>
        <p:spPr>
          <a:xfrm>
            <a:off x="1179824" y="6000026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2. </a:t>
            </a:r>
            <a:r>
              <a:rPr lang="ko-KR" altLang="en-US" sz="1400" i="0" kern="0">
                <a:solidFill>
                  <a:schemeClr val="tx1"/>
                </a:solidFill>
              </a:rPr>
              <a:t>긍정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중립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부정 평가의 분포를 확인해본다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288B59-9D13-1579-EE95-17897D19B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52" y="5365194"/>
            <a:ext cx="4218037" cy="5194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80C39C-5AD7-5D1F-3DE5-E6C365568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5335186"/>
            <a:ext cx="1129847" cy="12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r>
              <a:rPr lang="en-US" altLang="ko-KR" sz="3200" i="0"/>
              <a:t>(</a:t>
            </a:r>
            <a:r>
              <a:rPr lang="ko-KR" altLang="en-US" sz="3200" i="0"/>
              <a:t>토큰화</a:t>
            </a:r>
            <a:r>
              <a:rPr lang="en-US" altLang="ko-KR" sz="3200" i="0"/>
              <a:t>)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3999C55-E36D-C753-3AF2-B9DDB81F844E}"/>
              </a:ext>
            </a:extLst>
          </p:cNvPr>
          <p:cNvSpPr txBox="1">
            <a:spLocks/>
          </p:cNvSpPr>
          <p:nvPr/>
        </p:nvSpPr>
        <p:spPr>
          <a:xfrm>
            <a:off x="755649" y="1566675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</a:t>
            </a:r>
            <a:r>
              <a:rPr lang="ko-KR" altLang="en-US" sz="1400" i="0" kern="0">
                <a:solidFill>
                  <a:schemeClr val="tx1"/>
                </a:solidFill>
              </a:rPr>
              <a:t>불용어를 정의해준다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6A0123A-B9DA-7FB7-44DF-FFFC4065EBF5}"/>
              </a:ext>
            </a:extLst>
          </p:cNvPr>
          <p:cNvSpPr txBox="1">
            <a:spLocks/>
          </p:cNvSpPr>
          <p:nvPr/>
        </p:nvSpPr>
        <p:spPr>
          <a:xfrm>
            <a:off x="755650" y="4541318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2. evaluation </a:t>
            </a:r>
            <a:r>
              <a:rPr lang="ko-KR" altLang="en-US" sz="1400" i="0" kern="0">
                <a:solidFill>
                  <a:schemeClr val="tx1"/>
                </a:solidFill>
              </a:rPr>
              <a:t>열을 돌면서 토큰화를 진행해준다</a:t>
            </a:r>
            <a:r>
              <a:rPr lang="en-US" altLang="ko-KR" sz="1400" i="0" ker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68915-CDE8-3C55-FA9D-86E58B88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1" y="1044272"/>
            <a:ext cx="7972655" cy="5185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32D388-68FC-D651-2487-8D21563D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" y="2316682"/>
            <a:ext cx="4802508" cy="2224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FECDC2-A030-4D61-3D57-1448B178A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71" y="5157192"/>
            <a:ext cx="333375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E31DBD-DC0D-A270-D6C4-A30E15253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44" y="5108097"/>
            <a:ext cx="3333750" cy="15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r>
              <a:rPr lang="en-US" altLang="ko-KR" sz="3200" i="0"/>
              <a:t>(</a:t>
            </a:r>
            <a:r>
              <a:rPr lang="ko-KR" altLang="en-US" sz="3200" i="0"/>
              <a:t>토큰화</a:t>
            </a:r>
            <a:r>
              <a:rPr lang="en-US" altLang="ko-KR" sz="3200" i="0"/>
              <a:t>)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3999C55-E36D-C753-3AF2-B9DDB81F844E}"/>
              </a:ext>
            </a:extLst>
          </p:cNvPr>
          <p:cNvSpPr txBox="1">
            <a:spLocks/>
          </p:cNvSpPr>
          <p:nvPr/>
        </p:nvSpPr>
        <p:spPr>
          <a:xfrm>
            <a:off x="696763" y="3939393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2. </a:t>
            </a:r>
            <a:r>
              <a:rPr lang="ko-KR" altLang="en-US" sz="1400" i="0" kern="0">
                <a:solidFill>
                  <a:schemeClr val="tx1"/>
                </a:solidFill>
              </a:rPr>
              <a:t>단어 집합 수는 </a:t>
            </a:r>
            <a:r>
              <a:rPr lang="en-US" altLang="ko-KR" sz="1400" i="0" kern="0">
                <a:solidFill>
                  <a:schemeClr val="tx1"/>
                </a:solidFill>
              </a:rPr>
              <a:t>5975</a:t>
            </a:r>
            <a:r>
              <a:rPr lang="ko-KR" altLang="en-US" sz="1400" i="0" kern="0">
                <a:solidFill>
                  <a:schemeClr val="tx1"/>
                </a:solidFill>
              </a:rPr>
              <a:t>개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6A0123A-B9DA-7FB7-44DF-FFFC4065EBF5}"/>
              </a:ext>
            </a:extLst>
          </p:cNvPr>
          <p:cNvSpPr txBox="1">
            <a:spLocks/>
          </p:cNvSpPr>
          <p:nvPr/>
        </p:nvSpPr>
        <p:spPr>
          <a:xfrm>
            <a:off x="673886" y="2973757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tokenizer</a:t>
            </a:r>
            <a:r>
              <a:rPr lang="ko-KR" altLang="en-US" sz="1400" i="0" kern="0">
                <a:solidFill>
                  <a:schemeClr val="tx1"/>
                </a:solidFill>
              </a:rPr>
              <a:t>을 이용해 단어 집합을 만든다</a:t>
            </a:r>
            <a:r>
              <a:rPr lang="en-US" altLang="ko-KR" sz="1400" i="0" ker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19469-21FE-75B5-A819-C6883F30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4" y="1124744"/>
            <a:ext cx="5486400" cy="1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34D1C-943E-0970-40B2-278FF4BB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51249"/>
            <a:ext cx="8028384" cy="3730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3BE4AF-B0FC-D671-F530-3EEDF8DDF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18" y="4658865"/>
            <a:ext cx="4875981" cy="119943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E4B6C3A-3D2D-DED6-47B3-E06ECB9586DE}"/>
              </a:ext>
            </a:extLst>
          </p:cNvPr>
          <p:cNvSpPr txBox="1">
            <a:spLocks/>
          </p:cNvSpPr>
          <p:nvPr/>
        </p:nvSpPr>
        <p:spPr>
          <a:xfrm>
            <a:off x="676066" y="5733256"/>
            <a:ext cx="7161351" cy="71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3. </a:t>
            </a:r>
            <a:r>
              <a:rPr lang="ko-KR" altLang="en-US" sz="1400" i="0" kern="0">
                <a:solidFill>
                  <a:schemeClr val="tx1"/>
                </a:solidFill>
              </a:rPr>
              <a:t>텍스트 시퀀스를 정수 시퀀스로 변환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r>
              <a:rPr lang="en-US" altLang="ko-KR" sz="3200" i="0"/>
              <a:t>(one-hot-encoding)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F50D2D-22F2-0D3B-A2AA-9A2F303C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34325"/>
            <a:ext cx="7050432" cy="389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3C5F27-50AA-E054-60B6-AA701EA3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0" y="5493945"/>
            <a:ext cx="2336644" cy="12113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3EFEBA-6D83-6F5C-E251-89111F58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37" y="5493945"/>
            <a:ext cx="2344049" cy="12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9D1BED-155E-D665-9122-4A3F7E34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4" y="1053539"/>
            <a:ext cx="4275655" cy="31296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전처리</a:t>
            </a:r>
            <a:r>
              <a:rPr lang="en-US" altLang="ko-KR" sz="3200" i="0"/>
              <a:t>(</a:t>
            </a:r>
            <a:r>
              <a:rPr lang="ko-KR" altLang="en-US" sz="3200" i="0"/>
              <a:t>패딩</a:t>
            </a:r>
            <a:r>
              <a:rPr lang="en-US" altLang="ko-KR" sz="3200" i="0"/>
              <a:t>)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E4B6C3A-3D2D-DED6-47B3-E06ECB9586DE}"/>
              </a:ext>
            </a:extLst>
          </p:cNvPr>
          <p:cNvSpPr txBox="1">
            <a:spLocks/>
          </p:cNvSpPr>
          <p:nvPr/>
        </p:nvSpPr>
        <p:spPr>
          <a:xfrm>
            <a:off x="4283968" y="2643965"/>
            <a:ext cx="3816350" cy="784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1. </a:t>
            </a:r>
            <a:r>
              <a:rPr lang="ko-KR" altLang="en-US" sz="1400" i="0" kern="0">
                <a:solidFill>
                  <a:schemeClr val="tx1"/>
                </a:solidFill>
              </a:rPr>
              <a:t>강의평의 최대 길이와 평균 길이를 확인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79B47-5EB0-07B0-A58F-BF15FE69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45" y="4293096"/>
            <a:ext cx="6462147" cy="151136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195E2E4-C18D-C8EE-5655-4147DA0E5FA3}"/>
              </a:ext>
            </a:extLst>
          </p:cNvPr>
          <p:cNvSpPr txBox="1">
            <a:spLocks/>
          </p:cNvSpPr>
          <p:nvPr/>
        </p:nvSpPr>
        <p:spPr>
          <a:xfrm>
            <a:off x="733944" y="5764458"/>
            <a:ext cx="7078415" cy="784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i="0" kern="0">
                <a:solidFill>
                  <a:schemeClr val="tx1"/>
                </a:solidFill>
              </a:rPr>
              <a:t>2. </a:t>
            </a:r>
            <a:r>
              <a:rPr lang="ko-KR" altLang="en-US" sz="1400" i="0" kern="0">
                <a:solidFill>
                  <a:schemeClr val="tx1"/>
                </a:solidFill>
              </a:rPr>
              <a:t>최적의 </a:t>
            </a:r>
            <a:r>
              <a:rPr lang="en-US" altLang="ko-KR" sz="1400" i="0" kern="0">
                <a:solidFill>
                  <a:schemeClr val="tx1"/>
                </a:solidFill>
              </a:rPr>
              <a:t>max_len </a:t>
            </a:r>
            <a:r>
              <a:rPr lang="ko-KR" altLang="en-US" sz="1400" i="0" kern="0">
                <a:solidFill>
                  <a:schemeClr val="tx1"/>
                </a:solidFill>
              </a:rPr>
              <a:t>값을 찾기 위해 함수를 생성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en-US" altLang="ko-KR" sz="1400" i="0" kern="0">
                <a:solidFill>
                  <a:schemeClr val="tx1"/>
                </a:solidFill>
              </a:rPr>
              <a:t>3. </a:t>
            </a:r>
            <a:r>
              <a:rPr lang="ko-KR" altLang="en-US" sz="1400" i="0" kern="0">
                <a:solidFill>
                  <a:schemeClr val="tx1"/>
                </a:solidFill>
              </a:rPr>
              <a:t>그래프를 보고 적당한 값을 대입해 보면서 값을 찾아나감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27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61941</TotalTime>
  <Words>211</Words>
  <Application>Microsoft Office PowerPoint</Application>
  <PresentationFormat>화면 슬라이드 쇼(4:3)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데이터 전처리</vt:lpstr>
      <vt:lpstr>데이터 전처리</vt:lpstr>
      <vt:lpstr>데이터 전처리</vt:lpstr>
      <vt:lpstr>데이터 전처리(토큰화)</vt:lpstr>
      <vt:lpstr>데이터 전처리(토큰화)</vt:lpstr>
      <vt:lpstr>데이터 전처리(one-hot-encoding)</vt:lpstr>
      <vt:lpstr>데이터 전처리(패딩)</vt:lpstr>
      <vt:lpstr>모델 생성, 학습</vt:lpstr>
      <vt:lpstr>결과 확인</vt:lpstr>
      <vt:lpstr>데이터 수정 후 재 분석</vt:lpstr>
      <vt:lpstr>데이터 수정 후 재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621</cp:revision>
  <cp:lastPrinted>2022-08-08T06:05:16Z</cp:lastPrinted>
  <dcterms:created xsi:type="dcterms:W3CDTF">2013-09-09T21:16:08Z</dcterms:created>
  <dcterms:modified xsi:type="dcterms:W3CDTF">2022-08-21T12:24:24Z</dcterms:modified>
</cp:coreProperties>
</file>