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6" r:id="rId2"/>
    <p:sldId id="427" r:id="rId3"/>
    <p:sldId id="450" r:id="rId4"/>
    <p:sldId id="451" r:id="rId5"/>
    <p:sldId id="452" r:id="rId6"/>
    <p:sldId id="453" r:id="rId7"/>
    <p:sldId id="456" r:id="rId8"/>
    <p:sldId id="455" r:id="rId9"/>
    <p:sldId id="457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  <p:cmAuthor id="4" name="MM3455" initials="M" lastIdx="1" clrIdx="3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14" autoAdjust="0"/>
  </p:normalViewPr>
  <p:slideViewPr>
    <p:cSldViewPr>
      <p:cViewPr varScale="1">
        <p:scale>
          <a:sx n="114" d="100"/>
          <a:sy n="114" d="100"/>
        </p:scale>
        <p:origin x="12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706.03762.pdf" TargetMode="External"/><Relationship Id="rId4" Type="http://schemas.openxmlformats.org/officeDocument/2006/relationships/hyperlink" Target="https://wikidocs.net/3137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981200"/>
          </a:xfrm>
        </p:spPr>
        <p:txBody>
          <a:bodyPr/>
          <a:lstStyle/>
          <a:p>
            <a:r>
              <a:rPr lang="ko-KR" altLang="en-US" i="0"/>
              <a:t>딥러닝을 이용한 자연어 처리</a:t>
            </a:r>
            <a:endParaRPr lang="en-US" altLang="ko-KR" i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순천향대학교</a:t>
            </a:r>
            <a:endParaRPr lang="en-US" altLang="ko-KR"/>
          </a:p>
          <a:p>
            <a:r>
              <a:rPr lang="ko-KR" altLang="en-US"/>
              <a:t>컴퓨터 시스템 연구실</a:t>
            </a:r>
            <a:endParaRPr lang="en-US" altLang="ko-KR"/>
          </a:p>
          <a:p>
            <a:r>
              <a:rPr lang="ko-KR" altLang="en-US"/>
              <a:t>오민석</a:t>
            </a:r>
            <a:endParaRPr lang="en-US" altLang="ko-KR"/>
          </a:p>
          <a:p>
            <a:r>
              <a:rPr lang="en-US" altLang="ko-KR"/>
              <a:t>22.10.06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b="1"/>
              <a:t>seq-2-seq</a:t>
            </a:r>
            <a:r>
              <a:rPr lang="ko-KR" altLang="en-US" b="1"/>
              <a:t>에 대해 간단히 소개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트랜스포머</a:t>
            </a:r>
            <a:r>
              <a:rPr lang="en-US" altLang="ko-KR" b="1"/>
              <a:t>(Transformer)</a:t>
            </a:r>
          </a:p>
          <a:p>
            <a:endParaRPr lang="en-US" altLang="ko-KR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/>
              <a:t>목차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i="0"/>
              <a:t>seq-2-seq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E5AAF6-04AB-C5FC-24D7-B9B6591C1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4448175" cy="25146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755650" y="5337542"/>
            <a:ext cx="8232360" cy="39564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인코더 </a:t>
            </a:r>
            <a:r>
              <a:rPr lang="en-US" altLang="ko-KR" sz="1400" i="0" kern="0">
                <a:solidFill>
                  <a:schemeClr val="tx1"/>
                </a:solidFill>
              </a:rPr>
              <a:t>– </a:t>
            </a:r>
            <a:r>
              <a:rPr lang="ko-KR" altLang="en-US" sz="1400" i="0" kern="0">
                <a:solidFill>
                  <a:schemeClr val="tx1"/>
                </a:solidFill>
              </a:rPr>
              <a:t>디코더 구조로 구성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입력 시퀀스를 하나의 벡터표현으로 압축하고 디코더는 이를 통해 출력 시퀀스를 만들어냄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인코더가 입력 시퀀스를 압축하는 과정에서 정보의 손실 발생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어텐션 사용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C0CF8E5-0E9F-0E48-1DFA-D9AA4211FEB1}"/>
              </a:ext>
            </a:extLst>
          </p:cNvPr>
          <p:cNvSpPr txBox="1">
            <a:spLocks/>
          </p:cNvSpPr>
          <p:nvPr/>
        </p:nvSpPr>
        <p:spPr>
          <a:xfrm>
            <a:off x="1179463" y="1291694"/>
            <a:ext cx="3456384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1400" i="0" kern="0">
                <a:solidFill>
                  <a:schemeClr val="tx1"/>
                </a:solidFill>
              </a:rPr>
              <a:t>번역기에서 대표적으로 사용되는 모델     시퀀스</a:t>
            </a:r>
            <a:r>
              <a:rPr lang="en-US" altLang="ko-KR" sz="1400" i="0" kern="0">
                <a:solidFill>
                  <a:schemeClr val="tx1"/>
                </a:solidFill>
              </a:rPr>
              <a:t>-</a:t>
            </a:r>
            <a:r>
              <a:rPr lang="ko-KR" altLang="en-US" sz="1400" i="0" kern="0">
                <a:solidFill>
                  <a:schemeClr val="tx1"/>
                </a:solidFill>
              </a:rPr>
              <a:t>투</a:t>
            </a:r>
            <a:r>
              <a:rPr lang="en-US" altLang="ko-KR" sz="1400" i="0" kern="0">
                <a:solidFill>
                  <a:schemeClr val="tx1"/>
                </a:solidFill>
              </a:rPr>
              <a:t>-</a:t>
            </a:r>
            <a:r>
              <a:rPr lang="ko-KR" altLang="en-US" sz="1400" i="0" kern="0">
                <a:solidFill>
                  <a:schemeClr val="tx1"/>
                </a:solidFill>
              </a:rPr>
              <a:t>시퀀스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0EDBD8-26E9-13E0-E89D-EEA60F6BC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925" y="1988908"/>
            <a:ext cx="3711534" cy="2187436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4A817A79-3155-488A-1BDD-2B4BC66C50CC}"/>
              </a:ext>
            </a:extLst>
          </p:cNvPr>
          <p:cNvSpPr txBox="1">
            <a:spLocks/>
          </p:cNvSpPr>
          <p:nvPr/>
        </p:nvSpPr>
        <p:spPr>
          <a:xfrm>
            <a:off x="6300192" y="1303546"/>
            <a:ext cx="1247892" cy="6251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1400" i="0" kern="0">
                <a:solidFill>
                  <a:schemeClr val="tx1"/>
                </a:solidFill>
              </a:rPr>
              <a:t>어텐션 함수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7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트랜스포머</a:t>
            </a:r>
            <a:r>
              <a:rPr lang="en-US" altLang="ko-KR" sz="3200" b="1" i="0"/>
              <a:t>(Transformer)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754904" y="5211832"/>
            <a:ext cx="8232360" cy="86409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RNN</a:t>
            </a:r>
            <a:r>
              <a:rPr lang="ko-KR" altLang="en-US" sz="1400" i="0" kern="0">
                <a:solidFill>
                  <a:schemeClr val="tx1"/>
                </a:solidFill>
              </a:rPr>
              <a:t>을 사용하지 않고 인코더</a:t>
            </a:r>
            <a:r>
              <a:rPr lang="en-US" altLang="ko-KR" sz="1400" i="0" kern="0">
                <a:solidFill>
                  <a:schemeClr val="tx1"/>
                </a:solidFill>
              </a:rPr>
              <a:t>- </a:t>
            </a:r>
            <a:r>
              <a:rPr lang="ko-KR" altLang="en-US" sz="1400" i="0" kern="0">
                <a:solidFill>
                  <a:schemeClr val="tx1"/>
                </a:solidFill>
              </a:rPr>
              <a:t>디코더 구조를 사용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인코더와 디코더라는 단위가 </a:t>
            </a:r>
            <a:r>
              <a:rPr lang="en-US" altLang="ko-KR" sz="1400" i="0" kern="0">
                <a:solidFill>
                  <a:schemeClr val="tx1"/>
                </a:solidFill>
              </a:rPr>
              <a:t>N</a:t>
            </a:r>
            <a:r>
              <a:rPr lang="ko-KR" altLang="en-US" sz="1400" i="0" kern="0">
                <a:solidFill>
                  <a:schemeClr val="tx1"/>
                </a:solidFill>
              </a:rPr>
              <a:t>개로 구성된 구조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36401E-CBB2-CFBC-0C3A-89A6284F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04" y="2035648"/>
            <a:ext cx="3708053" cy="22590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78A01A-8280-A3ED-0371-0C1418F2E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303546"/>
            <a:ext cx="31051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4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트랜스포머</a:t>
            </a:r>
            <a:r>
              <a:rPr lang="en-US" altLang="ko-KR" sz="3200" b="1" i="0"/>
              <a:t>(Transformer)- </a:t>
            </a:r>
            <a:r>
              <a:rPr lang="ko-KR" altLang="en-US" sz="1800" b="1" i="0"/>
              <a:t>포지셔널 인코딩</a:t>
            </a:r>
            <a:endParaRPr lang="en-US" altLang="ko-KR" sz="18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884323" y="5418700"/>
            <a:ext cx="8232360" cy="86409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각 단어의 임베딩 벡터의 위치 정보들을 더하여 모델의 입력으로 사용 </a:t>
            </a:r>
            <a:r>
              <a:rPr lang="en-US" altLang="ko-KR" sz="1400" i="0" ker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i="0" kern="0">
                <a:solidFill>
                  <a:schemeClr val="tx1"/>
                </a:solidFill>
                <a:sym typeface="Wingdings" panose="05000000000000000000" pitchFamily="2" charset="2"/>
              </a:rPr>
              <a:t>포지셔널 인코딩</a:t>
            </a:r>
            <a:endParaRPr lang="en-US" altLang="ko-KR" sz="1400" i="0" ker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  <a:sym typeface="Wingdings" panose="05000000000000000000" pitchFamily="2" charset="2"/>
              </a:rPr>
              <a:t>위치 정보를 가진 값을 만들기 위해 두개의 함수를 사용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134D1B-8B2A-0731-586C-088A5D1C9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052860"/>
            <a:ext cx="6238875" cy="2667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209852-9F5C-3AEB-372A-F30222A65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139249"/>
            <a:ext cx="53816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트랜스포머</a:t>
            </a:r>
            <a:r>
              <a:rPr lang="en-US" altLang="ko-KR" sz="3200" b="1" i="0"/>
              <a:t>(Transformer)- </a:t>
            </a:r>
            <a:r>
              <a:rPr lang="ko-KR" altLang="en-US" sz="1800" b="1" i="0"/>
              <a:t>포지셔널 인코딩</a:t>
            </a:r>
            <a:endParaRPr lang="en-US" altLang="ko-KR" sz="18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871125" y="4581128"/>
            <a:ext cx="8232360" cy="86409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사인 함수와 코사인 함수의 값을 임베딩 벡터에 더해줌으로써 단어 순서 정보를 더하여줌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pos</a:t>
            </a:r>
            <a:r>
              <a:rPr lang="ko-KR" altLang="en-US" sz="1400" i="0" kern="0">
                <a:solidFill>
                  <a:schemeClr val="tx1"/>
                </a:solidFill>
              </a:rPr>
              <a:t>는 입력 문장에서 임베딩 벡터의 위치를 나타내줌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i</a:t>
            </a:r>
            <a:r>
              <a:rPr lang="ko-KR" altLang="en-US" sz="1400" i="0" kern="0">
                <a:solidFill>
                  <a:schemeClr val="tx1"/>
                </a:solidFill>
              </a:rPr>
              <a:t>는 임베딩 벡터 내의 차원의 인덱스를 의미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         </a:t>
            </a:r>
            <a:r>
              <a:rPr lang="ko-KR" altLang="en-US" sz="1400" i="0" kern="0">
                <a:solidFill>
                  <a:schemeClr val="tx1"/>
                </a:solidFill>
              </a:rPr>
              <a:t>은 트랜스포머의 모든 출력 차원을 의미하는 트랜스포머의 하이퍼 파라미터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포지셔널 인코딩을 사용하면 순서 정보가 보존됨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각 임베딩 벡터에 포지셔널 인코딩 값을 더하면 같은 단어도 문장 내 위치에 따라 트랜스포머에 들어가는 임베딩 벡터의 값이 달라짐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C1F2EB-E46B-F1A2-2DB5-A31EF9EFC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90" y="1587927"/>
            <a:ext cx="3923194" cy="10801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C54C22-8F79-1B34-13BB-9D9987A4A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951" y="1240463"/>
            <a:ext cx="3962400" cy="1819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6280AF-3960-4FCD-A40B-C0ED08EA9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870301"/>
            <a:ext cx="5238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트랜스포머</a:t>
            </a:r>
            <a:r>
              <a:rPr lang="en-US" altLang="ko-KR" sz="3200" b="1" i="0"/>
              <a:t>(Transformer)- </a:t>
            </a:r>
            <a:r>
              <a:rPr lang="ko-KR" altLang="en-US" sz="1800" b="1" i="0"/>
              <a:t>인코더</a:t>
            </a:r>
            <a:r>
              <a:rPr lang="en-US" altLang="ko-KR" sz="1800" i="0"/>
              <a:t>(Encoder)</a:t>
            </a:r>
            <a:endParaRPr lang="en-US" altLang="ko-KR" sz="18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53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1403648" y="5678464"/>
            <a:ext cx="6624736" cy="6612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트랜스포머는 하이퍼파라미터인 </a:t>
            </a:r>
            <a:r>
              <a:rPr lang="en-US" altLang="ko-KR" sz="1400" i="0" kern="0">
                <a:solidFill>
                  <a:schemeClr val="tx1"/>
                </a:solidFill>
              </a:rPr>
              <a:t>num_layers </a:t>
            </a:r>
            <a:r>
              <a:rPr lang="ko-KR" altLang="en-US" sz="1400" i="0" kern="0">
                <a:solidFill>
                  <a:schemeClr val="tx1"/>
                </a:solidFill>
              </a:rPr>
              <a:t>개수의 인코더 층을 쌓는다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하나의 인코더 층은 크게 </a:t>
            </a:r>
            <a:r>
              <a:rPr lang="en-US" altLang="ko-KR" sz="1400" i="0" kern="0">
                <a:solidFill>
                  <a:schemeClr val="tx1"/>
                </a:solidFill>
              </a:rPr>
              <a:t>2</a:t>
            </a:r>
            <a:r>
              <a:rPr lang="ko-KR" altLang="en-US" sz="1400" i="0" kern="0">
                <a:solidFill>
                  <a:schemeClr val="tx1"/>
                </a:solidFill>
              </a:rPr>
              <a:t>개의 서브층</a:t>
            </a:r>
            <a:r>
              <a:rPr lang="en-US" altLang="ko-KR" sz="1400" i="0" kern="0">
                <a:solidFill>
                  <a:schemeClr val="tx1"/>
                </a:solidFill>
              </a:rPr>
              <a:t>(sublayer)</a:t>
            </a:r>
            <a:r>
              <a:rPr lang="ko-KR" altLang="en-US" sz="1400" i="0" kern="0">
                <a:solidFill>
                  <a:schemeClr val="tx1"/>
                </a:solidFill>
              </a:rPr>
              <a:t>로 나뉘어진다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멀티 헤드 셀프 어텐션은 셀프 어텐션을 병렬적으로 사용하였다는 의미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포지션 와이즈 피드 포워드 신경망은 일반적은 피드 포워드 신경방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871ADD-64D4-7E2D-FF52-53A837E97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52362"/>
            <a:ext cx="5477991" cy="360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3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트랜스포머</a:t>
            </a:r>
            <a:r>
              <a:rPr lang="en-US" altLang="ko-KR" sz="3200" b="1" i="0"/>
              <a:t>(Transformer)- </a:t>
            </a:r>
            <a:r>
              <a:rPr lang="ko-KR" altLang="en-US" sz="1800" i="0"/>
              <a:t>어텐션</a:t>
            </a:r>
            <a:r>
              <a:rPr lang="en-US" altLang="ko-KR" sz="1800" i="0"/>
              <a:t>(Attention)</a:t>
            </a:r>
            <a:endParaRPr lang="en-US" altLang="ko-KR" sz="18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53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1331640" y="4941168"/>
            <a:ext cx="8232360" cy="86409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트랜스포머는 세가지 어텐션을 사용함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인코더에서 이루어지는 셀프 어텐션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디코더에서 이루어지는 마스크드 셀프 어텐션</a:t>
            </a:r>
            <a:r>
              <a:rPr lang="en-US" altLang="ko-KR" sz="1400" i="0" kern="0">
                <a:solidFill>
                  <a:schemeClr val="tx1"/>
                </a:solidFill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</a:rPr>
              <a:t>인코더</a:t>
            </a:r>
            <a:r>
              <a:rPr lang="en-US" altLang="ko-KR" sz="1400" i="0" kern="0">
                <a:solidFill>
                  <a:schemeClr val="tx1"/>
                </a:solidFill>
              </a:rPr>
              <a:t>-</a:t>
            </a:r>
            <a:r>
              <a:rPr lang="ko-KR" altLang="en-US" sz="1400" i="0" kern="0">
                <a:solidFill>
                  <a:schemeClr val="tx1"/>
                </a:solidFill>
              </a:rPr>
              <a:t>디코더 어텐션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4814EF-3EED-2B0E-8B67-F3B5E011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0339"/>
            <a:ext cx="3095625" cy="3333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37F667-4103-C7A3-0E66-1252CF091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823" y="2564904"/>
            <a:ext cx="5019080" cy="6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참고 자료</a:t>
            </a:r>
            <a:endParaRPr lang="en-US" altLang="ko-KR" sz="18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53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F8881A-802A-6825-A10C-7EB8993A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95294"/>
            <a:ext cx="3197058" cy="1643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E991F8-F8C2-8E31-3B51-8DC4C656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967566"/>
            <a:ext cx="3277264" cy="1973601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E783FE6-1F6C-E335-A2E6-C3736A12E34C}"/>
              </a:ext>
            </a:extLst>
          </p:cNvPr>
          <p:cNvSpPr txBox="1">
            <a:spLocks/>
          </p:cNvSpPr>
          <p:nvPr/>
        </p:nvSpPr>
        <p:spPr>
          <a:xfrm>
            <a:off x="660815" y="5330658"/>
            <a:ext cx="8232360" cy="86409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  <a:hlinkClick r:id="rId4"/>
              </a:rPr>
              <a:t>https://wikidocs.net/31379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  <a:hlinkClick r:id="rId5"/>
              </a:rPr>
              <a:t>https://arxiv.org/pdf/1706.03762.pdf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https://github.com/jadore801120/attention-is-all-you-need-pytorch</a:t>
            </a:r>
          </a:p>
        </p:txBody>
      </p:sp>
    </p:spTree>
    <p:extLst>
      <p:ext uri="{BB962C8B-B14F-4D97-AF65-F5344CB8AC3E}">
        <p14:creationId xmlns:p14="http://schemas.microsoft.com/office/powerpoint/2010/main" val="11948643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62381</TotalTime>
  <Words>278</Words>
  <Application>Microsoft Office PowerPoint</Application>
  <PresentationFormat>화면 슬라이드 쇼(4:3)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HY헤드라인M</vt:lpstr>
      <vt:lpstr>굴림</vt:lpstr>
      <vt:lpstr>맑은 고딕</vt:lpstr>
      <vt:lpstr>Times New Roman</vt:lpstr>
      <vt:lpstr>Wingdings</vt:lpstr>
      <vt:lpstr>Default Theme</vt:lpstr>
      <vt:lpstr>딥러닝을 이용한 자연어 처리</vt:lpstr>
      <vt:lpstr>목차</vt:lpstr>
      <vt:lpstr>seq-2-seq</vt:lpstr>
      <vt:lpstr>트랜스포머(Transformer)</vt:lpstr>
      <vt:lpstr>트랜스포머(Transformer)- 포지셔널 인코딩</vt:lpstr>
      <vt:lpstr>트랜스포머(Transformer)- 포지셔널 인코딩</vt:lpstr>
      <vt:lpstr>트랜스포머(Transformer)- 인코더(Encoder)</vt:lpstr>
      <vt:lpstr>트랜스포머(Transformer)- 어텐션(Attention)</vt:lpstr>
      <vt:lpstr>참고 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오민석</cp:lastModifiedBy>
  <cp:revision>629</cp:revision>
  <cp:lastPrinted>2022-08-08T06:05:16Z</cp:lastPrinted>
  <dcterms:created xsi:type="dcterms:W3CDTF">2013-09-09T21:16:08Z</dcterms:created>
  <dcterms:modified xsi:type="dcterms:W3CDTF">2022-10-06T07:35:55Z</dcterms:modified>
</cp:coreProperties>
</file>