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427" r:id="rId3"/>
    <p:sldId id="456" r:id="rId4"/>
    <p:sldId id="450" r:id="rId5"/>
    <p:sldId id="459" r:id="rId6"/>
    <p:sldId id="460" r:id="rId7"/>
    <p:sldId id="461" r:id="rId8"/>
    <p:sldId id="462" r:id="rId9"/>
    <p:sldId id="463" r:id="rId10"/>
    <p:sldId id="464" r:id="rId11"/>
    <p:sldId id="4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2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6.03762.pdf" TargetMode="External"/><Relationship Id="rId4" Type="http://schemas.openxmlformats.org/officeDocument/2006/relationships/hyperlink" Target="https://wikidocs.net/3137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딥러닝을 이용한 자연어 처리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22.10.06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인코더의 셀프 어텐션</a:t>
            </a:r>
            <a:endParaRPr lang="en-US" altLang="ko-KR" sz="32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159542" y="4178900"/>
            <a:ext cx="7200800" cy="25202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어텐션 스코어에 소프트맥스 함수를 사용하여 어텐션 분포를 구하고 각 </a:t>
            </a:r>
            <a:r>
              <a:rPr lang="en-US" altLang="ko-KR" sz="1400" i="0" kern="0">
                <a:solidFill>
                  <a:schemeClr val="tx1"/>
                </a:solidFill>
              </a:rPr>
              <a:t>V</a:t>
            </a:r>
            <a:r>
              <a:rPr lang="ko-KR" altLang="en-US" sz="1400" i="0" kern="0">
                <a:solidFill>
                  <a:schemeClr val="tx1"/>
                </a:solidFill>
              </a:rPr>
              <a:t>벡터와 가중합하여 어텐션 값을 구한다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이를 단어 </a:t>
            </a:r>
            <a:r>
              <a:rPr lang="en-US" altLang="ko-KR" sz="1400" i="0" kern="0">
                <a:solidFill>
                  <a:schemeClr val="tx1"/>
                </a:solidFill>
              </a:rPr>
              <a:t>I</a:t>
            </a:r>
            <a:r>
              <a:rPr lang="ko-KR" altLang="en-US" sz="1400" i="0" kern="0">
                <a:solidFill>
                  <a:schemeClr val="tx1"/>
                </a:solidFill>
              </a:rPr>
              <a:t>에 대한 어텐션 값 또는 단어 </a:t>
            </a:r>
            <a:r>
              <a:rPr lang="en-US" altLang="ko-KR" sz="1400" i="0" kern="0">
                <a:solidFill>
                  <a:schemeClr val="tx1"/>
                </a:solidFill>
              </a:rPr>
              <a:t>I</a:t>
            </a:r>
            <a:r>
              <a:rPr lang="ko-KR" altLang="en-US" sz="1400" i="0" kern="0">
                <a:solidFill>
                  <a:schemeClr val="tx1"/>
                </a:solidFill>
              </a:rPr>
              <a:t>에 대한 컨텍스트 벡터라고도 할 수 있다</a:t>
            </a:r>
            <a:r>
              <a:rPr lang="en-US" altLang="ko-KR" sz="1400" i="0" ker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am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</a:t>
            </a:r>
            <a:r>
              <a:rPr lang="ko-KR" altLang="en-US" sz="1400" i="0" kern="0">
                <a:solidFill>
                  <a:schemeClr val="tx1"/>
                </a:solidFill>
              </a:rPr>
              <a:t>벡터</a:t>
            </a:r>
            <a:r>
              <a:rPr lang="en-US" altLang="ko-KR" sz="1400" i="0" kern="0">
                <a:solidFill>
                  <a:schemeClr val="tx1"/>
                </a:solidFill>
              </a:rPr>
              <a:t>, a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</a:t>
            </a:r>
            <a:r>
              <a:rPr lang="ko-KR" altLang="en-US" sz="1400" i="0" kern="0">
                <a:solidFill>
                  <a:schemeClr val="tx1"/>
                </a:solidFill>
              </a:rPr>
              <a:t>벡터</a:t>
            </a:r>
            <a:r>
              <a:rPr lang="en-US" altLang="ko-KR" sz="1400" i="0" kern="0">
                <a:solidFill>
                  <a:schemeClr val="tx1"/>
                </a:solidFill>
              </a:rPr>
              <a:t>, student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</a:t>
            </a:r>
            <a:r>
              <a:rPr lang="ko-KR" altLang="en-US" sz="1400" i="0" kern="0">
                <a:solidFill>
                  <a:schemeClr val="tx1"/>
                </a:solidFill>
              </a:rPr>
              <a:t>벡터에 대해서도 모두 동일한 과정을 반복하여 어텐션 값을 구한다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A817A79-3155-488A-1BDD-2B4BC66C50CC}"/>
              </a:ext>
            </a:extLst>
          </p:cNvPr>
          <p:cNvSpPr txBox="1">
            <a:spLocks/>
          </p:cNvSpPr>
          <p:nvPr/>
        </p:nvSpPr>
        <p:spPr>
          <a:xfrm>
            <a:off x="6052822" y="385093"/>
            <a:ext cx="2809007" cy="481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400" i="0" kern="0">
                <a:solidFill>
                  <a:schemeClr val="tx1"/>
                </a:solidFill>
              </a:rPr>
              <a:t>스케일드 닷</a:t>
            </a:r>
            <a:r>
              <a:rPr lang="en-US" altLang="ko-KR" sz="1400" i="0" kern="0">
                <a:solidFill>
                  <a:schemeClr val="tx1"/>
                </a:solidFill>
              </a:rPr>
              <a:t>-</a:t>
            </a:r>
            <a:r>
              <a:rPr lang="ko-KR" altLang="en-US" sz="1400" i="0" kern="0">
                <a:solidFill>
                  <a:schemeClr val="tx1"/>
                </a:solidFill>
              </a:rPr>
              <a:t>프로덕트 어텐션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82E5A0-6BB5-3DBB-2DD0-E46D0F6F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092979"/>
            <a:ext cx="6136524" cy="32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참고 자료</a:t>
            </a:r>
            <a:endParaRPr lang="en-US" altLang="ko-KR" sz="18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5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8881A-802A-6825-A10C-7EB8993A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95294"/>
            <a:ext cx="3197058" cy="1643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E991F8-F8C2-8E31-3B51-8DC4C656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67566"/>
            <a:ext cx="3277264" cy="197360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E783FE6-1F6C-E335-A2E6-C3736A12E34C}"/>
              </a:ext>
            </a:extLst>
          </p:cNvPr>
          <p:cNvSpPr txBox="1">
            <a:spLocks/>
          </p:cNvSpPr>
          <p:nvPr/>
        </p:nvSpPr>
        <p:spPr>
          <a:xfrm>
            <a:off x="660815" y="5330658"/>
            <a:ext cx="8232360" cy="8640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  <a:hlinkClick r:id="rId4"/>
              </a:rPr>
              <a:t>https://wikidocs.net/31379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  <a:hlinkClick r:id="rId5"/>
              </a:rPr>
              <a:t>https://arxiv.org/pdf/1706.03762.pdf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https://github.com/jadore801120/attention-is-all-you-need-pytorch</a:t>
            </a:r>
          </a:p>
        </p:txBody>
      </p:sp>
    </p:spTree>
    <p:extLst>
      <p:ext uri="{BB962C8B-B14F-4D97-AF65-F5344CB8AC3E}">
        <p14:creationId xmlns:p14="http://schemas.microsoft.com/office/powerpoint/2010/main" val="119486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/>
          </a:p>
          <a:p>
            <a:r>
              <a:rPr lang="ko-KR" altLang="en-US" b="1"/>
              <a:t>인코더의 셀프 어텐션 </a:t>
            </a:r>
            <a:r>
              <a:rPr lang="en-US" altLang="ko-KR" b="1"/>
              <a:t>– </a:t>
            </a:r>
            <a:r>
              <a:rPr lang="ko-KR" altLang="en-US" b="1"/>
              <a:t>개념과 이점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Q,K,V </a:t>
            </a:r>
            <a:r>
              <a:rPr lang="ko-KR" altLang="en-US" b="1"/>
              <a:t>벡터 얻기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스케일드 닷 프로덕트 어텐션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(Transformer)- </a:t>
            </a:r>
            <a:r>
              <a:rPr lang="ko-KR" altLang="en-US" sz="1800" b="1" i="0"/>
              <a:t>인코더</a:t>
            </a:r>
            <a:r>
              <a:rPr lang="en-US" altLang="ko-KR" sz="1800" i="0"/>
              <a:t>(Encoder)</a:t>
            </a:r>
            <a:endParaRPr lang="en-US" altLang="ko-KR" sz="18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5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403648" y="5678464"/>
            <a:ext cx="6624736" cy="661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트랜스포머는 하이퍼파라미터인 </a:t>
            </a:r>
            <a:r>
              <a:rPr lang="en-US" altLang="ko-KR" sz="1400" i="0" kern="0">
                <a:solidFill>
                  <a:schemeClr val="tx1"/>
                </a:solidFill>
              </a:rPr>
              <a:t>num_layers </a:t>
            </a:r>
            <a:r>
              <a:rPr lang="ko-KR" altLang="en-US" sz="1400" i="0" kern="0">
                <a:solidFill>
                  <a:schemeClr val="tx1"/>
                </a:solidFill>
              </a:rPr>
              <a:t>개수의 인코더 층을 쌓는다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하나의 인코더 층은 크게 </a:t>
            </a:r>
            <a:r>
              <a:rPr lang="en-US" altLang="ko-KR" sz="1400" i="0" kern="0">
                <a:solidFill>
                  <a:schemeClr val="tx1"/>
                </a:solidFill>
              </a:rPr>
              <a:t>2</a:t>
            </a:r>
            <a:r>
              <a:rPr lang="ko-KR" altLang="en-US" sz="1400" i="0" kern="0">
                <a:solidFill>
                  <a:schemeClr val="tx1"/>
                </a:solidFill>
              </a:rPr>
              <a:t>개의 서브층</a:t>
            </a:r>
            <a:r>
              <a:rPr lang="en-US" altLang="ko-KR" sz="1400" i="0" kern="0">
                <a:solidFill>
                  <a:schemeClr val="tx1"/>
                </a:solidFill>
              </a:rPr>
              <a:t>(sublayer)</a:t>
            </a:r>
            <a:r>
              <a:rPr lang="ko-KR" altLang="en-US" sz="1400" i="0" kern="0">
                <a:solidFill>
                  <a:schemeClr val="tx1"/>
                </a:solidFill>
              </a:rPr>
              <a:t>로 나뉘어진다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멀티 헤드 셀프 어텐션은 셀프 어텐션을 병렬적으로 사용하였다는 의미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포지션 와이즈 피드 포워드 신경망은 일반적은 피드 포워드 신경방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71ADD-64D4-7E2D-FF52-53A837E97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52362"/>
            <a:ext cx="5477991" cy="36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7E591B-20C2-D1E2-D1F0-64C01081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79275"/>
            <a:ext cx="4154964" cy="25007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인코더의 셀프 어텐션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4283968" y="3943921"/>
            <a:ext cx="4680520" cy="288719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Query : t </a:t>
            </a:r>
            <a:r>
              <a:rPr lang="ko-KR" altLang="en-US" sz="1400" i="0" kern="0">
                <a:solidFill>
                  <a:schemeClr val="tx1"/>
                </a:solidFill>
              </a:rPr>
              <a:t>시점의 디코더 셀에서의 은닉 상태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Keys : </a:t>
            </a:r>
            <a:r>
              <a:rPr lang="ko-KR" altLang="en-US" sz="1400" i="0" kern="0">
                <a:solidFill>
                  <a:schemeClr val="tx1"/>
                </a:solidFill>
              </a:rPr>
              <a:t>모든 시점의 인코더 셀의 은닉 상태들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Values : </a:t>
            </a:r>
            <a:r>
              <a:rPr lang="ko-KR" altLang="en-US" sz="1400" i="0" kern="0">
                <a:solidFill>
                  <a:schemeClr val="tx1"/>
                </a:solidFill>
              </a:rPr>
              <a:t>모든 시점의 인코더 셀의 은닉 상태들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Q : </a:t>
            </a:r>
            <a:r>
              <a:rPr lang="ko-KR" altLang="en-US" sz="1400" i="0" kern="0">
                <a:solidFill>
                  <a:schemeClr val="tx1"/>
                </a:solidFill>
              </a:rPr>
              <a:t>입력 문장의</a:t>
            </a:r>
            <a:r>
              <a:rPr lang="en-US" altLang="ko-KR" sz="1400" i="0" kern="0">
                <a:solidFill>
                  <a:schemeClr val="tx1"/>
                </a:solidFill>
              </a:rPr>
              <a:t> </a:t>
            </a:r>
            <a:r>
              <a:rPr lang="ko-KR" altLang="en-US" sz="1400" i="0" kern="0">
                <a:solidFill>
                  <a:schemeClr val="tx1"/>
                </a:solidFill>
              </a:rPr>
              <a:t>모든 단어 벡터들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K : </a:t>
            </a:r>
            <a:r>
              <a:rPr lang="ko-KR" altLang="en-US" sz="1400" i="0" kern="0">
                <a:solidFill>
                  <a:schemeClr val="tx1"/>
                </a:solidFill>
              </a:rPr>
              <a:t>입력 문장의 모든 단어 벡터들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V : </a:t>
            </a:r>
            <a:r>
              <a:rPr lang="ko-KR" altLang="en-US" sz="1400" i="0" kern="0">
                <a:solidFill>
                  <a:schemeClr val="tx1"/>
                </a:solidFill>
              </a:rPr>
              <a:t>입력 문장의 모든 단어 벡터들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A817A79-3155-488A-1BDD-2B4BC66C50CC}"/>
              </a:ext>
            </a:extLst>
          </p:cNvPr>
          <p:cNvSpPr txBox="1">
            <a:spLocks/>
          </p:cNvSpPr>
          <p:nvPr/>
        </p:nvSpPr>
        <p:spPr>
          <a:xfrm>
            <a:off x="6084168" y="283091"/>
            <a:ext cx="1247892" cy="62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400" i="0" kern="0">
                <a:solidFill>
                  <a:schemeClr val="tx1"/>
                </a:solidFill>
              </a:rPr>
              <a:t>개념과 이점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5DBD489-F2FC-0ACB-53F4-537239F586E0}"/>
              </a:ext>
            </a:extLst>
          </p:cNvPr>
          <p:cNvSpPr txBox="1">
            <a:spLocks/>
          </p:cNvSpPr>
          <p:nvPr/>
        </p:nvSpPr>
        <p:spPr>
          <a:xfrm>
            <a:off x="539552" y="4293096"/>
            <a:ext cx="3618402" cy="157216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r"/>
            <a:r>
              <a:rPr lang="en-US" altLang="ko-KR" sz="1400" i="0" kern="0">
                <a:solidFill>
                  <a:schemeClr val="tx1"/>
                </a:solidFill>
              </a:rPr>
              <a:t>seq2seq </a:t>
            </a:r>
            <a:r>
              <a:rPr lang="ko-KR" altLang="en-US" sz="1400" i="0" kern="0">
                <a:solidFill>
                  <a:schemeClr val="tx1"/>
                </a:solidFill>
              </a:rPr>
              <a:t>구조에서 어텐션을 사용할 경우 </a:t>
            </a:r>
            <a:r>
              <a:rPr lang="en-US" altLang="ko-KR" sz="1400" i="0" kern="0">
                <a:solidFill>
                  <a:schemeClr val="tx1"/>
                </a:solidFill>
              </a:rPr>
              <a:t>:</a:t>
            </a:r>
          </a:p>
          <a:p>
            <a:pPr algn="r"/>
            <a:endParaRPr lang="en-US" altLang="ko-KR" sz="1400" i="0" kern="0">
              <a:solidFill>
                <a:schemeClr val="tx1"/>
              </a:solidFill>
            </a:endParaRPr>
          </a:p>
          <a:p>
            <a:pPr algn="r"/>
            <a:endParaRPr lang="en-US" altLang="ko-KR" sz="1400" i="0" kern="0">
              <a:solidFill>
                <a:schemeClr val="tx1"/>
              </a:solidFill>
            </a:endParaRPr>
          </a:p>
          <a:p>
            <a:pPr algn="r"/>
            <a:r>
              <a:rPr lang="en-US" altLang="ko-KR" sz="1400" i="0" kern="0">
                <a:solidFill>
                  <a:schemeClr val="tx1"/>
                </a:solidFill>
              </a:rPr>
              <a:t> </a:t>
            </a:r>
          </a:p>
          <a:p>
            <a:pPr marL="342900" indent="-342900" algn="r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algn="r"/>
            <a:endParaRPr lang="en-US" altLang="ko-KR" sz="1400" i="0" kern="0">
              <a:solidFill>
                <a:schemeClr val="tx1"/>
              </a:solidFill>
            </a:endParaRPr>
          </a:p>
          <a:p>
            <a:pPr algn="r"/>
            <a:r>
              <a:rPr lang="ko-KR" altLang="en-US" sz="1400" i="0" kern="0">
                <a:solidFill>
                  <a:schemeClr val="tx1"/>
                </a:solidFill>
              </a:rPr>
              <a:t>셀프 어텐션의 </a:t>
            </a:r>
            <a:r>
              <a:rPr lang="en-US" altLang="ko-KR" sz="1400" i="0" kern="0">
                <a:solidFill>
                  <a:schemeClr val="tx1"/>
                </a:solidFill>
              </a:rPr>
              <a:t>Q , K , V </a:t>
            </a:r>
            <a:r>
              <a:rPr lang="ko-KR" altLang="en-US" sz="1400" i="0" kern="0">
                <a:solidFill>
                  <a:schemeClr val="tx1"/>
                </a:solidFill>
              </a:rPr>
              <a:t>의미 </a:t>
            </a:r>
            <a:r>
              <a:rPr lang="en-US" altLang="ko-KR" sz="1400" i="0" kern="0">
                <a:solidFill>
                  <a:schemeClr val="tx1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7587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인코더의 셀프 어텐션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A817A79-3155-488A-1BDD-2B4BC66C50CC}"/>
              </a:ext>
            </a:extLst>
          </p:cNvPr>
          <p:cNvSpPr txBox="1">
            <a:spLocks/>
          </p:cNvSpPr>
          <p:nvPr/>
        </p:nvSpPr>
        <p:spPr>
          <a:xfrm>
            <a:off x="6084168" y="283091"/>
            <a:ext cx="1247892" cy="62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400" i="0" kern="0">
                <a:solidFill>
                  <a:schemeClr val="tx1"/>
                </a:solidFill>
              </a:rPr>
              <a:t>개념과 이점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48769-8A0E-8D1D-8376-CC3287B9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916832"/>
            <a:ext cx="2808312" cy="32147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4349F10-3CF2-C162-A21E-9B0E7FF394DC}"/>
              </a:ext>
            </a:extLst>
          </p:cNvPr>
          <p:cNvSpPr/>
          <p:nvPr/>
        </p:nvSpPr>
        <p:spPr>
          <a:xfrm>
            <a:off x="2843808" y="1477171"/>
            <a:ext cx="1356704" cy="39305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6A164F-E14C-46AD-CA62-3951395EE3BF}"/>
              </a:ext>
            </a:extLst>
          </p:cNvPr>
          <p:cNvSpPr/>
          <p:nvPr/>
        </p:nvSpPr>
        <p:spPr>
          <a:xfrm>
            <a:off x="4711922" y="1463715"/>
            <a:ext cx="1356704" cy="39305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17185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CBA3BA-B1FC-84C0-64B2-22BB3FBA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257190"/>
            <a:ext cx="2583764" cy="24210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인코더의 셀프 어텐션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348652" y="1736910"/>
            <a:ext cx="7039759" cy="25202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셀프 어텐션은 우선 각 단어 벡터들로부터 </a:t>
            </a:r>
            <a:r>
              <a:rPr lang="en-US" altLang="ko-KR" sz="1400" i="0" kern="0">
                <a:solidFill>
                  <a:schemeClr val="tx1"/>
                </a:solidFill>
              </a:rPr>
              <a:t>Q</a:t>
            </a:r>
            <a:r>
              <a:rPr lang="ko-KR" altLang="en-US" sz="1400" i="0" kern="0">
                <a:solidFill>
                  <a:schemeClr val="tx1"/>
                </a:solidFill>
              </a:rPr>
              <a:t>벡터</a:t>
            </a:r>
            <a:r>
              <a:rPr lang="en-US" altLang="ko-KR" sz="1400" i="0" kern="0">
                <a:solidFill>
                  <a:schemeClr val="tx1"/>
                </a:solidFill>
              </a:rPr>
              <a:t>,K</a:t>
            </a:r>
            <a:r>
              <a:rPr lang="ko-KR" altLang="en-US" sz="1400" i="0" kern="0">
                <a:solidFill>
                  <a:schemeClr val="tx1"/>
                </a:solidFill>
              </a:rPr>
              <a:t>벡터</a:t>
            </a:r>
            <a:r>
              <a:rPr lang="en-US" altLang="ko-KR" sz="1400" i="0" kern="0">
                <a:solidFill>
                  <a:schemeClr val="tx1"/>
                </a:solidFill>
              </a:rPr>
              <a:t>, V</a:t>
            </a:r>
            <a:r>
              <a:rPr lang="ko-KR" altLang="en-US" sz="1400" i="0" kern="0">
                <a:solidFill>
                  <a:schemeClr val="tx1"/>
                </a:solidFill>
              </a:rPr>
              <a:t>벡터를 얻는 작업을 거친다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Q,K,V</a:t>
            </a:r>
            <a:r>
              <a:rPr lang="ko-KR" altLang="en-US" sz="1400" i="0" kern="0">
                <a:solidFill>
                  <a:schemeClr val="tx1"/>
                </a:solidFill>
              </a:rPr>
              <a:t> 벡터들은 초기 입력인        의 차원을 가지는 단어 벡터들보다 더 작은 차원을 가진다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     =512</a:t>
            </a:r>
            <a:r>
              <a:rPr lang="ko-KR" altLang="en-US" sz="1400" i="0" kern="0">
                <a:solidFill>
                  <a:schemeClr val="tx1"/>
                </a:solidFill>
              </a:rPr>
              <a:t>의 차원을 가졌던 각 단어 벡터들을 </a:t>
            </a:r>
            <a:r>
              <a:rPr lang="en-US" altLang="ko-KR" sz="1400" i="0" kern="0">
                <a:solidFill>
                  <a:schemeClr val="tx1"/>
                </a:solidFill>
              </a:rPr>
              <a:t>64</a:t>
            </a:r>
            <a:r>
              <a:rPr lang="ko-KR" altLang="en-US" sz="1400" i="0" kern="0">
                <a:solidFill>
                  <a:schemeClr val="tx1"/>
                </a:solidFill>
              </a:rPr>
              <a:t>의 차원을 가지는 </a:t>
            </a:r>
            <a:r>
              <a:rPr lang="en-US" altLang="ko-KR" sz="1400" i="0" kern="0">
                <a:solidFill>
                  <a:schemeClr val="tx1"/>
                </a:solidFill>
              </a:rPr>
              <a:t>Q,K,V</a:t>
            </a:r>
            <a:r>
              <a:rPr lang="ko-KR" altLang="en-US" sz="1400" i="0" kern="0">
                <a:solidFill>
                  <a:schemeClr val="tx1"/>
                </a:solidFill>
              </a:rPr>
              <a:t>벡터로 변환한다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64</a:t>
            </a:r>
            <a:r>
              <a:rPr lang="ko-KR" altLang="en-US" sz="1400" i="0" kern="0">
                <a:solidFill>
                  <a:schemeClr val="tx1"/>
                </a:solidFill>
              </a:rPr>
              <a:t>라는 값은 트랜스포머의 또 다른 하이퍼파라미터인 </a:t>
            </a:r>
            <a:r>
              <a:rPr lang="en-US" altLang="ko-KR" sz="1400" i="0" kern="0">
                <a:solidFill>
                  <a:schemeClr val="tx1"/>
                </a:solidFill>
              </a:rPr>
              <a:t>num_heads</a:t>
            </a:r>
            <a:r>
              <a:rPr lang="ko-KR" altLang="en-US" sz="1400" i="0" kern="0">
                <a:solidFill>
                  <a:schemeClr val="tx1"/>
                </a:solidFill>
              </a:rPr>
              <a:t>로 인해 결정되는데 트랜스포머는       을 </a:t>
            </a:r>
            <a:r>
              <a:rPr lang="en-US" altLang="ko-KR" sz="1400" i="0" kern="0">
                <a:solidFill>
                  <a:schemeClr val="tx1"/>
                </a:solidFill>
              </a:rPr>
              <a:t>num_heads</a:t>
            </a:r>
            <a:r>
              <a:rPr lang="ko-KR" altLang="en-US" sz="1400" i="0" kern="0">
                <a:solidFill>
                  <a:schemeClr val="tx1"/>
                </a:solidFill>
              </a:rPr>
              <a:t>로 나눈 값을 각 </a:t>
            </a:r>
            <a:r>
              <a:rPr lang="en-US" altLang="ko-KR" sz="1400" i="0" kern="0">
                <a:solidFill>
                  <a:schemeClr val="tx1"/>
                </a:solidFill>
              </a:rPr>
              <a:t>Q,K,V </a:t>
            </a:r>
            <a:r>
              <a:rPr lang="ko-KR" altLang="en-US" sz="1400" i="0" kern="0">
                <a:solidFill>
                  <a:schemeClr val="tx1"/>
                </a:solidFill>
              </a:rPr>
              <a:t>벡터의 차원으로 결정한다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A817A79-3155-488A-1BDD-2B4BC66C50CC}"/>
              </a:ext>
            </a:extLst>
          </p:cNvPr>
          <p:cNvSpPr txBox="1">
            <a:spLocks/>
          </p:cNvSpPr>
          <p:nvPr/>
        </p:nvSpPr>
        <p:spPr>
          <a:xfrm>
            <a:off x="6084168" y="283091"/>
            <a:ext cx="2016224" cy="58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Q,</a:t>
            </a:r>
            <a:r>
              <a:rPr lang="ko-KR" altLang="en-US" sz="1400" i="0" kern="0">
                <a:solidFill>
                  <a:schemeClr val="tx1"/>
                </a:solidFill>
              </a:rPr>
              <a:t> </a:t>
            </a:r>
            <a:r>
              <a:rPr lang="en-US" altLang="ko-KR" sz="1400" i="0" kern="0">
                <a:solidFill>
                  <a:schemeClr val="tx1"/>
                </a:solidFill>
              </a:rPr>
              <a:t>K,</a:t>
            </a:r>
            <a:r>
              <a:rPr lang="ko-KR" altLang="en-US" sz="1400" i="0" kern="0">
                <a:solidFill>
                  <a:schemeClr val="tx1"/>
                </a:solidFill>
              </a:rPr>
              <a:t> </a:t>
            </a:r>
            <a:r>
              <a:rPr lang="en-US" altLang="ko-KR" sz="1400" i="0" kern="0">
                <a:solidFill>
                  <a:schemeClr val="tx1"/>
                </a:solidFill>
              </a:rPr>
              <a:t>V</a:t>
            </a:r>
            <a:r>
              <a:rPr lang="ko-KR" altLang="en-US" sz="1400" i="0" kern="0">
                <a:solidFill>
                  <a:schemeClr val="tx1"/>
                </a:solidFill>
              </a:rPr>
              <a:t> 벡터 얻기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991824-FA0D-DE67-B6C0-787E1DE0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923064"/>
            <a:ext cx="360040" cy="223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B02E8B-2134-ECE9-CBE4-B8484821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40" y="2564904"/>
            <a:ext cx="360040" cy="223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178EB3-1587-EA7E-A45D-1C53C4E97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429000"/>
            <a:ext cx="360040" cy="223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813E25-A0DD-74C4-4511-75B661AF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43" y="4260025"/>
            <a:ext cx="581079" cy="3602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01EDEEE-4A67-40A8-ABBC-FCC6E4D53AB7}"/>
              </a:ext>
            </a:extLst>
          </p:cNvPr>
          <p:cNvSpPr txBox="1">
            <a:spLocks/>
          </p:cNvSpPr>
          <p:nvPr/>
        </p:nvSpPr>
        <p:spPr>
          <a:xfrm>
            <a:off x="6133725" y="4539894"/>
            <a:ext cx="2016224" cy="58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: </a:t>
            </a:r>
            <a:r>
              <a:rPr lang="ko-KR" altLang="en-US" sz="1400" i="0" kern="0">
                <a:solidFill>
                  <a:schemeClr val="tx1"/>
                </a:solidFill>
              </a:rPr>
              <a:t>인코더의 초기 입력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: </a:t>
            </a:r>
            <a:r>
              <a:rPr lang="ko-KR" altLang="en-US" sz="1400" i="0" kern="0">
                <a:solidFill>
                  <a:schemeClr val="tx1"/>
                </a:solidFill>
              </a:rPr>
              <a:t>병렬처리 어텐션에서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ko-KR" altLang="en-US" sz="1400" i="0" kern="0">
                <a:solidFill>
                  <a:schemeClr val="tx1"/>
                </a:solidFill>
              </a:rPr>
              <a:t>   병렬의 갯수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226FCB-DD51-8DE0-9CE2-80C107E93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75" y="4831702"/>
            <a:ext cx="8953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CBA3BA-B1FC-84C0-64B2-22BB3FBA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071004"/>
            <a:ext cx="2583764" cy="24210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인코더의 셀프 어텐션</a:t>
            </a:r>
            <a:endParaRPr lang="en-US" altLang="ko-KR" sz="32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052120" y="4337720"/>
            <a:ext cx="7039759" cy="25202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기존의 벡터로부터 더 작은 벡터는 가중치 행렬을 곱하므로서 완성된다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각 가중치 행렬은        </a:t>
            </a:r>
            <a:r>
              <a:rPr lang="en-US" altLang="ko-KR" sz="1400" i="0" kern="0">
                <a:solidFill>
                  <a:schemeClr val="tx1"/>
                </a:solidFill>
              </a:rPr>
              <a:t>X(        /num_heads)</a:t>
            </a:r>
            <a:r>
              <a:rPr lang="ko-KR" altLang="en-US" sz="1400" i="0" kern="0">
                <a:solidFill>
                  <a:schemeClr val="tx1"/>
                </a:solidFill>
              </a:rPr>
              <a:t>의 크기를 가진다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      </a:t>
            </a:r>
            <a:r>
              <a:rPr lang="en-US" altLang="ko-KR" sz="1400" i="0" kern="0">
                <a:solidFill>
                  <a:schemeClr val="tx1"/>
                </a:solidFill>
              </a:rPr>
              <a:t>=</a:t>
            </a:r>
            <a:r>
              <a:rPr lang="ko-KR" altLang="en-US" sz="1400" i="0" kern="0">
                <a:solidFill>
                  <a:schemeClr val="tx1"/>
                </a:solidFill>
              </a:rPr>
              <a:t> </a:t>
            </a:r>
            <a:r>
              <a:rPr lang="en-US" altLang="ko-KR" sz="1400" i="0" kern="0">
                <a:solidFill>
                  <a:schemeClr val="tx1"/>
                </a:solidFill>
              </a:rPr>
              <a:t>512</a:t>
            </a:r>
            <a:r>
              <a:rPr lang="ko-KR" altLang="en-US" sz="1400" i="0" kern="0">
                <a:solidFill>
                  <a:schemeClr val="tx1"/>
                </a:solidFill>
              </a:rPr>
              <a:t>고 </a:t>
            </a:r>
            <a:r>
              <a:rPr lang="en-US" altLang="ko-KR" sz="1400" i="0" kern="0">
                <a:solidFill>
                  <a:schemeClr val="tx1"/>
                </a:solidFill>
              </a:rPr>
              <a:t>num_heads = 8</a:t>
            </a:r>
            <a:r>
              <a:rPr lang="ko-KR" altLang="en-US" sz="1400" i="0" kern="0">
                <a:solidFill>
                  <a:schemeClr val="tx1"/>
                </a:solidFill>
              </a:rPr>
              <a:t>라면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각 벡터에 </a:t>
            </a:r>
            <a:r>
              <a:rPr lang="en-US" altLang="ko-KR" sz="1400" i="0" kern="0">
                <a:solidFill>
                  <a:schemeClr val="tx1"/>
                </a:solidFill>
              </a:rPr>
              <a:t>3</a:t>
            </a:r>
            <a:r>
              <a:rPr lang="ko-KR" altLang="en-US" sz="1400" i="0" kern="0">
                <a:solidFill>
                  <a:schemeClr val="tx1"/>
                </a:solidFill>
              </a:rPr>
              <a:t>개의 서로 다른 가중치 행렬을 곱하고 </a:t>
            </a:r>
            <a:r>
              <a:rPr lang="en-US" altLang="ko-KR" sz="1400" i="0" kern="0">
                <a:solidFill>
                  <a:schemeClr val="tx1"/>
                </a:solidFill>
              </a:rPr>
              <a:t>64</a:t>
            </a:r>
            <a:r>
              <a:rPr lang="ko-KR" altLang="en-US" sz="1400" i="0" kern="0">
                <a:solidFill>
                  <a:schemeClr val="tx1"/>
                </a:solidFill>
              </a:rPr>
              <a:t>의 크기를 가지는 </a:t>
            </a:r>
            <a:r>
              <a:rPr lang="en-US" altLang="ko-KR" sz="1400" i="0" kern="0">
                <a:solidFill>
                  <a:schemeClr val="tx1"/>
                </a:solidFill>
              </a:rPr>
              <a:t>Q,K,V </a:t>
            </a:r>
            <a:r>
              <a:rPr lang="ko-KR" altLang="en-US" sz="1400" i="0" kern="0">
                <a:solidFill>
                  <a:schemeClr val="tx1"/>
                </a:solidFill>
              </a:rPr>
              <a:t>벡터를 얻어낸다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모든 단어 벡터에 위와 같은 과정을 거치면 </a:t>
            </a:r>
            <a:r>
              <a:rPr lang="en-US" altLang="ko-KR" sz="1400" i="0" kern="0">
                <a:solidFill>
                  <a:schemeClr val="tx1"/>
                </a:solidFill>
              </a:rPr>
              <a:t>I, am, a student</a:t>
            </a:r>
            <a:r>
              <a:rPr lang="ko-KR" altLang="en-US" sz="1400" i="0" kern="0">
                <a:solidFill>
                  <a:schemeClr val="tx1"/>
                </a:solidFill>
              </a:rPr>
              <a:t>는 각각의 </a:t>
            </a:r>
            <a:r>
              <a:rPr lang="en-US" altLang="ko-KR" sz="1400" i="0" kern="0">
                <a:solidFill>
                  <a:schemeClr val="tx1"/>
                </a:solidFill>
              </a:rPr>
              <a:t>Q,K,V </a:t>
            </a:r>
            <a:r>
              <a:rPr lang="ko-KR" altLang="en-US" sz="1400" i="0" kern="0">
                <a:solidFill>
                  <a:schemeClr val="tx1"/>
                </a:solidFill>
              </a:rPr>
              <a:t>벡터를 얻는다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A817A79-3155-488A-1BDD-2B4BC66C50CC}"/>
              </a:ext>
            </a:extLst>
          </p:cNvPr>
          <p:cNvSpPr txBox="1">
            <a:spLocks/>
          </p:cNvSpPr>
          <p:nvPr/>
        </p:nvSpPr>
        <p:spPr>
          <a:xfrm>
            <a:off x="6084168" y="283091"/>
            <a:ext cx="1800200" cy="58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Q,</a:t>
            </a:r>
            <a:r>
              <a:rPr lang="ko-KR" altLang="en-US" sz="1400" i="0" kern="0">
                <a:solidFill>
                  <a:schemeClr val="tx1"/>
                </a:solidFill>
              </a:rPr>
              <a:t> </a:t>
            </a:r>
            <a:r>
              <a:rPr lang="en-US" altLang="ko-KR" sz="1400" i="0" kern="0">
                <a:solidFill>
                  <a:schemeClr val="tx1"/>
                </a:solidFill>
              </a:rPr>
              <a:t>K,</a:t>
            </a:r>
            <a:r>
              <a:rPr lang="ko-KR" altLang="en-US" sz="1400" i="0" kern="0">
                <a:solidFill>
                  <a:schemeClr val="tx1"/>
                </a:solidFill>
              </a:rPr>
              <a:t> </a:t>
            </a:r>
            <a:r>
              <a:rPr lang="en-US" altLang="ko-KR" sz="1400" i="0" kern="0">
                <a:solidFill>
                  <a:schemeClr val="tx1"/>
                </a:solidFill>
              </a:rPr>
              <a:t>V</a:t>
            </a:r>
            <a:r>
              <a:rPr lang="ko-KR" altLang="en-US" sz="1400" i="0" kern="0">
                <a:solidFill>
                  <a:schemeClr val="tx1"/>
                </a:solidFill>
              </a:rPr>
              <a:t> 벡터 얻기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991824-FA0D-DE67-B6C0-787E1DE0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789951"/>
            <a:ext cx="360040" cy="223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DDB795-D87A-34F1-10AB-E782B92A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789951"/>
            <a:ext cx="360040" cy="223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F10900-3BA2-9AB8-DE7C-9B6D3C00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157192"/>
            <a:ext cx="360040" cy="2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0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인코더의 셀프 어텐션</a:t>
            </a:r>
            <a:endParaRPr lang="en-US" altLang="ko-KR" sz="32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187624" y="3573016"/>
            <a:ext cx="7128792" cy="30243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1. </a:t>
            </a:r>
            <a:r>
              <a:rPr lang="ko-KR" altLang="en-US" sz="1400" i="0" kern="0">
                <a:solidFill>
                  <a:schemeClr val="tx1"/>
                </a:solidFill>
              </a:rPr>
              <a:t>각 </a:t>
            </a:r>
            <a:r>
              <a:rPr lang="en-US" altLang="ko-KR" sz="1400" i="0" kern="0">
                <a:solidFill>
                  <a:schemeClr val="tx1"/>
                </a:solidFill>
              </a:rPr>
              <a:t>Q </a:t>
            </a:r>
            <a:r>
              <a:rPr lang="ko-KR" altLang="en-US" sz="1400" i="0" kern="0">
                <a:solidFill>
                  <a:schemeClr val="tx1"/>
                </a:solidFill>
              </a:rPr>
              <a:t>벡터는 모든 </a:t>
            </a:r>
            <a:r>
              <a:rPr lang="en-US" altLang="ko-KR" sz="1400" i="0" kern="0">
                <a:solidFill>
                  <a:schemeClr val="tx1"/>
                </a:solidFill>
              </a:rPr>
              <a:t>K </a:t>
            </a:r>
            <a:r>
              <a:rPr lang="ko-KR" altLang="en-US" sz="1400" i="0" kern="0">
                <a:solidFill>
                  <a:schemeClr val="tx1"/>
                </a:solidFill>
              </a:rPr>
              <a:t>벡터에 대해서 어텐션 스코어를 구하고 어텐션 분포를 구한 뒤 이를 사용하여 모든 </a:t>
            </a:r>
            <a:r>
              <a:rPr lang="en-US" altLang="ko-KR" sz="1400" i="0" kern="0">
                <a:solidFill>
                  <a:schemeClr val="tx1"/>
                </a:solidFill>
              </a:rPr>
              <a:t>V</a:t>
            </a:r>
            <a:r>
              <a:rPr lang="ko-KR" altLang="en-US" sz="1400" i="0" kern="0">
                <a:solidFill>
                  <a:schemeClr val="tx1"/>
                </a:solidFill>
              </a:rPr>
              <a:t>벡터를 가중합하여 어텐션 값 또는 컨텍스트 벡터를 구하게 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2. </a:t>
            </a:r>
            <a:r>
              <a:rPr lang="ko-KR" altLang="en-US" sz="1400" i="0" kern="0">
                <a:solidFill>
                  <a:schemeClr val="tx1"/>
                </a:solidFill>
              </a:rPr>
              <a:t>이를 모든 </a:t>
            </a:r>
            <a:r>
              <a:rPr lang="en-US" altLang="ko-KR" sz="1400" i="0" kern="0">
                <a:solidFill>
                  <a:schemeClr val="tx1"/>
                </a:solidFill>
              </a:rPr>
              <a:t>Q</a:t>
            </a:r>
            <a:r>
              <a:rPr lang="ko-KR" altLang="en-US" sz="1400" i="0" kern="0">
                <a:solidFill>
                  <a:schemeClr val="tx1"/>
                </a:solidFill>
              </a:rPr>
              <a:t>벡터에 대해서 반복한다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3.</a:t>
            </a:r>
            <a:r>
              <a:rPr lang="ko-KR" altLang="en-US" sz="1400" i="0" kern="0">
                <a:solidFill>
                  <a:schemeClr val="tx1"/>
                </a:solidFill>
              </a:rPr>
              <a:t> 트랜스포머에서는                               함수를 사용한다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4. </a:t>
            </a:r>
            <a:r>
              <a:rPr lang="ko-KR" altLang="en-US" sz="1400" i="0" kern="0">
                <a:solidFill>
                  <a:schemeClr val="tx1"/>
                </a:solidFill>
              </a:rPr>
              <a:t>이러한 함수를 사용하는 어텐션을 닷</a:t>
            </a:r>
            <a:r>
              <a:rPr lang="en-US" altLang="ko-KR" sz="1400" i="0" kern="0">
                <a:solidFill>
                  <a:schemeClr val="tx1"/>
                </a:solidFill>
              </a:rPr>
              <a:t>-</a:t>
            </a:r>
            <a:r>
              <a:rPr lang="ko-KR" altLang="en-US" sz="1400" i="0" kern="0">
                <a:solidFill>
                  <a:schemeClr val="tx1"/>
                </a:solidFill>
              </a:rPr>
              <a:t>프로덕트 어텐션에서 값을 스케일링하는 것을 추가하였다고 하여 스케일드 닷</a:t>
            </a:r>
            <a:r>
              <a:rPr lang="en-US" altLang="ko-KR" sz="1400" i="0" kern="0">
                <a:solidFill>
                  <a:schemeClr val="tx1"/>
                </a:solidFill>
              </a:rPr>
              <a:t>-</a:t>
            </a:r>
            <a:r>
              <a:rPr lang="ko-KR" altLang="en-US" sz="1400" i="0" kern="0">
                <a:solidFill>
                  <a:schemeClr val="tx1"/>
                </a:solidFill>
              </a:rPr>
              <a:t>프로덕트 어텐션 이라고 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A817A79-3155-488A-1BDD-2B4BC66C50CC}"/>
              </a:ext>
            </a:extLst>
          </p:cNvPr>
          <p:cNvSpPr txBox="1">
            <a:spLocks/>
          </p:cNvSpPr>
          <p:nvPr/>
        </p:nvSpPr>
        <p:spPr>
          <a:xfrm>
            <a:off x="6052822" y="385093"/>
            <a:ext cx="2809007" cy="481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400" i="0" kern="0">
                <a:solidFill>
                  <a:schemeClr val="tx1"/>
                </a:solidFill>
              </a:rPr>
              <a:t>스케일드 닷</a:t>
            </a:r>
            <a:r>
              <a:rPr lang="en-US" altLang="ko-KR" sz="1400" i="0" kern="0">
                <a:solidFill>
                  <a:schemeClr val="tx1"/>
                </a:solidFill>
              </a:rPr>
              <a:t>-</a:t>
            </a:r>
            <a:r>
              <a:rPr lang="ko-KR" altLang="en-US" sz="1400" i="0" kern="0">
                <a:solidFill>
                  <a:schemeClr val="tx1"/>
                </a:solidFill>
              </a:rPr>
              <a:t>프로덕트 어텐션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CB1FFF-082B-64F6-A38D-4B52FA07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88" y="1119512"/>
            <a:ext cx="3757022" cy="25202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B74846-A191-F5F5-71DF-6282A9A4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777" y="4951834"/>
            <a:ext cx="1762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7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인코더의 셀프 어텐션</a:t>
            </a:r>
            <a:endParaRPr lang="en-US" altLang="ko-KR" sz="32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187624" y="4077072"/>
            <a:ext cx="7200800" cy="25202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단어 </a:t>
            </a:r>
            <a:r>
              <a:rPr lang="en-US" altLang="ko-KR" sz="1400" i="0" kern="0">
                <a:solidFill>
                  <a:schemeClr val="tx1"/>
                </a:solidFill>
              </a:rPr>
              <a:t>I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 </a:t>
            </a:r>
            <a:r>
              <a:rPr lang="ko-KR" altLang="en-US" sz="1400" i="0" kern="0">
                <a:solidFill>
                  <a:schemeClr val="tx1"/>
                </a:solidFill>
              </a:rPr>
              <a:t>벡터를 기준으로</a:t>
            </a:r>
            <a:r>
              <a:rPr lang="en-US" altLang="ko-KR" sz="1400" i="0" kern="0">
                <a:solidFill>
                  <a:schemeClr val="tx1"/>
                </a:solidFill>
              </a:rPr>
              <a:t> am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Q, a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Q, studen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</a:t>
            </a:r>
            <a:r>
              <a:rPr lang="ko-KR" altLang="en-US" sz="1400" i="0" kern="0">
                <a:solidFill>
                  <a:schemeClr val="tx1"/>
                </a:solidFill>
              </a:rPr>
              <a:t>벡터에 대해서도 동일한 과정을 거친다</a:t>
            </a:r>
            <a:r>
              <a:rPr lang="en-US" altLang="ko-KR" sz="1400" i="0" ker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트랜스포머에서는 두 벡터의 내적값을 스케일링하는 값으로 </a:t>
            </a:r>
            <a:r>
              <a:rPr lang="en-US" altLang="ko-KR" sz="1400" i="0" kern="0">
                <a:solidFill>
                  <a:schemeClr val="tx1"/>
                </a:solidFill>
              </a:rPr>
              <a:t>K </a:t>
            </a:r>
            <a:r>
              <a:rPr lang="ko-KR" altLang="en-US" sz="1400" i="0" kern="0">
                <a:solidFill>
                  <a:schemeClr val="tx1"/>
                </a:solidFill>
              </a:rPr>
              <a:t>벡터의 차원을 나타내는    에 루트를 씌운      를 사용하는것을 택함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    는                        라는 식에 따라서 </a:t>
            </a:r>
            <a:r>
              <a:rPr lang="en-US" altLang="ko-KR" sz="1400" i="0" kern="0">
                <a:solidFill>
                  <a:schemeClr val="tx1"/>
                </a:solidFill>
              </a:rPr>
              <a:t>64</a:t>
            </a:r>
            <a:r>
              <a:rPr lang="ko-KR" altLang="en-US" sz="1400" i="0" kern="0">
                <a:solidFill>
                  <a:schemeClr val="tx1"/>
                </a:solidFill>
              </a:rPr>
              <a:t>의 값을 가지므로      는 </a:t>
            </a:r>
            <a:r>
              <a:rPr lang="en-US" altLang="ko-KR" sz="1400" i="0" kern="0">
                <a:solidFill>
                  <a:schemeClr val="tx1"/>
                </a:solidFill>
              </a:rPr>
              <a:t>8</a:t>
            </a:r>
            <a:r>
              <a:rPr lang="ko-KR" altLang="en-US" sz="1400" i="0" kern="0">
                <a:solidFill>
                  <a:schemeClr val="tx1"/>
                </a:solidFill>
              </a:rPr>
              <a:t>의 값을 가짐 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A817A79-3155-488A-1BDD-2B4BC66C50CC}"/>
              </a:ext>
            </a:extLst>
          </p:cNvPr>
          <p:cNvSpPr txBox="1">
            <a:spLocks/>
          </p:cNvSpPr>
          <p:nvPr/>
        </p:nvSpPr>
        <p:spPr>
          <a:xfrm>
            <a:off x="6052822" y="385093"/>
            <a:ext cx="2809007" cy="481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400" i="0" kern="0">
                <a:solidFill>
                  <a:schemeClr val="tx1"/>
                </a:solidFill>
              </a:rPr>
              <a:t>스케일드 닷</a:t>
            </a:r>
            <a:r>
              <a:rPr lang="en-US" altLang="ko-KR" sz="1400" i="0" kern="0">
                <a:solidFill>
                  <a:schemeClr val="tx1"/>
                </a:solidFill>
              </a:rPr>
              <a:t>-</a:t>
            </a:r>
            <a:r>
              <a:rPr lang="ko-KR" altLang="en-US" sz="1400" i="0" kern="0">
                <a:solidFill>
                  <a:schemeClr val="tx1"/>
                </a:solidFill>
              </a:rPr>
              <a:t>프로덕트 어텐션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55060C-BE78-32AD-7731-69AA3385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88" y="1119512"/>
            <a:ext cx="3757022" cy="2520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D1B4BF-8384-133F-82B3-597D8CD0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37" y="5337212"/>
            <a:ext cx="190500" cy="238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7A9B9F-5DA4-F658-E632-60950E420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750" y="5350638"/>
            <a:ext cx="381000" cy="21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A1FA8F-7E04-969A-DA16-FBFA7947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788126"/>
            <a:ext cx="190500" cy="238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AA0A38-61A8-3E6A-B930-FD6C6FF42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130" y="5783163"/>
            <a:ext cx="1428750" cy="238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CB130F-8F76-5537-5DD9-7A7B47674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5730205"/>
            <a:ext cx="3810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104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62722</TotalTime>
  <Words>582</Words>
  <Application>Microsoft Office PowerPoint</Application>
  <PresentationFormat>화면 슬라이드 쇼(4:3)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굴림</vt:lpstr>
      <vt:lpstr>Times New Roman</vt:lpstr>
      <vt:lpstr>Wingdings</vt:lpstr>
      <vt:lpstr>맑은 고딕</vt:lpstr>
      <vt:lpstr>Default Theme</vt:lpstr>
      <vt:lpstr>딥러닝을 이용한 자연어 처리</vt:lpstr>
      <vt:lpstr>목차</vt:lpstr>
      <vt:lpstr>트랜스포머(Transformer)- 인코더(Encoder)</vt:lpstr>
      <vt:lpstr>인코더의 셀프 어텐션</vt:lpstr>
      <vt:lpstr>인코더의 셀프 어텐션</vt:lpstr>
      <vt:lpstr>인코더의 셀프 어텐션</vt:lpstr>
      <vt:lpstr>인코더의 셀프 어텐션</vt:lpstr>
      <vt:lpstr>인코더의 셀프 어텐션</vt:lpstr>
      <vt:lpstr>인코더의 셀프 어텐션</vt:lpstr>
      <vt:lpstr>인코더의 셀프 어텐션</vt:lpstr>
      <vt:lpstr>참고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634</cp:revision>
  <cp:lastPrinted>2022-08-08T06:05:16Z</cp:lastPrinted>
  <dcterms:created xsi:type="dcterms:W3CDTF">2013-09-09T21:16:08Z</dcterms:created>
  <dcterms:modified xsi:type="dcterms:W3CDTF">2022-11-24T07:54:42Z</dcterms:modified>
</cp:coreProperties>
</file>