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427" r:id="rId3"/>
    <p:sldId id="450" r:id="rId4"/>
    <p:sldId id="451" r:id="rId5"/>
    <p:sldId id="453" r:id="rId6"/>
    <p:sldId id="452" r:id="rId7"/>
    <p:sldId id="454" r:id="rId8"/>
    <p:sldId id="456" r:id="rId9"/>
    <p:sldId id="455" r:id="rId10"/>
    <p:sldId id="457" r:id="rId11"/>
    <p:sldId id="448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 autoAdjust="0"/>
    <p:restoredTop sz="94614" autoAdjust="0"/>
  </p:normalViewPr>
  <p:slideViewPr>
    <p:cSldViewPr>
      <p:cViewPr varScale="1">
        <p:scale>
          <a:sx n="77" d="100"/>
          <a:sy n="77" d="100"/>
        </p:scale>
        <p:origin x="90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6T08:09:2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6T08:09:3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6T08:10:5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6T08:11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6T08:11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6T08:11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6T08:11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6T08:11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22.07.04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영화 리뷰 감성 분류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14:cNvPr>
              <p14:cNvContentPartPr/>
              <p14:nvPr/>
            </p14:nvContentPartPr>
            <p14:xfrm>
              <a:off x="1232663" y="477776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63" y="46877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1CBE1ED-B2FA-7E9E-292D-41B7911C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077072"/>
            <a:ext cx="7524328" cy="2086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217987-421F-B295-9A29-17A65116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302912"/>
            <a:ext cx="7079840" cy="19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860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/>
          </a:p>
          <a:p>
            <a:r>
              <a:rPr lang="ko-KR" altLang="en-US" sz="2400" b="1"/>
              <a:t>양방향 </a:t>
            </a:r>
            <a:r>
              <a:rPr lang="en-US" altLang="ko-KR" sz="2400" b="1"/>
              <a:t>LSTM</a:t>
            </a:r>
          </a:p>
          <a:p>
            <a:endParaRPr lang="en-US" altLang="ko-KR" sz="2400" b="1"/>
          </a:p>
          <a:p>
            <a:r>
              <a:rPr lang="ko-KR" altLang="en-US" sz="2400" b="1"/>
              <a:t>태깅 </a:t>
            </a:r>
            <a:r>
              <a:rPr lang="en-US" altLang="ko-KR" sz="2400" b="1"/>
              <a:t>(Tagging)</a:t>
            </a:r>
          </a:p>
          <a:p>
            <a:endParaRPr lang="en-US" altLang="ko-KR" sz="24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학습 예정 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3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/>
              <a:t>퍼셉트론 복습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LSTM</a:t>
            </a:r>
          </a:p>
          <a:p>
            <a:endParaRPr lang="en-US" altLang="ko-KR" b="1"/>
          </a:p>
          <a:p>
            <a:r>
              <a:rPr lang="ko-KR" altLang="en-US" b="1"/>
              <a:t>감성 분석 실습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퍼셉트론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B7E7F-1464-4AB3-BDAE-83DF737866CA}"/>
              </a:ext>
            </a:extLst>
          </p:cNvPr>
          <p:cNvSpPr txBox="1"/>
          <p:nvPr/>
        </p:nvSpPr>
        <p:spPr>
          <a:xfrm>
            <a:off x="2195041" y="1289114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1. </a:t>
            </a:r>
            <a:r>
              <a:rPr lang="ko-KR" altLang="en-US" sz="1800"/>
              <a:t>신경 세포 뉴런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5028E4-4079-7877-75A5-EFCA06A0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7" y="1894700"/>
            <a:ext cx="4598690" cy="20687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D39249-C372-574C-5B22-BE48748F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92" y="4571025"/>
            <a:ext cx="2438400" cy="1933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251FBD-C6AE-5D91-C1FC-9DDFE433B8AF}"/>
              </a:ext>
            </a:extLst>
          </p:cNvPr>
          <p:cNvSpPr txBox="1"/>
          <p:nvPr/>
        </p:nvSpPr>
        <p:spPr>
          <a:xfrm>
            <a:off x="2195041" y="4087758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2. </a:t>
            </a:r>
            <a:r>
              <a:rPr lang="ko-KR" altLang="en-US" sz="1800"/>
              <a:t>퍼셉트론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5184763" y="255972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뉴런은 가지돌기에서 신호를 받아들이고</a:t>
            </a:r>
            <a:r>
              <a:rPr lang="en-US" altLang="ko-KR" sz="1400"/>
              <a:t>, </a:t>
            </a:r>
            <a:r>
              <a:rPr lang="ko-KR" altLang="en-US" sz="1400"/>
              <a:t>이 신호가 일정치 이상의 크기를 가지면 축삭돌기를 통해서 신호를 전달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EB731-A50E-8F22-5D4B-E0191FB8C4F1}"/>
              </a:ext>
            </a:extLst>
          </p:cNvPr>
          <p:cNvSpPr txBox="1"/>
          <p:nvPr/>
        </p:nvSpPr>
        <p:spPr>
          <a:xfrm>
            <a:off x="5076751" y="527620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신경 세포 뉴런의 입력신호와 출력신호가 퍼셉트론에서 각각 입력값과 출력값에 해당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x</a:t>
            </a:r>
            <a:r>
              <a:rPr lang="ko-KR" altLang="en-US" sz="1400"/>
              <a:t>는 입력값</a:t>
            </a:r>
            <a:r>
              <a:rPr lang="en-US" altLang="ko-KR" sz="1400"/>
              <a:t>, w</a:t>
            </a:r>
            <a:r>
              <a:rPr lang="ko-KR" altLang="en-US" sz="1400"/>
              <a:t>는 가중치 </a:t>
            </a:r>
            <a:r>
              <a:rPr lang="en-US" altLang="ko-KR" sz="1400"/>
              <a:t>y</a:t>
            </a:r>
            <a:r>
              <a:rPr lang="ko-KR" altLang="en-US" sz="1400"/>
              <a:t>는 출력값을 의미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0989B7-D453-839D-4D47-2207C2040D21}"/>
              </a:ext>
            </a:extLst>
          </p:cNvPr>
          <p:cNvSpPr/>
          <p:nvPr/>
        </p:nvSpPr>
        <p:spPr>
          <a:xfrm>
            <a:off x="968004" y="1934416"/>
            <a:ext cx="1083715" cy="4352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15E4AB-3B1D-8299-1201-E954F658DBF6}"/>
              </a:ext>
            </a:extLst>
          </p:cNvPr>
          <p:cNvSpPr/>
          <p:nvPr/>
        </p:nvSpPr>
        <p:spPr>
          <a:xfrm>
            <a:off x="2195737" y="2684578"/>
            <a:ext cx="576064" cy="744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CDA4C7-0BED-ADD3-0BC1-B9DFC2643688}"/>
              </a:ext>
            </a:extLst>
          </p:cNvPr>
          <p:cNvSpPr/>
          <p:nvPr/>
        </p:nvSpPr>
        <p:spPr>
          <a:xfrm>
            <a:off x="1941911" y="4629430"/>
            <a:ext cx="541857" cy="18751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085E0A-252F-DD9F-296D-7A68E81FDE18}"/>
              </a:ext>
            </a:extLst>
          </p:cNvPr>
          <p:cNvSpPr/>
          <p:nvPr/>
        </p:nvSpPr>
        <p:spPr>
          <a:xfrm>
            <a:off x="2617887" y="4805252"/>
            <a:ext cx="541857" cy="12462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BAC486-58E2-F82A-A1A0-B26B8B222196}"/>
              </a:ext>
            </a:extLst>
          </p:cNvPr>
          <p:cNvSpPr/>
          <p:nvPr/>
        </p:nvSpPr>
        <p:spPr>
          <a:xfrm>
            <a:off x="3467173" y="5349379"/>
            <a:ext cx="384748" cy="3838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758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퍼셉트론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B7E7F-1464-4AB3-BDAE-83DF737866CA}"/>
              </a:ext>
            </a:extLst>
          </p:cNvPr>
          <p:cNvSpPr txBox="1"/>
          <p:nvPr/>
        </p:nvSpPr>
        <p:spPr>
          <a:xfrm>
            <a:off x="2195041" y="1289114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1. </a:t>
            </a:r>
            <a:r>
              <a:rPr lang="ko-KR" altLang="en-US" sz="1800"/>
              <a:t>계단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1FBD-C6AE-5D91-C1FC-9DDFE433B8AF}"/>
              </a:ext>
            </a:extLst>
          </p:cNvPr>
          <p:cNvSpPr txBox="1"/>
          <p:nvPr/>
        </p:nvSpPr>
        <p:spPr>
          <a:xfrm>
            <a:off x="2239743" y="4212952"/>
            <a:ext cx="33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2. </a:t>
            </a:r>
            <a:r>
              <a:rPr lang="ko-KR" altLang="en-US" sz="1800"/>
              <a:t>식으로 표현한 임계치의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5076751" y="1870279"/>
            <a:ext cx="3492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/>
              <a:t>각 입력값이 가중치와 곱해져서 인공 뉴런에게 보냄</a:t>
            </a:r>
            <a:endParaRPr lang="en-US" altLang="ko-KR" sz="1400"/>
          </a:p>
          <a:p>
            <a:pPr marL="342900" indent="-342900">
              <a:buAutoNum type="arabicParenR"/>
            </a:pPr>
            <a:endParaRPr lang="en-US" altLang="ko-KR" sz="1400"/>
          </a:p>
          <a:p>
            <a:r>
              <a:rPr lang="en-US" altLang="ko-KR" sz="1400"/>
              <a:t>2)    </a:t>
            </a:r>
            <a:r>
              <a:rPr lang="ko-KR" altLang="en-US" sz="1400"/>
              <a:t>각 입력값과 그에 해당되는 가중치의     </a:t>
            </a:r>
            <a:r>
              <a:rPr lang="en-US" altLang="ko-KR" sz="1400"/>
              <a:t>  </a:t>
            </a:r>
          </a:p>
          <a:p>
            <a:r>
              <a:rPr lang="ko-KR" altLang="en-US" sz="1400"/>
              <a:t>       곱의 전체 합이 임계치를 넘는지 판단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3)    </a:t>
            </a:r>
            <a:r>
              <a:rPr lang="ko-KR" altLang="en-US" sz="1400"/>
              <a:t>넘을 경우 종착지에 있는 인공 뉴런은            </a:t>
            </a:r>
            <a:endParaRPr lang="en-US" altLang="ko-KR" sz="1400"/>
          </a:p>
          <a:p>
            <a:r>
              <a:rPr lang="en-US" altLang="ko-KR" sz="1400"/>
              <a:t>    </a:t>
            </a:r>
            <a:r>
              <a:rPr lang="ko-KR" altLang="en-US" sz="1400"/>
              <a:t>   출력 신호로 </a:t>
            </a:r>
            <a:r>
              <a:rPr lang="en-US" altLang="ko-KR" sz="1400"/>
              <a:t>1</a:t>
            </a:r>
            <a:r>
              <a:rPr lang="ko-KR" altLang="en-US" sz="1400"/>
              <a:t>을 출력하고 그렇지 않을    </a:t>
            </a:r>
            <a:endParaRPr lang="en-US" altLang="ko-KR" sz="1400"/>
          </a:p>
          <a:p>
            <a:r>
              <a:rPr lang="en-US" altLang="ko-KR" sz="1400"/>
              <a:t>       </a:t>
            </a:r>
            <a:r>
              <a:rPr lang="ko-KR" altLang="en-US" sz="1400"/>
              <a:t>경우 </a:t>
            </a:r>
            <a:r>
              <a:rPr lang="en-US" altLang="ko-KR" sz="1400"/>
              <a:t>0</a:t>
            </a:r>
            <a:r>
              <a:rPr lang="ko-KR" altLang="en-US" sz="1400"/>
              <a:t>을 출력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9C2B9-744D-4E28-6F05-10F2B05C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63" y="1803272"/>
            <a:ext cx="2925118" cy="19964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C2CDC6-F278-F882-20BC-71561BAD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3" y="4849865"/>
            <a:ext cx="2219325" cy="11620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B56B146-E6D5-1CE6-820A-6D172FC3D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622" y="4676166"/>
            <a:ext cx="1710592" cy="16294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B74B31-DCC7-BA0C-4DEA-7B1A84CA2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761" y="4893633"/>
            <a:ext cx="2352675" cy="1247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9D6341-F71C-F319-96D0-500CC2ACD930}"/>
              </a:ext>
            </a:extLst>
          </p:cNvPr>
          <p:cNvSpPr txBox="1"/>
          <p:nvPr/>
        </p:nvSpPr>
        <p:spPr>
          <a:xfrm>
            <a:off x="3614385" y="6305652"/>
            <a:ext cx="459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75000"/>
                  </a:schemeClr>
                </a:solidFill>
              </a:rPr>
              <a:t>편향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</a:rPr>
              <a:t>(bias)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</a:rPr>
              <a:t>로 표현하기 위해 임계치를 좌변으로 넘긴 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4EC2BC-AC2F-D418-33A3-5B3BACC4456F}"/>
              </a:ext>
            </a:extLst>
          </p:cNvPr>
          <p:cNvSpPr/>
          <p:nvPr/>
        </p:nvSpPr>
        <p:spPr>
          <a:xfrm>
            <a:off x="3290622" y="4648008"/>
            <a:ext cx="5025794" cy="20313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756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단층 퍼셉트론</a:t>
            </a:r>
            <a:r>
              <a:rPr lang="en-US" altLang="ko-KR" sz="2000" b="1" i="0"/>
              <a:t>(Single-Layer Perceptron)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1FBD-C6AE-5D91-C1FC-9DDFE433B8AF}"/>
              </a:ext>
            </a:extLst>
          </p:cNvPr>
          <p:cNvSpPr txBox="1"/>
          <p:nvPr/>
        </p:nvSpPr>
        <p:spPr>
          <a:xfrm>
            <a:off x="2088221" y="4243680"/>
            <a:ext cx="33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2. </a:t>
            </a:r>
            <a:r>
              <a:rPr lang="ko-KR" altLang="en-US" sz="1800"/>
              <a:t>단층 퍼셉트론의 게이트</a:t>
            </a:r>
            <a:r>
              <a:rPr lang="en-US" altLang="ko-KR" sz="1800"/>
              <a:t>(gate)</a:t>
            </a:r>
            <a:endParaRPr lang="ko-KR" alt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5055197" y="1579367"/>
            <a:ext cx="3492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퍼셉트론은 단층과 다층으로 나누어진다</a:t>
            </a:r>
            <a:r>
              <a:rPr lang="en-US" altLang="ko-KR" sz="1400"/>
              <a:t>.</a:t>
            </a:r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단층 퍼셉트론은 값을 보내는 단계와 값을 받아서 출력하는 두 단계로만 이루어진다</a:t>
            </a:r>
            <a:r>
              <a:rPr lang="en-US" altLang="ko-KR" sz="1400"/>
              <a:t>.</a:t>
            </a:r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이 두개의 층을 입력층</a:t>
            </a:r>
            <a:r>
              <a:rPr lang="en-US" altLang="ko-KR" sz="1400"/>
              <a:t>, </a:t>
            </a:r>
            <a:r>
              <a:rPr lang="ko-KR" altLang="en-US" sz="1400"/>
              <a:t>출력층이라고 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7ECC2-1165-7C82-3B3F-521F88CC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98752"/>
            <a:ext cx="2681740" cy="2876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BC989E-E87C-ABAF-8276-D4449CA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0" y="4656698"/>
            <a:ext cx="1380299" cy="1683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B7E7F-1464-4AB3-BDAE-83DF737866CA}"/>
              </a:ext>
            </a:extLst>
          </p:cNvPr>
          <p:cNvSpPr txBox="1"/>
          <p:nvPr/>
        </p:nvSpPr>
        <p:spPr>
          <a:xfrm>
            <a:off x="1979712" y="991140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1. </a:t>
            </a:r>
            <a:r>
              <a:rPr lang="ko-KR" altLang="en-US" sz="1800"/>
              <a:t>단층 퍼셉트론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297194-D654-6227-3EBB-274ACE9212DD}"/>
              </a:ext>
            </a:extLst>
          </p:cNvPr>
          <p:cNvSpPr txBox="1"/>
          <p:nvPr/>
        </p:nvSpPr>
        <p:spPr>
          <a:xfrm>
            <a:off x="5085200" y="4797152"/>
            <a:ext cx="3492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단층 퍼셉트론으로 </a:t>
            </a:r>
            <a:r>
              <a:rPr lang="en-US" altLang="ko-KR" sz="1400"/>
              <a:t>AND, NAND, OR </a:t>
            </a:r>
            <a:r>
              <a:rPr lang="ko-KR" altLang="en-US" sz="1400"/>
              <a:t>게이트를 구현할 수 있다</a:t>
            </a:r>
            <a:r>
              <a:rPr lang="en-US" altLang="ko-KR" sz="1400"/>
              <a:t>.</a:t>
            </a:r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초기 형태의 인공 신경망인 단층 퍼셉트론은 </a:t>
            </a:r>
            <a:r>
              <a:rPr lang="en-US" altLang="ko-KR" sz="1400"/>
              <a:t>XOR</a:t>
            </a:r>
            <a:r>
              <a:rPr lang="ko-KR" altLang="en-US" sz="1400"/>
              <a:t>을 구현할 수 없다</a:t>
            </a:r>
            <a:r>
              <a:rPr lang="en-US" altLang="ko-KR" sz="1400"/>
              <a:t>.</a:t>
            </a:r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BC10F-8B91-9738-BAE8-D2DD4243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21" y="4632649"/>
            <a:ext cx="1513439" cy="1683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91EC95-C9D0-39C3-E3EB-5A67117D3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898" y="4681486"/>
            <a:ext cx="1380299" cy="16085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D12B93-D9C4-4246-DB54-CEAD0BD35283}"/>
              </a:ext>
            </a:extLst>
          </p:cNvPr>
          <p:cNvSpPr txBox="1"/>
          <p:nvPr/>
        </p:nvSpPr>
        <p:spPr>
          <a:xfrm>
            <a:off x="1479844" y="6305855"/>
            <a:ext cx="99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AND</a:t>
            </a:r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2500D-4634-23A5-20C2-BF77FB83DC3A}"/>
              </a:ext>
            </a:extLst>
          </p:cNvPr>
          <p:cNvSpPr txBox="1"/>
          <p:nvPr/>
        </p:nvSpPr>
        <p:spPr>
          <a:xfrm>
            <a:off x="2802831" y="6305855"/>
            <a:ext cx="99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NAND</a:t>
            </a:r>
            <a:endParaRPr lang="ko-KR" altLang="en-US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3AA16-EBD3-5F95-987F-0CE1F39F5EE1}"/>
              </a:ext>
            </a:extLst>
          </p:cNvPr>
          <p:cNvSpPr txBox="1"/>
          <p:nvPr/>
        </p:nvSpPr>
        <p:spPr>
          <a:xfrm>
            <a:off x="4200463" y="6305855"/>
            <a:ext cx="99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OR</a:t>
            </a:r>
            <a:endParaRPr lang="ko-KR" altLang="en-US" sz="11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E638EF9-3B63-D4E2-69CA-44639F04A03D}"/>
                  </a:ext>
                </a:extLst>
              </p14:cNvPr>
              <p14:cNvContentPartPr/>
              <p14:nvPr/>
            </p14:nvContentPartPr>
            <p14:xfrm>
              <a:off x="9378383" y="4932416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E638EF9-3B63-D4E2-69CA-44639F04A0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9743" y="49237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7EC3624-1B30-F4E5-3DDA-031B2F8920F3}"/>
                  </a:ext>
                </a:extLst>
              </p14:cNvPr>
              <p14:cNvContentPartPr/>
              <p14:nvPr/>
            </p14:nvContentPartPr>
            <p14:xfrm>
              <a:off x="11005943" y="1585136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7EC3624-1B30-F4E5-3DDA-031B2F8920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97303" y="15764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606C5E73-7E55-3025-621E-9A80B2B1C1C2}"/>
                  </a:ext>
                </a:extLst>
              </p14:cNvPr>
              <p14:cNvContentPartPr/>
              <p14:nvPr/>
            </p14:nvContentPartPr>
            <p14:xfrm>
              <a:off x="9177262" y="4060136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606C5E73-7E55-3025-621E-9A80B2B1C1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68262" y="40511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2" name="그림 71">
            <a:extLst>
              <a:ext uri="{FF2B5EF4-FFF2-40B4-BE49-F238E27FC236}">
                <a16:creationId xmlns:a16="http://schemas.microsoft.com/office/drawing/2014/main" id="{10AA5E98-139E-454F-54A9-267550868B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6053" y="5704515"/>
            <a:ext cx="701535" cy="8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다층 퍼셉트론</a:t>
            </a:r>
            <a:r>
              <a:rPr lang="en-US" altLang="ko-KR" sz="2000" b="1" i="0"/>
              <a:t>(MultiLayer PercepTron)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1FBD-C6AE-5D91-C1FC-9DDFE433B8AF}"/>
              </a:ext>
            </a:extLst>
          </p:cNvPr>
          <p:cNvSpPr txBox="1"/>
          <p:nvPr/>
        </p:nvSpPr>
        <p:spPr>
          <a:xfrm>
            <a:off x="1946096" y="4004559"/>
            <a:ext cx="33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2. </a:t>
            </a:r>
            <a:r>
              <a:rPr lang="ko-KR" altLang="en-US" sz="1800"/>
              <a:t>심층 신경망</a:t>
            </a:r>
            <a:r>
              <a:rPr lang="en-US" altLang="ko-KR" sz="1050"/>
              <a:t>(Deep Neural Network, DNN)</a:t>
            </a:r>
            <a:endParaRPr lang="ko-KR" alt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5055197" y="1579367"/>
            <a:ext cx="3492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/>
              <a:t>XOR </a:t>
            </a:r>
            <a:r>
              <a:rPr lang="ko-KR" altLang="en-US" sz="1400"/>
              <a:t>게이트는 </a:t>
            </a:r>
            <a:r>
              <a:rPr lang="en-US" altLang="ko-KR" sz="1400"/>
              <a:t>AND, NAND, OR </a:t>
            </a:r>
            <a:r>
              <a:rPr lang="ko-KR" altLang="en-US" sz="1400"/>
              <a:t>게이트를 조합하여 만들 수 있다</a:t>
            </a:r>
            <a:r>
              <a:rPr lang="en-US" altLang="ko-KR" sz="1400"/>
              <a:t>.</a:t>
            </a:r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다층 퍼셉트론은 중간에 층을 추가한 구조이다</a:t>
            </a:r>
            <a:r>
              <a:rPr lang="en-US" altLang="ko-KR" sz="1400"/>
              <a:t>.</a:t>
            </a:r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추가된 층을 은닉층</a:t>
            </a:r>
            <a:r>
              <a:rPr lang="en-US" altLang="ko-KR" sz="1400"/>
              <a:t>(hidden layer) </a:t>
            </a:r>
            <a:r>
              <a:rPr lang="ko-KR" altLang="en-US" sz="1400"/>
              <a:t>이라고 한다</a:t>
            </a:r>
            <a:r>
              <a:rPr lang="en-US" altLang="ko-KR" sz="14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297194-D654-6227-3EBB-274ACE9212DD}"/>
              </a:ext>
            </a:extLst>
          </p:cNvPr>
          <p:cNvSpPr txBox="1"/>
          <p:nvPr/>
        </p:nvSpPr>
        <p:spPr>
          <a:xfrm>
            <a:off x="5085200" y="4797152"/>
            <a:ext cx="3492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endParaRPr lang="ko-KR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14:cNvPr>
              <p14:cNvContentPartPr/>
              <p14:nvPr/>
            </p14:nvContentPartPr>
            <p14:xfrm>
              <a:off x="1232663" y="47777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23" y="46877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id="{6F3BB16A-C9F0-40A0-84C4-A45A99682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276500"/>
            <a:ext cx="3019425" cy="2590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9AF18AC-17EE-6F14-83CC-88E801CF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209" y="4511150"/>
            <a:ext cx="3019425" cy="2101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B7E7F-1464-4AB3-BDAE-83DF737866CA}"/>
              </a:ext>
            </a:extLst>
          </p:cNvPr>
          <p:cNvSpPr txBox="1"/>
          <p:nvPr/>
        </p:nvSpPr>
        <p:spPr>
          <a:xfrm>
            <a:off x="1979712" y="991140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1. </a:t>
            </a:r>
            <a:r>
              <a:rPr lang="ko-KR" altLang="en-US" sz="1800"/>
              <a:t>다층 퍼셉트론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1A74F1-792C-F615-B684-E14963758DF4}"/>
              </a:ext>
            </a:extLst>
          </p:cNvPr>
          <p:cNvSpPr txBox="1"/>
          <p:nvPr/>
        </p:nvSpPr>
        <p:spPr>
          <a:xfrm>
            <a:off x="5085290" y="4627875"/>
            <a:ext cx="3663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다음과 같이 은닉층이 </a:t>
            </a:r>
            <a:r>
              <a:rPr lang="en-US" altLang="ko-KR" sz="1400"/>
              <a:t>2</a:t>
            </a:r>
            <a:r>
              <a:rPr lang="ko-KR" altLang="en-US" sz="1400"/>
              <a:t>개 이상인 신경망을 심층 신경망 이라고 한다</a:t>
            </a:r>
            <a:r>
              <a:rPr lang="en-US" altLang="ko-KR" sz="1400"/>
              <a:t>.</a:t>
            </a:r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퍼셉트론이 제대로 된 정답을 출력할 때 까지 가중치를 찾아내는 것이 머신러닝에서 훈련</a:t>
            </a:r>
            <a:r>
              <a:rPr lang="en-US" altLang="ko-KR" sz="1400"/>
              <a:t>, </a:t>
            </a:r>
            <a:r>
              <a:rPr lang="ko-KR" altLang="en-US" sz="1400"/>
              <a:t>또는 학습 단계이다</a:t>
            </a:r>
            <a:r>
              <a:rPr lang="en-US" altLang="ko-KR" sz="1400"/>
              <a:t>.</a:t>
            </a:r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심층 신경망을 학습하는게 딥 러닝이다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80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LSTM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1FBD-C6AE-5D91-C1FC-9DDFE433B8AF}"/>
              </a:ext>
            </a:extLst>
          </p:cNvPr>
          <p:cNvSpPr txBox="1"/>
          <p:nvPr/>
        </p:nvSpPr>
        <p:spPr>
          <a:xfrm>
            <a:off x="1336604" y="4030853"/>
            <a:ext cx="366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2. LSTM(Long Short-Term Memory)</a:t>
            </a:r>
            <a:endParaRPr lang="ko-KR" alt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E3138-79CD-67A8-1B8F-92B3A64B6176}"/>
              </a:ext>
            </a:extLst>
          </p:cNvPr>
          <p:cNvSpPr txBox="1"/>
          <p:nvPr/>
        </p:nvSpPr>
        <p:spPr>
          <a:xfrm>
            <a:off x="5055197" y="1579366"/>
            <a:ext cx="3663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/>
              <a:t> </a:t>
            </a:r>
            <a:r>
              <a:rPr lang="ko-KR" altLang="en-US" sz="1400"/>
              <a:t>와      이라는 두 개의 입력이 각각의 가중치와 곱해져서 메모리 셀의 입력이 됨</a:t>
            </a: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하이퍼볼릭탄젠트 함수의 입력으로     사용하고 이 값은 은닉층의 출력인 은닉 상태가 됨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297194-D654-6227-3EBB-274ACE9212DD}"/>
              </a:ext>
            </a:extLst>
          </p:cNvPr>
          <p:cNvSpPr txBox="1"/>
          <p:nvPr/>
        </p:nvSpPr>
        <p:spPr>
          <a:xfrm>
            <a:off x="5085200" y="4797152"/>
            <a:ext cx="3492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endParaRPr lang="ko-KR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14:cNvPr>
              <p14:cNvContentPartPr/>
              <p14:nvPr/>
            </p14:nvContentPartPr>
            <p14:xfrm>
              <a:off x="1232663" y="47777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63" y="46877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D6B7E7F-1464-4AB3-BDAE-83DF737866CA}"/>
              </a:ext>
            </a:extLst>
          </p:cNvPr>
          <p:cNvSpPr txBox="1"/>
          <p:nvPr/>
        </p:nvSpPr>
        <p:spPr>
          <a:xfrm>
            <a:off x="2016113" y="1026565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1. </a:t>
            </a:r>
            <a:r>
              <a:rPr lang="ko-KR" altLang="en-US" sz="1800"/>
              <a:t>바닐라 </a:t>
            </a:r>
            <a:r>
              <a:rPr lang="en-US" altLang="ko-KR" sz="1800"/>
              <a:t>RNN</a:t>
            </a:r>
            <a:endParaRPr lang="ko-KR" altLang="en-US" sz="1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1A74F1-792C-F615-B684-E14963758DF4}"/>
              </a:ext>
            </a:extLst>
          </p:cNvPr>
          <p:cNvSpPr txBox="1"/>
          <p:nvPr/>
        </p:nvSpPr>
        <p:spPr>
          <a:xfrm>
            <a:off x="5085289" y="4627875"/>
            <a:ext cx="3807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은닉층의 메모리 셀에 입력 게이트</a:t>
            </a:r>
            <a:r>
              <a:rPr lang="en-US" altLang="ko-KR" sz="1400"/>
              <a:t>, </a:t>
            </a:r>
            <a:r>
              <a:rPr lang="ko-KR" altLang="en-US" sz="1400"/>
              <a:t>삭제 게이트</a:t>
            </a:r>
            <a:r>
              <a:rPr lang="en-US" altLang="ko-KR" sz="1400"/>
              <a:t>, </a:t>
            </a:r>
            <a:r>
              <a:rPr lang="ko-KR" altLang="en-US" sz="1400"/>
              <a:t>출력 게이트를 추가하여 불필요한 기억을 지우고 기억해야 할 것을 정함</a:t>
            </a: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en-US" altLang="ko-KR" sz="1400"/>
              <a:t>RNN</a:t>
            </a:r>
            <a:r>
              <a:rPr lang="ko-KR" altLang="en-US" sz="1400"/>
              <a:t>과 비교했을 때 긴 시퀀스 입력을      처리하는데 탁월한 성능을 보임</a:t>
            </a:r>
            <a:endParaRPr lang="en-US" altLang="ko-KR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1A5EF5-67E6-6176-498C-10E566190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93" y="1446305"/>
            <a:ext cx="2673479" cy="21648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AE4BB3-C4B9-984E-54F6-748C3092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326" y="4430226"/>
            <a:ext cx="2771345" cy="22111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FFADBD8-E4A9-EF92-079E-B12823EF9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1651276"/>
            <a:ext cx="180975" cy="2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AFC3789-4071-9834-8058-D7D87F169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128" y="1683421"/>
            <a:ext cx="247652" cy="1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i="0"/>
              <a:t>LSTM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297194-D654-6227-3EBB-274ACE9212DD}"/>
              </a:ext>
            </a:extLst>
          </p:cNvPr>
          <p:cNvSpPr txBox="1"/>
          <p:nvPr/>
        </p:nvSpPr>
        <p:spPr>
          <a:xfrm>
            <a:off x="5076056" y="4797152"/>
            <a:ext cx="3492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endParaRPr lang="en-US" altLang="ko-KR" sz="1400"/>
          </a:p>
          <a:p>
            <a:pPr marL="342900" indent="-342900">
              <a:buAutoNum type="arabicPeriod"/>
            </a:pPr>
            <a:endParaRPr lang="ko-KR" altLang="en-US" sz="1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14:cNvPr>
              <p14:cNvContentPartPr/>
              <p14:nvPr/>
            </p14:nvContentPartPr>
            <p14:xfrm>
              <a:off x="1232663" y="477776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63" y="46877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BAE4BB3-C4B9-984E-54F6-748C30929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489700"/>
            <a:ext cx="5472608" cy="436644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35BD38C-680C-8B1D-9EAD-025DC20D8E2D}"/>
              </a:ext>
            </a:extLst>
          </p:cNvPr>
          <p:cNvCxnSpPr>
            <a:cxnSpLocks/>
          </p:cNvCxnSpPr>
          <p:nvPr/>
        </p:nvCxnSpPr>
        <p:spPr>
          <a:xfrm>
            <a:off x="4788024" y="3212976"/>
            <a:ext cx="0" cy="57606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0A50C5F-9BD5-3C0D-CF04-9790D1EE7C9F}"/>
              </a:ext>
            </a:extLst>
          </p:cNvPr>
          <p:cNvCxnSpPr>
            <a:cxnSpLocks/>
          </p:cNvCxnSpPr>
          <p:nvPr/>
        </p:nvCxnSpPr>
        <p:spPr>
          <a:xfrm>
            <a:off x="4788024" y="3770744"/>
            <a:ext cx="432048" cy="84025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4980EB-1085-847A-A5E5-5F8B25376D07}"/>
              </a:ext>
            </a:extLst>
          </p:cNvPr>
          <p:cNvCxnSpPr>
            <a:cxnSpLocks/>
          </p:cNvCxnSpPr>
          <p:nvPr/>
        </p:nvCxnSpPr>
        <p:spPr>
          <a:xfrm flipH="1">
            <a:off x="4788024" y="3213740"/>
            <a:ext cx="43204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F32EFA9-E770-B9EC-6A19-23604468030B}"/>
              </a:ext>
            </a:extLst>
          </p:cNvPr>
          <p:cNvCxnSpPr>
            <a:cxnSpLocks/>
          </p:cNvCxnSpPr>
          <p:nvPr/>
        </p:nvCxnSpPr>
        <p:spPr>
          <a:xfrm>
            <a:off x="5220072" y="2708920"/>
            <a:ext cx="0" cy="50405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103FDA-A27E-1FC1-D66B-C82222C6D8DB}"/>
              </a:ext>
            </a:extLst>
          </p:cNvPr>
          <p:cNvCxnSpPr>
            <a:cxnSpLocks/>
          </p:cNvCxnSpPr>
          <p:nvPr/>
        </p:nvCxnSpPr>
        <p:spPr>
          <a:xfrm flipH="1">
            <a:off x="5220072" y="2708920"/>
            <a:ext cx="11521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D6486C-1D4E-435D-A279-409CF9CC22AD}"/>
              </a:ext>
            </a:extLst>
          </p:cNvPr>
          <p:cNvCxnSpPr>
            <a:cxnSpLocks/>
          </p:cNvCxnSpPr>
          <p:nvPr/>
        </p:nvCxnSpPr>
        <p:spPr>
          <a:xfrm flipH="1" flipV="1">
            <a:off x="5220072" y="4605580"/>
            <a:ext cx="1152128" cy="5418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7442B49-2FA1-8027-E915-D00A101F6686}"/>
              </a:ext>
            </a:extLst>
          </p:cNvPr>
          <p:cNvCxnSpPr>
            <a:cxnSpLocks/>
          </p:cNvCxnSpPr>
          <p:nvPr/>
        </p:nvCxnSpPr>
        <p:spPr>
          <a:xfrm>
            <a:off x="6372200" y="2704924"/>
            <a:ext cx="0" cy="190065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D163E9-D6FF-41F8-B6EB-C04CAF13968D}"/>
              </a:ext>
            </a:extLst>
          </p:cNvPr>
          <p:cNvCxnSpPr>
            <a:cxnSpLocks/>
          </p:cNvCxnSpPr>
          <p:nvPr/>
        </p:nvCxnSpPr>
        <p:spPr>
          <a:xfrm>
            <a:off x="3563888" y="2636912"/>
            <a:ext cx="0" cy="136815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93CE4C-82C5-5CCF-DE21-76F7E68F6713}"/>
              </a:ext>
            </a:extLst>
          </p:cNvPr>
          <p:cNvCxnSpPr>
            <a:cxnSpLocks/>
          </p:cNvCxnSpPr>
          <p:nvPr/>
        </p:nvCxnSpPr>
        <p:spPr>
          <a:xfrm>
            <a:off x="3563888" y="3996060"/>
            <a:ext cx="125556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E8F64-402E-C48B-FCDE-DFADA4E1934A}"/>
              </a:ext>
            </a:extLst>
          </p:cNvPr>
          <p:cNvCxnSpPr>
            <a:cxnSpLocks/>
          </p:cNvCxnSpPr>
          <p:nvPr/>
        </p:nvCxnSpPr>
        <p:spPr>
          <a:xfrm>
            <a:off x="4644008" y="3160782"/>
            <a:ext cx="177721" cy="8352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37580C-F10F-925A-9AF9-C244D490999E}"/>
              </a:ext>
            </a:extLst>
          </p:cNvPr>
          <p:cNvCxnSpPr>
            <a:cxnSpLocks/>
          </p:cNvCxnSpPr>
          <p:nvPr/>
        </p:nvCxnSpPr>
        <p:spPr>
          <a:xfrm flipH="1">
            <a:off x="4644008" y="3160782"/>
            <a:ext cx="161967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E8F93E-75DC-FE8A-B0F8-70CFB43F1EA1}"/>
              </a:ext>
            </a:extLst>
          </p:cNvPr>
          <p:cNvCxnSpPr>
            <a:cxnSpLocks/>
          </p:cNvCxnSpPr>
          <p:nvPr/>
        </p:nvCxnSpPr>
        <p:spPr>
          <a:xfrm>
            <a:off x="6263680" y="2636912"/>
            <a:ext cx="0" cy="52387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8970C73-5568-9DA2-5C01-13C4F240B1DF}"/>
              </a:ext>
            </a:extLst>
          </p:cNvPr>
          <p:cNvCxnSpPr>
            <a:cxnSpLocks/>
          </p:cNvCxnSpPr>
          <p:nvPr/>
        </p:nvCxnSpPr>
        <p:spPr>
          <a:xfrm flipV="1">
            <a:off x="3563887" y="2625688"/>
            <a:ext cx="2699792" cy="1046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7811D0F-38BB-6DFB-295D-A8A5F76071DE}"/>
              </a:ext>
            </a:extLst>
          </p:cNvPr>
          <p:cNvCxnSpPr>
            <a:cxnSpLocks/>
          </p:cNvCxnSpPr>
          <p:nvPr/>
        </p:nvCxnSpPr>
        <p:spPr>
          <a:xfrm>
            <a:off x="3491880" y="3160782"/>
            <a:ext cx="0" cy="10603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03A6326-BC2B-5CB8-B0BD-70FD2BFB150F}"/>
              </a:ext>
            </a:extLst>
          </p:cNvPr>
          <p:cNvCxnSpPr>
            <a:cxnSpLocks/>
          </p:cNvCxnSpPr>
          <p:nvPr/>
        </p:nvCxnSpPr>
        <p:spPr>
          <a:xfrm>
            <a:off x="3491880" y="3160782"/>
            <a:ext cx="5760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5BC1FED-7829-3502-20B6-A17F47868C54}"/>
              </a:ext>
            </a:extLst>
          </p:cNvPr>
          <p:cNvCxnSpPr>
            <a:cxnSpLocks/>
          </p:cNvCxnSpPr>
          <p:nvPr/>
        </p:nvCxnSpPr>
        <p:spPr>
          <a:xfrm>
            <a:off x="4050680" y="3160782"/>
            <a:ext cx="0" cy="12043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2DA018E-5C57-AE8D-6EE7-360AB8C1B55C}"/>
              </a:ext>
            </a:extLst>
          </p:cNvPr>
          <p:cNvCxnSpPr>
            <a:cxnSpLocks/>
          </p:cNvCxnSpPr>
          <p:nvPr/>
        </p:nvCxnSpPr>
        <p:spPr>
          <a:xfrm flipH="1">
            <a:off x="2339752" y="4221088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2DADF8-8D41-BB9A-37D8-18D90AB323D1}"/>
              </a:ext>
            </a:extLst>
          </p:cNvPr>
          <p:cNvCxnSpPr>
            <a:cxnSpLocks/>
          </p:cNvCxnSpPr>
          <p:nvPr/>
        </p:nvCxnSpPr>
        <p:spPr>
          <a:xfrm>
            <a:off x="4050680" y="4365104"/>
            <a:ext cx="809352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F28A5A5-8C2B-9BA2-4FDA-ADE8BD05B9E9}"/>
              </a:ext>
            </a:extLst>
          </p:cNvPr>
          <p:cNvCxnSpPr>
            <a:cxnSpLocks/>
          </p:cNvCxnSpPr>
          <p:nvPr/>
        </p:nvCxnSpPr>
        <p:spPr>
          <a:xfrm>
            <a:off x="4866630" y="4509120"/>
            <a:ext cx="0" cy="1347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53EA771-10FF-2719-62BB-2AEFE164A2EA}"/>
              </a:ext>
            </a:extLst>
          </p:cNvPr>
          <p:cNvCxnSpPr>
            <a:cxnSpLocks/>
          </p:cNvCxnSpPr>
          <p:nvPr/>
        </p:nvCxnSpPr>
        <p:spPr>
          <a:xfrm>
            <a:off x="2339752" y="4221088"/>
            <a:ext cx="0" cy="3844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EB9847F-81E6-C242-7114-87215F3F880F}"/>
              </a:ext>
            </a:extLst>
          </p:cNvPr>
          <p:cNvCxnSpPr>
            <a:cxnSpLocks/>
          </p:cNvCxnSpPr>
          <p:nvPr/>
        </p:nvCxnSpPr>
        <p:spPr>
          <a:xfrm>
            <a:off x="2339752" y="4605580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E253D5-6DB0-4415-AFD3-F5EA4F00772E}"/>
              </a:ext>
            </a:extLst>
          </p:cNvPr>
          <p:cNvCxnSpPr>
            <a:cxnSpLocks/>
          </p:cNvCxnSpPr>
          <p:nvPr/>
        </p:nvCxnSpPr>
        <p:spPr>
          <a:xfrm>
            <a:off x="4139952" y="4605580"/>
            <a:ext cx="0" cy="12505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3665E66-951D-6A99-D48A-7DDC57EFD2AD}"/>
              </a:ext>
            </a:extLst>
          </p:cNvPr>
          <p:cNvCxnSpPr>
            <a:cxnSpLocks/>
          </p:cNvCxnSpPr>
          <p:nvPr/>
        </p:nvCxnSpPr>
        <p:spPr>
          <a:xfrm>
            <a:off x="4139952" y="5856143"/>
            <a:ext cx="7266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4B497CB-F70E-76F8-FBD4-D6C96CC6D786}"/>
              </a:ext>
            </a:extLst>
          </p:cNvPr>
          <p:cNvCxnSpPr>
            <a:cxnSpLocks/>
          </p:cNvCxnSpPr>
          <p:nvPr/>
        </p:nvCxnSpPr>
        <p:spPr>
          <a:xfrm>
            <a:off x="3995936" y="3675681"/>
            <a:ext cx="0" cy="7614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7826DB1-095B-6F0C-691F-1552996E7BDC}"/>
              </a:ext>
            </a:extLst>
          </p:cNvPr>
          <p:cNvCxnSpPr>
            <a:cxnSpLocks/>
          </p:cNvCxnSpPr>
          <p:nvPr/>
        </p:nvCxnSpPr>
        <p:spPr>
          <a:xfrm>
            <a:off x="3995936" y="3680595"/>
            <a:ext cx="100811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496BBD4-8C80-2184-0294-89C53BF01A93}"/>
              </a:ext>
            </a:extLst>
          </p:cNvPr>
          <p:cNvCxnSpPr>
            <a:cxnSpLocks/>
          </p:cNvCxnSpPr>
          <p:nvPr/>
        </p:nvCxnSpPr>
        <p:spPr>
          <a:xfrm>
            <a:off x="5004048" y="3675681"/>
            <a:ext cx="0" cy="241761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D383E29-8659-B33F-E74D-2ED02E022ECD}"/>
              </a:ext>
            </a:extLst>
          </p:cNvPr>
          <p:cNvCxnSpPr>
            <a:cxnSpLocks/>
          </p:cNvCxnSpPr>
          <p:nvPr/>
        </p:nvCxnSpPr>
        <p:spPr>
          <a:xfrm flipH="1">
            <a:off x="3419872" y="4437112"/>
            <a:ext cx="57606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94A6AFF-9A2F-9EB9-4768-49840496C14C}"/>
              </a:ext>
            </a:extLst>
          </p:cNvPr>
          <p:cNvCxnSpPr>
            <a:cxnSpLocks/>
          </p:cNvCxnSpPr>
          <p:nvPr/>
        </p:nvCxnSpPr>
        <p:spPr>
          <a:xfrm>
            <a:off x="2267744" y="4077072"/>
            <a:ext cx="0" cy="6480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0B4FCB8-D523-1581-ADF5-C64D09EA1D75}"/>
              </a:ext>
            </a:extLst>
          </p:cNvPr>
          <p:cNvCxnSpPr>
            <a:cxnSpLocks/>
          </p:cNvCxnSpPr>
          <p:nvPr/>
        </p:nvCxnSpPr>
        <p:spPr>
          <a:xfrm>
            <a:off x="2267744" y="4725144"/>
            <a:ext cx="1800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69904CC-4E83-C0B9-8944-E61CB123905B}"/>
              </a:ext>
            </a:extLst>
          </p:cNvPr>
          <p:cNvCxnSpPr>
            <a:cxnSpLocks/>
          </p:cNvCxnSpPr>
          <p:nvPr/>
        </p:nvCxnSpPr>
        <p:spPr>
          <a:xfrm>
            <a:off x="3419872" y="4077072"/>
            <a:ext cx="0" cy="36004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56606B3-4AEC-F895-D8AE-260C95152C5F}"/>
              </a:ext>
            </a:extLst>
          </p:cNvPr>
          <p:cNvCxnSpPr>
            <a:cxnSpLocks/>
          </p:cNvCxnSpPr>
          <p:nvPr/>
        </p:nvCxnSpPr>
        <p:spPr>
          <a:xfrm>
            <a:off x="2270520" y="4077072"/>
            <a:ext cx="122136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33BB24F-AA5F-195E-001E-E228AFDA728C}"/>
              </a:ext>
            </a:extLst>
          </p:cNvPr>
          <p:cNvCxnSpPr>
            <a:cxnSpLocks/>
          </p:cNvCxnSpPr>
          <p:nvPr/>
        </p:nvCxnSpPr>
        <p:spPr>
          <a:xfrm>
            <a:off x="4067944" y="4725144"/>
            <a:ext cx="0" cy="136815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8EAFD59-811F-2B99-6B65-871069F26748}"/>
              </a:ext>
            </a:extLst>
          </p:cNvPr>
          <p:cNvCxnSpPr>
            <a:cxnSpLocks/>
          </p:cNvCxnSpPr>
          <p:nvPr/>
        </p:nvCxnSpPr>
        <p:spPr>
          <a:xfrm>
            <a:off x="4067944" y="6093296"/>
            <a:ext cx="93610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84E97B1-A261-EF03-45B1-0D8BD2A9520C}"/>
              </a:ext>
            </a:extLst>
          </p:cNvPr>
          <p:cNvCxnSpPr>
            <a:cxnSpLocks/>
          </p:cNvCxnSpPr>
          <p:nvPr/>
        </p:nvCxnSpPr>
        <p:spPr>
          <a:xfrm>
            <a:off x="7020272" y="1093334"/>
            <a:ext cx="154817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053ECFD-2AB0-87FC-0940-E91F63D9B588}"/>
              </a:ext>
            </a:extLst>
          </p:cNvPr>
          <p:cNvSpPr txBox="1"/>
          <p:nvPr/>
        </p:nvSpPr>
        <p:spPr>
          <a:xfrm>
            <a:off x="7387531" y="1112903"/>
            <a:ext cx="972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입력 게이트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E78428A-22C0-13DC-39B4-0C81E7371542}"/>
              </a:ext>
            </a:extLst>
          </p:cNvPr>
          <p:cNvCxnSpPr>
            <a:cxnSpLocks/>
          </p:cNvCxnSpPr>
          <p:nvPr/>
        </p:nvCxnSpPr>
        <p:spPr>
          <a:xfrm>
            <a:off x="7040508" y="1374513"/>
            <a:ext cx="15279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3C43845-2157-098D-9E38-537D0A214358}"/>
              </a:ext>
            </a:extLst>
          </p:cNvPr>
          <p:cNvSpPr txBox="1"/>
          <p:nvPr/>
        </p:nvSpPr>
        <p:spPr>
          <a:xfrm>
            <a:off x="7387531" y="1408628"/>
            <a:ext cx="972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삭제 게이트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A802E4-D568-48FA-A5B9-D83C6BA9DA47}"/>
              </a:ext>
            </a:extLst>
          </p:cNvPr>
          <p:cNvCxnSpPr>
            <a:cxnSpLocks/>
          </p:cNvCxnSpPr>
          <p:nvPr/>
        </p:nvCxnSpPr>
        <p:spPr>
          <a:xfrm>
            <a:off x="7039856" y="1704352"/>
            <a:ext cx="152858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FC69C-F46B-1701-2403-FCD5D877984A}"/>
              </a:ext>
            </a:extLst>
          </p:cNvPr>
          <p:cNvSpPr txBox="1"/>
          <p:nvPr/>
        </p:nvSpPr>
        <p:spPr>
          <a:xfrm>
            <a:off x="7524328" y="1738466"/>
            <a:ext cx="972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셀 상태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F3F0853-B7B6-332E-2DAE-78914FA78FDE}"/>
              </a:ext>
            </a:extLst>
          </p:cNvPr>
          <p:cNvCxnSpPr>
            <a:cxnSpLocks/>
          </p:cNvCxnSpPr>
          <p:nvPr/>
        </p:nvCxnSpPr>
        <p:spPr>
          <a:xfrm>
            <a:off x="7039856" y="2000076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C49DA6B-9BA5-E449-F126-131EF014913F}"/>
              </a:ext>
            </a:extLst>
          </p:cNvPr>
          <p:cNvSpPr txBox="1"/>
          <p:nvPr/>
        </p:nvSpPr>
        <p:spPr>
          <a:xfrm>
            <a:off x="7039856" y="2003633"/>
            <a:ext cx="1763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출력 게이트와 은닉 상태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C6187FDF-8E11-D73A-FA8B-7B7DC924B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951" y="3267733"/>
            <a:ext cx="652287" cy="35123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31F8E53-300D-AE95-3601-953CF4EB2A83}"/>
              </a:ext>
            </a:extLst>
          </p:cNvPr>
          <p:cNvSpPr txBox="1"/>
          <p:nvPr/>
        </p:nvSpPr>
        <p:spPr>
          <a:xfrm>
            <a:off x="7270000" y="3690935"/>
            <a:ext cx="1038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시그모이드 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7E09B63B-D5EC-3BFB-373B-067874D30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2169" y="4068197"/>
            <a:ext cx="716363" cy="33613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8BBE92C6-4C06-5DBA-148A-744F551A3CBC}"/>
              </a:ext>
            </a:extLst>
          </p:cNvPr>
          <p:cNvSpPr txBox="1"/>
          <p:nvPr/>
        </p:nvSpPr>
        <p:spPr>
          <a:xfrm>
            <a:off x="7133236" y="4481409"/>
            <a:ext cx="134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하이퍼볼릭 탄젠트 </a:t>
            </a: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161D9525-EB84-5FF9-4F7D-D48B16503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784" y="4875289"/>
            <a:ext cx="390525" cy="371475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5B621E4C-6C07-ECF7-8AB5-6BFE13C33A5F}"/>
              </a:ext>
            </a:extLst>
          </p:cNvPr>
          <p:cNvSpPr txBox="1"/>
          <p:nvPr/>
        </p:nvSpPr>
        <p:spPr>
          <a:xfrm>
            <a:off x="7093515" y="6398393"/>
            <a:ext cx="147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이전 시점 </a:t>
            </a:r>
            <a:r>
              <a:rPr lang="en-US" altLang="ko-KR" sz="1100"/>
              <a:t>t-1</a:t>
            </a:r>
            <a:r>
              <a:rPr lang="ko-KR" altLang="en-US" sz="1100"/>
              <a:t>의 </a:t>
            </a:r>
            <a:r>
              <a:rPr lang="en-US" altLang="ko-KR" sz="1100"/>
              <a:t>x</a:t>
            </a:r>
            <a:r>
              <a:rPr lang="ko-KR" altLang="en-US" sz="1100"/>
              <a:t>값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7EFDB38B-BB0F-7537-064A-6F6504D2D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1488" y="5651355"/>
            <a:ext cx="466725" cy="409575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2C0428DA-5F0E-3147-8C3C-F722DA2AF6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8994" y="6289605"/>
            <a:ext cx="466916" cy="409575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0CA96D3-85D1-DB4A-A782-4473E263D0A5}"/>
              </a:ext>
            </a:extLst>
          </p:cNvPr>
          <p:cNvSpPr txBox="1"/>
          <p:nvPr/>
        </p:nvSpPr>
        <p:spPr>
          <a:xfrm>
            <a:off x="7424506" y="5294248"/>
            <a:ext cx="1038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가중치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B3A8E2A-EFD1-09B8-6464-3F0F8E053D5D}"/>
              </a:ext>
            </a:extLst>
          </p:cNvPr>
          <p:cNvSpPr txBox="1"/>
          <p:nvPr/>
        </p:nvSpPr>
        <p:spPr>
          <a:xfrm>
            <a:off x="7138310" y="5874370"/>
            <a:ext cx="1476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현재 시점 </a:t>
            </a:r>
            <a:r>
              <a:rPr lang="en-US" altLang="ko-KR" sz="1100"/>
              <a:t>t</a:t>
            </a:r>
            <a:r>
              <a:rPr lang="ko-KR" altLang="en-US" sz="1100"/>
              <a:t>의 </a:t>
            </a:r>
            <a:r>
              <a:rPr lang="en-US" altLang="ko-KR" sz="1100"/>
              <a:t>x</a:t>
            </a:r>
            <a:r>
              <a:rPr lang="ko-KR" altLang="en-US" sz="1100"/>
              <a:t>값 </a:t>
            </a: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C66D443E-6C50-D591-C6AA-F6C523FF0C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8274" y="4880383"/>
            <a:ext cx="380333" cy="354977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B32B0E41-FF38-A7A7-F7E3-89D33AB6A3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2569" y="4889064"/>
            <a:ext cx="342133" cy="3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영화 리뷰 감성 분류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14:cNvPr>
              <p14:cNvContentPartPr/>
              <p14:nvPr/>
            </p14:nvContentPartPr>
            <p14:xfrm>
              <a:off x="1232663" y="477776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825CBA-8D17-13A7-6F69-2CAE5FFE8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63" y="46877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F96F1AF7-98FA-C678-4C26-800512E0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8" y="1988840"/>
            <a:ext cx="8229977" cy="317664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01437F-8419-EE78-403E-4E395D6ADEDC}"/>
              </a:ext>
            </a:extLst>
          </p:cNvPr>
          <p:cNvSpPr/>
          <p:nvPr/>
        </p:nvSpPr>
        <p:spPr>
          <a:xfrm>
            <a:off x="755650" y="2852936"/>
            <a:ext cx="187213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0A2A6D-8402-84F2-63F0-B8E8EDA78F24}"/>
              </a:ext>
            </a:extLst>
          </p:cNvPr>
          <p:cNvSpPr/>
          <p:nvPr/>
        </p:nvSpPr>
        <p:spPr>
          <a:xfrm>
            <a:off x="755650" y="3910969"/>
            <a:ext cx="3380687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134317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52927</TotalTime>
  <Words>392</Words>
  <Application>Microsoft Office PowerPoint</Application>
  <PresentationFormat>화면 슬라이드 쇼(4:3)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굴림</vt:lpstr>
      <vt:lpstr>맑은 고딕</vt:lpstr>
      <vt:lpstr>Times New Roman</vt:lpstr>
      <vt:lpstr>Wingdings</vt:lpstr>
      <vt:lpstr>Default Theme</vt:lpstr>
      <vt:lpstr>딥러닝을 이용한 자연어 처리</vt:lpstr>
      <vt:lpstr>목차</vt:lpstr>
      <vt:lpstr>퍼셉트론</vt:lpstr>
      <vt:lpstr>퍼셉트론</vt:lpstr>
      <vt:lpstr>단층 퍼셉트론(Single-Layer Perceptron)</vt:lpstr>
      <vt:lpstr>다층 퍼셉트론(MultiLayer PercepTron)</vt:lpstr>
      <vt:lpstr>LSTM</vt:lpstr>
      <vt:lpstr>LSTM</vt:lpstr>
      <vt:lpstr>영화 리뷰 감성 분류</vt:lpstr>
      <vt:lpstr>영화 리뷰 감성 분류</vt:lpstr>
      <vt:lpstr>학습 예정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603</cp:revision>
  <cp:lastPrinted>2016-11-01T07:29:09Z</cp:lastPrinted>
  <dcterms:created xsi:type="dcterms:W3CDTF">2013-09-09T21:16:08Z</dcterms:created>
  <dcterms:modified xsi:type="dcterms:W3CDTF">2022-07-03T13:46:02Z</dcterms:modified>
</cp:coreProperties>
</file>