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427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3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3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딥러닝을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22.07.11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태깅</a:t>
            </a:r>
            <a:r>
              <a:rPr lang="en-US" altLang="ko-KR" sz="3200" i="0"/>
              <a:t> – </a:t>
            </a:r>
            <a:r>
              <a:rPr lang="ko-KR" altLang="en-US" sz="3200" i="0"/>
              <a:t>개체명 인식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52978-C96D-D733-5F9F-CFF44D7A53FD}"/>
              </a:ext>
            </a:extLst>
          </p:cNvPr>
          <p:cNvSpPr txBox="1"/>
          <p:nvPr/>
        </p:nvSpPr>
        <p:spPr>
          <a:xfrm>
            <a:off x="691181" y="90407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5. </a:t>
            </a:r>
            <a:r>
              <a:rPr lang="ko-KR" altLang="en-US" sz="1800" b="1"/>
              <a:t>분리</a:t>
            </a:r>
            <a:r>
              <a:rPr lang="en-US" altLang="ko-KR" sz="1800" b="1"/>
              <a:t> </a:t>
            </a:r>
            <a:endParaRPr lang="ko-KR" altLang="en-US" sz="1800" b="1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ACCD44-DA16-DAE8-44BD-B9CB7D0E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92" y="1310765"/>
            <a:ext cx="8166180" cy="23596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FBC922-FDF4-6590-84B1-F1CB0399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3" y="3939499"/>
            <a:ext cx="8328340" cy="2703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C39F4-C94F-DB0B-A02E-D1F98139CAC2}"/>
              </a:ext>
            </a:extLst>
          </p:cNvPr>
          <p:cNvSpPr txBox="1"/>
          <p:nvPr/>
        </p:nvSpPr>
        <p:spPr>
          <a:xfrm>
            <a:off x="640250" y="36202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6. </a:t>
            </a:r>
            <a:r>
              <a:rPr lang="ko-KR" altLang="en-US" sz="1800" b="1"/>
              <a:t>정수 인코딩</a:t>
            </a:r>
          </a:p>
        </p:txBody>
      </p:sp>
    </p:spTree>
    <p:extLst>
      <p:ext uri="{BB962C8B-B14F-4D97-AF65-F5344CB8AC3E}">
        <p14:creationId xmlns:p14="http://schemas.microsoft.com/office/powerpoint/2010/main" val="107762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태깅</a:t>
            </a:r>
            <a:r>
              <a:rPr lang="en-US" altLang="ko-KR" sz="3200" i="0"/>
              <a:t> – </a:t>
            </a:r>
            <a:r>
              <a:rPr lang="ko-KR" altLang="en-US" sz="3200" i="0"/>
              <a:t>개체명 인식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52978-C96D-D733-5F9F-CFF44D7A53FD}"/>
              </a:ext>
            </a:extLst>
          </p:cNvPr>
          <p:cNvSpPr txBox="1"/>
          <p:nvPr/>
        </p:nvSpPr>
        <p:spPr>
          <a:xfrm>
            <a:off x="611560" y="35637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7. </a:t>
            </a:r>
            <a:r>
              <a:rPr lang="ko-KR" altLang="en-US" sz="1800" b="1"/>
              <a:t>디코딩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F0DC44-BD56-7FE9-4F50-A2FC44D9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2" y="1556792"/>
            <a:ext cx="8244408" cy="16760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AFCE01-87CF-9EDF-38F9-AA3A5419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6" y="4295538"/>
            <a:ext cx="8134629" cy="17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3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태깅</a:t>
            </a:r>
            <a:r>
              <a:rPr lang="en-US" altLang="ko-KR" sz="3200" i="0"/>
              <a:t> – </a:t>
            </a:r>
            <a:r>
              <a:rPr lang="ko-KR" altLang="en-US" sz="3200" i="0"/>
              <a:t>개체명 인식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52978-C96D-D733-5F9F-CFF44D7A53FD}"/>
              </a:ext>
            </a:extLst>
          </p:cNvPr>
          <p:cNvSpPr txBox="1"/>
          <p:nvPr/>
        </p:nvSpPr>
        <p:spPr>
          <a:xfrm>
            <a:off x="653603" y="118292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8. </a:t>
            </a:r>
            <a:r>
              <a:rPr lang="ko-KR" altLang="en-US" sz="1800" b="1"/>
              <a:t>모델 생성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18625-688F-E176-A751-4DD5916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3" y="1913523"/>
            <a:ext cx="8273874" cy="2243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A02159-77B6-3C84-F708-F91C7844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14" y="4797152"/>
            <a:ext cx="8273874" cy="5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/>
              <a:t>양방향 </a:t>
            </a:r>
            <a:r>
              <a:rPr lang="en-US" altLang="ko-KR" b="1"/>
              <a:t>LSTM 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태깅 </a:t>
            </a:r>
            <a:r>
              <a:rPr lang="en-US" altLang="ko-KR" b="1"/>
              <a:t>– </a:t>
            </a:r>
            <a:r>
              <a:rPr lang="ko-KR" altLang="en-US" b="1"/>
              <a:t>개체명 인식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양방향 </a:t>
            </a:r>
            <a:r>
              <a:rPr lang="en-US" altLang="ko-KR" sz="3200" i="0"/>
              <a:t>LSTM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E3138-79CD-67A8-1B8F-92B3A64B6176}"/>
              </a:ext>
            </a:extLst>
          </p:cNvPr>
          <p:cNvSpPr txBox="1"/>
          <p:nvPr/>
        </p:nvSpPr>
        <p:spPr>
          <a:xfrm>
            <a:off x="1547664" y="3284984"/>
            <a:ext cx="6929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1. </a:t>
            </a:r>
            <a:r>
              <a:rPr lang="ko-KR" altLang="en-US" sz="1400"/>
              <a:t>두개의 독립적인 </a:t>
            </a:r>
            <a:r>
              <a:rPr lang="en-US" altLang="ko-KR" sz="1400"/>
              <a:t>LSTM </a:t>
            </a:r>
            <a:r>
              <a:rPr lang="ko-KR" altLang="en-US" sz="1400"/>
              <a:t>아키텍처 사용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2. </a:t>
            </a:r>
            <a:r>
              <a:rPr lang="ko-KR" altLang="en-US" sz="1400"/>
              <a:t>양방향</a:t>
            </a:r>
            <a:r>
              <a:rPr lang="en-US" altLang="ko-KR" sz="1400"/>
              <a:t>LSTM</a:t>
            </a:r>
            <a:r>
              <a:rPr lang="ko-KR" altLang="en-US" sz="1400"/>
              <a:t>은 뒤에 문맥까지 고려하기 위해 역방향으로 읽는 </a:t>
            </a:r>
            <a:r>
              <a:rPr lang="en-US" altLang="ko-KR" sz="1400"/>
              <a:t>LSTM </a:t>
            </a:r>
            <a:r>
              <a:rPr lang="ko-KR" altLang="en-US" sz="1400"/>
              <a:t>셀을 함께 사용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3. </a:t>
            </a:r>
            <a:r>
              <a:rPr lang="ko-KR" altLang="en-US" sz="1400"/>
              <a:t>순방향 </a:t>
            </a:r>
            <a:r>
              <a:rPr lang="en-US" altLang="ko-KR" sz="1400"/>
              <a:t>LSTM</a:t>
            </a:r>
            <a:r>
              <a:rPr lang="ko-KR" altLang="en-US" sz="1400"/>
              <a:t>은 마지막 시점의 은닉 상태를 반환하고 역방향 </a:t>
            </a:r>
            <a:r>
              <a:rPr lang="en-US" altLang="ko-KR" sz="1400"/>
              <a:t>LSTM</a:t>
            </a:r>
            <a:r>
              <a:rPr lang="ko-KR" altLang="en-US" sz="1400"/>
              <a:t>의 경우에는 첫번 쨰 시점의 은닉 상태를 반환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22B89-5B72-CBA0-3711-D551768A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81" y="1196752"/>
            <a:ext cx="4217862" cy="18625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805E0A-534D-89CD-98DC-01D3B9BFAF0A}"/>
              </a:ext>
            </a:extLst>
          </p:cNvPr>
          <p:cNvSpPr txBox="1"/>
          <p:nvPr/>
        </p:nvSpPr>
        <p:spPr>
          <a:xfrm>
            <a:off x="1529375" y="4848262"/>
            <a:ext cx="6929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/>
              <a:t>출력값에 대한 손실을 최소화하는 과정에서 모든 파라미터를 동시에 학습되는 종단간 학습 가능</a:t>
            </a:r>
            <a:endParaRPr lang="en-US" altLang="ko-KR" sz="1400" b="1"/>
          </a:p>
          <a:p>
            <a:pPr marL="342900" indent="-342900">
              <a:buAutoNum type="arabicPeriod"/>
            </a:pPr>
            <a:endParaRPr lang="en-US" altLang="ko-KR" sz="1400" b="1"/>
          </a:p>
          <a:p>
            <a:pPr marL="342900" indent="-342900">
              <a:buAutoNum type="arabicPeriod"/>
            </a:pPr>
            <a:r>
              <a:rPr lang="ko-KR" altLang="en-US" sz="1400" b="1"/>
              <a:t>단어간 유사성을 입력벡터에 내재화하여 성능 개선</a:t>
            </a:r>
            <a:endParaRPr lang="en-US" altLang="ko-KR" sz="1400" b="1"/>
          </a:p>
          <a:p>
            <a:pPr marL="342900" indent="-342900">
              <a:buAutoNum type="arabicPeriod"/>
            </a:pPr>
            <a:endParaRPr lang="en-US" altLang="ko-KR" sz="1400" b="1"/>
          </a:p>
          <a:p>
            <a:pPr marL="342900" indent="-342900">
              <a:buAutoNum type="arabicPeriod"/>
            </a:pPr>
            <a:r>
              <a:rPr lang="ko-KR" altLang="en-US" sz="1400" b="1"/>
              <a:t>데이터의 길이가 길어도 성능이 저하되지 않음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587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양방향 </a:t>
            </a:r>
            <a:r>
              <a:rPr lang="en-US" altLang="ko-KR" sz="3200" i="0"/>
              <a:t>LSTM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E3138-79CD-67A8-1B8F-92B3A64B6176}"/>
              </a:ext>
            </a:extLst>
          </p:cNvPr>
          <p:cNvSpPr txBox="1"/>
          <p:nvPr/>
        </p:nvSpPr>
        <p:spPr>
          <a:xfrm>
            <a:off x="7236296" y="3284984"/>
            <a:ext cx="1728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/>
              <a:t>데이터 정제</a:t>
            </a:r>
            <a:endParaRPr lang="en-US" altLang="ko-KR" sz="1400"/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토큰화</a:t>
            </a:r>
            <a:endParaRPr lang="en-US" altLang="ko-KR" sz="1400"/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정수 인코딩</a:t>
            </a:r>
            <a:endParaRPr lang="en-US" altLang="ko-KR" sz="1400"/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패딩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13050-D3D8-47F5-9B9C-CF12FFFF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6320"/>
            <a:ext cx="6207426" cy="3501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23906-EFA0-E253-B387-83D098449FE7}"/>
              </a:ext>
            </a:extLst>
          </p:cNvPr>
          <p:cNvSpPr txBox="1"/>
          <p:nvPr/>
        </p:nvSpPr>
        <p:spPr>
          <a:xfrm>
            <a:off x="7308304" y="2779002"/>
            <a:ext cx="23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전처리 과정</a:t>
            </a:r>
          </a:p>
        </p:txBody>
      </p:sp>
    </p:spTree>
    <p:extLst>
      <p:ext uri="{BB962C8B-B14F-4D97-AF65-F5344CB8AC3E}">
        <p14:creationId xmlns:p14="http://schemas.microsoft.com/office/powerpoint/2010/main" val="18165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양방향 </a:t>
            </a:r>
            <a:r>
              <a:rPr lang="en-US" altLang="ko-KR" sz="3200" i="0"/>
              <a:t>LSTM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4501F5-3944-8AF4-94FB-ED2331B82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07" y="1075984"/>
            <a:ext cx="7920880" cy="3489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FFAA67-32D9-9115-CA94-01F411BAB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92" y="4663639"/>
            <a:ext cx="8065591" cy="7552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54C691-216D-77D7-1625-273AEC32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51" y="5595862"/>
            <a:ext cx="7986295" cy="56031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41716B-3FF2-09BA-7B01-11A2CB722CAB}"/>
              </a:ext>
            </a:extLst>
          </p:cNvPr>
          <p:cNvSpPr/>
          <p:nvPr/>
        </p:nvSpPr>
        <p:spPr>
          <a:xfrm>
            <a:off x="971600" y="2907248"/>
            <a:ext cx="547260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25928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양방향 </a:t>
            </a:r>
            <a:r>
              <a:rPr lang="en-US" altLang="ko-KR" sz="3200" i="0"/>
              <a:t>LSTM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EBE26-0182-9523-C7FD-CDF7EE48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91" y="1988840"/>
            <a:ext cx="6929198" cy="1841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EBB2C1-6DC1-ED66-B02D-811CADB09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91" y="4005064"/>
            <a:ext cx="5056989" cy="13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3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태깅</a:t>
            </a:r>
            <a:r>
              <a:rPr lang="en-US" altLang="ko-KR" sz="3200" i="0"/>
              <a:t> – </a:t>
            </a:r>
            <a:r>
              <a:rPr lang="ko-KR" altLang="en-US" sz="3200" i="0"/>
              <a:t>개체명 인식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E3138-79CD-67A8-1B8F-92B3A64B6176}"/>
              </a:ext>
            </a:extLst>
          </p:cNvPr>
          <p:cNvSpPr txBox="1"/>
          <p:nvPr/>
        </p:nvSpPr>
        <p:spPr>
          <a:xfrm>
            <a:off x="736185" y="1844824"/>
            <a:ext cx="54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문장 </a:t>
            </a:r>
            <a:r>
              <a:rPr lang="en-US" altLang="ko-KR" sz="1400"/>
              <a:t>: </a:t>
            </a:r>
            <a:r>
              <a:rPr lang="ko-KR" altLang="en-US" sz="1400"/>
              <a:t>유재석이 </a:t>
            </a:r>
            <a:r>
              <a:rPr lang="en-US" altLang="ko-KR" sz="1400"/>
              <a:t>2022</a:t>
            </a:r>
            <a:r>
              <a:rPr lang="ko-KR" altLang="en-US" sz="1400"/>
              <a:t>년에 </a:t>
            </a:r>
            <a:r>
              <a:rPr lang="en-US" altLang="ko-KR" sz="1400"/>
              <a:t>CSlab</a:t>
            </a:r>
            <a:r>
              <a:rPr lang="ko-KR" altLang="en-US" sz="1400"/>
              <a:t>에 들어왔다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유재석 </a:t>
            </a:r>
            <a:r>
              <a:rPr lang="en-US" altLang="ko-KR" sz="1400"/>
              <a:t>- </a:t>
            </a:r>
            <a:r>
              <a:rPr lang="ko-KR" altLang="en-US" sz="1400"/>
              <a:t>사람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2022</a:t>
            </a:r>
            <a:r>
              <a:rPr lang="ko-KR" altLang="en-US" sz="1400"/>
              <a:t>년 </a:t>
            </a:r>
            <a:r>
              <a:rPr lang="en-US" altLang="ko-KR" sz="1400"/>
              <a:t>- </a:t>
            </a:r>
            <a:r>
              <a:rPr lang="ko-KR" altLang="en-US" sz="1400"/>
              <a:t>시간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CSLab - </a:t>
            </a:r>
            <a:r>
              <a:rPr lang="ko-KR" altLang="en-US" sz="1400"/>
              <a:t>조직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23906-EFA0-E253-B387-83D098449FE7}"/>
              </a:ext>
            </a:extLst>
          </p:cNvPr>
          <p:cNvSpPr txBox="1"/>
          <p:nvPr/>
        </p:nvSpPr>
        <p:spPr>
          <a:xfrm>
            <a:off x="736185" y="1307718"/>
            <a:ext cx="23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1. </a:t>
            </a:r>
            <a:r>
              <a:rPr lang="ko-KR" altLang="en-US" sz="1800" b="1"/>
              <a:t>개체명 인식이란</a:t>
            </a:r>
            <a:r>
              <a:rPr lang="en-US" altLang="ko-KR" sz="1800" b="1"/>
              <a:t>?</a:t>
            </a:r>
            <a:endParaRPr lang="ko-KR" altLang="en-US" sz="18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8CBAF-C8C6-924E-FD5B-952986941CFC}"/>
              </a:ext>
            </a:extLst>
          </p:cNvPr>
          <p:cNvSpPr txBox="1"/>
          <p:nvPr/>
        </p:nvSpPr>
        <p:spPr>
          <a:xfrm>
            <a:off x="683568" y="372226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2. </a:t>
            </a:r>
            <a:r>
              <a:rPr lang="ko-KR" altLang="en-US" sz="1800" b="1"/>
              <a:t>개체명 인식의 </a:t>
            </a:r>
            <a:r>
              <a:rPr lang="en-US" altLang="ko-KR" sz="1800" b="1">
                <a:solidFill>
                  <a:srgbClr val="FF0000"/>
                </a:solidFill>
              </a:rPr>
              <a:t>BIO</a:t>
            </a:r>
            <a:r>
              <a:rPr lang="en-US" altLang="ko-KR" sz="1800" b="1"/>
              <a:t> </a:t>
            </a:r>
            <a:r>
              <a:rPr lang="ko-KR" altLang="en-US" sz="1800" b="1"/>
              <a:t>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53473-9F20-190B-64EE-0AB7A6E15D83}"/>
              </a:ext>
            </a:extLst>
          </p:cNvPr>
          <p:cNvSpPr txBox="1"/>
          <p:nvPr/>
        </p:nvSpPr>
        <p:spPr>
          <a:xfrm>
            <a:off x="687658" y="4452411"/>
            <a:ext cx="54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문장</a:t>
            </a:r>
            <a:r>
              <a:rPr lang="en-US" altLang="ko-KR" sz="1400"/>
              <a:t>1: </a:t>
            </a:r>
            <a:r>
              <a:rPr lang="ko-KR" altLang="en-US" sz="1400"/>
              <a:t>범죄도시 보러가자</a:t>
            </a:r>
            <a:endParaRPr lang="en-US" altLang="ko-KR" sz="1400"/>
          </a:p>
          <a:p>
            <a:r>
              <a:rPr lang="en-US" altLang="ko-KR" sz="1400"/>
              <a:t>             B  I   I   I  O O O O</a:t>
            </a:r>
          </a:p>
          <a:p>
            <a:endParaRPr lang="en-US" altLang="ko-KR" sz="1400"/>
          </a:p>
          <a:p>
            <a:r>
              <a:rPr lang="ko-KR" altLang="en-US" sz="1400"/>
              <a:t>문장</a:t>
            </a:r>
            <a:r>
              <a:rPr lang="en-US" altLang="ko-KR" sz="1400"/>
              <a:t>2: </a:t>
            </a:r>
            <a:r>
              <a:rPr lang="ko-KR" altLang="en-US" sz="1400"/>
              <a:t>범죄도시 보러 메가박스 가자</a:t>
            </a:r>
            <a:endParaRPr lang="en-US" altLang="ko-KR" sz="1400"/>
          </a:p>
          <a:p>
            <a:r>
              <a:rPr lang="en-US" altLang="ko-KR" sz="1400"/>
              <a:t>             B  I  I   I   O O   B I   I   I   O O</a:t>
            </a:r>
          </a:p>
          <a:p>
            <a:r>
              <a:rPr lang="en-US" altLang="ko-KR" sz="1400"/>
              <a:t>               movie                theater</a:t>
            </a:r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9316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태깅</a:t>
            </a:r>
            <a:r>
              <a:rPr lang="en-US" altLang="ko-KR" sz="3200" i="0"/>
              <a:t> – </a:t>
            </a:r>
            <a:r>
              <a:rPr lang="ko-KR" altLang="en-US" sz="3200" i="0"/>
              <a:t>개체명 인식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10B035-0416-9CCE-E376-D9898D42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12831"/>
            <a:ext cx="5005798" cy="3456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12D7C4-A8A7-3F4D-06AF-23F66FB6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8" y="5229200"/>
            <a:ext cx="7019627" cy="1333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D02080-5424-21D7-E1EA-5CB1BE16AA78}"/>
              </a:ext>
            </a:extLst>
          </p:cNvPr>
          <p:cNvSpPr txBox="1"/>
          <p:nvPr/>
        </p:nvSpPr>
        <p:spPr>
          <a:xfrm>
            <a:off x="752784" y="103581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1. </a:t>
            </a:r>
            <a:r>
              <a:rPr lang="ko-KR" altLang="en-US" sz="1800" b="1"/>
              <a:t>데이터 가져오기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1D20A-03E6-BC52-4B3C-F98D054FE801}"/>
              </a:ext>
            </a:extLst>
          </p:cNvPr>
          <p:cNvSpPr txBox="1"/>
          <p:nvPr/>
        </p:nvSpPr>
        <p:spPr>
          <a:xfrm>
            <a:off x="739439" y="486454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2. </a:t>
            </a:r>
            <a:r>
              <a:rPr lang="ko-KR" altLang="en-US" sz="1800" b="1"/>
              <a:t>중복 제거</a:t>
            </a:r>
          </a:p>
        </p:txBody>
      </p:sp>
    </p:spTree>
    <p:extLst>
      <p:ext uri="{BB962C8B-B14F-4D97-AF65-F5344CB8AC3E}">
        <p14:creationId xmlns:p14="http://schemas.microsoft.com/office/powerpoint/2010/main" val="154028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태깅</a:t>
            </a:r>
            <a:r>
              <a:rPr lang="en-US" altLang="ko-KR" sz="3200" i="0"/>
              <a:t> – </a:t>
            </a:r>
            <a:r>
              <a:rPr lang="ko-KR" altLang="en-US" sz="3200" i="0"/>
              <a:t>개체명 인식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395AB9-985B-160F-69CB-51AF4429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14" y="1401871"/>
            <a:ext cx="6648589" cy="2760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D52978-C96D-D733-5F9F-CFF44D7A53FD}"/>
              </a:ext>
            </a:extLst>
          </p:cNvPr>
          <p:cNvSpPr txBox="1"/>
          <p:nvPr/>
        </p:nvSpPr>
        <p:spPr>
          <a:xfrm>
            <a:off x="691181" y="90407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3. Null </a:t>
            </a:r>
            <a:r>
              <a:rPr lang="ko-KR" altLang="en-US" sz="1800" b="1"/>
              <a:t>값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4AB48F0-EB37-66AF-FD93-F75B6982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15" y="4731544"/>
            <a:ext cx="6648589" cy="12223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40E747-0A67-2FB6-A9EF-F99B0B751C80}"/>
              </a:ext>
            </a:extLst>
          </p:cNvPr>
          <p:cNvSpPr txBox="1"/>
          <p:nvPr/>
        </p:nvSpPr>
        <p:spPr>
          <a:xfrm>
            <a:off x="659714" y="424955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/>
              <a:t>4. PAIR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1329116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54491</TotalTime>
  <Words>225</Words>
  <Application>Microsoft Office PowerPoint</Application>
  <PresentationFormat>화면 슬라이드 쇼(4:3)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HY헤드라인M</vt:lpstr>
      <vt:lpstr>굴림</vt:lpstr>
      <vt:lpstr>맑은 고딕</vt:lpstr>
      <vt:lpstr>Times New Roman</vt:lpstr>
      <vt:lpstr>Wingdings</vt:lpstr>
      <vt:lpstr>Default Theme</vt:lpstr>
      <vt:lpstr>딥러닝을 이용한 자연어 처리</vt:lpstr>
      <vt:lpstr>목차</vt:lpstr>
      <vt:lpstr>양방향 LSTM</vt:lpstr>
      <vt:lpstr>양방향 LSTM</vt:lpstr>
      <vt:lpstr>양방향 LSTM</vt:lpstr>
      <vt:lpstr>양방향 LSTM</vt:lpstr>
      <vt:lpstr>태깅 – 개체명 인식</vt:lpstr>
      <vt:lpstr>태깅 – 개체명 인식</vt:lpstr>
      <vt:lpstr>태깅 – 개체명 인식</vt:lpstr>
      <vt:lpstr>태깅 – 개체명 인식</vt:lpstr>
      <vt:lpstr>태깅 – 개체명 인식</vt:lpstr>
      <vt:lpstr>태깅 – 개체명 인식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610</cp:revision>
  <cp:lastPrinted>2016-11-01T07:29:09Z</cp:lastPrinted>
  <dcterms:created xsi:type="dcterms:W3CDTF">2013-09-09T21:16:08Z</dcterms:created>
  <dcterms:modified xsi:type="dcterms:W3CDTF">2022-07-10T15:08:37Z</dcterms:modified>
</cp:coreProperties>
</file>