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27" r:id="rId3"/>
    <p:sldId id="456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57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kaobrain/kog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akaobrain/kog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딥러닝을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23.01.09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Kakao brain</a:t>
            </a:r>
            <a:r>
              <a:rPr lang="ko-KR" altLang="en-US" sz="3200" b="1" i="0"/>
              <a:t>사의 </a:t>
            </a:r>
            <a:r>
              <a:rPr lang="en-US" altLang="ko-KR" sz="3200" b="1" i="0"/>
              <a:t>Kogpt-3</a:t>
            </a:r>
            <a:endParaRPr lang="en-US" altLang="ko-KR" sz="1800" b="1" i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35F69A-DAF6-469A-C877-3661C044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22576"/>
            <a:ext cx="6190963" cy="51145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78ECBE-0E84-17FC-5069-70B1F7B49E5E}"/>
              </a:ext>
            </a:extLst>
          </p:cNvPr>
          <p:cNvSpPr/>
          <p:nvPr/>
        </p:nvSpPr>
        <p:spPr>
          <a:xfrm>
            <a:off x="1321968" y="1358297"/>
            <a:ext cx="4104456" cy="12879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B5B40C-2130-267D-7B50-8F2780D7AB8E}"/>
              </a:ext>
            </a:extLst>
          </p:cNvPr>
          <p:cNvSpPr/>
          <p:nvPr/>
        </p:nvSpPr>
        <p:spPr>
          <a:xfrm>
            <a:off x="1321968" y="2710512"/>
            <a:ext cx="6552728" cy="384624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EBE0845-C7F7-ED34-D169-E198CADACD76}"/>
              </a:ext>
            </a:extLst>
          </p:cNvPr>
          <p:cNvSpPr txBox="1">
            <a:spLocks/>
          </p:cNvSpPr>
          <p:nvPr/>
        </p:nvSpPr>
        <p:spPr>
          <a:xfrm>
            <a:off x="5652120" y="1758286"/>
            <a:ext cx="2880320" cy="46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600" i="0" kern="0">
                <a:solidFill>
                  <a:schemeClr val="tx1"/>
                </a:solidFill>
              </a:rPr>
              <a:t>제시어</a:t>
            </a:r>
            <a:endParaRPr lang="en-US" altLang="ko-KR" sz="1600" i="0" kern="0">
              <a:solidFill>
                <a:schemeClr val="tx1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7064CC5-414E-4699-34F8-897C4D770A29}"/>
              </a:ext>
            </a:extLst>
          </p:cNvPr>
          <p:cNvSpPr txBox="1">
            <a:spLocks/>
          </p:cNvSpPr>
          <p:nvPr/>
        </p:nvSpPr>
        <p:spPr>
          <a:xfrm>
            <a:off x="5689259" y="4293096"/>
            <a:ext cx="2880320" cy="46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600" i="0" kern="0">
                <a:solidFill>
                  <a:schemeClr val="tx1"/>
                </a:solidFill>
              </a:rPr>
              <a:t>텍스트 생성 결과</a:t>
            </a:r>
            <a:endParaRPr lang="en-US" altLang="ko-KR" sz="16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7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5F8FD5-FBDD-FFF1-1440-3001823C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6" y="1085372"/>
            <a:ext cx="5227117" cy="1258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BCFE05-5B34-3CBB-B6A8-BAC36892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6" y="2560858"/>
            <a:ext cx="6739855" cy="4488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Kakao brain</a:t>
            </a:r>
            <a:r>
              <a:rPr lang="ko-KR" altLang="en-US" sz="3200" b="1" i="0"/>
              <a:t>사의 </a:t>
            </a:r>
            <a:r>
              <a:rPr lang="en-US" altLang="ko-KR" sz="3200" b="1" i="0"/>
              <a:t>Kogpt-3</a:t>
            </a:r>
            <a:endParaRPr lang="en-US" altLang="ko-KR" sz="1800" b="1" i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78ECBE-0E84-17FC-5069-70B1F7B49E5E}"/>
              </a:ext>
            </a:extLst>
          </p:cNvPr>
          <p:cNvSpPr/>
          <p:nvPr/>
        </p:nvSpPr>
        <p:spPr>
          <a:xfrm>
            <a:off x="496859" y="980728"/>
            <a:ext cx="5355849" cy="144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B5B40C-2130-267D-7B50-8F2780D7AB8E}"/>
              </a:ext>
            </a:extLst>
          </p:cNvPr>
          <p:cNvSpPr/>
          <p:nvPr/>
        </p:nvSpPr>
        <p:spPr>
          <a:xfrm>
            <a:off x="496859" y="2525532"/>
            <a:ext cx="6804222" cy="48414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EBE0845-C7F7-ED34-D169-E198CADACD76}"/>
              </a:ext>
            </a:extLst>
          </p:cNvPr>
          <p:cNvSpPr txBox="1">
            <a:spLocks/>
          </p:cNvSpPr>
          <p:nvPr/>
        </p:nvSpPr>
        <p:spPr>
          <a:xfrm>
            <a:off x="7633035" y="1451113"/>
            <a:ext cx="2520280" cy="44881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600" i="0" kern="0">
                <a:solidFill>
                  <a:schemeClr val="tx1"/>
                </a:solidFill>
              </a:rPr>
              <a:t>뉴스 요약</a:t>
            </a:r>
            <a:endParaRPr lang="en-US" altLang="ko-KR" sz="1600" i="0" kern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FF8F31-5319-215E-EE43-E7BD47443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05" y="3223013"/>
            <a:ext cx="6423310" cy="5667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17F679-63BE-5C90-656E-F4C08A346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59" y="4048482"/>
            <a:ext cx="6423310" cy="339376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A255F275-F1E1-561F-44F9-F144D1A55F41}"/>
              </a:ext>
            </a:extLst>
          </p:cNvPr>
          <p:cNvSpPr txBox="1">
            <a:spLocks/>
          </p:cNvSpPr>
          <p:nvPr/>
        </p:nvSpPr>
        <p:spPr>
          <a:xfrm>
            <a:off x="7853113" y="3201556"/>
            <a:ext cx="2520280" cy="44881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600" i="0" kern="0">
                <a:solidFill>
                  <a:schemeClr val="tx1"/>
                </a:solidFill>
              </a:rPr>
              <a:t>번역</a:t>
            </a:r>
            <a:endParaRPr lang="en-US" altLang="ko-KR" sz="1600" i="0" kern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102EBE-02FE-6C3B-6827-FF88E88D003C}"/>
              </a:ext>
            </a:extLst>
          </p:cNvPr>
          <p:cNvSpPr/>
          <p:nvPr/>
        </p:nvSpPr>
        <p:spPr>
          <a:xfrm>
            <a:off x="496858" y="3170298"/>
            <a:ext cx="6430357" cy="619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00826A-0489-7861-8D51-0C24AB6C4DC2}"/>
              </a:ext>
            </a:extLst>
          </p:cNvPr>
          <p:cNvSpPr/>
          <p:nvPr/>
        </p:nvSpPr>
        <p:spPr>
          <a:xfrm>
            <a:off x="496857" y="4013356"/>
            <a:ext cx="6826731" cy="49576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97DFE3A-1036-8C01-3CEB-08BD231DC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01" y="4869160"/>
            <a:ext cx="5452244" cy="64541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8A31CF-A13A-4326-0D67-3DA4120E85CD}"/>
              </a:ext>
            </a:extLst>
          </p:cNvPr>
          <p:cNvSpPr/>
          <p:nvPr/>
        </p:nvSpPr>
        <p:spPr>
          <a:xfrm>
            <a:off x="489901" y="4869160"/>
            <a:ext cx="6430357" cy="619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0610D32-7264-FA82-DB25-44CBADD99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01" y="5757473"/>
            <a:ext cx="1864465" cy="527542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71A72518-764B-45CA-B0C5-5664B19B0D2E}"/>
              </a:ext>
            </a:extLst>
          </p:cNvPr>
          <p:cNvSpPr txBox="1">
            <a:spLocks/>
          </p:cNvSpPr>
          <p:nvPr/>
        </p:nvSpPr>
        <p:spPr>
          <a:xfrm>
            <a:off x="7213939" y="4889483"/>
            <a:ext cx="2880320" cy="5532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600" i="0" kern="0">
                <a:solidFill>
                  <a:schemeClr val="tx1"/>
                </a:solidFill>
              </a:rPr>
              <a:t>특정 정보 추려내기</a:t>
            </a:r>
            <a:endParaRPr lang="en-US" altLang="ko-KR" sz="1600" i="0" ker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B243A8-EF86-544D-F2A7-E3E11CC72C5F}"/>
              </a:ext>
            </a:extLst>
          </p:cNvPr>
          <p:cNvCxnSpPr>
            <a:cxnSpLocks/>
          </p:cNvCxnSpPr>
          <p:nvPr/>
        </p:nvCxnSpPr>
        <p:spPr>
          <a:xfrm flipH="1">
            <a:off x="6012160" y="1690142"/>
            <a:ext cx="14937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F6251FF-6C79-FD00-F18F-2FCB9F07E6EA}"/>
              </a:ext>
            </a:extLst>
          </p:cNvPr>
          <p:cNvCxnSpPr>
            <a:cxnSpLocks/>
          </p:cNvCxnSpPr>
          <p:nvPr/>
        </p:nvCxnSpPr>
        <p:spPr>
          <a:xfrm flipH="1" flipV="1">
            <a:off x="7020272" y="3425964"/>
            <a:ext cx="720080" cy="30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83F6EF9-BD42-4130-0EC6-D47F084591B8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944389" y="5161785"/>
            <a:ext cx="269550" cy="43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C1C46D-7EEC-C370-C2AC-926BE6485D85}"/>
              </a:ext>
            </a:extLst>
          </p:cNvPr>
          <p:cNvSpPr/>
          <p:nvPr/>
        </p:nvSpPr>
        <p:spPr>
          <a:xfrm>
            <a:off x="503905" y="5673171"/>
            <a:ext cx="2195887" cy="64541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22330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참고 자료</a:t>
            </a:r>
            <a:endParaRPr lang="en-US" altLang="ko-KR" sz="18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E783FE6-1F6C-E335-A2E6-C3736A12E34C}"/>
              </a:ext>
            </a:extLst>
          </p:cNvPr>
          <p:cNvSpPr txBox="1">
            <a:spLocks/>
          </p:cNvSpPr>
          <p:nvPr/>
        </p:nvSpPr>
        <p:spPr>
          <a:xfrm>
            <a:off x="755650" y="1196752"/>
            <a:ext cx="8232360" cy="8640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https://developers.kakao.com/docs/latest/ko/kogpt/rest-api</a:t>
            </a: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  <a:hlinkClick r:id="rId2"/>
              </a:rPr>
              <a:t>https://github.com/kakaobrain/kogpt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https://ainote.tistory.com/17</a:t>
            </a:r>
          </a:p>
        </p:txBody>
      </p:sp>
    </p:spTree>
    <p:extLst>
      <p:ext uri="{BB962C8B-B14F-4D97-AF65-F5344CB8AC3E}">
        <p14:creationId xmlns:p14="http://schemas.microsoft.com/office/powerpoint/2010/main" val="11948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/>
          </a:p>
          <a:p>
            <a:r>
              <a:rPr lang="en-US" altLang="ko-KR" b="1"/>
              <a:t>GTP</a:t>
            </a:r>
            <a:r>
              <a:rPr lang="ko-KR" altLang="en-US" b="1"/>
              <a:t>란</a:t>
            </a:r>
            <a:r>
              <a:rPr lang="en-US" altLang="ko-KR" b="1"/>
              <a:t>?</a:t>
            </a:r>
          </a:p>
          <a:p>
            <a:endParaRPr lang="en-US" altLang="ko-KR" b="1"/>
          </a:p>
          <a:p>
            <a:r>
              <a:rPr lang="en-US" altLang="ko-KR" b="1"/>
              <a:t>GPT-3 </a:t>
            </a:r>
            <a:r>
              <a:rPr lang="ko-KR" altLang="en-US" b="1"/>
              <a:t>논문의 간단한 리뷰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Kakao brain - KoGPT-3 </a:t>
            </a:r>
            <a:r>
              <a:rPr lang="ko-KR" altLang="en-US" b="1"/>
              <a:t>실습</a:t>
            </a:r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GPT</a:t>
            </a:r>
            <a:r>
              <a:rPr lang="ko-KR" altLang="en-US" sz="3200" b="1" i="0"/>
              <a:t>란</a:t>
            </a:r>
            <a:r>
              <a:rPr lang="en-US" altLang="ko-KR" sz="3200" b="1" i="0"/>
              <a:t>?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691680" y="5229200"/>
            <a:ext cx="7057455" cy="64807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OpenAI</a:t>
            </a:r>
            <a:r>
              <a:rPr lang="ko-KR" altLang="en-US" sz="1400" i="0" kern="0">
                <a:solidFill>
                  <a:schemeClr val="tx1"/>
                </a:solidFill>
              </a:rPr>
              <a:t>사가 만든 자기회귀 언어 모델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Generative(</a:t>
            </a:r>
            <a:r>
              <a:rPr lang="ko-KR" altLang="en-US" sz="1400" i="0" kern="0">
                <a:solidFill>
                  <a:schemeClr val="tx1"/>
                </a:solidFill>
              </a:rPr>
              <a:t>생성하는</a:t>
            </a:r>
            <a:r>
              <a:rPr lang="en-US" altLang="ko-KR" sz="1400" i="0" kern="0">
                <a:solidFill>
                  <a:schemeClr val="tx1"/>
                </a:solidFill>
              </a:rPr>
              <a:t>) Pre-trained (</a:t>
            </a:r>
            <a:r>
              <a:rPr lang="ko-KR" altLang="en-US" sz="1400" i="0" kern="0">
                <a:solidFill>
                  <a:schemeClr val="tx1"/>
                </a:solidFill>
              </a:rPr>
              <a:t>사전 학습된 </a:t>
            </a:r>
            <a:r>
              <a:rPr lang="en-US" altLang="ko-KR" sz="1400" i="0" kern="0">
                <a:solidFill>
                  <a:schemeClr val="tx1"/>
                </a:solidFill>
              </a:rPr>
              <a:t>) Transformer(</a:t>
            </a:r>
            <a:r>
              <a:rPr lang="ko-KR" altLang="en-US" sz="1400" i="0" kern="0">
                <a:solidFill>
                  <a:schemeClr val="tx1"/>
                </a:solidFill>
              </a:rPr>
              <a:t>트랜스포머</a:t>
            </a:r>
            <a:r>
              <a:rPr lang="en-US" altLang="ko-KR" sz="1400" i="0" ker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한 단어가 들어오면 다음에 올 적절한 토큰을 생성하는 언어 모델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별도의 추가적인 데이터를 학습하지 않고 사전 학습된 지식만으로 뛰어난 성능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4AA006-F574-5243-7EE2-FB2B945A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7381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GPT-3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2267744" y="4869160"/>
            <a:ext cx="5832648" cy="131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GPT-3</a:t>
            </a:r>
            <a:r>
              <a:rPr lang="ko-KR" altLang="en-US" sz="1400" i="0" kern="0">
                <a:solidFill>
                  <a:schemeClr val="tx1"/>
                </a:solidFill>
              </a:rPr>
              <a:t>란 </a:t>
            </a:r>
            <a:r>
              <a:rPr lang="en-US" altLang="ko-KR" sz="1400" i="0" kern="0">
                <a:solidFill>
                  <a:schemeClr val="tx1"/>
                </a:solidFill>
              </a:rPr>
              <a:t>GPT</a:t>
            </a:r>
            <a:r>
              <a:rPr lang="ko-KR" altLang="en-US" sz="1400" i="0" kern="0">
                <a:solidFill>
                  <a:schemeClr val="tx1"/>
                </a:solidFill>
              </a:rPr>
              <a:t>시리즈의 </a:t>
            </a:r>
            <a:r>
              <a:rPr lang="en-US" altLang="ko-KR" sz="1400" i="0" kern="0">
                <a:solidFill>
                  <a:schemeClr val="tx1"/>
                </a:solidFill>
              </a:rPr>
              <a:t>3</a:t>
            </a:r>
            <a:r>
              <a:rPr lang="ko-KR" altLang="en-US" sz="1400" i="0" kern="0">
                <a:solidFill>
                  <a:schemeClr val="tx1"/>
                </a:solidFill>
              </a:rPr>
              <a:t>세대 언어 모델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1750</a:t>
            </a:r>
            <a:r>
              <a:rPr lang="ko-KR" altLang="en-US" sz="1400" i="0" kern="0">
                <a:solidFill>
                  <a:schemeClr val="tx1"/>
                </a:solidFill>
              </a:rPr>
              <a:t>억개 파라미터를 사용하여 자기 회귀 언어모델을 훈련시키고 </a:t>
            </a:r>
            <a:r>
              <a:rPr lang="en-US" altLang="ko-KR" sz="1400" i="0" kern="0">
                <a:solidFill>
                  <a:schemeClr val="tx1"/>
                </a:solidFill>
              </a:rPr>
              <a:t>in-context learning </a:t>
            </a:r>
            <a:r>
              <a:rPr lang="ko-KR" altLang="en-US" sz="1400" i="0" kern="0">
                <a:solidFill>
                  <a:schemeClr val="tx1"/>
                </a:solidFill>
              </a:rPr>
              <a:t>능력을 측정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파인튜닝 없이 퓨샷러닝</a:t>
            </a:r>
            <a:r>
              <a:rPr lang="en-US" altLang="ko-KR" sz="1400" i="0" kern="0">
                <a:solidFill>
                  <a:schemeClr val="tx1"/>
                </a:solidFill>
              </a:rPr>
              <a:t>(few-shot learning) </a:t>
            </a:r>
            <a:r>
              <a:rPr lang="ko-KR" altLang="en-US" sz="1400" i="0" kern="0">
                <a:solidFill>
                  <a:schemeClr val="tx1"/>
                </a:solidFill>
              </a:rPr>
              <a:t>하는것이 큰 장점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8305CC-3761-FC2B-2665-2AAD9827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8478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3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GPT-3</a:t>
            </a:r>
            <a:r>
              <a:rPr lang="ko-KR" altLang="en-US" sz="3200" i="0"/>
              <a:t> 논문의 실험 </a:t>
            </a:r>
            <a:endParaRPr lang="en-US" altLang="ko-KR" sz="1800" b="1" i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F908F3-4A47-E86E-081A-BD72D6A8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5472608" cy="268091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E0C5373-52EC-B615-2D96-889540FF051B}"/>
              </a:ext>
            </a:extLst>
          </p:cNvPr>
          <p:cNvSpPr txBox="1">
            <a:spLocks/>
          </p:cNvSpPr>
          <p:nvPr/>
        </p:nvSpPr>
        <p:spPr>
          <a:xfrm>
            <a:off x="1043608" y="5624968"/>
            <a:ext cx="7704856" cy="64807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위 그래프는 임의의 심볼을 제거하도록 하는 태스크에 대하여 자연어 태스크 설명이 있을 때와 없을 때 </a:t>
            </a:r>
            <a:r>
              <a:rPr lang="en-US" altLang="ko-KR" sz="1400" i="0" kern="0">
                <a:solidFill>
                  <a:schemeClr val="tx1"/>
                </a:solidFill>
              </a:rPr>
              <a:t>in-context learning </a:t>
            </a:r>
            <a:r>
              <a:rPr lang="ko-KR" altLang="en-US" sz="1400" i="0" kern="0">
                <a:solidFill>
                  <a:schemeClr val="tx1"/>
                </a:solidFill>
              </a:rPr>
              <a:t>성능을 보여준다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대형 모델일수록 더 가파른 </a:t>
            </a:r>
            <a:r>
              <a:rPr lang="en-US" altLang="ko-KR" sz="1400" i="0" kern="0">
                <a:solidFill>
                  <a:schemeClr val="tx1"/>
                </a:solidFill>
              </a:rPr>
              <a:t>in-context learning curves</a:t>
            </a:r>
            <a:r>
              <a:rPr lang="ko-KR" altLang="en-US" sz="1400" i="0" kern="0">
                <a:solidFill>
                  <a:schemeClr val="tx1"/>
                </a:solidFill>
              </a:rPr>
              <a:t>는 </a:t>
            </a:r>
            <a:r>
              <a:rPr lang="en-US" altLang="ko-KR" sz="1400" i="0" kern="0">
                <a:solidFill>
                  <a:schemeClr val="tx1"/>
                </a:solidFill>
              </a:rPr>
              <a:t>contextual information</a:t>
            </a:r>
            <a:r>
              <a:rPr lang="ko-KR" altLang="en-US" sz="1400" i="0" kern="0">
                <a:solidFill>
                  <a:schemeClr val="tx1"/>
                </a:solidFill>
              </a:rPr>
              <a:t>에서</a:t>
            </a:r>
            <a:r>
              <a:rPr lang="en-US" altLang="ko-KR" sz="1400" i="0" kern="0">
                <a:solidFill>
                  <a:schemeClr val="tx1"/>
                </a:solidFill>
              </a:rPr>
              <a:t> </a:t>
            </a:r>
            <a:r>
              <a:rPr lang="ko-KR" altLang="en-US" sz="1400" i="0" kern="0">
                <a:solidFill>
                  <a:schemeClr val="tx1"/>
                </a:solidFill>
              </a:rPr>
              <a:t>태스크를 학습하는 능력이 향상되었음을 입증한다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  <a:r>
              <a:rPr lang="ko-KR" altLang="en-US" sz="1400" i="0" kern="0">
                <a:solidFill>
                  <a:schemeClr val="tx1"/>
                </a:solidFill>
              </a:rPr>
              <a:t> 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A50B705-EC34-D841-2077-6589DF1E7A93}"/>
              </a:ext>
            </a:extLst>
          </p:cNvPr>
          <p:cNvSpPr txBox="1">
            <a:spLocks/>
          </p:cNvSpPr>
          <p:nvPr/>
        </p:nvSpPr>
        <p:spPr>
          <a:xfrm>
            <a:off x="5943027" y="1844824"/>
            <a:ext cx="2952328" cy="244827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900" i="0" kern="0">
                <a:solidFill>
                  <a:srgbClr val="FF0000"/>
                </a:solidFill>
              </a:rPr>
              <a:t>few shot learning/in-context learning </a:t>
            </a:r>
            <a:r>
              <a:rPr lang="en-US" altLang="ko-KR" sz="900" i="0" ker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i="0" kern="0">
                <a:solidFill>
                  <a:schemeClr val="tx1"/>
                </a:solidFill>
              </a:rPr>
              <a:t>모델의 </a:t>
            </a:r>
            <a:r>
              <a:rPr lang="en-US" altLang="ko-KR" sz="900" i="0" kern="0">
                <a:solidFill>
                  <a:schemeClr val="tx1"/>
                </a:solidFill>
              </a:rPr>
              <a:t>context window</a:t>
            </a:r>
            <a:r>
              <a:rPr lang="ko-KR" altLang="en-US" sz="900" i="0" kern="0">
                <a:solidFill>
                  <a:schemeClr val="tx1"/>
                </a:solidFill>
              </a:rPr>
              <a:t>에 </a:t>
            </a:r>
            <a:r>
              <a:rPr lang="en-US" altLang="ko-KR" sz="900" i="0" kern="0">
                <a:solidFill>
                  <a:schemeClr val="tx1"/>
                </a:solidFill>
              </a:rPr>
              <a:t>fit</a:t>
            </a:r>
            <a:r>
              <a:rPr lang="ko-KR" altLang="en-US" sz="900" i="0" kern="0">
                <a:solidFill>
                  <a:schemeClr val="tx1"/>
                </a:solidFill>
              </a:rPr>
              <a:t>할 만큼의 충분한 설명을 허용한다</a:t>
            </a:r>
            <a:r>
              <a:rPr lang="en-US" altLang="ko-KR" sz="9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900" i="0" ker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i="0" kern="0">
                <a:solidFill>
                  <a:srgbClr val="FF0000"/>
                </a:solidFill>
              </a:rPr>
              <a:t>one</a:t>
            </a:r>
            <a:r>
              <a:rPr lang="ko-KR" altLang="en-US" sz="900" i="0" kern="0">
                <a:solidFill>
                  <a:srgbClr val="FF0000"/>
                </a:solidFill>
              </a:rPr>
              <a:t> </a:t>
            </a:r>
            <a:r>
              <a:rPr lang="en-US" altLang="ko-KR" sz="900" i="0" kern="0">
                <a:solidFill>
                  <a:srgbClr val="FF0000"/>
                </a:solidFill>
              </a:rPr>
              <a:t>shot</a:t>
            </a:r>
            <a:r>
              <a:rPr lang="ko-KR" altLang="en-US" sz="900" i="0" kern="0">
                <a:solidFill>
                  <a:srgbClr val="FF0000"/>
                </a:solidFill>
              </a:rPr>
              <a:t> </a:t>
            </a:r>
            <a:r>
              <a:rPr lang="en-US" altLang="ko-KR" sz="900" i="0" kern="0">
                <a:solidFill>
                  <a:srgbClr val="FF0000"/>
                </a:solidFill>
              </a:rPr>
              <a:t>learning</a:t>
            </a:r>
            <a:r>
              <a:rPr lang="ko-KR" altLang="en-US" sz="900" i="0" kern="0">
                <a:solidFill>
                  <a:srgbClr val="FF0000"/>
                </a:solidFill>
              </a:rPr>
              <a:t> </a:t>
            </a:r>
            <a:r>
              <a:rPr lang="en-US" altLang="ko-KR" sz="900" i="0" kern="0">
                <a:solidFill>
                  <a:schemeClr val="tx1"/>
                </a:solidFill>
              </a:rPr>
              <a:t>:</a:t>
            </a:r>
            <a:r>
              <a:rPr lang="ko-KR" altLang="en-US" sz="900" i="0" kern="0">
                <a:solidFill>
                  <a:schemeClr val="tx1"/>
                </a:solidFill>
              </a:rPr>
              <a:t> 설명을 </a:t>
            </a:r>
            <a:r>
              <a:rPr lang="en-US" altLang="ko-KR" sz="900" i="0" kern="0">
                <a:solidFill>
                  <a:schemeClr val="tx1"/>
                </a:solidFill>
              </a:rPr>
              <a:t>1</a:t>
            </a:r>
            <a:r>
              <a:rPr lang="ko-KR" altLang="en-US" sz="900" i="0" kern="0">
                <a:solidFill>
                  <a:schemeClr val="tx1"/>
                </a:solidFill>
              </a:rPr>
              <a:t>개만 허용한다</a:t>
            </a:r>
            <a:r>
              <a:rPr lang="en-US" altLang="ko-KR" sz="9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900" i="0" kern="0">
              <a:solidFill>
                <a:schemeClr val="tx1"/>
              </a:solidFill>
            </a:endParaRPr>
          </a:p>
          <a:p>
            <a:r>
              <a:rPr lang="en-US" altLang="ko-KR" sz="900" i="0" kern="0">
                <a:solidFill>
                  <a:srgbClr val="FF0000"/>
                </a:solidFill>
              </a:rPr>
              <a:t>zero shot learning </a:t>
            </a:r>
            <a:r>
              <a:rPr lang="en-US" altLang="ko-KR" sz="900" i="0" kern="0">
                <a:solidFill>
                  <a:schemeClr val="tx1"/>
                </a:solidFill>
              </a:rPr>
              <a:t>: </a:t>
            </a:r>
            <a:r>
              <a:rPr lang="ko-KR" altLang="en-US" sz="900" i="0" kern="0">
                <a:solidFill>
                  <a:schemeClr val="tx1"/>
                </a:solidFill>
              </a:rPr>
              <a:t>설명을 허용하지 않으며 모델에 자연어에 대한 지시사항만 주어진다</a:t>
            </a:r>
            <a:r>
              <a:rPr lang="en-US" altLang="ko-KR" sz="9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0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0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6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GPT-3</a:t>
            </a:r>
            <a:r>
              <a:rPr lang="ko-KR" altLang="en-US" sz="3200" i="0"/>
              <a:t> 논문의 실험 </a:t>
            </a:r>
            <a:endParaRPr lang="en-US" altLang="ko-KR" sz="1800" b="1" i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E0C5373-52EC-B615-2D96-889540FF051B}"/>
              </a:ext>
            </a:extLst>
          </p:cNvPr>
          <p:cNvSpPr txBox="1">
            <a:spLocks/>
          </p:cNvSpPr>
          <p:nvPr/>
        </p:nvSpPr>
        <p:spPr>
          <a:xfrm>
            <a:off x="1188319" y="5661248"/>
            <a:ext cx="7704856" cy="64807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위 그래프는 </a:t>
            </a:r>
            <a:r>
              <a:rPr lang="en-US" altLang="ko-KR" sz="1400" i="0" kern="0">
                <a:solidFill>
                  <a:schemeClr val="tx1"/>
                </a:solidFill>
              </a:rPr>
              <a:t>42</a:t>
            </a:r>
            <a:r>
              <a:rPr lang="ko-KR" altLang="en-US" sz="1400" i="0" kern="0">
                <a:solidFill>
                  <a:schemeClr val="tx1"/>
                </a:solidFill>
              </a:rPr>
              <a:t>개의 벤치마크에 대하여 </a:t>
            </a:r>
            <a:r>
              <a:rPr lang="en-US" altLang="ko-KR" sz="1400" i="0" kern="0">
                <a:solidFill>
                  <a:schemeClr val="tx1"/>
                </a:solidFill>
              </a:rPr>
              <a:t>accuracy </a:t>
            </a:r>
            <a:r>
              <a:rPr lang="ko-KR" altLang="en-US" sz="1400" i="0" kern="0">
                <a:solidFill>
                  <a:schemeClr val="tx1"/>
                </a:solidFill>
              </a:rPr>
              <a:t>성능 측정 집계이다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zero-shot </a:t>
            </a:r>
            <a:r>
              <a:rPr lang="ko-KR" altLang="en-US" sz="1400" i="0" kern="0">
                <a:solidFill>
                  <a:schemeClr val="tx1"/>
                </a:solidFill>
              </a:rPr>
              <a:t>성능이 모델 크기에 따라 꾸준히 향상되는 반면</a:t>
            </a:r>
            <a:r>
              <a:rPr lang="en-US" altLang="ko-KR" sz="1400" i="0" kern="0">
                <a:solidFill>
                  <a:schemeClr val="tx1"/>
                </a:solidFill>
              </a:rPr>
              <a:t>, few-shot </a:t>
            </a:r>
            <a:r>
              <a:rPr lang="ko-KR" altLang="en-US" sz="1400" i="0" kern="0">
                <a:solidFill>
                  <a:schemeClr val="tx1"/>
                </a:solidFill>
              </a:rPr>
              <a:t>성능은 더 빠르게 향상된다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대형 모델일수록 </a:t>
            </a:r>
            <a:r>
              <a:rPr lang="en-US" altLang="ko-KR" sz="1400" i="0" kern="0">
                <a:solidFill>
                  <a:schemeClr val="tx1"/>
                </a:solidFill>
              </a:rPr>
              <a:t>in-context learning</a:t>
            </a:r>
            <a:r>
              <a:rPr lang="ko-KR" altLang="en-US" sz="1400" i="0" kern="0">
                <a:solidFill>
                  <a:schemeClr val="tx1"/>
                </a:solidFill>
              </a:rPr>
              <a:t>에 더 효율적임을 입증한다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39FA53-588D-053B-ED98-4FBCA6A9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96752"/>
            <a:ext cx="5779758" cy="34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2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Kakao brain</a:t>
            </a:r>
            <a:r>
              <a:rPr lang="ko-KR" altLang="en-US" sz="3200" b="1" i="0"/>
              <a:t>사의 </a:t>
            </a:r>
            <a:r>
              <a:rPr lang="en-US" altLang="ko-KR" sz="3200" b="1" i="0"/>
              <a:t>Kogpt-3</a:t>
            </a:r>
            <a:endParaRPr lang="en-US" altLang="ko-KR" sz="1800" b="1" i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E0C5373-52EC-B615-2D96-889540FF051B}"/>
              </a:ext>
            </a:extLst>
          </p:cNvPr>
          <p:cNvSpPr txBox="1">
            <a:spLocks/>
          </p:cNvSpPr>
          <p:nvPr/>
        </p:nvSpPr>
        <p:spPr>
          <a:xfrm>
            <a:off x="1439234" y="5013176"/>
            <a:ext cx="7704856" cy="64807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카카오브레인에서 출시한 </a:t>
            </a:r>
            <a:r>
              <a:rPr lang="en-US" altLang="ko-KR" sz="1400" i="0" kern="0">
                <a:solidFill>
                  <a:schemeClr val="tx1"/>
                </a:solidFill>
              </a:rPr>
              <a:t>GPT-3 </a:t>
            </a:r>
            <a:r>
              <a:rPr lang="ko-KR" altLang="en-US" sz="1400" i="0" kern="0">
                <a:solidFill>
                  <a:schemeClr val="tx1"/>
                </a:solidFill>
              </a:rPr>
              <a:t>기반 한국어 언어 생성 모델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  <a:hlinkClick r:id="rId2"/>
              </a:rPr>
              <a:t>https://github.com/kakaobrain/kogpt</a:t>
            </a:r>
            <a:r>
              <a:rPr lang="en-US" altLang="ko-KR" sz="1400" i="0" kern="0">
                <a:solidFill>
                  <a:schemeClr val="tx1"/>
                </a:solidFill>
              </a:rPr>
              <a:t> </a:t>
            </a:r>
            <a:r>
              <a:rPr lang="ko-KR" altLang="en-US" sz="1400" i="0" kern="0">
                <a:solidFill>
                  <a:schemeClr val="tx1"/>
                </a:solidFill>
              </a:rPr>
              <a:t>오픈소스로 공개되어 누구나 사용 가능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아주 거대한 모델이기 때문에 하드웨어 요구사항으로 고성능 </a:t>
            </a:r>
            <a:r>
              <a:rPr lang="en-US" altLang="ko-KR" sz="1400" i="0" kern="0">
                <a:solidFill>
                  <a:schemeClr val="tx1"/>
                </a:solidFill>
              </a:rPr>
              <a:t>GPU</a:t>
            </a:r>
            <a:r>
              <a:rPr lang="ko-KR" altLang="en-US" sz="1400" i="0" kern="0">
                <a:solidFill>
                  <a:schemeClr val="tx1"/>
                </a:solidFill>
              </a:rPr>
              <a:t>를 요구함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EAE78-1EC8-9D0B-D388-EAAABE1B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88840"/>
            <a:ext cx="6905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Kakao brain</a:t>
            </a:r>
            <a:r>
              <a:rPr lang="ko-KR" altLang="en-US" sz="3200" b="1" i="0"/>
              <a:t>사의 </a:t>
            </a:r>
            <a:r>
              <a:rPr lang="en-US" altLang="ko-KR" sz="3200" b="1" i="0"/>
              <a:t>Kogpt-3</a:t>
            </a:r>
            <a:endParaRPr lang="en-US" altLang="ko-KR" sz="1800" b="1" i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7550A1-4B7D-4BA3-73FD-0DC89E96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6119786" cy="4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Kakao brain</a:t>
            </a:r>
            <a:r>
              <a:rPr lang="ko-KR" altLang="en-US" sz="3200" b="1" i="0"/>
              <a:t>사의 </a:t>
            </a:r>
            <a:r>
              <a:rPr lang="en-US" altLang="ko-KR" sz="3200" b="1" i="0"/>
              <a:t>Kogpt-3</a:t>
            </a:r>
            <a:endParaRPr lang="en-US" altLang="ko-KR" sz="1800" b="1" i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AD61C-8AB2-57B8-ADAF-499AEB60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6162327" cy="39604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2998F7-2F1B-C1B6-1D4E-325683D59330}"/>
              </a:ext>
            </a:extLst>
          </p:cNvPr>
          <p:cNvSpPr/>
          <p:nvPr/>
        </p:nvSpPr>
        <p:spPr>
          <a:xfrm>
            <a:off x="1331640" y="3068960"/>
            <a:ext cx="4032448" cy="15121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A3B196-698F-80B6-DBCC-6B66B8B205B4}"/>
              </a:ext>
            </a:extLst>
          </p:cNvPr>
          <p:cNvSpPr/>
          <p:nvPr/>
        </p:nvSpPr>
        <p:spPr>
          <a:xfrm>
            <a:off x="1403648" y="4869160"/>
            <a:ext cx="5040560" cy="21602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D6D5E70-F574-2206-56D3-CD5A811EFDE3}"/>
              </a:ext>
            </a:extLst>
          </p:cNvPr>
          <p:cNvSpPr txBox="1">
            <a:spLocks/>
          </p:cNvSpPr>
          <p:nvPr/>
        </p:nvSpPr>
        <p:spPr>
          <a:xfrm>
            <a:off x="5436096" y="3995600"/>
            <a:ext cx="2880320" cy="46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200" i="0" kern="0">
                <a:solidFill>
                  <a:schemeClr val="tx1"/>
                </a:solidFill>
              </a:rPr>
              <a:t>koGPT</a:t>
            </a:r>
            <a:r>
              <a:rPr lang="ko-KR" altLang="en-US" sz="1200" i="0" kern="0">
                <a:solidFill>
                  <a:schemeClr val="tx1"/>
                </a:solidFill>
              </a:rPr>
              <a:t>에게 전달할 제시어인 프롬프트</a:t>
            </a:r>
            <a:endParaRPr lang="en-US" altLang="ko-KR" sz="1200" i="0" kern="0">
              <a:solidFill>
                <a:schemeClr val="tx1"/>
              </a:solidFill>
            </a:endParaRPr>
          </a:p>
          <a:p>
            <a:endParaRPr lang="en-US" altLang="ko-KR" sz="1200" i="0" kern="0">
              <a:solidFill>
                <a:schemeClr val="tx1"/>
              </a:solidFill>
            </a:endParaRPr>
          </a:p>
          <a:p>
            <a:endParaRPr lang="en-US" altLang="ko-KR" sz="12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i="0" kern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D2D0C25-40A4-CA33-809F-16E0517C88C0}"/>
              </a:ext>
            </a:extLst>
          </p:cNvPr>
          <p:cNvSpPr txBox="1">
            <a:spLocks/>
          </p:cNvSpPr>
          <p:nvPr/>
        </p:nvSpPr>
        <p:spPr>
          <a:xfrm>
            <a:off x="6660232" y="5085184"/>
            <a:ext cx="3312368" cy="38719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200" i="0" kern="0">
                <a:solidFill>
                  <a:schemeClr val="tx1"/>
                </a:solidFill>
              </a:rPr>
              <a:t>파라미터 설정</a:t>
            </a:r>
            <a:endParaRPr lang="en-US" altLang="ko-KR" sz="1200" i="0" kern="0">
              <a:solidFill>
                <a:schemeClr val="tx1"/>
              </a:solidFill>
            </a:endParaRPr>
          </a:p>
          <a:p>
            <a:endParaRPr lang="en-US" altLang="ko-KR" sz="12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966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62938</TotalTime>
  <Words>320</Words>
  <Application>Microsoft Office PowerPoint</Application>
  <PresentationFormat>화면 슬라이드 쇼(4:3)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딥러닝을 이용한 자연어 처리</vt:lpstr>
      <vt:lpstr>목차</vt:lpstr>
      <vt:lpstr>GPT란?</vt:lpstr>
      <vt:lpstr>GPT-3</vt:lpstr>
      <vt:lpstr>GPT-3 논문의 실험 </vt:lpstr>
      <vt:lpstr>GPT-3 논문의 실험 </vt:lpstr>
      <vt:lpstr>Kakao brain사의 Kogpt-3</vt:lpstr>
      <vt:lpstr>Kakao brain사의 Kogpt-3</vt:lpstr>
      <vt:lpstr>Kakao brain사의 Kogpt-3</vt:lpstr>
      <vt:lpstr>Kakao brain사의 Kogpt-3</vt:lpstr>
      <vt:lpstr>Kakao brain사의 Kogpt-3</vt:lpstr>
      <vt:lpstr>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637</cp:revision>
  <cp:lastPrinted>2022-08-08T06:05:16Z</cp:lastPrinted>
  <dcterms:created xsi:type="dcterms:W3CDTF">2013-09-09T21:16:08Z</dcterms:created>
  <dcterms:modified xsi:type="dcterms:W3CDTF">2023-01-03T09:03:28Z</dcterms:modified>
</cp:coreProperties>
</file>