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27" r:id="rId3"/>
    <p:sldId id="456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2" r:id="rId13"/>
    <p:sldId id="481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6.03762.pdf" TargetMode="External"/><Relationship Id="rId4" Type="http://schemas.openxmlformats.org/officeDocument/2006/relationships/hyperlink" Target="https://wikidocs.net/313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23.01.16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버트의 파인튜닝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2411760" y="1844824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i="0" kern="0">
                <a:solidFill>
                  <a:schemeClr val="tx1"/>
                </a:solidFill>
              </a:rPr>
              <a:t>2.  </a:t>
            </a:r>
            <a:r>
              <a:rPr lang="ko-KR" altLang="en-US" sz="1600" i="0" kern="0">
                <a:solidFill>
                  <a:schemeClr val="tx1"/>
                </a:solidFill>
              </a:rPr>
              <a:t>텍스트 쌍에 대한 분류 또는 회귀 문제</a:t>
            </a: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0664184-5037-65F9-ECCF-FF94D7D5AAE6}"/>
              </a:ext>
            </a:extLst>
          </p:cNvPr>
          <p:cNvSpPr txBox="1">
            <a:spLocks/>
          </p:cNvSpPr>
          <p:nvPr/>
        </p:nvSpPr>
        <p:spPr>
          <a:xfrm>
            <a:off x="827584" y="551723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텍스트 쌍을 입력받는 대표적인 태스크는 두 문장이 주어졌을 때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하나의 문장이 다른 문장과 논리적으로 어떤 관계인지 분류하는 자연어 추론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모순 관계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함의 관계</a:t>
            </a:r>
            <a:r>
              <a:rPr lang="en-US" altLang="ko-KR" sz="1400" i="0" kern="0">
                <a:solidFill>
                  <a:schemeClr val="tx1"/>
                </a:solidFill>
              </a:rPr>
              <a:t>, </a:t>
            </a:r>
            <a:r>
              <a:rPr lang="ko-KR" altLang="en-US" sz="1400" i="0" kern="0">
                <a:solidFill>
                  <a:schemeClr val="tx1"/>
                </a:solidFill>
              </a:rPr>
              <a:t>중립 관계의 유형이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텍스트 사이의 </a:t>
            </a:r>
            <a:r>
              <a:rPr lang="en-US" altLang="ko-KR" sz="1400" i="0" kern="0">
                <a:solidFill>
                  <a:schemeClr val="tx1"/>
                </a:solidFill>
              </a:rPr>
              <a:t>[SEP] </a:t>
            </a:r>
            <a:r>
              <a:rPr lang="ko-KR" altLang="en-US" sz="1400" i="0" kern="0">
                <a:solidFill>
                  <a:schemeClr val="tx1"/>
                </a:solidFill>
              </a:rPr>
              <a:t>토큰을 넣고 </a:t>
            </a:r>
            <a:r>
              <a:rPr lang="en-US" altLang="ko-KR" sz="1400" i="0" kern="0">
                <a:solidFill>
                  <a:schemeClr val="tx1"/>
                </a:solidFill>
              </a:rPr>
              <a:t>Sentence0, Sentence1 </a:t>
            </a:r>
            <a:r>
              <a:rPr lang="ko-KR" altLang="en-US" sz="1400" i="0" kern="0">
                <a:solidFill>
                  <a:schemeClr val="tx1"/>
                </a:solidFill>
              </a:rPr>
              <a:t>임베딩이라는 두 종류의 세그먼트 임베딩을 모두 사용하여 문서를 구분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DC821-F30E-C45C-4382-457FF9B1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28800"/>
            <a:ext cx="5505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1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버트의 파인튜닝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3851920" y="1772816"/>
            <a:ext cx="1584176" cy="6825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i="0" kern="0">
                <a:solidFill>
                  <a:schemeClr val="tx1"/>
                </a:solidFill>
              </a:rPr>
              <a:t>3.  </a:t>
            </a:r>
            <a:r>
              <a:rPr lang="ko-KR" altLang="en-US" sz="1600" i="0" kern="0">
                <a:solidFill>
                  <a:schemeClr val="tx1"/>
                </a:solidFill>
              </a:rPr>
              <a:t>질의 응답</a:t>
            </a: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0664184-5037-65F9-ECCF-FF94D7D5AAE6}"/>
              </a:ext>
            </a:extLst>
          </p:cNvPr>
          <p:cNvSpPr txBox="1">
            <a:spLocks/>
          </p:cNvSpPr>
          <p:nvPr/>
        </p:nvSpPr>
        <p:spPr>
          <a:xfrm>
            <a:off x="2267744" y="5445224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텍스트의 쌍을 입력받는 또 다른 태스크로 </a:t>
            </a:r>
            <a:r>
              <a:rPr lang="en-US" altLang="ko-KR" sz="1400" i="0" kern="0">
                <a:solidFill>
                  <a:schemeClr val="tx1"/>
                </a:solidFill>
              </a:rPr>
              <a:t>Q&amp;A</a:t>
            </a:r>
            <a:r>
              <a:rPr lang="ko-KR" altLang="en-US" sz="1400" i="0" kern="0">
                <a:solidFill>
                  <a:schemeClr val="tx1"/>
                </a:solidFill>
              </a:rPr>
              <a:t>가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질문과 본문이라는 두개의 텍스트 쌍을 입력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본문의 일부분을 추출해서 질문에 답변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DC821-F30E-C45C-4382-457FF9B1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628800"/>
            <a:ext cx="5505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버트에 대한 그 외 기타</a:t>
            </a:r>
            <a:endParaRPr lang="en-US" altLang="ko-KR" sz="1800" b="1" i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0664184-5037-65F9-ECCF-FF94D7D5AAE6}"/>
              </a:ext>
            </a:extLst>
          </p:cNvPr>
          <p:cNvSpPr txBox="1">
            <a:spLocks/>
          </p:cNvSpPr>
          <p:nvPr/>
        </p:nvSpPr>
        <p:spPr>
          <a:xfrm>
            <a:off x="1006475" y="3429000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훈련 데이터는 위키피디아</a:t>
            </a:r>
            <a:r>
              <a:rPr lang="en-US" altLang="ko-KR" sz="1400" i="0" kern="0">
                <a:solidFill>
                  <a:schemeClr val="tx1"/>
                </a:solidFill>
              </a:rPr>
              <a:t>(25</a:t>
            </a:r>
            <a:r>
              <a:rPr lang="ko-KR" altLang="en-US" sz="1400" i="0" kern="0">
                <a:solidFill>
                  <a:schemeClr val="tx1"/>
                </a:solidFill>
              </a:rPr>
              <a:t>억개 단어</a:t>
            </a:r>
            <a:r>
              <a:rPr lang="en-US" altLang="ko-KR" sz="1400" i="0" kern="0">
                <a:solidFill>
                  <a:schemeClr val="tx1"/>
                </a:solidFill>
              </a:rPr>
              <a:t>) BooksCorpus(8</a:t>
            </a:r>
            <a:r>
              <a:rPr lang="ko-KR" altLang="en-US" sz="1400" i="0" kern="0">
                <a:solidFill>
                  <a:schemeClr val="tx1"/>
                </a:solidFill>
              </a:rPr>
              <a:t>억개 단어</a:t>
            </a:r>
            <a:r>
              <a:rPr lang="en-US" altLang="ko-KR" sz="1400" i="0" ker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100</a:t>
            </a:r>
            <a:r>
              <a:rPr lang="ko-KR" altLang="en-US" sz="1400" i="0" kern="0">
                <a:solidFill>
                  <a:schemeClr val="tx1"/>
                </a:solidFill>
              </a:rPr>
              <a:t>만 </a:t>
            </a:r>
            <a:r>
              <a:rPr lang="en-US" altLang="ko-KR" sz="1400" i="0" kern="0">
                <a:solidFill>
                  <a:schemeClr val="tx1"/>
                </a:solidFill>
              </a:rPr>
              <a:t>step </a:t>
            </a:r>
            <a:r>
              <a:rPr lang="ko-KR" altLang="en-US" sz="1400" i="0" kern="0">
                <a:solidFill>
                  <a:schemeClr val="tx1"/>
                </a:solidFill>
              </a:rPr>
              <a:t>훈련 </a:t>
            </a:r>
            <a:r>
              <a:rPr lang="en-US" altLang="ko-KR" sz="1400" i="0" kern="0">
                <a:solidFill>
                  <a:schemeClr val="tx1"/>
                </a:solidFill>
              </a:rPr>
              <a:t>(33</a:t>
            </a:r>
            <a:r>
              <a:rPr lang="ko-KR" altLang="en-US" sz="1400" i="0" kern="0">
                <a:solidFill>
                  <a:schemeClr val="tx1"/>
                </a:solidFill>
              </a:rPr>
              <a:t>억 단어 코퍼스에 대해 </a:t>
            </a:r>
            <a:r>
              <a:rPr lang="en-US" altLang="ko-KR" sz="1400" i="0" kern="0">
                <a:solidFill>
                  <a:schemeClr val="tx1"/>
                </a:solidFill>
              </a:rPr>
              <a:t>40 </a:t>
            </a:r>
            <a:r>
              <a:rPr lang="ko-KR" altLang="en-US" sz="1400" i="0" kern="0">
                <a:solidFill>
                  <a:schemeClr val="tx1"/>
                </a:solidFill>
              </a:rPr>
              <a:t>에포크 학습</a:t>
            </a:r>
            <a:r>
              <a:rPr lang="en-US" altLang="ko-KR" sz="1400" i="0" ker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옵티마이저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아담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학습률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가중치 감소 </a:t>
            </a:r>
            <a:r>
              <a:rPr lang="en-US" altLang="ko-KR" sz="1400" i="0" kern="0">
                <a:solidFill>
                  <a:schemeClr val="tx1"/>
                </a:solidFill>
              </a:rPr>
              <a:t>: L2 </a:t>
            </a:r>
            <a:r>
              <a:rPr lang="ko-KR" altLang="en-US" sz="1400" i="0" kern="0">
                <a:solidFill>
                  <a:schemeClr val="tx1"/>
                </a:solidFill>
              </a:rPr>
              <a:t>정규화로 </a:t>
            </a:r>
            <a:r>
              <a:rPr lang="en-US" altLang="ko-KR" sz="1400" i="0" kern="0">
                <a:solidFill>
                  <a:schemeClr val="tx1"/>
                </a:solidFill>
              </a:rPr>
              <a:t>0.01 </a:t>
            </a:r>
            <a:r>
              <a:rPr lang="ko-KR" altLang="en-US" sz="1400" i="0" kern="0">
                <a:solidFill>
                  <a:schemeClr val="tx1"/>
                </a:solidFill>
              </a:rPr>
              <a:t>적용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드롭 아웃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모든 레이어에 대해 </a:t>
            </a:r>
            <a:r>
              <a:rPr lang="en-US" altLang="ko-KR" sz="1400" i="0" kern="0">
                <a:solidFill>
                  <a:schemeClr val="tx1"/>
                </a:solidFill>
              </a:rPr>
              <a:t>0.1 </a:t>
            </a:r>
            <a:r>
              <a:rPr lang="ko-KR" altLang="en-US" sz="1400" i="0" kern="0">
                <a:solidFill>
                  <a:schemeClr val="tx1"/>
                </a:solidFill>
              </a:rPr>
              <a:t>적용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활성화 함수 </a:t>
            </a:r>
            <a:r>
              <a:rPr lang="en-US" altLang="ko-KR" sz="1400" i="0" kern="0">
                <a:solidFill>
                  <a:schemeClr val="tx1"/>
                </a:solidFill>
              </a:rPr>
              <a:t>: gelu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배치 크기 </a:t>
            </a:r>
            <a:r>
              <a:rPr lang="en-US" altLang="ko-KR" sz="1400" i="0" kern="0">
                <a:solidFill>
                  <a:schemeClr val="tx1"/>
                </a:solidFill>
              </a:rPr>
              <a:t>: 256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E3534C-3DF4-4930-18AF-93FA7A43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236126"/>
            <a:ext cx="4381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참고 자료</a:t>
            </a:r>
            <a:endParaRPr lang="en-US" altLang="ko-KR" sz="18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8881A-802A-6825-A10C-7EB8993A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95294"/>
            <a:ext cx="3197058" cy="1643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E991F8-F8C2-8E31-3B51-8DC4C656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67566"/>
            <a:ext cx="3277264" cy="197360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E783FE6-1F6C-E335-A2E6-C3736A12E34C}"/>
              </a:ext>
            </a:extLst>
          </p:cNvPr>
          <p:cNvSpPr txBox="1">
            <a:spLocks/>
          </p:cNvSpPr>
          <p:nvPr/>
        </p:nvSpPr>
        <p:spPr>
          <a:xfrm>
            <a:off x="660815" y="5330658"/>
            <a:ext cx="8232360" cy="86409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4"/>
              </a:rPr>
              <a:t>https://wikidocs.net/31379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  <a:hlinkClick r:id="rId5"/>
              </a:rPr>
              <a:t>https://arxiv.org/pdf/1706.03762.pdf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https://github.com/jadore801120/attention-is-all-you-need-pytorch</a:t>
            </a:r>
          </a:p>
        </p:txBody>
      </p:sp>
    </p:spTree>
    <p:extLst>
      <p:ext uri="{BB962C8B-B14F-4D97-AF65-F5344CB8AC3E}">
        <p14:creationId xmlns:p14="http://schemas.microsoft.com/office/powerpoint/2010/main" val="208968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/>
          </a:p>
          <a:p>
            <a:r>
              <a:rPr lang="ko-KR" altLang="en-US" b="1"/>
              <a:t>버트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토큰화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포지션 임베딩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사전 학습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파인 튜닝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</a:t>
            </a:r>
            <a:r>
              <a:rPr lang="ko-KR" altLang="en-US" sz="3200" b="1" i="0"/>
              <a:t>란</a:t>
            </a:r>
            <a:r>
              <a:rPr lang="en-US" altLang="ko-KR" sz="3200" b="1" i="0"/>
              <a:t>?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768905" y="458112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BERT(Bidirectional Encoder Representations from Transformers)</a:t>
            </a:r>
            <a:r>
              <a:rPr lang="ko-KR" altLang="en-US" sz="1400" i="0" kern="0">
                <a:solidFill>
                  <a:schemeClr val="tx1"/>
                </a:solidFill>
              </a:rPr>
              <a:t>는 </a:t>
            </a:r>
            <a:r>
              <a:rPr lang="en-US" altLang="ko-KR" sz="1400" i="0" kern="0">
                <a:solidFill>
                  <a:schemeClr val="tx1"/>
                </a:solidFill>
              </a:rPr>
              <a:t>2018</a:t>
            </a:r>
            <a:r>
              <a:rPr lang="ko-KR" altLang="en-US" sz="1400" i="0" kern="0">
                <a:solidFill>
                  <a:schemeClr val="tx1"/>
                </a:solidFill>
              </a:rPr>
              <a:t>년 구글이 공개한 사전 훈련된 모델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32</a:t>
            </a:r>
            <a:r>
              <a:rPr lang="ko-KR" altLang="en-US" sz="1400" i="0" kern="0">
                <a:solidFill>
                  <a:schemeClr val="tx1"/>
                </a:solidFill>
              </a:rPr>
              <a:t>억개 단어로 레이블 없이 훈련됨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16645-4868-4F21-04B5-283AA83F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268760"/>
            <a:ext cx="57435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</a:t>
            </a:r>
            <a:r>
              <a:rPr lang="ko-KR" altLang="en-US" sz="3200" b="1" i="0"/>
              <a:t>란</a:t>
            </a:r>
            <a:r>
              <a:rPr lang="en-US" altLang="ko-KR" sz="3200" b="1" i="0"/>
              <a:t>?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691680" y="4834535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트랜스포머의 인코더를 쌓아 올린 구조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BERT </a:t>
            </a:r>
            <a:r>
              <a:rPr lang="ko-KR" altLang="en-US" sz="1400" i="0" kern="0">
                <a:solidFill>
                  <a:schemeClr val="tx1"/>
                </a:solidFill>
              </a:rPr>
              <a:t>연산을 거친 후 출력 임베딩은 문맥을 참고해 반영된 임베딩이 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[CLS]</a:t>
            </a:r>
            <a:r>
              <a:rPr lang="ko-KR" altLang="en-US" sz="1400" i="0" kern="0">
                <a:solidFill>
                  <a:schemeClr val="tx1"/>
                </a:solidFill>
              </a:rPr>
              <a:t> 를 포함간 각 단어 벡터들은 문맥 정보를 가진 벡터가 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5AAA1A-2850-302F-2235-C9AC4234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6626369" cy="2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3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버트의 토큰화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899592" y="5085184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BERT</a:t>
            </a:r>
            <a:r>
              <a:rPr lang="ko-KR" altLang="en-US" sz="1400" i="0" kern="0">
                <a:solidFill>
                  <a:schemeClr val="tx1"/>
                </a:solidFill>
              </a:rPr>
              <a:t>는 단어보다 더 작은 단위로 쪼개는 서브워드 토크나이저를 사용 </a:t>
            </a:r>
            <a:r>
              <a:rPr lang="en-US" altLang="ko-KR" sz="1400" i="0" kern="0">
                <a:solidFill>
                  <a:schemeClr val="tx1"/>
                </a:solidFill>
              </a:rPr>
              <a:t>(WordPiece)</a:t>
            </a: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자주 등장하는 단어는 단어 집합에 추가하고 자주 등장하지 않는 단어는  서브워드로 분리되어 단어 집합에 추가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이 단어 집합을 기반으로 토큰화를 수행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7BBE3-C4C4-2DE2-8DA7-8FE92138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639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9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버트의 토큰화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15616" y="4920327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Here is the sentence I want embeddings for</a:t>
            </a:r>
            <a:r>
              <a:rPr lang="ko-KR" altLang="en-US" sz="1400" i="0" kern="0">
                <a:solidFill>
                  <a:schemeClr val="tx1"/>
                </a:solidFill>
              </a:rPr>
              <a:t>이라는 문장에 대한 토큰화 예시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embeddings</a:t>
            </a:r>
            <a:r>
              <a:rPr lang="ko-KR" altLang="en-US" sz="1400" i="0" kern="0">
                <a:solidFill>
                  <a:schemeClr val="tx1"/>
                </a:solidFill>
              </a:rPr>
              <a:t>라는 단어는 단어 집합에 존재하지 않으므로 </a:t>
            </a:r>
            <a:r>
              <a:rPr lang="en-US" altLang="ko-KR" sz="1400" i="0" kern="0">
                <a:solidFill>
                  <a:schemeClr val="tx1"/>
                </a:solidFill>
              </a:rPr>
              <a:t>em,##bed,##ding,#s</a:t>
            </a:r>
            <a:r>
              <a:rPr lang="ko-KR" altLang="en-US" sz="1400" i="0" kern="0">
                <a:solidFill>
                  <a:schemeClr val="tx1"/>
                </a:solidFill>
              </a:rPr>
              <a:t>로 분리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81DAB6-FC98-FB7B-157C-DEFB683C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781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포지션 임베딩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87624" y="5013176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트랜스포머에서 포지셔널 인코딩 이라는 방법을 통해서 단어 위치 정보를 표현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BERT</a:t>
            </a:r>
            <a:r>
              <a:rPr lang="ko-KR" altLang="en-US" sz="1400" i="0" kern="0">
                <a:solidFill>
                  <a:schemeClr val="tx1"/>
                </a:solidFill>
              </a:rPr>
              <a:t>에서는 위치 정보를 학습을 통해서 얻는 포지션 임베딩 이라는 방법을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위치 정보를 위한 임베딩 층을 하나 더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074817-1D24-D36F-4273-648ED4D9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4736866" cy="20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버트의 사전 학습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115616" y="5157192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버트는 사전 훈련을 위해 입력 텍스트이 </a:t>
            </a:r>
            <a:r>
              <a:rPr lang="en-US" altLang="ko-KR" sz="1400" i="0" kern="0">
                <a:solidFill>
                  <a:schemeClr val="tx1"/>
                </a:solidFill>
              </a:rPr>
              <a:t>15% </a:t>
            </a:r>
            <a:r>
              <a:rPr lang="ko-KR" altLang="en-US" sz="1400" i="0" kern="0">
                <a:solidFill>
                  <a:schemeClr val="tx1"/>
                </a:solidFill>
              </a:rPr>
              <a:t>단어를 랜덤으로 마스킹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인공 신경망에게 이 가려진 단어들을 예측하도록 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ex) </a:t>
            </a:r>
            <a:r>
              <a:rPr lang="ko-KR" altLang="en-US" sz="1400" i="0" kern="0">
                <a:solidFill>
                  <a:schemeClr val="tx1"/>
                </a:solidFill>
              </a:rPr>
              <a:t>나는 </a:t>
            </a:r>
            <a:r>
              <a:rPr lang="en-US" altLang="ko-KR" sz="1400" i="0" kern="0">
                <a:solidFill>
                  <a:schemeClr val="tx1"/>
                </a:solidFill>
              </a:rPr>
              <a:t>[MASK]</a:t>
            </a:r>
            <a:r>
              <a:rPr lang="ko-KR" altLang="en-US" sz="1400" i="0" kern="0">
                <a:solidFill>
                  <a:schemeClr val="tx1"/>
                </a:solidFill>
              </a:rPr>
              <a:t>에 가서 그곳에서 빵과 </a:t>
            </a:r>
            <a:r>
              <a:rPr lang="en-US" altLang="ko-KR" sz="1400" i="0" kern="0">
                <a:solidFill>
                  <a:schemeClr val="tx1"/>
                </a:solidFill>
              </a:rPr>
              <a:t>[MASK]</a:t>
            </a:r>
            <a:r>
              <a:rPr lang="ko-KR" altLang="en-US" sz="1400" i="0" kern="0">
                <a:solidFill>
                  <a:schemeClr val="tx1"/>
                </a:solidFill>
              </a:rPr>
              <a:t>를 샀다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15%</a:t>
            </a:r>
            <a:r>
              <a:rPr lang="ko-KR" altLang="en-US" sz="1400" i="0" kern="0">
                <a:solidFill>
                  <a:schemeClr val="tx1"/>
                </a:solidFill>
              </a:rPr>
              <a:t>의 단어에서 </a:t>
            </a:r>
            <a:r>
              <a:rPr lang="en-US" altLang="ko-KR" sz="1400" i="0" kern="0">
                <a:solidFill>
                  <a:schemeClr val="tx1"/>
                </a:solidFill>
              </a:rPr>
              <a:t>80%</a:t>
            </a:r>
            <a:r>
              <a:rPr lang="ko-KR" altLang="en-US" sz="1400" i="0" kern="0">
                <a:solidFill>
                  <a:schemeClr val="tx1"/>
                </a:solidFill>
              </a:rPr>
              <a:t>는 </a:t>
            </a:r>
            <a:r>
              <a:rPr lang="en-US" altLang="ko-KR" sz="1400" i="0" kern="0">
                <a:solidFill>
                  <a:schemeClr val="tx1"/>
                </a:solidFill>
              </a:rPr>
              <a:t>[MASK], 10%</a:t>
            </a:r>
            <a:r>
              <a:rPr lang="ko-KR" altLang="en-US" sz="1400" i="0" kern="0">
                <a:solidFill>
                  <a:schemeClr val="tx1"/>
                </a:solidFill>
              </a:rPr>
              <a:t>의 단어들은 랜덤으로 변경</a:t>
            </a:r>
            <a:r>
              <a:rPr lang="en-US" altLang="ko-KR" sz="1400" i="0" kern="0">
                <a:solidFill>
                  <a:schemeClr val="tx1"/>
                </a:solidFill>
              </a:rPr>
              <a:t>, 10%</a:t>
            </a:r>
            <a:r>
              <a:rPr lang="ko-KR" altLang="en-US" sz="1400" i="0" kern="0">
                <a:solidFill>
                  <a:schemeClr val="tx1"/>
                </a:solidFill>
              </a:rPr>
              <a:t>의 단어는 그대로 둠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[MASK]</a:t>
            </a:r>
            <a:r>
              <a:rPr lang="ko-KR" altLang="en-US" sz="1400" i="0" kern="0">
                <a:solidFill>
                  <a:schemeClr val="tx1"/>
                </a:solidFill>
              </a:rPr>
              <a:t>만 사용할 경우 </a:t>
            </a:r>
            <a:r>
              <a:rPr lang="en-US" altLang="ko-KR" sz="1400" i="0" kern="0">
                <a:solidFill>
                  <a:schemeClr val="tx1"/>
                </a:solidFill>
              </a:rPr>
              <a:t>[MASK] </a:t>
            </a:r>
            <a:r>
              <a:rPr lang="ko-KR" altLang="en-US" sz="1400" i="0" kern="0">
                <a:solidFill>
                  <a:schemeClr val="tx1"/>
                </a:solidFill>
              </a:rPr>
              <a:t>토큰이 파인 튜닝 단계에서 나타나지 않으므로 사전 학습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r>
              <a:rPr lang="ko-KR" altLang="en-US" sz="1400" i="0" kern="0">
                <a:solidFill>
                  <a:schemeClr val="tx1"/>
                </a:solidFill>
              </a:rPr>
              <a:t>      단계와 불일치가 발생하는 문제가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60456D-EEAB-67C2-83AC-2438C227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60"/>
            <a:ext cx="3616623" cy="22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버트의 파인튜닝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2411760" y="1844824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i="0" kern="0">
                <a:solidFill>
                  <a:schemeClr val="tx1"/>
                </a:solidFill>
              </a:rPr>
              <a:t>하나의 텍스트에 대한 텍스트 분류 유형</a:t>
            </a: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i="0" kern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D6336C-3B08-92C4-9D8A-3895C5B2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31" y="1628800"/>
            <a:ext cx="3032337" cy="223224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0664184-5037-65F9-ECCF-FF94D7D5AAE6}"/>
              </a:ext>
            </a:extLst>
          </p:cNvPr>
          <p:cNvSpPr txBox="1">
            <a:spLocks/>
          </p:cNvSpPr>
          <p:nvPr/>
        </p:nvSpPr>
        <p:spPr>
          <a:xfrm>
            <a:off x="827584" y="5301208"/>
            <a:ext cx="8137525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문서의 시작에 </a:t>
            </a:r>
            <a:r>
              <a:rPr lang="en-US" altLang="ko-KR" sz="1400" i="0" kern="0">
                <a:solidFill>
                  <a:schemeClr val="tx1"/>
                </a:solidFill>
              </a:rPr>
              <a:t>[CLS] </a:t>
            </a:r>
            <a:r>
              <a:rPr lang="ko-KR" altLang="en-US" sz="1400" i="0" kern="0">
                <a:solidFill>
                  <a:schemeClr val="tx1"/>
                </a:solidFill>
              </a:rPr>
              <a:t>토큰을 입력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[CLS] </a:t>
            </a:r>
            <a:r>
              <a:rPr lang="ko-KR" altLang="en-US" sz="1400" i="0" kern="0">
                <a:solidFill>
                  <a:schemeClr val="tx1"/>
                </a:solidFill>
              </a:rPr>
              <a:t>토큰의 위치의 출력층에서 밀집층 또는 완전 연결층 이라고 불리는 층들을 추가하여 분류에 대한 예측을 하게 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533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63063</TotalTime>
  <Words>467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굴림</vt:lpstr>
      <vt:lpstr>Times New Roman</vt:lpstr>
      <vt:lpstr>Wingdings</vt:lpstr>
      <vt:lpstr>맑은 고딕</vt:lpstr>
      <vt:lpstr>Default Theme</vt:lpstr>
      <vt:lpstr>딥러닝을 이용한 자연어 처리</vt:lpstr>
      <vt:lpstr>목차</vt:lpstr>
      <vt:lpstr>버트란?</vt:lpstr>
      <vt:lpstr>버트란?</vt:lpstr>
      <vt:lpstr>버트의 토큰화</vt:lpstr>
      <vt:lpstr>버트의 토큰화</vt:lpstr>
      <vt:lpstr>포지션 임베딩</vt:lpstr>
      <vt:lpstr>버트의 사전 학습</vt:lpstr>
      <vt:lpstr>버트의 파인튜닝</vt:lpstr>
      <vt:lpstr>버트의 파인튜닝</vt:lpstr>
      <vt:lpstr>버트의 파인튜닝</vt:lpstr>
      <vt:lpstr>버트에 대한 그 외 기타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640</cp:revision>
  <cp:lastPrinted>2022-08-08T06:05:16Z</cp:lastPrinted>
  <dcterms:created xsi:type="dcterms:W3CDTF">2013-09-09T21:16:08Z</dcterms:created>
  <dcterms:modified xsi:type="dcterms:W3CDTF">2023-01-15T13:44:27Z</dcterms:modified>
</cp:coreProperties>
</file>