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27" r:id="rId3"/>
    <p:sldId id="456" r:id="rId4"/>
    <p:sldId id="457" r:id="rId5"/>
    <p:sldId id="458" r:id="rId6"/>
    <p:sldId id="460" r:id="rId7"/>
    <p:sldId id="459" r:id="rId8"/>
    <p:sldId id="461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en-US" altLang="ko-KR" i="0"/>
              <a:t>Kotlin</a:t>
            </a:r>
            <a:r>
              <a:rPr lang="ko-KR" altLang="en-US" i="0"/>
              <a:t>을 사용한 앱 개발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23.01.30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/>
          </a:p>
          <a:p>
            <a:r>
              <a:rPr lang="en-US" altLang="ko-KR" b="1"/>
              <a:t>Activity Lifecycle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Activity</a:t>
            </a:r>
            <a:r>
              <a:rPr lang="ko-KR" altLang="en-US" sz="3200" b="1" i="0"/>
              <a:t> </a:t>
            </a:r>
            <a:r>
              <a:rPr lang="en-US" altLang="ko-KR" sz="3200" b="1" i="0"/>
              <a:t>Lifecycle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899592" y="285293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1400" i="0" kern="0">
                <a:solidFill>
                  <a:schemeClr val="tx1"/>
                </a:solidFill>
              </a:rPr>
              <a:t>앱의 완성도와 안전성을 높이기 위해 반드시 알아야 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08DB04-4796-104C-70A1-16D57298F65F}"/>
              </a:ext>
            </a:extLst>
          </p:cNvPr>
          <p:cNvSpPr txBox="1">
            <a:spLocks/>
          </p:cNvSpPr>
          <p:nvPr/>
        </p:nvSpPr>
        <p:spPr>
          <a:xfrm>
            <a:off x="1259632" y="4149080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400" i="0" kern="0">
                <a:solidFill>
                  <a:schemeClr val="tx1"/>
                </a:solidFill>
              </a:rPr>
              <a:t>다른 앱으로 전환 시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비정상 종료 되는 문제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400" i="0" kern="0">
                <a:solidFill>
                  <a:schemeClr val="tx1"/>
                </a:solidFill>
              </a:rPr>
              <a:t>사용자가 앱을 사용하지 않는데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시스템 리소스가 소비되는 문제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400" i="0" kern="0">
                <a:solidFill>
                  <a:schemeClr val="tx1"/>
                </a:solidFill>
              </a:rPr>
              <a:t>사용자가 앱을 나갔다가 돌아왔을 때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진행상태가 저장되지 않는 문제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400" i="0" kern="0">
                <a:solidFill>
                  <a:schemeClr val="tx1"/>
                </a:solidFill>
              </a:rPr>
              <a:t>화면이 가로</a:t>
            </a:r>
            <a:r>
              <a:rPr lang="en-US" altLang="ko-KR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  <a:sym typeface="Wingdings" panose="05000000000000000000" pitchFamily="2" charset="2"/>
              </a:rPr>
              <a:t>  </a:t>
            </a:r>
            <a:r>
              <a:rPr lang="ko-KR" altLang="en-US" sz="1400" i="0" kern="0">
                <a:solidFill>
                  <a:schemeClr val="tx1"/>
                </a:solidFill>
                <a:sym typeface="Wingdings" panose="05000000000000000000" pitchFamily="2" charset="2"/>
              </a:rPr>
              <a:t>세로 전환될 때</a:t>
            </a:r>
            <a:r>
              <a:rPr lang="en-US" altLang="ko-KR" sz="1400" i="0" ker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  <a:sym typeface="Wingdings" panose="05000000000000000000" pitchFamily="2" charset="2"/>
              </a:rPr>
              <a:t>비정상 종료되거나</a:t>
            </a:r>
            <a:r>
              <a:rPr lang="en-US" altLang="ko-KR" sz="1400" i="0" ker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  <a:sym typeface="Wingdings" panose="05000000000000000000" pitchFamily="2" charset="2"/>
              </a:rPr>
              <a:t>진행 상태가 저장되지 않는 문제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Activity</a:t>
            </a:r>
            <a:r>
              <a:rPr lang="ko-KR" altLang="en-US" sz="3200" b="1" i="0"/>
              <a:t> </a:t>
            </a:r>
            <a:r>
              <a:rPr lang="en-US" altLang="ko-KR" sz="3200" b="1" i="0"/>
              <a:t>Lifecycle</a:t>
            </a:r>
            <a:endParaRPr lang="en-US" altLang="ko-KR" sz="1800" b="1" i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6D8C5A-E048-70AD-8B0B-B40DA37B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4169616" cy="538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0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955" y="128826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Activity</a:t>
            </a:r>
            <a:r>
              <a:rPr lang="ko-KR" altLang="en-US" sz="3200" b="1" i="0"/>
              <a:t> </a:t>
            </a:r>
            <a:r>
              <a:rPr lang="en-US" altLang="ko-KR" sz="3200" b="1" i="0"/>
              <a:t>Lifecycle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899592" y="1763747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i="0" kern="0">
                <a:solidFill>
                  <a:schemeClr val="tx1"/>
                </a:solidFill>
              </a:rPr>
              <a:t>콜백</a:t>
            </a: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08DB04-4796-104C-70A1-16D57298F65F}"/>
              </a:ext>
            </a:extLst>
          </p:cNvPr>
          <p:cNvSpPr txBox="1">
            <a:spLocks/>
          </p:cNvSpPr>
          <p:nvPr/>
        </p:nvSpPr>
        <p:spPr>
          <a:xfrm>
            <a:off x="1187624" y="1941220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onCreate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3728C07-3FB3-E71B-972B-5FA25A690EFC}"/>
              </a:ext>
            </a:extLst>
          </p:cNvPr>
          <p:cNvSpPr txBox="1">
            <a:spLocks/>
          </p:cNvSpPr>
          <p:nvPr/>
        </p:nvSpPr>
        <p:spPr>
          <a:xfrm>
            <a:off x="1619672" y="258929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필수적으로 구현해야 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의 생명주기 중 한 번만 발생해야하는 로직을 실행 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CCCFB3-BB62-6E2D-C026-1AEEB1C0D766}"/>
              </a:ext>
            </a:extLst>
          </p:cNvPr>
          <p:cNvSpPr txBox="1">
            <a:spLocks/>
          </p:cNvSpPr>
          <p:nvPr/>
        </p:nvSpPr>
        <p:spPr>
          <a:xfrm>
            <a:off x="2051720" y="3386787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400" i="0" kern="0">
                <a:solidFill>
                  <a:schemeClr val="tx1"/>
                </a:solidFill>
              </a:rPr>
              <a:t>멤버 변수 정의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400" i="0" kern="0">
                <a:solidFill>
                  <a:schemeClr val="tx1"/>
                </a:solidFill>
              </a:rPr>
              <a:t>UI </a:t>
            </a:r>
            <a:r>
              <a:rPr lang="ko-KR" altLang="en-US" sz="1400" i="0" kern="0">
                <a:solidFill>
                  <a:schemeClr val="tx1"/>
                </a:solidFill>
              </a:rPr>
              <a:t>구성 </a:t>
            </a:r>
            <a:r>
              <a:rPr lang="en-US" altLang="ko-KR" sz="1400" i="0" kern="0">
                <a:solidFill>
                  <a:schemeClr val="tx1"/>
                </a:solidFill>
              </a:rPr>
              <a:t>(setContentView, Xxml </a:t>
            </a:r>
            <a:r>
              <a:rPr lang="ko-KR" altLang="en-US" sz="1400" i="0" kern="0">
                <a:solidFill>
                  <a:schemeClr val="tx1"/>
                </a:solidFill>
              </a:rPr>
              <a:t>레이아웃 파일 정의</a:t>
            </a:r>
            <a:r>
              <a:rPr lang="en-US" altLang="ko-KR" sz="1400" i="0" ker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A11C11B-27A6-0C87-95A1-7AA5919E0F1D}"/>
              </a:ext>
            </a:extLst>
          </p:cNvPr>
          <p:cNvSpPr txBox="1">
            <a:spLocks/>
          </p:cNvSpPr>
          <p:nvPr/>
        </p:nvSpPr>
        <p:spPr>
          <a:xfrm>
            <a:off x="1219000" y="3945250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onStart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7D145B6-3051-5002-DECD-6648E85CA885}"/>
              </a:ext>
            </a:extLst>
          </p:cNvPr>
          <p:cNvSpPr txBox="1">
            <a:spLocks/>
          </p:cNvSpPr>
          <p:nvPr/>
        </p:nvSpPr>
        <p:spPr>
          <a:xfrm>
            <a:off x="1619672" y="459332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가 사용자에게 표시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앱은 </a:t>
            </a: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를  포그라운드로 보내 상호작용할 수 있도록 준비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7CCB25-9265-AB3B-7180-81A2EBB5DF31}"/>
              </a:ext>
            </a:extLst>
          </p:cNvPr>
          <p:cNvSpPr txBox="1">
            <a:spLocks/>
          </p:cNvSpPr>
          <p:nvPr/>
        </p:nvSpPr>
        <p:spPr>
          <a:xfrm>
            <a:off x="1219000" y="4947265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onResume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39A5A10-CB2B-A33F-B750-FC8DFD339547}"/>
              </a:ext>
            </a:extLst>
          </p:cNvPr>
          <p:cNvSpPr txBox="1">
            <a:spLocks/>
          </p:cNvSpPr>
          <p:nvPr/>
        </p:nvSpPr>
        <p:spPr>
          <a:xfrm>
            <a:off x="1619671" y="5672011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가 포그라운드에 표시되어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사용자와 상호 작용 할 수 있는 상태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앱에서 포커스가 떠날 때 까지 </a:t>
            </a:r>
            <a:r>
              <a:rPr lang="en-US" altLang="ko-KR" sz="1400" i="0" kern="0">
                <a:solidFill>
                  <a:schemeClr val="tx1"/>
                </a:solidFill>
              </a:rPr>
              <a:t>onResume </a:t>
            </a:r>
            <a:r>
              <a:rPr lang="ko-KR" altLang="en-US" sz="1400" i="0" kern="0">
                <a:solidFill>
                  <a:schemeClr val="tx1"/>
                </a:solidFill>
              </a:rPr>
              <a:t>상태에 머무름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2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28826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Activity</a:t>
            </a:r>
            <a:r>
              <a:rPr lang="ko-KR" altLang="en-US" sz="3200" b="1" i="0"/>
              <a:t> </a:t>
            </a:r>
            <a:r>
              <a:rPr lang="en-US" altLang="ko-KR" sz="3200" b="1" i="0"/>
              <a:t>Lifecycle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900213" y="1634921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i="0" kern="0">
                <a:solidFill>
                  <a:schemeClr val="tx1"/>
                </a:solidFill>
              </a:rPr>
              <a:t>콜백</a:t>
            </a: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08DB04-4796-104C-70A1-16D57298F65F}"/>
              </a:ext>
            </a:extLst>
          </p:cNvPr>
          <p:cNvSpPr txBox="1">
            <a:spLocks/>
          </p:cNvSpPr>
          <p:nvPr/>
        </p:nvSpPr>
        <p:spPr>
          <a:xfrm>
            <a:off x="1188245" y="1812394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onPause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3728C07-3FB3-E71B-972B-5FA25A690EFC}"/>
              </a:ext>
            </a:extLst>
          </p:cNvPr>
          <p:cNvSpPr txBox="1">
            <a:spLocks/>
          </p:cNvSpPr>
          <p:nvPr/>
        </p:nvSpPr>
        <p:spPr>
          <a:xfrm>
            <a:off x="1547664" y="321297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사용자가 활동을 떠나는 첫 번째 신호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매우 짧음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활동이 포그라운드에 있지 않지만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잠시 후 다시 시작할 작업을 일시 중지 하거나 조정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ex) </a:t>
            </a:r>
            <a:r>
              <a:rPr lang="ko-KR" altLang="en-US" sz="1400" i="0" kern="0">
                <a:solidFill>
                  <a:schemeClr val="tx1"/>
                </a:solidFill>
              </a:rPr>
              <a:t>반투명 </a:t>
            </a: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가 띄워져 포커스는 없지만 화면에 보이는 상태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이 상태를 통해서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실해중이지 않을 때 필요하지 않은 리소스를 해지할 수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이 상태에서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데이터를 저장하거나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네트워크 호출</a:t>
            </a:r>
            <a:r>
              <a:rPr lang="en-US" altLang="ko-KR" sz="1400" i="0" kern="0">
                <a:solidFill>
                  <a:schemeClr val="tx1"/>
                </a:solidFill>
              </a:rPr>
              <a:t>, DB</a:t>
            </a:r>
            <a:r>
              <a:rPr lang="ko-KR" altLang="en-US" sz="1400" i="0" kern="0">
                <a:solidFill>
                  <a:schemeClr val="tx1"/>
                </a:solidFill>
              </a:rPr>
              <a:t>의 </a:t>
            </a:r>
            <a:r>
              <a:rPr lang="en-US" altLang="ko-KR" sz="1400" i="0" kern="0">
                <a:solidFill>
                  <a:schemeClr val="tx1"/>
                </a:solidFill>
              </a:rPr>
              <a:t>IO </a:t>
            </a:r>
            <a:r>
              <a:rPr lang="ko-KR" altLang="en-US" sz="1400" i="0" kern="0">
                <a:solidFill>
                  <a:schemeClr val="tx1"/>
                </a:solidFill>
              </a:rPr>
              <a:t>작업을 하면 안됨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CCCFB3-BB62-6E2D-C026-1AEEB1C0D766}"/>
              </a:ext>
            </a:extLst>
          </p:cNvPr>
          <p:cNvSpPr txBox="1">
            <a:spLocks/>
          </p:cNvSpPr>
          <p:nvPr/>
        </p:nvSpPr>
        <p:spPr>
          <a:xfrm>
            <a:off x="1907705" y="4449306"/>
            <a:ext cx="713003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400" i="0" kern="0">
                <a:solidFill>
                  <a:schemeClr val="tx1"/>
                </a:solidFill>
              </a:rPr>
              <a:t>매우 짧은 시간이라 메서드가 끝나기 전에 </a:t>
            </a: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가 종료될 수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7CCB25-9265-AB3B-7180-81A2EBB5DF31}"/>
              </a:ext>
            </a:extLst>
          </p:cNvPr>
          <p:cNvSpPr txBox="1">
            <a:spLocks/>
          </p:cNvSpPr>
          <p:nvPr/>
        </p:nvSpPr>
        <p:spPr>
          <a:xfrm>
            <a:off x="1331019" y="444930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onStop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39A5A10-CB2B-A33F-B750-FC8DFD339547}"/>
              </a:ext>
            </a:extLst>
          </p:cNvPr>
          <p:cNvSpPr txBox="1">
            <a:spLocks/>
          </p:cNvSpPr>
          <p:nvPr/>
        </p:nvSpPr>
        <p:spPr>
          <a:xfrm>
            <a:off x="1547664" y="5256717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Activity </a:t>
            </a:r>
            <a:r>
              <a:rPr lang="ko-KR" altLang="en-US" sz="1400" i="0" kern="0">
                <a:solidFill>
                  <a:schemeClr val="tx1"/>
                </a:solidFill>
              </a:rPr>
              <a:t>가 사용자에게 더 이상 표시 되지 않는 상태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CPU</a:t>
            </a:r>
            <a:r>
              <a:rPr lang="ko-KR" altLang="en-US" sz="1400" i="0" kern="0">
                <a:solidFill>
                  <a:schemeClr val="tx1"/>
                </a:solidFill>
              </a:rPr>
              <a:t> 를 비교적 많이 소모하는 종료 작업을 실행해야 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2FB561-251A-EF2A-0F46-B105D9BDFA94}"/>
              </a:ext>
            </a:extLst>
          </p:cNvPr>
          <p:cNvSpPr txBox="1">
            <a:spLocks/>
          </p:cNvSpPr>
          <p:nvPr/>
        </p:nvSpPr>
        <p:spPr>
          <a:xfrm>
            <a:off x="1931559" y="5911089"/>
            <a:ext cx="713003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400" i="0" kern="0">
                <a:solidFill>
                  <a:schemeClr val="tx1"/>
                </a:solidFill>
              </a:rPr>
              <a:t>DB </a:t>
            </a:r>
            <a:r>
              <a:rPr lang="ko-KR" altLang="en-US" sz="1400" i="0" kern="0">
                <a:solidFill>
                  <a:schemeClr val="tx1"/>
                </a:solidFill>
              </a:rPr>
              <a:t>저장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B4DE741-9E9A-8961-7ED2-E1B474D1DE9D}"/>
              </a:ext>
            </a:extLst>
          </p:cNvPr>
          <p:cNvSpPr txBox="1">
            <a:spLocks/>
          </p:cNvSpPr>
          <p:nvPr/>
        </p:nvSpPr>
        <p:spPr>
          <a:xfrm>
            <a:off x="1547665" y="6282579"/>
            <a:ext cx="6624736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가 중단되면</a:t>
            </a:r>
            <a:r>
              <a:rPr lang="en-US" altLang="ko-KR" sz="1400" i="0" kern="0">
                <a:solidFill>
                  <a:schemeClr val="tx1"/>
                </a:solidFill>
              </a:rPr>
              <a:t>, Android OS </a:t>
            </a:r>
            <a:r>
              <a:rPr lang="ko-KR" altLang="en-US" sz="1400" i="0" kern="0">
                <a:solidFill>
                  <a:schemeClr val="tx1"/>
                </a:solidFill>
              </a:rPr>
              <a:t>에서 리소스 관리를 위해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해당 </a:t>
            </a: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가 포함된 프로세스를 소멸시킬 수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955" y="128826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Activity</a:t>
            </a:r>
            <a:r>
              <a:rPr lang="ko-KR" altLang="en-US" sz="3200" b="1" i="0"/>
              <a:t> </a:t>
            </a:r>
            <a:r>
              <a:rPr lang="en-US" altLang="ko-KR" sz="3200" b="1" i="0"/>
              <a:t>Lifecycle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899592" y="1679545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i="0" kern="0">
                <a:solidFill>
                  <a:schemeClr val="tx1"/>
                </a:solidFill>
              </a:rPr>
              <a:t>콜백</a:t>
            </a: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i="0" kern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08DB04-4796-104C-70A1-16D57298F65F}"/>
              </a:ext>
            </a:extLst>
          </p:cNvPr>
          <p:cNvSpPr txBox="1">
            <a:spLocks/>
          </p:cNvSpPr>
          <p:nvPr/>
        </p:nvSpPr>
        <p:spPr>
          <a:xfrm>
            <a:off x="1187624" y="185701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onDestroy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3728C07-3FB3-E71B-972B-5FA25A690EFC}"/>
              </a:ext>
            </a:extLst>
          </p:cNvPr>
          <p:cNvSpPr txBox="1">
            <a:spLocks/>
          </p:cNvSpPr>
          <p:nvPr/>
        </p:nvSpPr>
        <p:spPr>
          <a:xfrm>
            <a:off x="1547664" y="244902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Activity </a:t>
            </a:r>
            <a:r>
              <a:rPr lang="ko-KR" altLang="en-US" sz="1400" i="0" kern="0">
                <a:solidFill>
                  <a:schemeClr val="tx1"/>
                </a:solidFill>
              </a:rPr>
              <a:t>가 완전히 종료되기 전에 실행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호출되는 케이스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CCCFB3-BB62-6E2D-C026-1AEEB1C0D766}"/>
              </a:ext>
            </a:extLst>
          </p:cNvPr>
          <p:cNvSpPr txBox="1">
            <a:spLocks/>
          </p:cNvSpPr>
          <p:nvPr/>
        </p:nvSpPr>
        <p:spPr>
          <a:xfrm>
            <a:off x="1910451" y="2834293"/>
            <a:ext cx="698203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400" i="0" kern="0">
                <a:solidFill>
                  <a:schemeClr val="tx1"/>
                </a:solidFill>
              </a:rPr>
              <a:t>finish </a:t>
            </a:r>
            <a:r>
              <a:rPr lang="ko-KR" altLang="en-US" sz="1400" i="0" kern="0">
                <a:solidFill>
                  <a:schemeClr val="tx1"/>
                </a:solidFill>
              </a:rPr>
              <a:t>호출되어 </a:t>
            </a:r>
            <a:r>
              <a:rPr lang="en-US" altLang="ko-KR" sz="1400" i="0" kern="0">
                <a:solidFill>
                  <a:schemeClr val="tx1"/>
                </a:solidFill>
              </a:rPr>
              <a:t>Activity </a:t>
            </a:r>
            <a:r>
              <a:rPr lang="ko-KR" altLang="en-US" sz="1400" i="0" kern="0">
                <a:solidFill>
                  <a:schemeClr val="tx1"/>
                </a:solidFill>
              </a:rPr>
              <a:t>가 종료될 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400" i="0" kern="0">
                <a:solidFill>
                  <a:schemeClr val="tx1"/>
                </a:solidFill>
              </a:rPr>
              <a:t>configurationChange (ex </a:t>
            </a:r>
            <a:r>
              <a:rPr lang="ko-KR" altLang="en-US" sz="1400" i="0" kern="0">
                <a:solidFill>
                  <a:schemeClr val="tx1"/>
                </a:solidFill>
              </a:rPr>
              <a:t>기기 회전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멀티 윈도우</a:t>
            </a:r>
            <a:r>
              <a:rPr lang="en-US" altLang="ko-KR" sz="1400" i="0" kern="0">
                <a:solidFill>
                  <a:schemeClr val="tx1"/>
                </a:solidFill>
              </a:rPr>
              <a:t>) </a:t>
            </a:r>
            <a:r>
              <a:rPr lang="ko-KR" altLang="en-US" sz="1400" i="0" kern="0">
                <a:solidFill>
                  <a:schemeClr val="tx1"/>
                </a:solidFill>
              </a:rPr>
              <a:t>로 인해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시스템이 </a:t>
            </a:r>
            <a:r>
              <a:rPr lang="en-US" altLang="ko-KR" sz="1400" i="0" kern="0">
                <a:solidFill>
                  <a:schemeClr val="tx1"/>
                </a:solidFill>
              </a:rPr>
              <a:t>Activity</a:t>
            </a:r>
            <a:r>
              <a:rPr lang="ko-KR" altLang="en-US" sz="1400" i="0" kern="0">
                <a:solidFill>
                  <a:schemeClr val="tx1"/>
                </a:solidFill>
              </a:rPr>
              <a:t>를 일시적으로 소멸시킬 때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6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955" y="128826"/>
            <a:ext cx="8137525" cy="707886"/>
          </a:xfrm>
        </p:spPr>
        <p:txBody>
          <a:bodyPr/>
          <a:lstStyle/>
          <a:p>
            <a:r>
              <a:rPr lang="ko-KR" altLang="en-US" sz="3200" i="0"/>
              <a:t>참고자료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08DB04-4796-104C-70A1-16D57298F65F}"/>
              </a:ext>
            </a:extLst>
          </p:cNvPr>
          <p:cNvSpPr txBox="1">
            <a:spLocks/>
          </p:cNvSpPr>
          <p:nvPr/>
        </p:nvSpPr>
        <p:spPr>
          <a:xfrm>
            <a:off x="754954" y="119675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800" i="0" kern="0">
                <a:solidFill>
                  <a:schemeClr val="tx1"/>
                </a:solidFill>
              </a:rPr>
              <a:t>https://developer.android.com/guide/components/activities/activity-lifecycle?hl=ko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14664E-78DD-0FB5-E172-099E6EFE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2" y="1933031"/>
            <a:ext cx="7236296" cy="23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09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63227</TotalTime>
  <Words>306</Words>
  <Application>Microsoft Office PowerPoint</Application>
  <PresentationFormat>화면 슬라이드 쇼(4:3)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Kotlin을 사용한 앱 개발</vt:lpstr>
      <vt:lpstr>목차</vt:lpstr>
      <vt:lpstr>Activity Lifecycle</vt:lpstr>
      <vt:lpstr>Activity Lifecycle</vt:lpstr>
      <vt:lpstr>Activity Lifecycle</vt:lpstr>
      <vt:lpstr>Activity Lifecycle</vt:lpstr>
      <vt:lpstr>Activity Lifecycle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642</cp:revision>
  <cp:lastPrinted>2022-08-08T06:05:16Z</cp:lastPrinted>
  <dcterms:created xsi:type="dcterms:W3CDTF">2013-09-09T21:16:08Z</dcterms:created>
  <dcterms:modified xsi:type="dcterms:W3CDTF">2023-01-29T13:21:34Z</dcterms:modified>
</cp:coreProperties>
</file>