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427" r:id="rId3"/>
    <p:sldId id="470" r:id="rId4"/>
    <p:sldId id="472" r:id="rId5"/>
    <p:sldId id="471" r:id="rId6"/>
    <p:sldId id="473" r:id="rId7"/>
    <p:sldId id="461" r:id="rId8"/>
    <p:sldId id="462" r:id="rId9"/>
    <p:sldId id="463" r:id="rId10"/>
    <p:sldId id="464" r:id="rId11"/>
    <p:sldId id="468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14" autoAdjust="0"/>
  </p:normalViewPr>
  <p:slideViewPr>
    <p:cSldViewPr>
      <p:cViewPr varScale="1">
        <p:scale>
          <a:sx n="77" d="100"/>
          <a:sy n="77" d="100"/>
        </p:scale>
        <p:origin x="102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트랜스포머 기반 </a:t>
            </a:r>
            <a:br>
              <a:rPr lang="en-US" altLang="ko-KR" i="0"/>
            </a:br>
            <a:r>
              <a:rPr lang="ko-KR" altLang="en-US" i="0"/>
              <a:t>순천향대학교 챗봇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23.04.03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159542" y="4178900"/>
            <a:ext cx="7200800" cy="25202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어텐션 스코어에 소프트맥스 함수를 사용하여 어텐션 분포를 구하고 각 </a:t>
            </a:r>
            <a:r>
              <a:rPr lang="en-US" altLang="ko-KR" sz="1400" i="0" kern="0">
                <a:solidFill>
                  <a:schemeClr val="tx1"/>
                </a:solidFill>
              </a:rPr>
              <a:t>V</a:t>
            </a:r>
            <a:r>
              <a:rPr lang="ko-KR" altLang="en-US" sz="1400" i="0" kern="0">
                <a:solidFill>
                  <a:schemeClr val="tx1"/>
                </a:solidFill>
              </a:rPr>
              <a:t>벡터와 가중합하여 어텐션 값을 구한다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이를 단어 </a:t>
            </a:r>
            <a:r>
              <a:rPr lang="en-US" altLang="ko-KR" sz="1400" i="0" kern="0">
                <a:solidFill>
                  <a:schemeClr val="tx1"/>
                </a:solidFill>
              </a:rPr>
              <a:t>I</a:t>
            </a:r>
            <a:r>
              <a:rPr lang="ko-KR" altLang="en-US" sz="1400" i="0" kern="0">
                <a:solidFill>
                  <a:schemeClr val="tx1"/>
                </a:solidFill>
              </a:rPr>
              <a:t>에 대한 어텐션 값 또는 단어 </a:t>
            </a:r>
            <a:r>
              <a:rPr lang="en-US" altLang="ko-KR" sz="1400" i="0" kern="0">
                <a:solidFill>
                  <a:schemeClr val="tx1"/>
                </a:solidFill>
              </a:rPr>
              <a:t>I</a:t>
            </a:r>
            <a:r>
              <a:rPr lang="ko-KR" altLang="en-US" sz="1400" i="0" kern="0">
                <a:solidFill>
                  <a:schemeClr val="tx1"/>
                </a:solidFill>
              </a:rPr>
              <a:t>에 대한 컨텍스트 벡터라고도 할 수 있다</a:t>
            </a:r>
            <a:r>
              <a:rPr lang="en-US" altLang="ko-KR" sz="1400" i="0" ker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am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</a:t>
            </a:r>
            <a:r>
              <a:rPr lang="ko-KR" altLang="en-US" sz="1400" i="0" kern="0">
                <a:solidFill>
                  <a:schemeClr val="tx1"/>
                </a:solidFill>
              </a:rPr>
              <a:t>벡터</a:t>
            </a:r>
            <a:r>
              <a:rPr lang="en-US" altLang="ko-KR" sz="1400" i="0" kern="0">
                <a:solidFill>
                  <a:schemeClr val="tx1"/>
                </a:solidFill>
              </a:rPr>
              <a:t>, a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</a:t>
            </a:r>
            <a:r>
              <a:rPr lang="ko-KR" altLang="en-US" sz="1400" i="0" kern="0">
                <a:solidFill>
                  <a:schemeClr val="tx1"/>
                </a:solidFill>
              </a:rPr>
              <a:t>벡터</a:t>
            </a:r>
            <a:r>
              <a:rPr lang="en-US" altLang="ko-KR" sz="1400" i="0" kern="0">
                <a:solidFill>
                  <a:schemeClr val="tx1"/>
                </a:solidFill>
              </a:rPr>
              <a:t>, student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</a:t>
            </a:r>
            <a:r>
              <a:rPr lang="ko-KR" altLang="en-US" sz="1400" i="0" kern="0">
                <a:solidFill>
                  <a:schemeClr val="tx1"/>
                </a:solidFill>
              </a:rPr>
              <a:t>벡터에 대해서도 모두 동일한 과정을 반복하여 어텐션 값을 구한다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82E5A0-6BB5-3DBB-2DD0-E46D0F6F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092979"/>
            <a:ext cx="6136524" cy="323562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1F5E6B3-B504-6BC0-35FF-64866EB8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- </a:t>
            </a:r>
            <a:r>
              <a:rPr lang="ko-KR" altLang="en-US" sz="1800" b="1" i="0"/>
              <a:t>스케일드 닷</a:t>
            </a:r>
            <a:r>
              <a:rPr lang="en-US" altLang="ko-KR" sz="1800" b="1" i="0"/>
              <a:t>-</a:t>
            </a:r>
            <a:r>
              <a:rPr lang="ko-KR" altLang="en-US" sz="1800" b="1" i="0"/>
              <a:t>프로덕트 어텐션</a:t>
            </a:r>
            <a:endParaRPr lang="en-US" altLang="ko-KR" sz="3200" b="1" i="0"/>
          </a:p>
        </p:txBody>
      </p:sp>
    </p:spTree>
    <p:extLst>
      <p:ext uri="{BB962C8B-B14F-4D97-AF65-F5344CB8AC3E}">
        <p14:creationId xmlns:p14="http://schemas.microsoft.com/office/powerpoint/2010/main" val="59792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403" y="188640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To</a:t>
            </a:r>
            <a:r>
              <a:rPr lang="ko-KR" altLang="en-US" sz="3200" b="1" i="0"/>
              <a:t> </a:t>
            </a:r>
            <a:r>
              <a:rPr lang="en-US" altLang="ko-KR" sz="3200" b="1" i="0"/>
              <a:t>do</a:t>
            </a:r>
            <a:r>
              <a:rPr lang="ko-KR" altLang="en-US" sz="3200" b="1" i="0"/>
              <a:t> </a:t>
            </a:r>
            <a:r>
              <a:rPr lang="en-US" altLang="ko-KR" sz="3200" b="1" i="0"/>
              <a:t>List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EDCE808-0557-5254-AB79-510A0D5B2790}"/>
              </a:ext>
            </a:extLst>
          </p:cNvPr>
          <p:cNvSpPr txBox="1">
            <a:spLocks/>
          </p:cNvSpPr>
          <p:nvPr/>
        </p:nvSpPr>
        <p:spPr>
          <a:xfrm>
            <a:off x="2627784" y="2492896"/>
            <a:ext cx="5472608" cy="16561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400" i="0" kern="0">
                <a:solidFill>
                  <a:schemeClr val="tx1"/>
                </a:solidFill>
              </a:rPr>
              <a:t>멀티 헤드 어텐션부터 공부</a:t>
            </a:r>
            <a:endParaRPr lang="en-US" altLang="ko-KR" sz="2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916832"/>
            <a:ext cx="7991475" cy="2880320"/>
          </a:xfrm>
        </p:spPr>
        <p:txBody>
          <a:bodyPr>
            <a:normAutofit/>
          </a:bodyPr>
          <a:lstStyle/>
          <a:p>
            <a:r>
              <a:rPr lang="ko-KR" altLang="en-US" b="1"/>
              <a:t>포지셔널 인코딩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셀프 어텐션</a:t>
            </a:r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41D1917-F97E-1779-FB49-EF3A91B3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615098"/>
            <a:ext cx="914400" cy="2381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114950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3971545" y="2060848"/>
            <a:ext cx="4899231" cy="17525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인코더에서 입력 시퀀스를 입력받고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디코더에서 출력 시퀀스를 출력하는 인코더</a:t>
            </a:r>
            <a:r>
              <a:rPr lang="en-US" altLang="ko-KR" sz="1400" i="0" kern="0">
                <a:solidFill>
                  <a:schemeClr val="tx1"/>
                </a:solidFill>
              </a:rPr>
              <a:t>-</a:t>
            </a:r>
            <a:r>
              <a:rPr lang="ko-KR" altLang="en-US" sz="1400" i="0" kern="0">
                <a:solidFill>
                  <a:schemeClr val="tx1"/>
                </a:solidFill>
              </a:rPr>
              <a:t>디코더 구조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0029A1-31C7-FD96-6B27-A08486C4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92" y="374650"/>
            <a:ext cx="981075" cy="276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420959-414B-38E7-1296-F526480A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585" y="445046"/>
            <a:ext cx="1247775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71B1BA-486C-C913-89AD-9D995A865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666681"/>
            <a:ext cx="1266825" cy="200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45F661-8C35-EEA3-5CFC-C2EDFA488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656" y="1412776"/>
            <a:ext cx="2336118" cy="28083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5A9DF5-536C-A220-46B0-DEBFDEDCE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696" y="4394239"/>
            <a:ext cx="6192687" cy="20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41D1917-F97E-1779-FB49-EF3A91B3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615098"/>
            <a:ext cx="914400" cy="2381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- </a:t>
            </a:r>
            <a:r>
              <a:rPr lang="ko-KR" altLang="en-US" sz="1800" i="0"/>
              <a:t>포지셔널 인코딩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331640" y="6015298"/>
            <a:ext cx="7992888" cy="9361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트랜스포머는 단어 입력을 저장하기 위해 포지셔널 인코딩 사용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사인 함수와 코사인 함수의 값을 임베딩 벡터에 더해주므로서 순서 정보를 더하여 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0029A1-31C7-FD96-6B27-A08486C4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92" y="374650"/>
            <a:ext cx="981075" cy="276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420959-414B-38E7-1296-F526480A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585" y="445046"/>
            <a:ext cx="1247775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71B1BA-486C-C913-89AD-9D995A865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666681"/>
            <a:ext cx="1266825" cy="200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4539BB-3D6B-98A2-5FF6-36DFD14A9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372" y="1095068"/>
            <a:ext cx="4891256" cy="2025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C087DE-FB34-456F-45E0-3F5BC8E51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127" y="3471032"/>
            <a:ext cx="5109509" cy="9775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022D2F-948C-2E87-59AC-77D6E2ECE8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2290" y="4672156"/>
            <a:ext cx="3384376" cy="882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84B391-8EBF-DEE6-5A89-F4C37D2AF5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4581128"/>
            <a:ext cx="2517662" cy="11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0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41D1917-F97E-1779-FB49-EF3A91B3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615098"/>
            <a:ext cx="914400" cy="2381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- </a:t>
            </a:r>
            <a:r>
              <a:rPr lang="ko-KR" altLang="en-US" sz="1800" i="0"/>
              <a:t>셀프 어텐션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475656" y="5547246"/>
            <a:ext cx="7992888" cy="9361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어텐션 함수는 주어진 쿼리</a:t>
            </a:r>
            <a:r>
              <a:rPr lang="en-US" altLang="ko-KR" sz="1400" i="0" kern="0">
                <a:solidFill>
                  <a:schemeClr val="tx1"/>
                </a:solidFill>
              </a:rPr>
              <a:t>(Query)</a:t>
            </a:r>
            <a:r>
              <a:rPr lang="ko-KR" altLang="en-US" sz="1400" i="0" kern="0">
                <a:solidFill>
                  <a:schemeClr val="tx1"/>
                </a:solidFill>
              </a:rPr>
              <a:t>에 대하여 모든 키</a:t>
            </a:r>
            <a:r>
              <a:rPr lang="en-US" altLang="ko-KR" sz="1400" i="0" kern="0">
                <a:solidFill>
                  <a:schemeClr val="tx1"/>
                </a:solidFill>
              </a:rPr>
              <a:t>(Key)</a:t>
            </a:r>
            <a:r>
              <a:rPr lang="ko-KR" altLang="en-US" sz="1400" i="0" kern="0">
                <a:solidFill>
                  <a:schemeClr val="tx1"/>
                </a:solidFill>
              </a:rPr>
              <a:t>와 유사도를 구함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이 유사도를 가중치로하여 키와 맵핑되어있는 각각의 값</a:t>
            </a:r>
            <a:r>
              <a:rPr lang="en-US" altLang="ko-KR" sz="1400" i="0" kern="0">
                <a:solidFill>
                  <a:schemeClr val="tx1"/>
                </a:solidFill>
              </a:rPr>
              <a:t>(Value)</a:t>
            </a:r>
            <a:r>
              <a:rPr lang="ko-KR" altLang="en-US" sz="1400" i="0" kern="0">
                <a:solidFill>
                  <a:schemeClr val="tx1"/>
                </a:solidFill>
              </a:rPr>
              <a:t>에 반영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유사도가 반영된 값</a:t>
            </a:r>
            <a:r>
              <a:rPr lang="en-US" altLang="ko-KR" sz="1400" i="0" kern="0">
                <a:solidFill>
                  <a:schemeClr val="tx1"/>
                </a:solidFill>
              </a:rPr>
              <a:t>(Value)</a:t>
            </a:r>
            <a:r>
              <a:rPr lang="ko-KR" altLang="en-US" sz="1400" i="0" kern="0">
                <a:solidFill>
                  <a:schemeClr val="tx1"/>
                </a:solidFill>
              </a:rPr>
              <a:t>을 가중합하여 리턴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0029A1-31C7-FD96-6B27-A08486C4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92" y="374650"/>
            <a:ext cx="981075" cy="276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420959-414B-38E7-1296-F526480A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585" y="445046"/>
            <a:ext cx="1247775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71B1BA-486C-C913-89AD-9D995A865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666681"/>
            <a:ext cx="1266825" cy="2000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398E947-BF54-CC6E-1B2B-DA5033C5A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1567541"/>
            <a:ext cx="2628900" cy="31947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F45F5F2-EB9B-9DC9-33EF-28AF68E4F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808" y="1082536"/>
            <a:ext cx="5097563" cy="6360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95BECD-344E-69E8-8146-0B6E82E842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8297" y="2619636"/>
            <a:ext cx="4048125" cy="23907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9C275AF-6031-7BE7-4374-3B712E0944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0526" y="1821445"/>
            <a:ext cx="23622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8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41D1917-F97E-1779-FB49-EF3A91B3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615098"/>
            <a:ext cx="914400" cy="2381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- </a:t>
            </a:r>
            <a:r>
              <a:rPr lang="ko-KR" altLang="en-US" sz="1800" i="0"/>
              <a:t>셀프 어텐션</a:t>
            </a:r>
            <a:endParaRPr lang="en-US" altLang="ko-KR" sz="1800" b="1" i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0029A1-31C7-FD96-6B27-A08486C4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92" y="374650"/>
            <a:ext cx="981075" cy="276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420959-414B-38E7-1296-F526480A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585" y="445046"/>
            <a:ext cx="1247775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71B1BA-486C-C913-89AD-9D995A865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666681"/>
            <a:ext cx="1266825" cy="2000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2BC29C-D87E-F4EE-4168-C7C3F41B2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8176" y="3975295"/>
            <a:ext cx="2723824" cy="27070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37527D-89F1-953A-63BE-3690516E4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742" y="1121607"/>
            <a:ext cx="6738172" cy="25987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53EA902-83EE-6291-F021-10C03C3F21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2136" y="4581128"/>
            <a:ext cx="2737272" cy="9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5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CBA3BA-B1FC-84C0-64B2-22BB3FBA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071004"/>
            <a:ext cx="2583764" cy="24210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- </a:t>
            </a:r>
            <a:r>
              <a:rPr lang="ko-KR" altLang="en-US" sz="1800" i="0"/>
              <a:t>셀프 어텐션</a:t>
            </a:r>
            <a:endParaRPr lang="en-US" altLang="ko-KR" sz="32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052120" y="4337720"/>
            <a:ext cx="7039759" cy="25202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기존의 벡터로부터 더 작은 벡터는 가중치 행렬을 곱하므로서 완성된다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각 가중치 행렬은       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X(        /num_heads)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의 크기를 가진다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    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=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512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num_heads = 8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라면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각 벡터에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개의 서로 다른 가중치 행렬을 곱하고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64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의 크기를 가지는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Q,K,V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벡터를 얻어낸다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모든 단어 벡터에 위와 같은 과정을 거치면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I, am, a student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는 각각의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Q,K,V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벡터를 얻는다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A817A79-3155-488A-1BDD-2B4BC66C50CC}"/>
              </a:ext>
            </a:extLst>
          </p:cNvPr>
          <p:cNvSpPr txBox="1">
            <a:spLocks/>
          </p:cNvSpPr>
          <p:nvPr/>
        </p:nvSpPr>
        <p:spPr>
          <a:xfrm>
            <a:off x="6084168" y="283091"/>
            <a:ext cx="1800200" cy="58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Q,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K,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벡터 얻기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991824-FA0D-DE67-B6C0-787E1DE0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789951"/>
            <a:ext cx="360040" cy="223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DDB795-D87A-34F1-10AB-E782B92A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789951"/>
            <a:ext cx="360040" cy="223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F10900-3BA2-9AB8-DE7C-9B6D3C00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157192"/>
            <a:ext cx="360040" cy="2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0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- </a:t>
            </a:r>
            <a:r>
              <a:rPr lang="ko-KR" altLang="en-US" sz="1800" b="1" i="0"/>
              <a:t>스케일드 닷</a:t>
            </a:r>
            <a:r>
              <a:rPr lang="en-US" altLang="ko-KR" sz="1800" b="1" i="0"/>
              <a:t>-</a:t>
            </a:r>
            <a:r>
              <a:rPr lang="ko-KR" altLang="en-US" sz="1800" b="1" i="0"/>
              <a:t>프로덕트 어텐션</a:t>
            </a:r>
            <a:endParaRPr lang="en-US" altLang="ko-KR" sz="32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187624" y="3573016"/>
            <a:ext cx="7128792" cy="30243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1. </a:t>
            </a:r>
            <a:r>
              <a:rPr lang="ko-KR" altLang="en-US" sz="1400" i="0" kern="0">
                <a:solidFill>
                  <a:schemeClr val="tx1"/>
                </a:solidFill>
              </a:rPr>
              <a:t>각 </a:t>
            </a:r>
            <a:r>
              <a:rPr lang="en-US" altLang="ko-KR" sz="1400" i="0" kern="0">
                <a:solidFill>
                  <a:schemeClr val="tx1"/>
                </a:solidFill>
              </a:rPr>
              <a:t>Q </a:t>
            </a:r>
            <a:r>
              <a:rPr lang="ko-KR" altLang="en-US" sz="1400" i="0" kern="0">
                <a:solidFill>
                  <a:schemeClr val="tx1"/>
                </a:solidFill>
              </a:rPr>
              <a:t>벡터는 모든 </a:t>
            </a:r>
            <a:r>
              <a:rPr lang="en-US" altLang="ko-KR" sz="1400" i="0" kern="0">
                <a:solidFill>
                  <a:schemeClr val="tx1"/>
                </a:solidFill>
              </a:rPr>
              <a:t>K </a:t>
            </a:r>
            <a:r>
              <a:rPr lang="ko-KR" altLang="en-US" sz="1400" i="0" kern="0">
                <a:solidFill>
                  <a:schemeClr val="tx1"/>
                </a:solidFill>
              </a:rPr>
              <a:t>벡터에 대해서 어텐션 스코어를 구하고 어텐션 분포를 구한 뒤 이를 사용하여 모든 </a:t>
            </a:r>
            <a:r>
              <a:rPr lang="en-US" altLang="ko-KR" sz="1400" i="0" kern="0">
                <a:solidFill>
                  <a:schemeClr val="tx1"/>
                </a:solidFill>
              </a:rPr>
              <a:t>V</a:t>
            </a:r>
            <a:r>
              <a:rPr lang="ko-KR" altLang="en-US" sz="1400" i="0" kern="0">
                <a:solidFill>
                  <a:schemeClr val="tx1"/>
                </a:solidFill>
              </a:rPr>
              <a:t>벡터를 가중합하여 어텐션 값 또는 컨텍스트 벡터를 구하게 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2. </a:t>
            </a:r>
            <a:r>
              <a:rPr lang="ko-KR" altLang="en-US" sz="1400" i="0" kern="0">
                <a:solidFill>
                  <a:schemeClr val="tx1"/>
                </a:solidFill>
              </a:rPr>
              <a:t>이를 모든 </a:t>
            </a:r>
            <a:r>
              <a:rPr lang="en-US" altLang="ko-KR" sz="1400" i="0" kern="0">
                <a:solidFill>
                  <a:schemeClr val="tx1"/>
                </a:solidFill>
              </a:rPr>
              <a:t>Q</a:t>
            </a:r>
            <a:r>
              <a:rPr lang="ko-KR" altLang="en-US" sz="1400" i="0" kern="0">
                <a:solidFill>
                  <a:schemeClr val="tx1"/>
                </a:solidFill>
              </a:rPr>
              <a:t>벡터에 대해서 반복한다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3.</a:t>
            </a:r>
            <a:r>
              <a:rPr lang="ko-KR" altLang="en-US" sz="1400" i="0" kern="0">
                <a:solidFill>
                  <a:schemeClr val="tx1"/>
                </a:solidFill>
              </a:rPr>
              <a:t> 트랜스포머에서는                               함수를 사용한다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4. </a:t>
            </a:r>
            <a:r>
              <a:rPr lang="ko-KR" altLang="en-US" sz="1400" i="0" kern="0">
                <a:solidFill>
                  <a:schemeClr val="tx1"/>
                </a:solidFill>
              </a:rPr>
              <a:t>이러한 함수를 사용하는 어텐션을 닷</a:t>
            </a:r>
            <a:r>
              <a:rPr lang="en-US" altLang="ko-KR" sz="1400" i="0" kern="0">
                <a:solidFill>
                  <a:schemeClr val="tx1"/>
                </a:solidFill>
              </a:rPr>
              <a:t>-</a:t>
            </a:r>
            <a:r>
              <a:rPr lang="ko-KR" altLang="en-US" sz="1400" i="0" kern="0">
                <a:solidFill>
                  <a:schemeClr val="tx1"/>
                </a:solidFill>
              </a:rPr>
              <a:t>프로덕트 어텐션에서 값을 스케일링하는 것을 추가하였다고 하여 스케일드 닷</a:t>
            </a:r>
            <a:r>
              <a:rPr lang="en-US" altLang="ko-KR" sz="1400" i="0" kern="0">
                <a:solidFill>
                  <a:schemeClr val="tx1"/>
                </a:solidFill>
              </a:rPr>
              <a:t>-</a:t>
            </a:r>
            <a:r>
              <a:rPr lang="ko-KR" altLang="en-US" sz="1400" i="0" kern="0">
                <a:solidFill>
                  <a:schemeClr val="tx1"/>
                </a:solidFill>
              </a:rPr>
              <a:t>프로덕트 어텐션 이라고 한다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CB1FFF-082B-64F6-A38D-4B52FA07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88" y="1119512"/>
            <a:ext cx="3757022" cy="25202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B74846-A191-F5F5-71DF-6282A9A4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777" y="4951834"/>
            <a:ext cx="1762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7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187624" y="4077072"/>
            <a:ext cx="7200800" cy="25202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단어 </a:t>
            </a:r>
            <a:r>
              <a:rPr lang="en-US" altLang="ko-KR" sz="1400" i="0" kern="0">
                <a:solidFill>
                  <a:schemeClr val="tx1"/>
                </a:solidFill>
              </a:rPr>
              <a:t>I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 </a:t>
            </a:r>
            <a:r>
              <a:rPr lang="ko-KR" altLang="en-US" sz="1400" i="0" kern="0">
                <a:solidFill>
                  <a:schemeClr val="tx1"/>
                </a:solidFill>
              </a:rPr>
              <a:t>벡터를 기준으로</a:t>
            </a:r>
            <a:r>
              <a:rPr lang="en-US" altLang="ko-KR" sz="1400" i="0" kern="0">
                <a:solidFill>
                  <a:schemeClr val="tx1"/>
                </a:solidFill>
              </a:rPr>
              <a:t> am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Q, a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Q, studen</a:t>
            </a:r>
            <a:r>
              <a:rPr lang="ko-KR" altLang="en-US" sz="1400" i="0" kern="0">
                <a:solidFill>
                  <a:schemeClr val="tx1"/>
                </a:solidFill>
              </a:rPr>
              <a:t>에 대한 </a:t>
            </a:r>
            <a:r>
              <a:rPr lang="en-US" altLang="ko-KR" sz="1400" i="0" kern="0">
                <a:solidFill>
                  <a:schemeClr val="tx1"/>
                </a:solidFill>
              </a:rPr>
              <a:t>Q</a:t>
            </a:r>
            <a:r>
              <a:rPr lang="ko-KR" altLang="en-US" sz="1400" i="0" kern="0">
                <a:solidFill>
                  <a:schemeClr val="tx1"/>
                </a:solidFill>
              </a:rPr>
              <a:t>벡터에 대해서도 동일한 과정을 거친다</a:t>
            </a:r>
            <a:r>
              <a:rPr lang="en-US" altLang="ko-KR" sz="1400" i="0" kern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트랜스포머에서는 두 벡터의 내적값을 스케일링하는 값으로 </a:t>
            </a:r>
            <a:r>
              <a:rPr lang="en-US" altLang="ko-KR" sz="1400" i="0" kern="0">
                <a:solidFill>
                  <a:schemeClr val="tx1"/>
                </a:solidFill>
              </a:rPr>
              <a:t>K </a:t>
            </a:r>
            <a:r>
              <a:rPr lang="ko-KR" altLang="en-US" sz="1400" i="0" kern="0">
                <a:solidFill>
                  <a:schemeClr val="tx1"/>
                </a:solidFill>
              </a:rPr>
              <a:t>벡터의 차원을 나타내는    에 루트를 씌운      를 사용하는것을 택함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    는                        라는 식에 따라서 </a:t>
            </a:r>
            <a:r>
              <a:rPr lang="en-US" altLang="ko-KR" sz="1400" i="0" kern="0">
                <a:solidFill>
                  <a:schemeClr val="tx1"/>
                </a:solidFill>
              </a:rPr>
              <a:t>64</a:t>
            </a:r>
            <a:r>
              <a:rPr lang="ko-KR" altLang="en-US" sz="1400" i="0" kern="0">
                <a:solidFill>
                  <a:schemeClr val="tx1"/>
                </a:solidFill>
              </a:rPr>
              <a:t>의 값을 가지므로      는 </a:t>
            </a:r>
            <a:r>
              <a:rPr lang="en-US" altLang="ko-KR" sz="1400" i="0" kern="0">
                <a:solidFill>
                  <a:schemeClr val="tx1"/>
                </a:solidFill>
              </a:rPr>
              <a:t>8</a:t>
            </a:r>
            <a:r>
              <a:rPr lang="ko-KR" altLang="en-US" sz="1400" i="0" kern="0">
                <a:solidFill>
                  <a:schemeClr val="tx1"/>
                </a:solidFill>
              </a:rPr>
              <a:t>의 값을 가짐 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55060C-BE78-32AD-7731-69AA3385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88" y="1119512"/>
            <a:ext cx="3757022" cy="2520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D1B4BF-8384-133F-82B3-597D8CD0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37" y="5337212"/>
            <a:ext cx="190500" cy="238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7A9B9F-5DA4-F658-E632-60950E420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750" y="5350638"/>
            <a:ext cx="381000" cy="21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A1FA8F-7E04-969A-DA16-FBFA7947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788126"/>
            <a:ext cx="190500" cy="238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AA0A38-61A8-3E6A-B930-FD6C6FF42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130" y="5783163"/>
            <a:ext cx="1428750" cy="238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CB130F-8F76-5537-5DD9-7A7B47674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5730205"/>
            <a:ext cx="381000" cy="219075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8315889B-8451-A8E9-8B55-AE64BBB8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</a:t>
            </a:r>
            <a:r>
              <a:rPr lang="en-US" altLang="ko-KR" sz="3200" b="1" i="0"/>
              <a:t>- </a:t>
            </a:r>
            <a:r>
              <a:rPr lang="ko-KR" altLang="en-US" sz="1800" b="1" i="0"/>
              <a:t>스케일드 닷</a:t>
            </a:r>
            <a:r>
              <a:rPr lang="en-US" altLang="ko-KR" sz="1800" b="1" i="0"/>
              <a:t>-</a:t>
            </a:r>
            <a:r>
              <a:rPr lang="ko-KR" altLang="en-US" sz="1800" b="1" i="0"/>
              <a:t>프로덕트 어텐션</a:t>
            </a:r>
            <a:endParaRPr lang="en-US" altLang="ko-KR" sz="3200" b="1" i="0"/>
          </a:p>
        </p:txBody>
      </p:sp>
    </p:spTree>
    <p:extLst>
      <p:ext uri="{BB962C8B-B14F-4D97-AF65-F5344CB8AC3E}">
        <p14:creationId xmlns:p14="http://schemas.microsoft.com/office/powerpoint/2010/main" val="11471104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74233</TotalTime>
  <Words>403</Words>
  <Application>Microsoft Office PowerPoint</Application>
  <PresentationFormat>화면 슬라이드 쇼(4:3)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트랜스포머 기반  순천향대학교 챗봇</vt:lpstr>
      <vt:lpstr>목차</vt:lpstr>
      <vt:lpstr>트랜스포머</vt:lpstr>
      <vt:lpstr>트랜스포머- 포지셔널 인코딩</vt:lpstr>
      <vt:lpstr>트랜스포머- 셀프 어텐션</vt:lpstr>
      <vt:lpstr>트랜스포머- 셀프 어텐션</vt:lpstr>
      <vt:lpstr>트랜스포머- 셀프 어텐션</vt:lpstr>
      <vt:lpstr>트랜스포머- 스케일드 닷-프로덕트 어텐션</vt:lpstr>
      <vt:lpstr>트랜스포머- 스케일드 닷-프로덕트 어텐션</vt:lpstr>
      <vt:lpstr>트랜스포머- 스케일드 닷-프로덕트 어텐션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663</cp:revision>
  <cp:lastPrinted>2022-08-08T06:05:16Z</cp:lastPrinted>
  <dcterms:created xsi:type="dcterms:W3CDTF">2013-09-09T21:16:08Z</dcterms:created>
  <dcterms:modified xsi:type="dcterms:W3CDTF">2023-04-03T07:11:41Z</dcterms:modified>
</cp:coreProperties>
</file>