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78" r:id="rId2"/>
    <p:sldId id="296" r:id="rId3"/>
    <p:sldId id="297" r:id="rId4"/>
    <p:sldId id="299" r:id="rId5"/>
    <p:sldId id="300" r:id="rId6"/>
    <p:sldId id="301" r:id="rId7"/>
    <p:sldId id="307" r:id="rId8"/>
    <p:sldId id="304" r:id="rId9"/>
    <p:sldId id="306" r:id="rId10"/>
    <p:sldId id="318" r:id="rId11"/>
    <p:sldId id="312" r:id="rId12"/>
    <p:sldId id="315" r:id="rId13"/>
    <p:sldId id="317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00"/>
    <a:srgbClr val="FF0066"/>
    <a:srgbClr val="000099"/>
    <a:srgbClr val="CCFF99"/>
    <a:srgbClr val="006600"/>
    <a:srgbClr val="FF6699"/>
    <a:srgbClr val="FFFF66"/>
    <a:srgbClr val="2FC9FF"/>
    <a:srgbClr val="00CC00"/>
    <a:srgbClr val="EA0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 autoAdjust="0"/>
    <p:restoredTop sz="83254" autoAdjust="0"/>
  </p:normalViewPr>
  <p:slideViewPr>
    <p:cSldViewPr>
      <p:cViewPr varScale="1">
        <p:scale>
          <a:sx n="61" d="100"/>
          <a:sy n="61" d="100"/>
        </p:scale>
        <p:origin x="-127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 showGuides="1">
      <p:cViewPr varScale="1">
        <p:scale>
          <a:sx n="56" d="100"/>
          <a:sy n="56" d="100"/>
        </p:scale>
        <p:origin x="-2635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8390-740A-4156-84F4-AF6D97A256E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32CE-271A-43BA-8885-2AB95CF7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simplify, no need for</a:t>
            </a:r>
            <a:r>
              <a:rPr lang="en-US" baseline="0" dirty="0" smtClean="0"/>
              <a:t> “bound reached”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formula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 with </a:t>
            </a:r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 with the </a:t>
            </a:r>
            <a:r>
              <a:rPr lang="en-US" dirty="0" err="1" smtClean="0"/>
              <a:t>prev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examples: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CoBuchi cycle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Streett </a:t>
            </a:r>
            <a:r>
              <a:rPr lang="en-US" baseline="0" dirty="0" err="1" smtClean="0"/>
              <a:t>acc</a:t>
            </a:r>
            <a:r>
              <a:rPr lang="en-US" baseline="0" dirty="0" smtClean="0"/>
              <a:t> cycle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normal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5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two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760"/>
            <a:ext cx="9144000" cy="650240"/>
          </a:xfrm>
          <a:noFill/>
          <a:ln>
            <a:noFill/>
          </a:ln>
        </p:spPr>
        <p:txBody>
          <a:bodyPr anchor="b">
            <a:noAutofit/>
          </a:bodyPr>
          <a:lstStyle>
            <a:lvl1pPr>
              <a:defRPr sz="3200" b="1" i="0">
                <a:ln>
                  <a:noFill/>
                </a:ln>
                <a:solidFill>
                  <a:schemeClr val="tx1"/>
                </a:solidFill>
                <a:latin typeface="Segoe Print" panose="020006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Clr>
                <a:srgbClr val="0070C0"/>
              </a:buClr>
              <a:buFont typeface="Arial" pitchFamily="34" charset="0"/>
              <a:buChar char="­"/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877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­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5nizza/party-ell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038350"/>
            <a:ext cx="9296400" cy="2000250"/>
          </a:xfrm>
        </p:spPr>
        <p:txBody>
          <a:bodyPr>
            <a:noAutofit/>
          </a:bodyPr>
          <a:lstStyle/>
          <a:p>
            <a:r>
              <a:rPr lang="en-US" sz="5200" b="1" dirty="0" smtClean="0">
                <a:latin typeface="Segoe Print" panose="02000600000000000000" pitchFamily="2" charset="0"/>
                <a:ea typeface="CMU Sans Serif" panose="02000603000000000000" pitchFamily="2" charset="0"/>
                <a:cs typeface="Arial" panose="020B0604020202020204" pitchFamily="34" charset="0"/>
              </a:rPr>
              <a:t>Bounded Synthesis for Streett, Rabin, and CTL*</a:t>
            </a:r>
            <a:endParaRPr lang="en-US" sz="5200" b="1" dirty="0">
              <a:solidFill>
                <a:schemeClr val="tx1">
                  <a:lumMod val="50000"/>
                  <a:lumOff val="50000"/>
                </a:schemeClr>
              </a:solidFill>
              <a:latin typeface="Segoe Print" panose="02000600000000000000" pitchFamily="2" charset="0"/>
              <a:ea typeface="CMU Sans Serif" panose="02000603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278061"/>
            <a:ext cx="997838" cy="4937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56735" y="5540514"/>
            <a:ext cx="3644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Ayrat </a:t>
            </a:r>
            <a:r>
              <a:rPr lang="en-US" sz="20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Khalimov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Roderick Bloem</a:t>
            </a:r>
            <a:endParaRPr lang="en-US" sz="2000" b="1" baseline="30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3" descr="C:\Users\akhalimov\Desktop\logo_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56" y="6289012"/>
            <a:ext cx="1296144" cy="4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81164" y="6674707"/>
            <a:ext cx="1341176" cy="1477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Rigorous Systems Engineering</a:t>
            </a:r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371600" y="5181600"/>
            <a:ext cx="381000" cy="381000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3691238"/>
            <a:ext cx="381000" cy="381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6" idx="6"/>
            <a:endCxn id="15" idx="4"/>
          </p:cNvCxnSpPr>
          <p:nvPr/>
        </p:nvCxnSpPr>
        <p:spPr>
          <a:xfrm flipV="1">
            <a:off x="1752600" y="3852562"/>
            <a:ext cx="664519" cy="1519538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4"/>
            <a:endCxn id="6" idx="2"/>
          </p:cNvCxnSpPr>
          <p:nvPr/>
        </p:nvCxnSpPr>
        <p:spPr>
          <a:xfrm rot="16200000" flipH="1">
            <a:off x="435919" y="4436419"/>
            <a:ext cx="1299862" cy="571500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43438" y="3505200"/>
            <a:ext cx="347362" cy="347362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5" idx="2"/>
            <a:endCxn id="7" idx="7"/>
          </p:cNvCxnSpPr>
          <p:nvPr/>
        </p:nvCxnSpPr>
        <p:spPr>
          <a:xfrm rot="10800000" flipV="1">
            <a:off x="934804" y="3678880"/>
            <a:ext cx="1308634" cy="68153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18000000">
                <a:off x="1812399" y="457631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1812399" y="4576319"/>
                <a:ext cx="4106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600200" y="327389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3898"/>
                <a:ext cx="4106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16200000">
                <a:off x="2447244" y="2895722"/>
                <a:ext cx="37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47244" y="2895722"/>
                <a:ext cx="37498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16200000">
                <a:off x="360322" y="436137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0322" y="4361376"/>
                <a:ext cx="4106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52400" y="65782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latin typeface="Segoe Print" panose="02000600000000000000" pitchFamily="2" charset="0"/>
                  </a:rPr>
                  <a:t>Searching for </a:t>
                </a:r>
                <a:r>
                  <a:rPr lang="en-US" sz="3200" b="1" u="sng" dirty="0" smtClean="0">
                    <a:latin typeface="Segoe Print" panose="02000600000000000000" pitchFamily="2" charset="0"/>
                  </a:rPr>
                  <a:t>one good path</a:t>
                </a:r>
                <a:r>
                  <a:rPr lang="en-US" sz="3200" b="1" dirty="0" smtClean="0">
                    <a:latin typeface="Segoe Print" panose="02000600000000000000" pitchFamily="2" charset="0"/>
                  </a:rPr>
                  <a:t> in graph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𝒔𝒚𝒔𝒕𝒆𝒎</m:t>
                    </m:r>
                    <m:r>
                      <a:rPr lang="en-US" sz="3200" b="1" i="1" smtClean="0">
                        <a:latin typeface="Cambria Math"/>
                      </a:rPr>
                      <m:t>×</m:t>
                    </m:r>
                    <m:r>
                      <a:rPr lang="en-US" sz="3200" b="1" i="1" smtClean="0">
                        <a:latin typeface="Cambria Math"/>
                      </a:rPr>
                      <m:t>𝒂𝒖𝒕𝒐𝒎𝒂𝒕𝒐𝒏</m:t>
                    </m:r>
                  </m:oMath>
                </a14:m>
                <a:r>
                  <a:rPr lang="en-US" sz="3200" b="1" dirty="0" smtClean="0"/>
                  <a:t>  </a:t>
                </a:r>
              </a:p>
              <a:p>
                <a:pPr algn="ctr"/>
                <a:r>
                  <a:rPr lang="en-US" sz="3200" b="1" dirty="0" smtClean="0">
                    <a:latin typeface="Segoe Print" panose="02000600000000000000" pitchFamily="2" charset="0"/>
                  </a:rPr>
                  <a:t>with CoBuchi ranking [SF]</a:t>
                </a:r>
                <a:endParaRPr lang="en-US" sz="3200" b="1" dirty="0"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782"/>
                <a:ext cx="8915400" cy="1569660"/>
              </a:xfrm>
              <a:prstGeom prst="rect">
                <a:avLst/>
              </a:prstGeom>
              <a:blipFill rotWithShape="1">
                <a:blip r:embed="rId6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2016823" y="2209800"/>
            <a:ext cx="568833" cy="533400"/>
            <a:chOff x="2849880" y="2270760"/>
            <a:chExt cx="489322" cy="458842"/>
          </a:xfrm>
        </p:grpSpPr>
        <p:sp>
          <p:nvSpPr>
            <p:cNvPr id="37" name="Oval 36"/>
            <p:cNvSpPr/>
            <p:nvPr/>
          </p:nvSpPr>
          <p:spPr>
            <a:xfrm>
              <a:off x="3048000" y="2438400"/>
              <a:ext cx="291202" cy="29120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9880" y="2270760"/>
              <a:ext cx="22860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urved Connector 40"/>
          <p:cNvCxnSpPr>
            <a:stCxn id="37" idx="4"/>
            <a:endCxn id="15" idx="0"/>
          </p:cNvCxnSpPr>
          <p:nvPr/>
        </p:nvCxnSpPr>
        <p:spPr>
          <a:xfrm rot="16200000" flipH="1">
            <a:off x="2035757" y="3123838"/>
            <a:ext cx="762000" cy="72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33800" y="4419600"/>
            <a:ext cx="381000" cy="381000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3" name="Curved Connector 72"/>
          <p:cNvCxnSpPr>
            <a:stCxn id="15" idx="6"/>
            <a:endCxn id="66" idx="0"/>
          </p:cNvCxnSpPr>
          <p:nvPr/>
        </p:nvCxnSpPr>
        <p:spPr>
          <a:xfrm>
            <a:off x="2590800" y="3678881"/>
            <a:ext cx="1333500" cy="740719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6" idx="4"/>
            <a:endCxn id="6" idx="5"/>
          </p:cNvCxnSpPr>
          <p:nvPr/>
        </p:nvCxnSpPr>
        <p:spPr>
          <a:xfrm rot="5400000">
            <a:off x="2457450" y="4039954"/>
            <a:ext cx="706204" cy="2227496"/>
          </a:xfrm>
          <a:prstGeom prst="curvedConnector3">
            <a:avLst>
              <a:gd name="adj1" fmla="val 1402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 rot="1800000">
                <a:off x="3334488" y="351243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3334488" y="3512434"/>
                <a:ext cx="4106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 rot="21094422">
                <a:off x="2743200" y="540749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4422">
                <a:off x="2743200" y="5407498"/>
                <a:ext cx="41068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4495800" y="2667000"/>
                <a:ext cx="44358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Rank maps a product state to a number: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𝑄</m:t>
                      </m:r>
                      <m:r>
                        <a:rPr lang="en-US" sz="2800" b="0" i="1" smtClean="0">
                          <a:latin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</a:rPr>
                        <m:t>𝐼𝑛𝑡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CoBuchi ranking requires: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70C0"/>
                    </a:solidFill>
                  </a:rPr>
                  <a:t>exit normal state: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2800" dirty="0" smtClean="0">
                  <a:solidFill>
                    <a:srgbClr val="0070C0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exit “bad” state: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endParaRPr lang="en-US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7000"/>
                <a:ext cx="4435810" cy="2677656"/>
              </a:xfrm>
              <a:prstGeom prst="rect">
                <a:avLst/>
              </a:prstGeom>
              <a:blipFill rotWithShape="1">
                <a:blip r:embed="rId9"/>
                <a:stretch>
                  <a:fillRect l="-2476" t="-2050" r="-138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22860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505200" y="6243935"/>
            <a:ext cx="6858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anose="02000600000000000000" pitchFamily="2" charset="0"/>
              </a:rPr>
              <a:t>SAT if search for one “good” path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13" grpId="0" animBg="1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371600" y="5015472"/>
            <a:ext cx="381000" cy="381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3525110"/>
            <a:ext cx="381000" cy="381000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6" idx="6"/>
            <a:endCxn id="15" idx="4"/>
          </p:cNvCxnSpPr>
          <p:nvPr/>
        </p:nvCxnSpPr>
        <p:spPr>
          <a:xfrm flipV="1">
            <a:off x="1752600" y="3686434"/>
            <a:ext cx="664519" cy="1519538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4"/>
            <a:endCxn id="6" idx="2"/>
          </p:cNvCxnSpPr>
          <p:nvPr/>
        </p:nvCxnSpPr>
        <p:spPr>
          <a:xfrm rot="16200000" flipH="1">
            <a:off x="435919" y="4270291"/>
            <a:ext cx="1299862" cy="571500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43438" y="3339072"/>
            <a:ext cx="347362" cy="347362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5" idx="2"/>
            <a:endCxn id="7" idx="7"/>
          </p:cNvCxnSpPr>
          <p:nvPr/>
        </p:nvCxnSpPr>
        <p:spPr>
          <a:xfrm rot="10800000" flipV="1">
            <a:off x="934804" y="3512752"/>
            <a:ext cx="1308634" cy="68153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18000000">
                <a:off x="1812399" y="441019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1812399" y="4410191"/>
                <a:ext cx="41069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600200" y="31077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10777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16200000">
                <a:off x="2447244" y="2729594"/>
                <a:ext cx="37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47244" y="2729594"/>
                <a:ext cx="3749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16200000">
                <a:off x="360322" y="419524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1" dirty="0" smtClean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99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0322" y="4195248"/>
                <a:ext cx="41069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52400" y="65782"/>
                <a:ext cx="89154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latin typeface="Segoe Print" panose="02000600000000000000" pitchFamily="2" charset="0"/>
                  </a:rPr>
                  <a:t>New ranking for Streett acceptance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𝑰𝒏𝒇</m:t>
                    </m:r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→</m:t>
                    </m:r>
                    <m:r>
                      <a:rPr lang="en-US" sz="3200" b="1" i="1" dirty="0" err="1">
                        <a:latin typeface="Cambria Math"/>
                      </a:rPr>
                      <m:t>𝑰𝒏𝒇</m:t>
                    </m:r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782"/>
                <a:ext cx="8915400" cy="1077218"/>
              </a:xfrm>
              <a:prstGeom prst="rect">
                <a:avLst/>
              </a:prstGeom>
              <a:blipFill rotWithShape="1">
                <a:blip r:embed="rId7"/>
                <a:stretch>
                  <a:fillRect t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2016823" y="2043672"/>
            <a:ext cx="568833" cy="533400"/>
            <a:chOff x="2849880" y="2270760"/>
            <a:chExt cx="489322" cy="458842"/>
          </a:xfrm>
        </p:grpSpPr>
        <p:sp>
          <p:nvSpPr>
            <p:cNvPr id="37" name="Oval 36"/>
            <p:cNvSpPr/>
            <p:nvPr/>
          </p:nvSpPr>
          <p:spPr>
            <a:xfrm>
              <a:off x="3048000" y="2438400"/>
              <a:ext cx="291202" cy="29120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9880" y="2270760"/>
              <a:ext cx="22860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urved Connector 40"/>
          <p:cNvCxnSpPr>
            <a:stCxn id="37" idx="4"/>
            <a:endCxn id="15" idx="0"/>
          </p:cNvCxnSpPr>
          <p:nvPr/>
        </p:nvCxnSpPr>
        <p:spPr>
          <a:xfrm rot="16200000" flipH="1">
            <a:off x="2035757" y="2957710"/>
            <a:ext cx="762000" cy="72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33800" y="4253472"/>
            <a:ext cx="381000" cy="381000"/>
          </a:xfrm>
          <a:prstGeom prst="ellipse">
            <a:avLst/>
          </a:prstGeom>
          <a:solidFill>
            <a:srgbClr val="00AC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3" name="Curved Connector 72"/>
          <p:cNvCxnSpPr>
            <a:stCxn id="15" idx="6"/>
            <a:endCxn id="66" idx="0"/>
          </p:cNvCxnSpPr>
          <p:nvPr/>
        </p:nvCxnSpPr>
        <p:spPr>
          <a:xfrm>
            <a:off x="2590800" y="3512753"/>
            <a:ext cx="1333500" cy="740719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6" idx="4"/>
            <a:endCxn id="6" idx="5"/>
          </p:cNvCxnSpPr>
          <p:nvPr/>
        </p:nvCxnSpPr>
        <p:spPr>
          <a:xfrm rot="5400000">
            <a:off x="2457450" y="3873826"/>
            <a:ext cx="706204" cy="2227496"/>
          </a:xfrm>
          <a:prstGeom prst="curvedConnector3">
            <a:avLst>
              <a:gd name="adj1" fmla="val 1402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 rot="1800000">
                <a:off x="3334488" y="3346306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3334488" y="3346306"/>
                <a:ext cx="4106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 rot="21094422">
                <a:off x="2535611" y="5241370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AC00"/>
                          </a:solidFill>
                          <a:latin typeface="Cambria Math"/>
                        </a:rPr>
                        <m:t>𝒓𝒆𝒔𝒆𝒕</m:t>
                      </m:r>
                    </m:oMath>
                  </m:oMathPara>
                </a14:m>
                <a:endParaRPr lang="en-US" b="1" dirty="0">
                  <a:solidFill>
                    <a:srgbClr val="00AC00"/>
                  </a:solidFill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4422">
                <a:off x="2535611" y="5241370"/>
                <a:ext cx="825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4495800" y="2500872"/>
                <a:ext cx="44358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Rank maps a product state to a number: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𝑄</m:t>
                      </m:r>
                      <m:r>
                        <a:rPr lang="en-US" sz="2800" b="0" i="1" smtClean="0">
                          <a:latin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</a:rPr>
                        <m:t>𝐼𝑛𝑡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Streett ranking requires: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exit normal state: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2800" dirty="0" smtClean="0">
                  <a:solidFill>
                    <a:srgbClr val="0070C0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exit A state: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endParaRPr lang="en-US" sz="2800" dirty="0" smtClean="0">
                  <a:solidFill>
                    <a:srgbClr val="0070C0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exit G state: reset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00872"/>
                <a:ext cx="4435810" cy="3108543"/>
              </a:xfrm>
              <a:prstGeom prst="rect">
                <a:avLst/>
              </a:prstGeom>
              <a:blipFill rotWithShape="1">
                <a:blip r:embed="rId10"/>
                <a:stretch>
                  <a:fillRect l="-2476" t="-1765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2860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33800" y="42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30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03" grpId="0"/>
      <p:bldP spid="105" grpId="0"/>
      <p:bldP spid="24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Conjoining E- and A-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𝑠𝑦𝑠𝑡𝑒𝑚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⊨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(…)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57150" indent="0" algn="ctr">
                  <a:buNone/>
                </a:pPr>
                <a:r>
                  <a:rPr lang="en-US" dirty="0" smtClean="0"/>
                  <a:t>We can solve SMT query for</a:t>
                </a:r>
                <a:endParaRPr lang="en-US" dirty="0"/>
              </a:p>
              <a:p>
                <a:pPr marL="5715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𝑠𝑦𝑠𝑡𝑒𝑚</m:t>
                    </m:r>
                    <m:r>
                      <a:rPr lang="en-US" b="0" i="1" smtClean="0">
                        <a:latin typeface="Cambria Math"/>
                      </a:rPr>
                      <m:t>⊨</m:t>
                    </m:r>
                    <m:r>
                      <a:rPr lang="en-US" b="1" i="0" smtClean="0">
                        <a:latin typeface="Cambria Math"/>
                      </a:rPr>
                      <m:t>𝐀</m:t>
                    </m:r>
                    <m:r>
                      <a:rPr lang="en-US" b="0" i="1" smtClean="0">
                        <a:latin typeface="Cambria Math"/>
                      </a:rPr>
                      <m:t>(…)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sz="5000" b="0" i="1" dirty="0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𝑠𝑦𝑠𝑡𝑒𝑚</m:t>
                    </m:r>
                    <m:r>
                      <a:rPr lang="en-US" i="1">
                        <a:latin typeface="Cambria Math"/>
                      </a:rPr>
                      <m:t>⊨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800" y="4876800"/>
            <a:ext cx="8229600" cy="1828800"/>
          </a:xfrm>
          <a:prstGeom prst="round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Encoding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𝒔𝒚𝒔𝒕𝒆𝒎</m:t>
                    </m:r>
                    <m:r>
                      <a:rPr lang="en-US" b="1" i="1" dirty="0" smtClean="0">
                        <a:latin typeface="Cambria Math"/>
                      </a:rPr>
                      <m:t>⊨</m:t>
                    </m:r>
                    <m:r>
                      <a:rPr lang="en-US" b="1" i="1" dirty="0" smtClean="0">
                        <a:latin typeface="Cambria Math"/>
                      </a:rPr>
                      <m:t>𝑪𝑻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𝑳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into SMT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85800"/>
                <a:ext cx="87630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 smtClean="0"/>
                  <a:t>Introduce propositions for sub-formulas</a:t>
                </a:r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𝑠𝑦𝑠𝑡𝑒𝑚</m:t>
                    </m:r>
                    <m:r>
                      <a:rPr lang="en-US" b="0" i="1" smtClean="0">
                        <a:latin typeface="Cambria Math"/>
                      </a:rPr>
                      <m:t>⊨</m:t>
                    </m:r>
                    <m:r>
                      <a:rPr lang="en-US" b="1" i="0" smtClean="0">
                        <a:latin typeface="Cambria Math"/>
                      </a:rPr>
                      <m:t>𝐀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𝑠𝑡𝑎𝑡𝑒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𝑠𝑦𝑠𝑡𝑒𝑚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𝑠𝑡𝑎𝑡𝑒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⊨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r>
                      <a:rPr lang="en-US" b="0" i="1" smtClean="0">
                        <a:latin typeface="Cambria Math"/>
                      </a:rPr>
                      <m:t>𝐹𝐺</m:t>
                    </m:r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85800"/>
                <a:ext cx="8763000" cy="5029200"/>
              </a:xfrm>
              <a:blipFill rotWithShape="1">
                <a:blip r:embed="rId3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914400" y="1219200"/>
            <a:ext cx="3332796" cy="1310164"/>
            <a:chOff x="945624" y="1219200"/>
            <a:chExt cx="3332796" cy="13101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/>
                <p:cNvSpPr/>
                <p:nvPr/>
              </p:nvSpPr>
              <p:spPr>
                <a:xfrm>
                  <a:off x="1174224" y="15240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224" y="1524000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3797"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17" idx="7"/>
              <a:endCxn id="10" idx="1"/>
            </p:cNvCxnSpPr>
            <p:nvPr/>
          </p:nvCxnSpPr>
          <p:spPr>
            <a:xfrm rot="5400000" flipH="1" flipV="1">
              <a:off x="2698224" y="457200"/>
              <a:ext cx="12700" cy="2267510"/>
            </a:xfrm>
            <a:prstGeom prst="curvedConnector3">
              <a:avLst>
                <a:gd name="adj1" fmla="val 2327205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500848" y="1219200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48" y="1219200"/>
                  <a:ext cx="36099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/>
                <p:cNvSpPr/>
                <p:nvPr/>
              </p:nvSpPr>
              <p:spPr>
                <a:xfrm>
                  <a:off x="3765024" y="15240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4" y="1524000"/>
                  <a:ext cx="45720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45624" y="2133600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¬</m:t>
                        </m:r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24" y="2133600"/>
                  <a:ext cx="53412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urved Connector 11"/>
            <p:cNvCxnSpPr>
              <a:stCxn id="17" idx="4"/>
              <a:endCxn id="17" idx="2"/>
            </p:cNvCxnSpPr>
            <p:nvPr/>
          </p:nvCxnSpPr>
          <p:spPr>
            <a:xfrm rot="5400000" flipH="1">
              <a:off x="1174224" y="17526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0" idx="6"/>
              <a:endCxn id="10" idx="4"/>
            </p:cNvCxnSpPr>
            <p:nvPr/>
          </p:nvCxnSpPr>
          <p:spPr>
            <a:xfrm flipH="1">
              <a:off x="3993624" y="17526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17424" y="2133600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424" y="2133600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urved Connector 14"/>
            <p:cNvCxnSpPr>
              <a:stCxn id="10" idx="3"/>
              <a:endCxn id="17" idx="5"/>
            </p:cNvCxnSpPr>
            <p:nvPr/>
          </p:nvCxnSpPr>
          <p:spPr>
            <a:xfrm rot="5400000">
              <a:off x="2698224" y="780490"/>
              <a:ext cx="12700" cy="2267510"/>
            </a:xfrm>
            <a:prstGeom prst="curvedConnector3">
              <a:avLst>
                <a:gd name="adj1" fmla="val 2327205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348448" y="2160032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¬</m:t>
                        </m:r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448" y="2160032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endCxn id="17" idx="1"/>
            </p:cNvCxnSpPr>
            <p:nvPr/>
          </p:nvCxnSpPr>
          <p:spPr>
            <a:xfrm>
              <a:off x="990600" y="1398032"/>
              <a:ext cx="250579" cy="1929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4632667" y="1324928"/>
                <a:ext cx="3563155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1" i="1" dirty="0" smtClean="0">
                          <a:latin typeface="Cambria Math"/>
                        </a:rPr>
                        <m:t>⊨</m:t>
                      </m:r>
                      <m:r>
                        <a:rPr lang="en-US" sz="4200" b="1" i="0" dirty="0" smtClean="0">
                          <a:latin typeface="Cambria Math"/>
                        </a:rPr>
                        <m:t> </m:t>
                      </m:r>
                      <m:r>
                        <a:rPr lang="en-US" sz="4200" b="1" dirty="0">
                          <a:latin typeface="Cambria Math"/>
                        </a:rPr>
                        <m:t>𝐀</m:t>
                      </m:r>
                      <m:r>
                        <a:rPr lang="en-US" sz="4200" i="1" dirty="0">
                          <a:latin typeface="Cambria Math"/>
                        </a:rPr>
                        <m:t>𝐺</m:t>
                      </m:r>
                      <m:r>
                        <a:rPr lang="en-US" sz="4200" i="1" dirty="0">
                          <a:latin typeface="Cambria Math"/>
                        </a:rPr>
                        <m:t> </m:t>
                      </m:r>
                      <m:r>
                        <a:rPr lang="en-US" sz="4200" b="1" dirty="0">
                          <a:latin typeface="Cambria Math"/>
                        </a:rPr>
                        <m:t>𝐄</m:t>
                      </m:r>
                      <m:r>
                        <a:rPr lang="en-US" sz="4200" i="1" dirty="0">
                          <a:latin typeface="Cambria Math"/>
                        </a:rPr>
                        <m:t>𝐹𝐺</m:t>
                      </m:r>
                      <m:r>
                        <a:rPr lang="en-US" sz="4200" i="1" dirty="0">
                          <a:latin typeface="Cambria Math"/>
                        </a:rPr>
                        <m:t>¬</m:t>
                      </m:r>
                      <m:r>
                        <a:rPr lang="en-US" sz="4200" i="1" dirty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67" y="1324928"/>
                <a:ext cx="3563155" cy="7386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248400" y="2010728"/>
            <a:ext cx="1828800" cy="813375"/>
            <a:chOff x="6248400" y="2010728"/>
            <a:chExt cx="1828800" cy="8133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06663" y="2239328"/>
                  <a:ext cx="74674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rgbClr val="FF0066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663" y="2239328"/>
                  <a:ext cx="746743" cy="584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Left Brace 34"/>
            <p:cNvSpPr/>
            <p:nvPr/>
          </p:nvSpPr>
          <p:spPr>
            <a:xfrm rot="16200000">
              <a:off x="6972300" y="1286828"/>
              <a:ext cx="381000" cy="1828800"/>
            </a:xfrm>
            <a:prstGeom prst="leftBrace">
              <a:avLst/>
            </a:prstGeom>
            <a:ln w="25400">
              <a:solidFill>
                <a:srgbClr val="00AC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-1752600" y="4876800"/>
                <a:ext cx="10972800" cy="177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∃</m:t>
                      </m:r>
                      <m:r>
                        <a:rPr lang="en-US" sz="3200" b="1" i="1" smtClean="0">
                          <a:latin typeface="Cambria Math"/>
                        </a:rPr>
                        <m:t>𝝉</m:t>
                      </m:r>
                      <m:r>
                        <a:rPr lang="en-US" sz="3200" b="1" i="1" smtClean="0">
                          <a:latin typeface="Cambria Math"/>
                        </a:rPr>
                        <m:t> ∃</m:t>
                      </m:r>
                      <m:r>
                        <a:rPr lang="en-US" sz="3200" b="1" i="1" smtClean="0">
                          <a:latin typeface="Cambria Math"/>
                        </a:rPr>
                        <m:t>𝒐𝒖𝒕</m:t>
                      </m:r>
                      <m:r>
                        <a:rPr lang="en-US" sz="3200" b="1" i="1" smtClean="0">
                          <a:latin typeface="Cambria Math"/>
                        </a:rPr>
                        <m:t>: 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𝑬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</a:rPr>
                        <m:t>:  </m:t>
                      </m:r>
                      <m:r>
                        <a:rPr lang="en-US" sz="3200" b="1" i="1" smtClean="0">
                          <a:latin typeface="Cambria Math"/>
                        </a:rPr>
                        <m:t>𝒔𝒚𝒔𝒕𝒆𝒎</m:t>
                      </m:r>
                      <m:r>
                        <a:rPr lang="en-US" sz="3200" b="1" i="1" smtClean="0">
                          <a:latin typeface="Cambria Math"/>
                        </a:rPr>
                        <m:t>⊨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𝑻𝑶𝑷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sz="32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                                                 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/>
                                </a:rPr>
                                <m:t>→ 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𝒔𝒚𝒔𝒕𝒆𝒎</m:t>
                                  </m:r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latin typeface="Cambria Math"/>
                                    </a:rPr>
                                    <m:t>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/>
                                        </a:rPr>
                                        <m:t>𝑬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2600" y="4876800"/>
                <a:ext cx="10972800" cy="177946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6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solidFill>
                  <a:srgbClr val="00AC00"/>
                </a:solidFill>
              </a:rPr>
              <a:t>First bounded synthesizer for (conjunctions of) Streett and Rabin automata, and </a:t>
            </a:r>
            <a:r>
              <a:rPr lang="en-US" b="1" i="1" dirty="0" smtClean="0">
                <a:solidFill>
                  <a:srgbClr val="00AC00"/>
                </a:solidFill>
              </a:rPr>
              <a:t>CTL*.</a:t>
            </a:r>
          </a:p>
          <a:p>
            <a:pPr marL="0" indent="0" algn="ctr">
              <a:buNone/>
            </a:pPr>
            <a:r>
              <a:rPr lang="en-US" u="sng" dirty="0">
                <a:solidFill>
                  <a:srgbClr val="000099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rgbClr val="000099"/>
                </a:solidFill>
                <a:hlinkClick r:id="rId2"/>
              </a:rPr>
              <a:t>github.com/5nizza/party-elli</a:t>
            </a:r>
            <a:endParaRPr lang="en-US" u="sng" dirty="0" smtClean="0">
              <a:solidFill>
                <a:srgbClr val="000099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(branch  cav17)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directions:</a:t>
            </a:r>
          </a:p>
          <a:p>
            <a:r>
              <a:rPr lang="en-US" dirty="0" smtClean="0"/>
              <a:t>How </a:t>
            </a:r>
            <a:r>
              <a:rPr lang="en-US" dirty="0"/>
              <a:t>to check unrealizability efficiently</a:t>
            </a:r>
            <a:r>
              <a:rPr lang="en-US" dirty="0" smtClean="0"/>
              <a:t>? [SYNT]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 smtClean="0"/>
              <a:t>to “multi-agent” </a:t>
            </a:r>
            <a:r>
              <a:rPr lang="en-US" dirty="0" smtClean="0"/>
              <a:t>logics</a:t>
            </a:r>
            <a:endParaRPr lang="en-US" dirty="0" smtClean="0"/>
          </a:p>
          <a:p>
            <a:r>
              <a:rPr lang="en-US" dirty="0" smtClean="0"/>
              <a:t>Efficiency: reduc</a:t>
            </a:r>
            <a:r>
              <a:rPr lang="en-US" dirty="0" smtClean="0"/>
              <a:t>e to safety </a:t>
            </a:r>
            <a:r>
              <a:rPr lang="en-US" dirty="0" smtClean="0"/>
              <a:t>games and use BDDs</a:t>
            </a:r>
          </a:p>
        </p:txBody>
      </p:sp>
    </p:spTree>
    <p:extLst>
      <p:ext uri="{BB962C8B-B14F-4D97-AF65-F5344CB8AC3E}">
        <p14:creationId xmlns:p14="http://schemas.microsoft.com/office/powerpoint/2010/main" val="173520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 </a:t>
            </a:r>
            <a:r>
              <a:rPr lang="en-US" dirty="0" smtClean="0"/>
              <a:t>synthesis  </a:t>
            </a:r>
            <a:r>
              <a:rPr lang="en-US" dirty="0" smtClean="0"/>
              <a:t>problem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057400"/>
                <a:ext cx="86868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Given</a:t>
                </a:r>
                <a:r>
                  <a:rPr lang="en-US" dirty="0" smtClean="0"/>
                  <a:t>: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system inputs </a:t>
                </a:r>
                <a:r>
                  <a:rPr lang="en-US" dirty="0" smtClean="0"/>
                  <a:t>and </a:t>
                </a:r>
                <a:r>
                  <a:rPr lang="en-US" dirty="0" smtClean="0"/>
                  <a:t>outputs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Return</a:t>
                </a:r>
                <a:r>
                  <a:rPr lang="en-US" dirty="0" smtClean="0"/>
                  <a:t>: system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else </a:t>
                </a:r>
                <a:r>
                  <a:rPr lang="en-US" dirty="0" smtClean="0"/>
                  <a:t>“unrealizable”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057400"/>
                <a:ext cx="8686800" cy="5029200"/>
              </a:xfrm>
              <a:blipFill rotWithShape="1">
                <a:blip r:embed="rId2"/>
                <a:stretch>
                  <a:fillRect l="-1825" t="-1455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708748" y="3048000"/>
            <a:ext cx="1752600" cy="914400"/>
          </a:xfrm>
          <a:prstGeom prst="rect">
            <a:avLst/>
          </a:prstGeom>
          <a:solidFill>
            <a:srgbClr val="00CC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1271508">
            <a:off x="5464649" y="3065634"/>
            <a:ext cx="3587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AC00"/>
                </a:solidFill>
                <a:latin typeface="Segoe Print" panose="02000600000000000000" pitchFamily="2" charset="0"/>
              </a:rPr>
              <a:t>bounded synthesizer</a:t>
            </a:r>
            <a:endParaRPr lang="en-US" sz="2600" b="1" dirty="0">
              <a:solidFill>
                <a:srgbClr val="00AC00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Approach to LTL Synthesis [SF]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5860" y="3048000"/>
            <a:ext cx="1752600" cy="914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search a system of size k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18" idx="0"/>
          </p:cNvCxnSpPr>
          <p:nvPr/>
        </p:nvCxnSpPr>
        <p:spPr>
          <a:xfrm>
            <a:off x="4582160" y="3962400"/>
            <a:ext cx="1742440" cy="1524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28" idx="3"/>
          </p:cNvCxnSpPr>
          <p:nvPr/>
        </p:nvCxnSpPr>
        <p:spPr>
          <a:xfrm flipH="1">
            <a:off x="3276600" y="3962400"/>
            <a:ext cx="1305560" cy="13335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82162" y="4343400"/>
            <a:ext cx="7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3434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found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57650" y="2057400"/>
            <a:ext cx="10287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 = 1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5791200" y="5486400"/>
            <a:ext cx="1066800" cy="685800"/>
          </a:xfrm>
          <a:prstGeom prst="foldedCorne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system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2"/>
            <a:endCxn id="5" idx="0"/>
          </p:cNvCxnSpPr>
          <p:nvPr/>
        </p:nvCxnSpPr>
        <p:spPr>
          <a:xfrm>
            <a:off x="4572000" y="2590800"/>
            <a:ext cx="10160" cy="4572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7400" y="4953000"/>
            <a:ext cx="1219200" cy="685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is limit on 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reached?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52578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1981200" y="6096000"/>
            <a:ext cx="1371600" cy="533400"/>
          </a:xfrm>
          <a:prstGeom prst="foldedCorne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unrealizable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8" idx="2"/>
            <a:endCxn id="36" idx="0"/>
          </p:cNvCxnSpPr>
          <p:nvPr/>
        </p:nvCxnSpPr>
        <p:spPr>
          <a:xfrm>
            <a:off x="2667000" y="56388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3200" y="57150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Folded Corner 40"/>
              <p:cNvSpPr/>
              <p:nvPr/>
            </p:nvSpPr>
            <p:spPr>
              <a:xfrm>
                <a:off x="3886200" y="838200"/>
                <a:ext cx="1371600" cy="762000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LTL formula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Folded Corner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838200"/>
                <a:ext cx="1371600" cy="762000"/>
              </a:xfrm>
              <a:prstGeom prst="foldedCorner">
                <a:avLst/>
              </a:prstGeom>
              <a:blipFill rotWithShape="1">
                <a:blip r:embed="rId3"/>
                <a:stretch>
                  <a:fillRect l="-4367" t="-6977" r="-3930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1" idx="2"/>
            <a:endCxn id="12" idx="0"/>
          </p:cNvCxnSpPr>
          <p:nvPr/>
        </p:nvCxnSpPr>
        <p:spPr>
          <a:xfrm>
            <a:off x="4572000" y="16002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14400" y="4038600"/>
            <a:ext cx="12192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increase k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>
            <a:stCxn id="28" idx="1"/>
            <a:endCxn id="44" idx="2"/>
          </p:cNvCxnSpPr>
          <p:nvPr/>
        </p:nvCxnSpPr>
        <p:spPr>
          <a:xfrm rot="10800000">
            <a:off x="1524000" y="4572000"/>
            <a:ext cx="533400" cy="723900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0"/>
            <a:endCxn id="5" idx="1"/>
          </p:cNvCxnSpPr>
          <p:nvPr/>
        </p:nvCxnSpPr>
        <p:spPr>
          <a:xfrm rot="5400000" flipH="1" flipV="1">
            <a:off x="2348230" y="2680970"/>
            <a:ext cx="533400" cy="2181860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52" grpId="1"/>
      <p:bldP spid="5" grpId="0" animBg="1"/>
      <p:bldP spid="10" grpId="0"/>
      <p:bldP spid="11" grpId="0"/>
      <p:bldP spid="12" grpId="0" animBg="1"/>
      <p:bldP spid="18" grpId="0" animBg="1"/>
      <p:bldP spid="28" grpId="0" animBg="1"/>
      <p:bldP spid="35" grpId="0"/>
      <p:bldP spid="36" grpId="0" animBg="1"/>
      <p:bldP spid="39" grpId="0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SMT-based bounded synthesizer [SF]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46349" y="3014384"/>
                <a:ext cx="3651321" cy="5317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∃</m:t>
                    </m:r>
                    <m:r>
                      <a:rPr lang="en-US" sz="2400" b="0" i="1" smtClean="0">
                        <a:latin typeface="Cambria Math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</a:rPr>
                      <m:t>∃</m:t>
                    </m:r>
                    <m:r>
                      <a:rPr lang="en-US" sz="2400" b="0" i="1" smtClean="0">
                        <a:latin typeface="Cambria Math"/>
                      </a:rPr>
                      <m:t>𝑜𝑢𝑡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𝜏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𝑜𝑢𝑡</m:t>
                        </m:r>
                        <m:r>
                          <a:rPr lang="en-US" sz="2400" i="1">
                            <a:latin typeface="Cambria Math"/>
                          </a:rPr>
                          <m:t>)⊨</m:t>
                        </m:r>
                        <m:r>
                          <a:rPr lang="en-US" sz="2400" b="1">
                            <a:latin typeface="Cambria Math"/>
                          </a:rPr>
                          <m:t>𝐀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𝑈𝐶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 smtClean="0"/>
                  <a:t> ?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349" y="3014384"/>
                <a:ext cx="3651321" cy="531749"/>
              </a:xfrm>
              <a:prstGeom prst="rect">
                <a:avLst/>
              </a:prstGeom>
              <a:blipFill rotWithShape="1">
                <a:blip r:embed="rId3"/>
                <a:stretch>
                  <a:fillRect t="-5376" r="-1658" b="-860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Folded Corner 19"/>
              <p:cNvSpPr/>
              <p:nvPr/>
            </p:nvSpPr>
            <p:spPr>
              <a:xfrm>
                <a:off x="2057400" y="1109384"/>
                <a:ext cx="1905000" cy="533400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LTL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</m:oMath>
                </a14:m>
                <a:endParaRPr 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Folded Corner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109384"/>
                <a:ext cx="1905000" cy="533400"/>
              </a:xfrm>
              <a:prstGeom prst="foldedCorner">
                <a:avLst/>
              </a:prstGeom>
              <a:blipFill rotWithShape="1">
                <a:blip r:embed="rId4"/>
                <a:stretch>
                  <a:fillRect l="-4114" t="-7692" b="-879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lded Corner 20"/>
          <p:cNvSpPr/>
          <p:nvPr/>
        </p:nvSpPr>
        <p:spPr>
          <a:xfrm>
            <a:off x="5105400" y="1109384"/>
            <a:ext cx="2209800" cy="871816"/>
          </a:xfrm>
          <a:prstGeom prst="foldedCorne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size </a:t>
            </a:r>
            <a:r>
              <a:rPr lang="en-US" sz="2400" i="1" dirty="0" smtClean="0">
                <a:solidFill>
                  <a:schemeClr val="tx1"/>
                </a:solidFill>
              </a:rPr>
              <a:t>k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olded Corner 21"/>
              <p:cNvSpPr/>
              <p:nvPr/>
            </p:nvSpPr>
            <p:spPr>
              <a:xfrm>
                <a:off x="2438400" y="2057400"/>
                <a:ext cx="1143000" cy="457200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𝑈𝐶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olded Corner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057400"/>
                <a:ext cx="1143000" cy="457200"/>
              </a:xfrm>
              <a:prstGeom prst="foldedCorner">
                <a:avLst/>
              </a:prstGeom>
              <a:blipFill rotWithShape="1">
                <a:blip r:embed="rId5"/>
                <a:stretch>
                  <a:fillRect b="-126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lded Corner 24"/>
          <p:cNvSpPr/>
          <p:nvPr/>
        </p:nvSpPr>
        <p:spPr>
          <a:xfrm>
            <a:off x="6324600" y="5029200"/>
            <a:ext cx="1295400" cy="762000"/>
          </a:xfrm>
          <a:prstGeom prst="foldedCorne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of size k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1295400" y="5105400"/>
            <a:ext cx="2514600" cy="609600"/>
          </a:xfrm>
          <a:prstGeom prst="foldedCorne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unrealizable for k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2" idx="0"/>
          </p:cNvCxnSpPr>
          <p:nvPr/>
        </p:nvCxnSpPr>
        <p:spPr>
          <a:xfrm>
            <a:off x="3009900" y="1642784"/>
            <a:ext cx="0" cy="41461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9" idx="0"/>
          </p:cNvCxnSpPr>
          <p:nvPr/>
        </p:nvCxnSpPr>
        <p:spPr>
          <a:xfrm>
            <a:off x="3009900" y="2514600"/>
            <a:ext cx="1562110" cy="49978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9" idx="0"/>
          </p:cNvCxnSpPr>
          <p:nvPr/>
        </p:nvCxnSpPr>
        <p:spPr>
          <a:xfrm flipH="1">
            <a:off x="4572010" y="1981200"/>
            <a:ext cx="1638290" cy="103318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6" idx="0"/>
          </p:cNvCxnSpPr>
          <p:nvPr/>
        </p:nvCxnSpPr>
        <p:spPr>
          <a:xfrm flipH="1">
            <a:off x="2552700" y="3546133"/>
            <a:ext cx="2019310" cy="155926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25" idx="0"/>
          </p:cNvCxnSpPr>
          <p:nvPr/>
        </p:nvCxnSpPr>
        <p:spPr>
          <a:xfrm>
            <a:off x="4572010" y="3546133"/>
            <a:ext cx="2400290" cy="148306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8392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Known encodings: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𝑠𝑦𝑠𝑡𝑒𝑚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⊨</m:t>
                    </m:r>
                    <m:r>
                      <a:rPr lang="en-US" b="1" dirty="0">
                        <a:latin typeface="Cambria Math"/>
                      </a:rPr>
                      <m:t>𝐀</m:t>
                    </m:r>
                    <m:r>
                      <a:rPr lang="en-US" b="1" i="0" dirty="0" smtClean="0">
                        <a:latin typeface="Cambria Math"/>
                      </a:rPr>
                      <m:t>/</m:t>
                    </m:r>
                    <m:r>
                      <a:rPr lang="en-US" b="1" i="0" dirty="0" smtClean="0">
                        <a:latin typeface="Cambria Math"/>
                      </a:rPr>
                      <m:t>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𝐶𝑜𝐵𝑢𝑐h𝑖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𝐵𝑢𝑐h𝑖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New encodings:</a:t>
                </a:r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𝑠𝑦𝑠𝑡𝑒𝑚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⊨</m:t>
                    </m:r>
                    <m:r>
                      <a:rPr lang="en-US" b="1" dirty="0">
                        <a:latin typeface="Cambria Math"/>
                      </a:rPr>
                      <m:t>𝐀</m:t>
                    </m:r>
                    <m:r>
                      <a:rPr lang="en-US" b="1" i="0" dirty="0" smtClean="0">
                        <a:latin typeface="Cambria Math"/>
                      </a:rPr>
                      <m:t>/</m:t>
                    </m:r>
                    <m:r>
                      <a:rPr lang="en-US" b="1" i="0" dirty="0" smtClean="0">
                        <a:latin typeface="Cambria Math"/>
                      </a:rPr>
                      <m:t>𝐄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𝑆𝑡𝑟𝑒𝑒𝑡𝑡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𝑅𝑎𝑏𝑖𝑛</m:t>
                        </m:r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𝑠𝑦𝑠𝑡𝑒𝑚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⊨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 smtClean="0"/>
                  <a:t>First bounded synthesizer for (conjunctions of) Streett and Rabin automata, and branching logics.</a:t>
                </a:r>
                <a:endParaRPr lang="en-US" b="1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839200" cy="5562600"/>
              </a:xfrm>
              <a:blipFill rotWithShape="1">
                <a:blip r:embed="rId3"/>
                <a:stretch>
                  <a:fillRect l="-1724" t="-1425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Streett/Rabin and CTL*?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Streett/Rabin automata</a:t>
                </a:r>
              </a:p>
              <a:p>
                <a:pPr lvl="1"/>
                <a:r>
                  <a:rPr lang="en-US" dirty="0" smtClean="0"/>
                  <a:t>can be smaller than </a:t>
                </a:r>
                <a:r>
                  <a:rPr lang="en-US" dirty="0" err="1" smtClean="0"/>
                  <a:t>CoBuchi</a:t>
                </a:r>
                <a:r>
                  <a:rPr lang="en-US" dirty="0" smtClean="0"/>
                  <a:t>/Buchi</a:t>
                </a:r>
              </a:p>
              <a:p>
                <a:r>
                  <a:rPr lang="en-US" dirty="0" smtClean="0"/>
                  <a:t>CTL*</a:t>
                </a:r>
              </a:p>
              <a:p>
                <a:pPr lvl="1"/>
                <a:r>
                  <a:rPr lang="en-US" dirty="0" smtClean="0"/>
                  <a:t>can express “resettability” property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𝐀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b="1" i="0" dirty="0" smtClean="0">
                        <a:latin typeface="Cambria Math"/>
                      </a:rPr>
                      <m:t>𝐄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(…)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used for vacuity checking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7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76200" y="4114800"/>
            <a:ext cx="9525000" cy="1219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76200" y="2383762"/>
            <a:ext cx="9525000" cy="53340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76200" y="3526762"/>
            <a:ext cx="9525000" cy="58803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76200" y="2917162"/>
            <a:ext cx="9525000" cy="609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focus on model checking </a:t>
            </a:r>
            <a:r>
              <a:rPr lang="en-US" b="0" strike="sngStrike" dirty="0"/>
              <a:t>synthesis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362200"/>
                <a:ext cx="88392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 smtClean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(</a:t>
                </a:r>
                <a:r>
                  <a:rPr lang="en-US" sz="30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declare-datatypes () </a:t>
                </a:r>
                <a:r>
                  <a:rPr lang="en-US" sz="3000" b="1" dirty="0" smtClean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((S s0 s1)))</a:t>
                </a:r>
              </a:p>
              <a:p>
                <a:pPr marL="0" indent="0">
                  <a:buNone/>
                </a:pPr>
                <a:r>
                  <a:rPr lang="en-US" sz="3000" b="1" dirty="0" smtClean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(</a:t>
                </a:r>
                <a:r>
                  <a:rPr lang="en-US" sz="30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declare-fun </a:t>
                </a:r>
                <a:r>
                  <a:rPr lang="en-US" sz="3000" b="1" dirty="0" smtClean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tau (S Bool) S)</a:t>
                </a:r>
                <a:endParaRPr lang="en-US" sz="3000" b="1" dirty="0"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  <a:p>
                <a:pPr marL="0" indent="0">
                  <a:buNone/>
                </a:pPr>
                <a:r>
                  <a:rPr lang="en-US" sz="30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(declare-fun </a:t>
                </a:r>
                <a:r>
                  <a:rPr lang="en-US" sz="3000" b="1" dirty="0" smtClean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out (S) </a:t>
                </a:r>
                <a:r>
                  <a:rPr lang="en-US" sz="30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Bool)</a:t>
                </a:r>
              </a:p>
              <a:p>
                <a:pPr marL="0" indent="0">
                  <a:buNone/>
                </a:pPr>
                <a:r>
                  <a:rPr lang="en-US" sz="3000" b="1" dirty="0" smtClean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; assertions to check</a:t>
                </a:r>
              </a:p>
              <a:p>
                <a:pPr marL="0" indent="0">
                  <a:buNone/>
                </a:pPr>
                <a:r>
                  <a:rPr lang="en-US" sz="30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;</a:t>
                </a:r>
                <a:r>
                  <a:rPr lang="en-US" sz="3000" b="1" dirty="0" smtClean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(</m:t>
                    </m:r>
                    <m:r>
                      <a:rPr lang="en-US" sz="3000" i="1">
                        <a:latin typeface="Cambria Math"/>
                      </a:rPr>
                      <m:t>𝜏</m:t>
                    </m:r>
                    <m:r>
                      <a:rPr lang="en-US" sz="3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)⊨</m:t>
                    </m:r>
                    <m:r>
                      <a:rPr lang="en-US" sz="3000" b="1">
                        <a:latin typeface="Cambria Math"/>
                      </a:rPr>
                      <m:t>𝐀</m:t>
                    </m:r>
                    <m:r>
                      <a:rPr lang="en-US" sz="3000" i="1">
                        <a:latin typeface="Cambria Math"/>
                      </a:rPr>
                      <m:t>(</m:t>
                    </m:r>
                    <m:r>
                      <a:rPr lang="en-US" sz="3000" i="1">
                        <a:latin typeface="Cambria Math"/>
                      </a:rPr>
                      <m:t>𝑈𝐶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𝜑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)</m:t>
                    </m:r>
                  </m:oMath>
                </a14:m>
                <a:endParaRPr lang="en-US" sz="3000" b="1" dirty="0" smtClean="0"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362200"/>
                <a:ext cx="8839200" cy="5029200"/>
              </a:xfrm>
              <a:blipFill rotWithShape="1">
                <a:blip r:embed="rId3"/>
                <a:stretch>
                  <a:fillRect l="-1586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56703" y="1600200"/>
                <a:ext cx="5330948" cy="641651"/>
              </a:xfrm>
              <a:prstGeom prst="rect">
                <a:avLst/>
              </a:prstGeom>
              <a:solidFill>
                <a:srgbClr val="00CC00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∃</m:t>
                    </m:r>
                    <m:r>
                      <a:rPr lang="en-US" sz="3000" b="0" i="1" smtClean="0">
                        <a:latin typeface="Cambria Math"/>
                      </a:rPr>
                      <m:t>𝑜𝑢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3000" i="1">
                            <a:latin typeface="Cambria Math"/>
                          </a:rPr>
                          <m:t>,</m:t>
                        </m:r>
                        <m:r>
                          <a:rPr lang="en-US" sz="3000" i="1">
                            <a:latin typeface="Cambria Math"/>
                          </a:rPr>
                          <m:t>𝑜𝑢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3000" i="1">
                            <a:latin typeface="Cambria Math"/>
                          </a:rPr>
                          <m:t>)⊨</m:t>
                        </m:r>
                        <m:r>
                          <a:rPr lang="en-US" sz="3000" b="1">
                            <a:latin typeface="Cambria Math"/>
                          </a:rPr>
                          <m:t>𝐀</m:t>
                        </m:r>
                        <m:r>
                          <a:rPr lang="en-US" sz="3000" i="1"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𝑈𝐶</m:t>
                        </m:r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000" i="1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  <m:r>
                          <a:rPr lang="en-US" sz="30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000" dirty="0" smtClean="0"/>
                  <a:t> ?</a:t>
                </a:r>
                <a:endParaRPr lang="en-US" sz="30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03" y="1600200"/>
                <a:ext cx="5330948" cy="641651"/>
              </a:xfrm>
              <a:prstGeom prst="rect">
                <a:avLst/>
              </a:prstGeom>
              <a:blipFill rotWithShape="1">
                <a:blip r:embed="rId4"/>
                <a:stretch>
                  <a:fillRect t="-9091" r="-683" b="-1181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20883422">
                <a:off x="188246" y="2840962"/>
                <a:ext cx="8627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∃</m:t>
                      </m:r>
                      <m:r>
                        <a:rPr lang="en-US" sz="4000" b="1" i="1" smtClean="0"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83422">
                <a:off x="188246" y="2840962"/>
                <a:ext cx="862736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 rot="20883422">
                <a:off x="-18590" y="3418413"/>
                <a:ext cx="14446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∃</m:t>
                      </m:r>
                      <m:r>
                        <a:rPr lang="en-US" sz="4000" b="1" i="1" smtClean="0">
                          <a:latin typeface="Cambria Math"/>
                        </a:rPr>
                        <m:t>𝒐𝒖𝒕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83422">
                <a:off x="-18590" y="3418413"/>
                <a:ext cx="1444626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20883422">
            <a:off x="87144" y="2236767"/>
            <a:ext cx="968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size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708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0" grpId="0" animBg="1"/>
      <p:bldP spid="9" grpId="0" animBg="1"/>
      <p:bldP spid="6" grpId="0" animBg="1"/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CoBuchi and Streett automata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𝐴𝑐𝑐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CoBuchi acceptance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𝐴𝑐𝑐</m:t>
                    </m:r>
                    <m:r>
                      <a:rPr lang="en-US" b="0" i="1" dirty="0" smtClean="0">
                        <a:latin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Path is accepted if it does not visit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𝐴𝑐𝑐</m:t>
                    </m:r>
                  </m:oMath>
                </a14:m>
                <a:r>
                  <a:rPr lang="en-US" dirty="0" smtClean="0"/>
                  <a:t> infinitely often</a:t>
                </a:r>
              </a:p>
              <a:p>
                <a:r>
                  <a:rPr lang="en-US" dirty="0" smtClean="0"/>
                  <a:t>Streett acceptance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Path is accepted if for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visited 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 often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visited 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 often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5029200"/>
              </a:xfrm>
              <a:blipFill rotWithShape="1"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2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371600" y="5181600"/>
            <a:ext cx="381000" cy="381000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3691238"/>
            <a:ext cx="381000" cy="381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6" idx="6"/>
            <a:endCxn id="15" idx="4"/>
          </p:cNvCxnSpPr>
          <p:nvPr/>
        </p:nvCxnSpPr>
        <p:spPr>
          <a:xfrm flipV="1">
            <a:off x="1752600" y="3852562"/>
            <a:ext cx="664519" cy="1519538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4"/>
            <a:endCxn id="6" idx="2"/>
          </p:cNvCxnSpPr>
          <p:nvPr/>
        </p:nvCxnSpPr>
        <p:spPr>
          <a:xfrm rot="16200000" flipH="1">
            <a:off x="435919" y="4436419"/>
            <a:ext cx="1299862" cy="571500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43438" y="3505200"/>
            <a:ext cx="347362" cy="347362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5" idx="2"/>
            <a:endCxn id="7" idx="7"/>
          </p:cNvCxnSpPr>
          <p:nvPr/>
        </p:nvCxnSpPr>
        <p:spPr>
          <a:xfrm rot="10800000" flipV="1">
            <a:off x="934804" y="3678880"/>
            <a:ext cx="1308634" cy="68153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18000000">
                <a:off x="1812399" y="457631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1812399" y="4576319"/>
                <a:ext cx="4106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600200" y="327389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3898"/>
                <a:ext cx="4106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16200000">
                <a:off x="2447244" y="2895722"/>
                <a:ext cx="37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47244" y="2895722"/>
                <a:ext cx="37498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16200000">
                <a:off x="360322" y="436137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0322" y="4361376"/>
                <a:ext cx="4106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52400" y="65782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latin typeface="Segoe Print" panose="02000600000000000000" pitchFamily="2" charset="0"/>
                  </a:rPr>
                  <a:t>Searching for “bad” cycles in graph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𝒔𝒚𝒔𝒕𝒆𝒎</m:t>
                    </m:r>
                    <m:r>
                      <a:rPr lang="en-US" sz="3200" b="1" i="1" smtClean="0">
                        <a:latin typeface="Cambria Math"/>
                      </a:rPr>
                      <m:t>×</m:t>
                    </m:r>
                    <m:r>
                      <a:rPr lang="en-US" sz="3200" b="1" i="1" smtClean="0">
                        <a:latin typeface="Cambria Math"/>
                      </a:rPr>
                      <m:t>𝒂𝒖𝒕𝒐𝒎𝒂𝒕𝒐𝒏</m:t>
                    </m:r>
                  </m:oMath>
                </a14:m>
                <a:r>
                  <a:rPr lang="en-US" sz="3200" b="1" dirty="0" smtClean="0"/>
                  <a:t>  </a:t>
                </a:r>
              </a:p>
              <a:p>
                <a:pPr algn="ctr"/>
                <a:r>
                  <a:rPr lang="en-US" sz="3200" b="1" dirty="0" smtClean="0">
                    <a:latin typeface="Segoe Print" panose="02000600000000000000" pitchFamily="2" charset="0"/>
                  </a:rPr>
                  <a:t>with CoBuchi ranking [SF]</a:t>
                </a:r>
                <a:endParaRPr lang="en-US" sz="3200" b="1" dirty="0"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782"/>
                <a:ext cx="8915400" cy="1569660"/>
              </a:xfrm>
              <a:prstGeom prst="rect">
                <a:avLst/>
              </a:prstGeom>
              <a:blipFill rotWithShape="1">
                <a:blip r:embed="rId6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2016823" y="2209800"/>
            <a:ext cx="568833" cy="533400"/>
            <a:chOff x="2849880" y="2270760"/>
            <a:chExt cx="489322" cy="458842"/>
          </a:xfrm>
        </p:grpSpPr>
        <p:sp>
          <p:nvSpPr>
            <p:cNvPr id="37" name="Oval 36"/>
            <p:cNvSpPr/>
            <p:nvPr/>
          </p:nvSpPr>
          <p:spPr>
            <a:xfrm>
              <a:off x="3048000" y="2438400"/>
              <a:ext cx="291202" cy="29120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9880" y="2270760"/>
              <a:ext cx="22860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urved Connector 40"/>
          <p:cNvCxnSpPr>
            <a:stCxn id="37" idx="4"/>
            <a:endCxn id="15" idx="0"/>
          </p:cNvCxnSpPr>
          <p:nvPr/>
        </p:nvCxnSpPr>
        <p:spPr>
          <a:xfrm rot="16200000" flipH="1">
            <a:off x="2035757" y="3123838"/>
            <a:ext cx="762000" cy="72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33800" y="4419600"/>
            <a:ext cx="381000" cy="381000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3" name="Curved Connector 72"/>
          <p:cNvCxnSpPr>
            <a:stCxn id="15" idx="6"/>
            <a:endCxn id="66" idx="0"/>
          </p:cNvCxnSpPr>
          <p:nvPr/>
        </p:nvCxnSpPr>
        <p:spPr>
          <a:xfrm>
            <a:off x="2590800" y="3678881"/>
            <a:ext cx="1333500" cy="740719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6" idx="4"/>
            <a:endCxn id="6" idx="5"/>
          </p:cNvCxnSpPr>
          <p:nvPr/>
        </p:nvCxnSpPr>
        <p:spPr>
          <a:xfrm rot="5400000">
            <a:off x="2457450" y="4039954"/>
            <a:ext cx="706204" cy="2227496"/>
          </a:xfrm>
          <a:prstGeom prst="curvedConnector3">
            <a:avLst>
              <a:gd name="adj1" fmla="val 1402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 rot="1800000">
                <a:off x="3334488" y="351243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3334488" y="3512434"/>
                <a:ext cx="4106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 rot="21094422">
                <a:off x="2743200" y="540749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4422">
                <a:off x="2743200" y="5407498"/>
                <a:ext cx="41068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4495800" y="2667000"/>
                <a:ext cx="44358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Rank maps a product state to a number: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𝑄</m:t>
                      </m:r>
                      <m:r>
                        <a:rPr lang="en-US" sz="2800" b="0" i="1" smtClean="0">
                          <a:latin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</a:rPr>
                        <m:t>𝐼𝑛𝑡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CoBuchi ranking requires: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70C0"/>
                    </a:solidFill>
                  </a:rPr>
                  <a:t>exit normal state: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2800" dirty="0" smtClean="0">
                  <a:solidFill>
                    <a:srgbClr val="0070C0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exit “bad” state: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endParaRPr lang="en-US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7000"/>
                <a:ext cx="4435810" cy="2677656"/>
              </a:xfrm>
              <a:prstGeom prst="rect">
                <a:avLst/>
              </a:prstGeom>
              <a:blipFill rotWithShape="1">
                <a:blip r:embed="rId9"/>
                <a:stretch>
                  <a:fillRect l="-2476" t="-2050" r="-138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22860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09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3716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2" name="Lightning Bolt 111"/>
          <p:cNvSpPr/>
          <p:nvPr/>
        </p:nvSpPr>
        <p:spPr>
          <a:xfrm rot="6236645" flipH="1">
            <a:off x="2613799" y="3863911"/>
            <a:ext cx="609600" cy="8382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90800" y="6243935"/>
            <a:ext cx="6858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anose="02000600000000000000" pitchFamily="2" charset="0"/>
              </a:rPr>
              <a:t>UNSAT if require all paths to be “good”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03" grpId="0"/>
      <p:bldP spid="105" grpId="0"/>
      <p:bldP spid="107" grpId="0"/>
      <p:bldP spid="108" grpId="0"/>
      <p:bldP spid="109" grpId="0"/>
      <p:bldP spid="110" grpId="0"/>
      <p:bldP spid="112" grpId="0" animBg="1"/>
      <p:bldP spid="113" grpId="0" animBg="1"/>
    </p:bldLst>
  </p:timing>
</p:sld>
</file>

<file path=ppt/theme/theme1.xml><?xml version="1.0" encoding="utf-8"?>
<a:theme xmlns:a="http://schemas.openxmlformats.org/drawingml/2006/main" name="my_distraction_fre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my_distraction_free2</Template>
  <TotalTime>28666</TotalTime>
  <Words>821</Words>
  <Application>Microsoft Office PowerPoint</Application>
  <PresentationFormat>On-screen Show (4:3)</PresentationFormat>
  <Paragraphs>165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my_distraction_free2</vt:lpstr>
      <vt:lpstr>Bounded Synthesis for Streett, Rabin, and CTL*</vt:lpstr>
      <vt:lpstr>LTL  synthesis  problem </vt:lpstr>
      <vt:lpstr>Bounded Approach to LTL Synthesis [SF]</vt:lpstr>
      <vt:lpstr>SMT-based bounded synthesizer [SF]</vt:lpstr>
      <vt:lpstr>Our results</vt:lpstr>
      <vt:lpstr>Why Streett/Rabin and CTL*?</vt:lpstr>
      <vt:lpstr>We can focus on model checking synthesis</vt:lpstr>
      <vt:lpstr>CoBuchi and Streett automata</vt:lpstr>
      <vt:lpstr>PowerPoint Presentation</vt:lpstr>
      <vt:lpstr>PowerPoint Presentation</vt:lpstr>
      <vt:lpstr>PowerPoint Presentation</vt:lpstr>
      <vt:lpstr>Conjoining E- and A- properties</vt:lpstr>
      <vt:lpstr>Encoding system⊨CTL^∗ into SMT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synthesis  of  token rings</dc:title>
  <dc:creator>art_haali</dc:creator>
  <cp:lastModifiedBy>ayrat</cp:lastModifiedBy>
  <cp:revision>2241</cp:revision>
  <dcterms:created xsi:type="dcterms:W3CDTF">2006-08-16T00:00:00Z</dcterms:created>
  <dcterms:modified xsi:type="dcterms:W3CDTF">2017-07-27T21:35:20Z</dcterms:modified>
</cp:coreProperties>
</file>