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0" r:id="rId6"/>
    <p:sldId id="272" r:id="rId7"/>
    <p:sldId id="273" r:id="rId8"/>
    <p:sldId id="277" r:id="rId9"/>
    <p:sldId id="27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CC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6" autoAdjust="0"/>
  </p:normalViewPr>
  <p:slideViewPr>
    <p:cSldViewPr>
      <p:cViewPr>
        <p:scale>
          <a:sx n="66" d="100"/>
          <a:sy n="66" d="100"/>
        </p:scale>
        <p:origin x="-835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8390-740A-4156-84F4-AF6D97A256E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32CE-271A-43BA-8885-2AB95CF7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will be glad to discuss possible directions and ideas</a:t>
            </a:r>
            <a:r>
              <a:rPr lang="en-US" baseline="0" dirty="0"/>
              <a:t> </a:t>
            </a:r>
            <a:r>
              <a:rPr lang="en-US" baseline="0" dirty="0" smtClean="0"/>
              <a:t>after the next session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hm</a:t>
            </a:r>
            <a:r>
              <a:rPr lang="en-US" dirty="0" smtClean="0"/>
              <a:t>, not</a:t>
            </a:r>
            <a:r>
              <a:rPr lang="en-US" baseline="0" dirty="0" smtClean="0"/>
              <a:t> really happy, people may mess: can you create a new processes at runtime?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dirty="0" err="1" smtClean="0"/>
              <a:t>behaviour</a:t>
            </a:r>
            <a:r>
              <a:rPr lang="en-US" dirty="0" smtClean="0"/>
              <a:t> on 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the problem is undecidable =&gt; semi-decidable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+ cutoffs: extended results to</a:t>
            </a:r>
            <a:r>
              <a:rPr lang="en-US" baseline="0" dirty="0" smtClean="0"/>
              <a:t> any quantifiers, mention [CTTV04]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en-US" dirty="0" smtClean="0"/>
              <a:t>numerous optimizations that</a:t>
            </a:r>
            <a:r>
              <a:rPr lang="en-US" baseline="0" dirty="0" smtClean="0"/>
              <a:t> give at least 3 orders of magnitude speed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smtClean="0"/>
              <a:t>the [EN]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mention the</a:t>
            </a:r>
            <a:r>
              <a:rPr lang="en-US" baseline="0" dirty="0" smtClean="0"/>
              <a:t> minimal size: around 10x smaller</a:t>
            </a:r>
          </a:p>
          <a:p>
            <a:r>
              <a:rPr lang="en-US" baseline="0" dirty="0" smtClean="0"/>
              <a:t>+ it takes less than 10seconds to synthesize a parameterized version of an arbiter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543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Clr>
                <a:srgbClr val="0070C0"/>
              </a:buClr>
              <a:buFont typeface="Arial" pitchFamily="34" charset="0"/>
              <a:buChar char="­"/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503761"/>
            <a:ext cx="792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877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­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43150"/>
            <a:ext cx="8686800" cy="2000250"/>
          </a:xfrm>
        </p:spPr>
        <p:txBody>
          <a:bodyPr>
            <a:noAutofit/>
          </a:bodyPr>
          <a:lstStyle/>
          <a:p>
            <a:r>
              <a:rPr lang="en-US" sz="5200" b="1" dirty="0" smtClean="0"/>
              <a:t>parameterized synthesis </a:t>
            </a:r>
            <a:br>
              <a:rPr lang="en-US" sz="5200" b="1" dirty="0" smtClean="0"/>
            </a:br>
            <a:r>
              <a:rPr lang="en-US" sz="5200" b="1" dirty="0" smtClean="0"/>
              <a:t>of </a:t>
            </a:r>
            <a:br>
              <a:rPr lang="en-US" sz="5200" b="1" dirty="0" smtClean="0"/>
            </a:br>
            <a:r>
              <a:rPr lang="en-US" sz="5200" b="1" dirty="0"/>
              <a:t>t</a:t>
            </a:r>
            <a:r>
              <a:rPr lang="en-US" sz="5200" b="1" dirty="0" smtClean="0"/>
              <a:t>oken rings</a:t>
            </a:r>
            <a:endParaRPr lang="en-US" sz="5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44" y="6229796"/>
            <a:ext cx="1090231" cy="539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7720" y="5772090"/>
            <a:ext cx="5062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Ayrat Khalimov</a:t>
            </a:r>
            <a:r>
              <a:rPr lang="en-US" sz="2000" b="1" dirty="0" smtClean="0"/>
              <a:t>, Swen Jacobs, Roderick Bloem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200400" y="1295400"/>
            <a:ext cx="2743200" cy="6858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Tempus Sans ITC" pitchFamily="82" charset="0"/>
              </a:rPr>
              <a:t> </a:t>
            </a:r>
            <a:endParaRPr lang="en-US" sz="4800" b="1" dirty="0">
              <a:solidFill>
                <a:srgbClr val="FF0000"/>
              </a:solidFill>
              <a:latin typeface="Tempus Sans IT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8464" y="1241048"/>
            <a:ext cx="2201244" cy="89255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5200" b="1" dirty="0">
                <a:solidFill>
                  <a:srgbClr val="FF0000"/>
                </a:solidFill>
                <a:latin typeface="Tempus Sans ITC" pitchFamily="82" charset="0"/>
              </a:rPr>
              <a:t>PARTY</a:t>
            </a:r>
            <a:endParaRPr lang="en-US" sz="5200" dirty="0"/>
          </a:p>
        </p:txBody>
      </p:sp>
      <p:pic>
        <p:nvPicPr>
          <p:cNvPr id="9" name="Picture 3" descr="C:\Users\akhalimov\Desktop\logo_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56" y="6289012"/>
            <a:ext cx="1296144" cy="4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PARTY supports: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parameterized synthesis of token rings </a:t>
            </a:r>
            <a:r>
              <a:rPr lang="en-US" sz="2600" dirty="0" smtClean="0">
                <a:solidFill>
                  <a:srgbClr val="0070C0"/>
                </a:solidFill>
              </a:rPr>
              <a:t>[KJB13]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SMT-based bounded synthesis </a:t>
            </a:r>
            <a:r>
              <a:rPr lang="en-US" sz="2600" dirty="0" smtClean="0">
                <a:solidFill>
                  <a:srgbClr val="0070C0"/>
                </a:solidFill>
              </a:rPr>
              <a:t>[FS07]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7020" y="3429000"/>
            <a:ext cx="777240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vailable at </a:t>
            </a:r>
            <a:r>
              <a:rPr lang="en-US" sz="3200" u="sng" dirty="0">
                <a:solidFill>
                  <a:srgbClr val="0033CC"/>
                </a:solidFill>
              </a:rPr>
              <a:t>https://</a:t>
            </a:r>
            <a:r>
              <a:rPr lang="en-US" sz="3200" u="sng" dirty="0" smtClean="0">
                <a:solidFill>
                  <a:srgbClr val="0033CC"/>
                </a:solidFill>
              </a:rPr>
              <a:t>github.com/5nizza/Party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659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of reactive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hape 3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04800" y="4103329"/>
                <a:ext cx="8458200" cy="2449871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Specification:</a:t>
                </a: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∧ </m:t>
                    </m:r>
                    <m:r>
                      <a: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endParaRP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"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𝑛𝑜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𝑠𝑝𝑢𝑟𝑖𝑜𝑢𝑠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𝑔𝑟𝑎𝑛𝑡𝑠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</a:t>
                </a:r>
                <a:r>
                  <a:rPr lang="en-US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//too big for 5min talk</a:t>
                </a:r>
                <a:endParaRPr lang="en-US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71500" indent="-571500"/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𝐆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¬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AT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Shape 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103329"/>
                <a:ext cx="8458200" cy="2449871"/>
              </a:xfrm>
              <a:prstGeom prst="rect">
                <a:avLst/>
              </a:prstGeom>
              <a:blipFill rotWithShape="1">
                <a:blip r:embed="rId3"/>
                <a:stretch>
                  <a:fillRect l="-1873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hape 37"/>
          <p:cNvSpPr/>
          <p:nvPr/>
        </p:nvSpPr>
        <p:spPr>
          <a:xfrm>
            <a:off x="3962400" y="1447800"/>
            <a:ext cx="1600200" cy="2089419"/>
          </a:xfrm>
          <a:prstGeom prst="roundRect">
            <a:avLst>
              <a:gd name="adj" fmla="val 16667"/>
            </a:avLst>
          </a:prstGeom>
          <a:noFill/>
          <a:ln w="3810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arbiter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(FSM)</a:t>
            </a:r>
            <a:endParaRPr lang="x-none" sz="3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147493" y="1295400"/>
            <a:ext cx="519507" cy="1128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9" name="Shape 48"/>
          <p:cNvCxnSpPr/>
          <p:nvPr/>
        </p:nvCxnSpPr>
        <p:spPr>
          <a:xfrm flipH="1">
            <a:off x="2801900" y="2003296"/>
            <a:ext cx="1048805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" name="Shape 48"/>
          <p:cNvCxnSpPr/>
          <p:nvPr/>
        </p:nvCxnSpPr>
        <p:spPr>
          <a:xfrm flipV="1">
            <a:off x="2801900" y="1704975"/>
            <a:ext cx="1048804" cy="1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 descr="E:\cloud\research\presentations\CAV13\m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93" y="2624137"/>
            <a:ext cx="367107" cy="11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hape 48"/>
          <p:cNvCxnSpPr/>
          <p:nvPr/>
        </p:nvCxnSpPr>
        <p:spPr>
          <a:xfrm flipH="1">
            <a:off x="2761195" y="3276600"/>
            <a:ext cx="1048805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" name="Shape 48"/>
          <p:cNvCxnSpPr/>
          <p:nvPr/>
        </p:nvCxnSpPr>
        <p:spPr>
          <a:xfrm flipV="1">
            <a:off x="2761195" y="2978279"/>
            <a:ext cx="1048804" cy="1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83298" y="1240716"/>
                <a:ext cx="499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298" y="1240716"/>
                <a:ext cx="49956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81840" y="1850316"/>
                <a:ext cx="564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40" y="1850316"/>
                <a:ext cx="56451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94544" y="2514600"/>
                <a:ext cx="5066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44" y="2514600"/>
                <a:ext cx="50667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93086" y="3124200"/>
                <a:ext cx="571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86" y="3124200"/>
                <a:ext cx="57163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931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>
            <a:endCxn id="66" idx="0"/>
          </p:cNvCxnSpPr>
          <p:nvPr/>
        </p:nvCxnSpPr>
        <p:spPr>
          <a:xfrm>
            <a:off x="2362200" y="1913692"/>
            <a:ext cx="73678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362200" y="3124200"/>
            <a:ext cx="73678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62000" y="1518025"/>
            <a:ext cx="1695327" cy="1080120"/>
            <a:chOff x="762000" y="2044080"/>
            <a:chExt cx="1695327" cy="1080120"/>
          </a:xfrm>
        </p:grpSpPr>
        <p:sp>
          <p:nvSpPr>
            <p:cNvPr id="80" name="Shape 47"/>
            <p:cNvSpPr/>
            <p:nvPr/>
          </p:nvSpPr>
          <p:spPr>
            <a:xfrm>
              <a:off x="762000" y="2044080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96" name="Shape 48"/>
            <p:cNvCxnSpPr/>
            <p:nvPr/>
          </p:nvCxnSpPr>
          <p:spPr>
            <a:xfrm flipH="1">
              <a:off x="1414712" y="2584139"/>
              <a:ext cx="407795" cy="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7" name="Shape 48"/>
            <p:cNvCxnSpPr/>
            <p:nvPr/>
          </p:nvCxnSpPr>
          <p:spPr>
            <a:xfrm>
              <a:off x="1414712" y="2430961"/>
              <a:ext cx="403155" cy="1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62" name="Rounded Rectangle 61"/>
            <p:cNvSpPr/>
            <p:nvPr/>
          </p:nvSpPr>
          <p:spPr>
            <a:xfrm rot="16200000">
              <a:off x="1986172" y="2264464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1818" y="2576552"/>
            <a:ext cx="1605510" cy="960275"/>
            <a:chOff x="851818" y="3102607"/>
            <a:chExt cx="1605510" cy="960275"/>
          </a:xfrm>
        </p:grpSpPr>
        <p:pic>
          <p:nvPicPr>
            <p:cNvPr id="60" name="Picture 2" descr="E:\cloud\research\presentations\CAV13\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818" y="3102607"/>
              <a:ext cx="317685" cy="96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ounded Rectangle 60"/>
            <p:cNvSpPr/>
            <p:nvPr/>
          </p:nvSpPr>
          <p:spPr>
            <a:xfrm rot="16200000">
              <a:off x="1986173" y="3341536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63" name="Shape 48"/>
            <p:cNvCxnSpPr/>
            <p:nvPr/>
          </p:nvCxnSpPr>
          <p:spPr>
            <a:xfrm flipH="1">
              <a:off x="1421005" y="3657600"/>
              <a:ext cx="407795" cy="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64" name="Shape 48"/>
            <p:cNvCxnSpPr/>
            <p:nvPr/>
          </p:nvCxnSpPr>
          <p:spPr>
            <a:xfrm>
              <a:off x="1421005" y="3504422"/>
              <a:ext cx="403155" cy="1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3098979" y="143468"/>
            <a:ext cx="482419" cy="2000170"/>
            <a:chOff x="3098979" y="669523"/>
            <a:chExt cx="482419" cy="2000170"/>
          </a:xfrm>
        </p:grpSpPr>
        <p:grpSp>
          <p:nvGrpSpPr>
            <p:cNvPr id="6" name="Group 5"/>
            <p:cNvGrpSpPr/>
            <p:nvPr/>
          </p:nvGrpSpPr>
          <p:grpSpPr>
            <a:xfrm>
              <a:off x="3263988" y="1723774"/>
              <a:ext cx="152400" cy="404799"/>
              <a:chOff x="3340188" y="1704883"/>
              <a:chExt cx="152400" cy="404799"/>
            </a:xfrm>
          </p:grpSpPr>
          <p:cxnSp>
            <p:nvCxnSpPr>
              <p:cNvPr id="102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03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  <p:pic>
          <p:nvPicPr>
            <p:cNvPr id="57" name="Picture 2" descr="E:\cloud\research\presentations\CAV13\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46" y="669523"/>
              <a:ext cx="317685" cy="96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ounded Rectangle 65"/>
            <p:cNvSpPr/>
            <p:nvPr/>
          </p:nvSpPr>
          <p:spPr>
            <a:xfrm rot="16200000">
              <a:off x="3110243" y="2198537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18415" y="83545"/>
            <a:ext cx="497322" cy="2060093"/>
            <a:chOff x="4234529" y="609600"/>
            <a:chExt cx="497322" cy="2060093"/>
          </a:xfrm>
        </p:grpSpPr>
        <p:sp>
          <p:nvSpPr>
            <p:cNvPr id="83" name="Shape 47"/>
            <p:cNvSpPr/>
            <p:nvPr/>
          </p:nvSpPr>
          <p:spPr>
            <a:xfrm>
              <a:off x="4234529" y="609600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68" name="Rounded Rectangle 67"/>
            <p:cNvSpPr/>
            <p:nvPr/>
          </p:nvSpPr>
          <p:spPr>
            <a:xfrm rot="16200000">
              <a:off x="4253243" y="2198537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06988" y="1723773"/>
              <a:ext cx="152400" cy="404799"/>
              <a:chOff x="3340188" y="1704883"/>
              <a:chExt cx="152400" cy="404799"/>
            </a:xfrm>
          </p:grpSpPr>
          <p:cxnSp>
            <p:nvCxnSpPr>
              <p:cNvPr id="86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87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</p:grpSp>
      <p:grpSp>
        <p:nvGrpSpPr>
          <p:cNvPr id="2" name="Group 1"/>
          <p:cNvGrpSpPr/>
          <p:nvPr/>
        </p:nvGrpSpPr>
        <p:grpSpPr>
          <a:xfrm>
            <a:off x="4525868" y="2900253"/>
            <a:ext cx="482419" cy="2009102"/>
            <a:chOff x="4241980" y="3426308"/>
            <a:chExt cx="482419" cy="2009102"/>
          </a:xfrm>
          <a:solidFill>
            <a:schemeClr val="bg1"/>
          </a:solidFill>
        </p:grpSpPr>
        <p:sp>
          <p:nvSpPr>
            <p:cNvPr id="67" name="Rounded Rectangle 66"/>
            <p:cNvSpPr/>
            <p:nvPr/>
          </p:nvSpPr>
          <p:spPr>
            <a:xfrm rot="16200000">
              <a:off x="4253244" y="3415044"/>
              <a:ext cx="459892" cy="482419"/>
            </a:xfrm>
            <a:prstGeom prst="roundRect">
              <a:avLst/>
            </a:prstGeom>
            <a:grpFill/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84" name="Picture 2" descr="E:\cloud\research\presentations\CAV13\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346" y="4475135"/>
              <a:ext cx="317685" cy="960275"/>
            </a:xfrm>
            <a:prstGeom prst="rect">
              <a:avLst/>
            </a:prstGeom>
            <a:grpFill/>
            <a:extLst/>
          </p:spPr>
        </p:pic>
        <p:grpSp>
          <p:nvGrpSpPr>
            <p:cNvPr id="28" name="Group 27"/>
            <p:cNvGrpSpPr/>
            <p:nvPr/>
          </p:nvGrpSpPr>
          <p:grpSpPr>
            <a:xfrm>
              <a:off x="4408842" y="3962400"/>
              <a:ext cx="152400" cy="404799"/>
              <a:chOff x="3340188" y="1704883"/>
              <a:chExt cx="152400" cy="404799"/>
            </a:xfrm>
            <a:grpFill/>
          </p:grpSpPr>
          <p:cxnSp>
            <p:nvCxnSpPr>
              <p:cNvPr id="29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30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3091529" y="2900253"/>
            <a:ext cx="497322" cy="2128947"/>
            <a:chOff x="3091529" y="3426308"/>
            <a:chExt cx="497322" cy="2128947"/>
          </a:xfrm>
        </p:grpSpPr>
        <p:sp>
          <p:nvSpPr>
            <p:cNvPr id="93" name="Shape 47"/>
            <p:cNvSpPr/>
            <p:nvPr/>
          </p:nvSpPr>
          <p:spPr>
            <a:xfrm>
              <a:off x="3091529" y="4475135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65" name="Rounded Rectangle 64"/>
            <p:cNvSpPr/>
            <p:nvPr/>
          </p:nvSpPr>
          <p:spPr>
            <a:xfrm rot="16200000">
              <a:off x="3110244" y="3415044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55084" y="3938601"/>
              <a:ext cx="152400" cy="404799"/>
              <a:chOff x="3340188" y="1704883"/>
              <a:chExt cx="152400" cy="404799"/>
            </a:xfrm>
          </p:grpSpPr>
          <p:cxnSp>
            <p:nvCxnSpPr>
              <p:cNvPr id="32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33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</p:grpSp>
      <p:grpSp>
        <p:nvGrpSpPr>
          <p:cNvPr id="36" name="Group 35"/>
          <p:cNvGrpSpPr/>
          <p:nvPr/>
        </p:nvGrpSpPr>
        <p:grpSpPr>
          <a:xfrm>
            <a:off x="5952754" y="143468"/>
            <a:ext cx="482419" cy="2000170"/>
            <a:chOff x="3098979" y="669523"/>
            <a:chExt cx="482419" cy="2000170"/>
          </a:xfrm>
          <a:solidFill>
            <a:schemeClr val="bg1"/>
          </a:solidFill>
        </p:grpSpPr>
        <p:grpSp>
          <p:nvGrpSpPr>
            <p:cNvPr id="37" name="Group 36"/>
            <p:cNvGrpSpPr/>
            <p:nvPr/>
          </p:nvGrpSpPr>
          <p:grpSpPr>
            <a:xfrm>
              <a:off x="3263988" y="1723774"/>
              <a:ext cx="152400" cy="404799"/>
              <a:chOff x="3340188" y="1704883"/>
              <a:chExt cx="152400" cy="404799"/>
            </a:xfrm>
            <a:grpFill/>
          </p:grpSpPr>
          <p:cxnSp>
            <p:nvCxnSpPr>
              <p:cNvPr id="40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41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  <p:pic>
          <p:nvPicPr>
            <p:cNvPr id="38" name="Picture 2" descr="E:\cloud\research\presentations\CAV13\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46" y="669523"/>
              <a:ext cx="317685" cy="960275"/>
            </a:xfrm>
            <a:prstGeom prst="rect">
              <a:avLst/>
            </a:prstGeom>
            <a:grpFill/>
            <a:extLst/>
          </p:spPr>
        </p:pic>
        <p:sp>
          <p:nvSpPr>
            <p:cNvPr id="39" name="Rounded Rectangle 38"/>
            <p:cNvSpPr/>
            <p:nvPr/>
          </p:nvSpPr>
          <p:spPr>
            <a:xfrm rot="16200000">
              <a:off x="3110243" y="2198537"/>
              <a:ext cx="459892" cy="482419"/>
            </a:xfrm>
            <a:prstGeom prst="roundRect">
              <a:avLst/>
            </a:prstGeom>
            <a:grpFill/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72190" y="83545"/>
            <a:ext cx="497322" cy="2060093"/>
            <a:chOff x="6629400" y="609600"/>
            <a:chExt cx="497322" cy="2060093"/>
          </a:xfrm>
        </p:grpSpPr>
        <p:sp>
          <p:nvSpPr>
            <p:cNvPr id="42" name="Shape 47"/>
            <p:cNvSpPr/>
            <p:nvPr/>
          </p:nvSpPr>
          <p:spPr>
            <a:xfrm>
              <a:off x="6629400" y="609600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43" name="Rounded Rectangle 42"/>
            <p:cNvSpPr/>
            <p:nvPr/>
          </p:nvSpPr>
          <p:spPr>
            <a:xfrm rot="16200000">
              <a:off x="6648114" y="2198537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801859" y="1723773"/>
              <a:ext cx="152400" cy="404799"/>
              <a:chOff x="3340188" y="1704883"/>
              <a:chExt cx="152400" cy="404799"/>
            </a:xfrm>
          </p:grpSpPr>
          <p:cxnSp>
            <p:nvCxnSpPr>
              <p:cNvPr id="45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46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7379643" y="2900253"/>
            <a:ext cx="482419" cy="2009102"/>
            <a:chOff x="4241980" y="3426308"/>
            <a:chExt cx="482419" cy="2009102"/>
          </a:xfrm>
          <a:solidFill>
            <a:schemeClr val="bg1"/>
          </a:solidFill>
        </p:grpSpPr>
        <p:sp>
          <p:nvSpPr>
            <p:cNvPr id="48" name="Rounded Rectangle 47"/>
            <p:cNvSpPr/>
            <p:nvPr/>
          </p:nvSpPr>
          <p:spPr>
            <a:xfrm rot="16200000">
              <a:off x="4253244" y="3415044"/>
              <a:ext cx="459892" cy="482419"/>
            </a:xfrm>
            <a:prstGeom prst="roundRect">
              <a:avLst/>
            </a:prstGeom>
            <a:grpFill/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49" name="Picture 2" descr="E:\cloud\research\presentations\CAV13\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346" y="4475135"/>
              <a:ext cx="317685" cy="960275"/>
            </a:xfrm>
            <a:prstGeom prst="rect">
              <a:avLst/>
            </a:prstGeom>
            <a:grpFill/>
            <a:extLst/>
          </p:spPr>
        </p:pic>
        <p:grpSp>
          <p:nvGrpSpPr>
            <p:cNvPr id="50" name="Group 49"/>
            <p:cNvGrpSpPr/>
            <p:nvPr/>
          </p:nvGrpSpPr>
          <p:grpSpPr>
            <a:xfrm>
              <a:off x="4408842" y="3962400"/>
              <a:ext cx="152400" cy="404799"/>
              <a:chOff x="3340188" y="1704883"/>
              <a:chExt cx="152400" cy="404799"/>
            </a:xfrm>
            <a:grpFill/>
          </p:grpSpPr>
          <p:cxnSp>
            <p:nvCxnSpPr>
              <p:cNvPr id="51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52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</p:grpSp>
      <p:grpSp>
        <p:nvGrpSpPr>
          <p:cNvPr id="53" name="Group 52"/>
          <p:cNvGrpSpPr/>
          <p:nvPr/>
        </p:nvGrpSpPr>
        <p:grpSpPr>
          <a:xfrm>
            <a:off x="5945304" y="2900253"/>
            <a:ext cx="497322" cy="2128947"/>
            <a:chOff x="3091529" y="3426308"/>
            <a:chExt cx="497322" cy="2128947"/>
          </a:xfrm>
        </p:grpSpPr>
        <p:sp>
          <p:nvSpPr>
            <p:cNvPr id="54" name="Shape 47"/>
            <p:cNvSpPr/>
            <p:nvPr/>
          </p:nvSpPr>
          <p:spPr>
            <a:xfrm>
              <a:off x="3091529" y="4475135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55" name="Rounded Rectangle 54"/>
            <p:cNvSpPr/>
            <p:nvPr/>
          </p:nvSpPr>
          <p:spPr>
            <a:xfrm rot="16200000">
              <a:off x="3110244" y="3415044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55084" y="3938601"/>
              <a:ext cx="152400" cy="404799"/>
              <a:chOff x="3340188" y="1704883"/>
              <a:chExt cx="152400" cy="404799"/>
            </a:xfrm>
          </p:grpSpPr>
          <p:cxnSp>
            <p:nvCxnSpPr>
              <p:cNvPr id="58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59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</p:grpSp>
      <p:grpSp>
        <p:nvGrpSpPr>
          <p:cNvPr id="69" name="Group 68"/>
          <p:cNvGrpSpPr/>
          <p:nvPr/>
        </p:nvGrpSpPr>
        <p:grpSpPr>
          <a:xfrm>
            <a:off x="8806528" y="143468"/>
            <a:ext cx="482419" cy="2000170"/>
            <a:chOff x="3098979" y="669523"/>
            <a:chExt cx="482419" cy="2000170"/>
          </a:xfrm>
          <a:solidFill>
            <a:schemeClr val="bg1"/>
          </a:solidFill>
        </p:grpSpPr>
        <p:grpSp>
          <p:nvGrpSpPr>
            <p:cNvPr id="70" name="Group 69"/>
            <p:cNvGrpSpPr/>
            <p:nvPr/>
          </p:nvGrpSpPr>
          <p:grpSpPr>
            <a:xfrm>
              <a:off x="3263988" y="1723774"/>
              <a:ext cx="152400" cy="404799"/>
              <a:chOff x="3340188" y="1704883"/>
              <a:chExt cx="152400" cy="404799"/>
            </a:xfrm>
            <a:grpFill/>
          </p:grpSpPr>
          <p:cxnSp>
            <p:nvCxnSpPr>
              <p:cNvPr id="73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74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grp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  <p:pic>
          <p:nvPicPr>
            <p:cNvPr id="71" name="Picture 2" descr="E:\cloud\research\presentations\CAV13\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46" y="669523"/>
              <a:ext cx="317685" cy="960275"/>
            </a:xfrm>
            <a:prstGeom prst="rect">
              <a:avLst/>
            </a:prstGeom>
            <a:grpFill/>
            <a:extLst/>
          </p:spPr>
        </p:pic>
        <p:sp>
          <p:nvSpPr>
            <p:cNvPr id="72" name="Rounded Rectangle 71"/>
            <p:cNvSpPr/>
            <p:nvPr/>
          </p:nvSpPr>
          <p:spPr>
            <a:xfrm rot="16200000">
              <a:off x="3110243" y="2198537"/>
              <a:ext cx="459892" cy="482419"/>
            </a:xfrm>
            <a:prstGeom prst="roundRect">
              <a:avLst/>
            </a:prstGeom>
            <a:grpFill/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799078" y="2900253"/>
            <a:ext cx="497322" cy="2128947"/>
            <a:chOff x="3091529" y="3426308"/>
            <a:chExt cx="497322" cy="2128947"/>
          </a:xfrm>
        </p:grpSpPr>
        <p:sp>
          <p:nvSpPr>
            <p:cNvPr id="95" name="Shape 47"/>
            <p:cNvSpPr/>
            <p:nvPr/>
          </p:nvSpPr>
          <p:spPr>
            <a:xfrm>
              <a:off x="3091529" y="4475135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98" name="Rounded Rectangle 97"/>
            <p:cNvSpPr/>
            <p:nvPr/>
          </p:nvSpPr>
          <p:spPr>
            <a:xfrm rot="16200000">
              <a:off x="3110244" y="3415044"/>
              <a:ext cx="459892" cy="48241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255084" y="3938601"/>
              <a:ext cx="152400" cy="404799"/>
              <a:chOff x="3340188" y="1704883"/>
              <a:chExt cx="152400" cy="404799"/>
            </a:xfrm>
          </p:grpSpPr>
          <p:cxnSp>
            <p:nvCxnSpPr>
              <p:cNvPr id="100" name="Shape 48"/>
              <p:cNvCxnSpPr/>
              <p:nvPr/>
            </p:nvCxnSpPr>
            <p:spPr>
              <a:xfrm flipV="1">
                <a:off x="3340188" y="1705998"/>
                <a:ext cx="0" cy="403684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01" name="Shape 48"/>
              <p:cNvCxnSpPr/>
              <p:nvPr/>
            </p:nvCxnSpPr>
            <p:spPr>
              <a:xfrm>
                <a:off x="3492588" y="1704883"/>
                <a:ext cx="0" cy="404799"/>
              </a:xfrm>
              <a:prstGeom prst="straightConnector1">
                <a:avLst/>
              </a:prstGeom>
              <a:noFill/>
              <a:ln w="28575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hape 36"/>
              <p:cNvSpPr txBox="1">
                <a:spLocks/>
              </p:cNvSpPr>
              <p:nvPr/>
            </p:nvSpPr>
            <p:spPr>
              <a:xfrm>
                <a:off x="33051" y="5145331"/>
                <a:ext cx="9568149" cy="1462037"/>
              </a:xfrm>
              <a:prstGeom prst="rect">
                <a:avLst/>
              </a:prstGeom>
            </p:spPr>
            <p:txBody>
              <a:bodyPr vert="horz" wrap="square" lIns="91425" tIns="91425" rIns="91425" bIns="91425" rtlCol="0" anchor="t" anchorCtr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Font typeface="Arial" pitchFamily="34" charset="0"/>
                  <a:buChar char="­"/>
                  <a:defRPr sz="2800" kern="120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r>
                  <a:rPr lang="en-US" sz="2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ynthesize        </a:t>
                </a:r>
                <a:r>
                  <a:rPr lang="en-US" sz="2600" b="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s.t.</a:t>
                </a:r>
                <a:r>
                  <a:rPr lang="en-US" sz="2600" b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∀</m:t>
                    </m:r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: </m:t>
                    </m:r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𝐴𝑟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)⊨</m:t>
                    </m:r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6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∧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sz="26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6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𝐆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600" b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𝐅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∧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"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𝑛𝑜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𝑠𝑝𝑢𝑟𝑖𝑜𝑢𝑠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𝑔𝑟𝑎𝑛𝑡𝑠</m:t>
                            </m:r>
                            <m:r>
                              <a:rPr lang="en-US" sz="2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 sz="26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6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∧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6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: </m:t>
                            </m:r>
                            <m:r>
                              <a:rPr lang="en-US" sz="26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𝐆</m:t>
                            </m:r>
                            <m: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AT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9" name="Shap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" y="5145331"/>
                <a:ext cx="9568149" cy="1462037"/>
              </a:xfrm>
              <a:prstGeom prst="rect">
                <a:avLst/>
              </a:prstGeom>
              <a:blipFill rotWithShape="1">
                <a:blip r:embed="rId5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1597508" y="5673525"/>
            <a:ext cx="459892" cy="48241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4" name="Straight Connector 23"/>
          <p:cNvCxnSpPr>
            <a:stCxn id="61" idx="3"/>
            <a:endCxn id="62" idx="1"/>
          </p:cNvCxnSpPr>
          <p:nvPr/>
        </p:nvCxnSpPr>
        <p:spPr>
          <a:xfrm flipH="1" flipV="1">
            <a:off x="2216119" y="2209565"/>
            <a:ext cx="1" cy="61718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6" idx="2"/>
            <a:endCxn id="68" idx="0"/>
          </p:cNvCxnSpPr>
          <p:nvPr/>
        </p:nvCxnSpPr>
        <p:spPr>
          <a:xfrm>
            <a:off x="3581399" y="1913692"/>
            <a:ext cx="944467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9" idx="0"/>
            <a:endCxn id="68" idx="2"/>
          </p:cNvCxnSpPr>
          <p:nvPr/>
        </p:nvCxnSpPr>
        <p:spPr>
          <a:xfrm flipH="1">
            <a:off x="5008285" y="1913692"/>
            <a:ext cx="94447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9" idx="2"/>
            <a:endCxn id="43" idx="0"/>
          </p:cNvCxnSpPr>
          <p:nvPr/>
        </p:nvCxnSpPr>
        <p:spPr>
          <a:xfrm>
            <a:off x="6435174" y="1913692"/>
            <a:ext cx="944467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862063" y="1917304"/>
            <a:ext cx="944467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581399" y="3124200"/>
            <a:ext cx="944467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008285" y="3124200"/>
            <a:ext cx="94447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435174" y="3124200"/>
            <a:ext cx="944467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862063" y="3127812"/>
            <a:ext cx="944467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017989" y="1621303"/>
            <a:ext cx="7218230" cy="1813474"/>
            <a:chOff x="2017989" y="1621303"/>
            <a:chExt cx="7218230" cy="1813474"/>
          </a:xfrm>
        </p:grpSpPr>
        <p:grpSp>
          <p:nvGrpSpPr>
            <p:cNvPr id="142" name="Group 141"/>
            <p:cNvGrpSpPr/>
            <p:nvPr/>
          </p:nvGrpSpPr>
          <p:grpSpPr>
            <a:xfrm>
              <a:off x="2017989" y="1621303"/>
              <a:ext cx="5778795" cy="1807697"/>
              <a:chOff x="2017989" y="1621303"/>
              <a:chExt cx="5778795" cy="1807697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2017989" y="1687230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17989" y="2764301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141302" y="1621303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42059" y="2837810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555981" y="1627718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556738" y="2844225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985086" y="1621303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985843" y="2837810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399765" y="1627718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400522" y="2844225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FF0000"/>
                    </a:solidFill>
                  </a:rPr>
                  <a:t>P</a:t>
                </a:r>
                <a:endParaRPr lang="en-US" sz="320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8839200" y="1633495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FF0000"/>
                  </a:solidFill>
                </a:rPr>
                <a:t>P</a:t>
              </a:r>
              <a:endParaRPr lang="en-US" sz="3200" i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839957" y="285000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FF0000"/>
                  </a:solidFill>
                </a:rPr>
                <a:t>P</a:t>
              </a:r>
              <a:endParaRPr lang="en-US" sz="32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693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62600"/>
            <a:ext cx="88392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because synthesis </a:t>
            </a:r>
            <a:r>
              <a:rPr lang="en-US" sz="4400" i="1" dirty="0"/>
              <a:t>tools do not </a:t>
            </a:r>
            <a:r>
              <a:rPr lang="en-US" sz="4400" i="1" dirty="0" smtClean="0"/>
              <a:t>scale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192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­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Synthesis time for an arbiter for different number of clients:</a:t>
            </a:r>
            <a:endParaRPr lang="en-US" sz="2400" dirty="0"/>
          </a:p>
        </p:txBody>
      </p:sp>
      <p:pic>
        <p:nvPicPr>
          <p:cNvPr id="3074" name="Picture 2" descr="E:\cloud\research\presentations\CAV13\party_vs_others_full_wo_party_no_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11" y="1828801"/>
            <a:ext cx="6728389" cy="3428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5562600" y="-304800"/>
            <a:ext cx="1219200" cy="259080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1564" y="-304800"/>
            <a:ext cx="1101436" cy="2438400"/>
          </a:xfrm>
          <a:prstGeom prst="line">
            <a:avLst/>
          </a:prstGeom>
          <a:ln w="5715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parameterized synthesis problem that PARTY</a:t>
            </a:r>
            <a:r>
              <a:rPr lang="en-US" dirty="0"/>
              <a:t> </a:t>
            </a:r>
            <a:r>
              <a:rPr lang="en-US" dirty="0" smtClean="0"/>
              <a:t>solves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83708" y="2219824"/>
            <a:ext cx="459892" cy="48241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209800"/>
            <a:ext cx="22424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synthesize FSM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524000"/>
            <a:ext cx="5434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given parameterized specification </a:t>
            </a:r>
            <a:r>
              <a:rPr lang="en-US" sz="2600" i="1" dirty="0" smtClean="0"/>
              <a:t>Spec</a:t>
            </a:r>
            <a:endParaRPr lang="en-US" sz="2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6400" y="2895600"/>
                <a:ext cx="583031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such that: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</a:rPr>
                      <m:t>∀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: </m:t>
                    </m:r>
                    <m:r>
                      <a:rPr lang="en-US" sz="2600" b="0" i="1" smtClean="0">
                        <a:latin typeface="Cambria Math"/>
                      </a:rPr>
                      <m:t>𝑇𝑜𝑘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𝑅𝑖𝑛𝑔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⊨</m:t>
                    </m:r>
                    <m:r>
                      <a:rPr lang="en-US" sz="2600" b="0" i="1" smtClean="0">
                        <a:latin typeface="Cambria Math"/>
                      </a:rPr>
                      <m:t>𝑆𝑝𝑒𝑐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95600"/>
                <a:ext cx="5830314" cy="492443"/>
              </a:xfrm>
              <a:prstGeom prst="rect">
                <a:avLst/>
              </a:prstGeom>
              <a:blipFill rotWithShape="1">
                <a:blip r:embed="rId3"/>
                <a:stretch>
                  <a:fillRect l="-1778" t="-9877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295400" y="1524000"/>
            <a:ext cx="6553200" cy="1981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4038600"/>
            <a:ext cx="3882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asynchronous composition </a:t>
            </a:r>
          </a:p>
          <a:p>
            <a:r>
              <a:rPr lang="en-US" sz="2400" dirty="0" smtClean="0"/>
              <a:t>    of </a:t>
            </a:r>
            <a:r>
              <a:rPr lang="en-US" sz="2400" i="1" dirty="0" smtClean="0"/>
              <a:t>n</a:t>
            </a:r>
            <a:r>
              <a:rPr lang="en-US" sz="2400" dirty="0" smtClean="0"/>
              <a:t> processes (FSM) </a:t>
            </a:r>
            <a:r>
              <a:rPr lang="en-US" sz="2400" i="1" dirty="0" smtClean="0"/>
              <a:t>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one-directional token ring</a:t>
            </a:r>
            <a:endParaRPr lang="en-US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367777" y="5317659"/>
            <a:ext cx="1299223" cy="1311741"/>
            <a:chOff x="1520177" y="5165259"/>
            <a:chExt cx="1299223" cy="1311741"/>
          </a:xfrm>
        </p:grpSpPr>
        <p:sp>
          <p:nvSpPr>
            <p:cNvPr id="31" name="Rounded Rectangle 30"/>
            <p:cNvSpPr/>
            <p:nvPr/>
          </p:nvSpPr>
          <p:spPr>
            <a:xfrm>
              <a:off x="1520177" y="5165259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13254" y="5165259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12581" y="6155858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0177" y="6155858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6" name="Straight Arrow Connector 35"/>
            <p:cNvCxnSpPr>
              <a:stCxn id="31" idx="3"/>
              <a:endCxn id="32" idx="1"/>
            </p:cNvCxnSpPr>
            <p:nvPr/>
          </p:nvCxnSpPr>
          <p:spPr>
            <a:xfrm>
              <a:off x="1826323" y="5325830"/>
              <a:ext cx="68693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2"/>
              <a:endCxn id="33" idx="0"/>
            </p:cNvCxnSpPr>
            <p:nvPr/>
          </p:nvCxnSpPr>
          <p:spPr>
            <a:xfrm flipH="1">
              <a:off x="2665654" y="5486401"/>
              <a:ext cx="673" cy="66945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1"/>
              <a:endCxn id="34" idx="3"/>
            </p:cNvCxnSpPr>
            <p:nvPr/>
          </p:nvCxnSpPr>
          <p:spPr>
            <a:xfrm flipH="1">
              <a:off x="1826323" y="6316429"/>
              <a:ext cx="68625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0"/>
              <a:endCxn id="31" idx="2"/>
            </p:cNvCxnSpPr>
            <p:nvPr/>
          </p:nvCxnSpPr>
          <p:spPr>
            <a:xfrm flipV="1">
              <a:off x="1673250" y="5486401"/>
              <a:ext cx="0" cy="66945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596149" y="5245544"/>
              <a:ext cx="160571" cy="1605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2" idx="0"/>
          </p:cNvCxnSpPr>
          <p:nvPr/>
        </p:nvCxnSpPr>
        <p:spPr>
          <a:xfrm flipV="1">
            <a:off x="2093669" y="3276600"/>
            <a:ext cx="1941269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553200" y="2016443"/>
            <a:ext cx="304800" cy="194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2400" y="5742696"/>
            <a:ext cx="1262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e.g. n=4:</a:t>
            </a:r>
            <a:endParaRPr lang="en-US" sz="2400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5105400" y="4038600"/>
                <a:ext cx="3293337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∀</m:t>
                      </m:r>
                      <m:acc>
                        <m:accPr>
                          <m:chr m:val="⃗"/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sz="2400" b="0" i="1" dirty="0" smtClean="0">
                          <a:latin typeface="Cambria Math"/>
                        </a:rPr>
                        <m:t>: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→ ∀</m:t>
                      </m:r>
                      <m:acc>
                        <m:accPr>
                          <m:chr m:val="⃗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sz="2400" b="0" i="1" dirty="0" smtClean="0">
                          <a:latin typeface="Cambria Math"/>
                        </a:rPr>
                        <m:t>:</m:t>
                      </m:r>
                      <m:r>
                        <a:rPr lang="en-US" sz="2400" b="0" i="1" dirty="0" smtClean="0">
                          <a:latin typeface="Cambria Math"/>
                        </a:rPr>
                        <m:t>𝐺</m:t>
                      </m:r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038600"/>
                <a:ext cx="3293337" cy="5458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1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behind 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 Cutoffs </a:t>
            </a:r>
            <a:r>
              <a:rPr lang="en-US" dirty="0" smtClean="0"/>
              <a:t>in token rings </a:t>
            </a:r>
            <a:r>
              <a:rPr lang="en-US" sz="2800" dirty="0" smtClean="0"/>
              <a:t>[EN95]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i="1" dirty="0" smtClean="0">
                <a:solidFill>
                  <a:srgbClr val="0070C0"/>
                </a:solidFill>
              </a:rPr>
              <a:t>large</a:t>
            </a:r>
            <a:r>
              <a:rPr lang="en-US" dirty="0" smtClean="0">
                <a:solidFill>
                  <a:srgbClr val="0070C0"/>
                </a:solidFill>
              </a:rPr>
              <a:t> token ring satisfies a spec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if and only if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i="1" dirty="0" smtClean="0">
                <a:solidFill>
                  <a:srgbClr val="0070C0"/>
                </a:solidFill>
              </a:rPr>
              <a:t>small</a:t>
            </a:r>
            <a:r>
              <a:rPr lang="en-US" dirty="0" smtClean="0">
                <a:solidFill>
                  <a:srgbClr val="0070C0"/>
                </a:solidFill>
              </a:rPr>
              <a:t> token ring of cutoff size satisfies the spec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SMT-based </a:t>
            </a:r>
            <a:r>
              <a:rPr lang="en-US" dirty="0" smtClean="0"/>
              <a:t>bounded synthesis </a:t>
            </a:r>
            <a:r>
              <a:rPr lang="en-US" sz="2800" dirty="0" smtClean="0"/>
              <a:t>[FS07]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bound</a:t>
            </a:r>
            <a:r>
              <a:rPr lang="en-US" dirty="0" smtClean="0">
                <a:solidFill>
                  <a:srgbClr val="0070C0"/>
                </a:solidFill>
              </a:rPr>
              <a:t> the number of states in the implementation,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synthesize,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if solution not found – </a:t>
            </a:r>
            <a:r>
              <a:rPr lang="en-US" i="1" dirty="0" smtClean="0">
                <a:solidFill>
                  <a:srgbClr val="0070C0"/>
                </a:solidFill>
              </a:rPr>
              <a:t>increase</a:t>
            </a:r>
            <a:r>
              <a:rPr lang="en-US" dirty="0" smtClean="0">
                <a:solidFill>
                  <a:srgbClr val="0070C0"/>
                </a:solidFill>
              </a:rPr>
              <a:t> the bound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 example</a:t>
            </a:r>
            <a:r>
              <a:rPr lang="en-US" dirty="0" smtClean="0"/>
              <a:t>: synthesis of an arbiter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Specification: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: "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𝑛𝑜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𝑠𝑝𝑢𝑟𝑖𝑜𝑢𝑠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𝑔𝑟𝑎𝑛𝑡𝑠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¬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AT" i="1">
                        <a:solidFill>
                          <a:srgbClr val="0070C0"/>
                        </a:solidFill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dirty="0" smtClean="0"/>
                  <a:t>According to </a:t>
                </a:r>
                <a:r>
                  <a:rPr lang="en-US" sz="2800" dirty="0" smtClean="0"/>
                  <a:t>[EN95]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cutoff=</a:t>
                </a:r>
                <a:r>
                  <a:rPr lang="en-US" dirty="0" smtClean="0"/>
                  <a:t>4: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71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91901" y="5181600"/>
            <a:ext cx="838200" cy="304800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38782" y="5006065"/>
            <a:ext cx="649611" cy="655870"/>
            <a:chOff x="1520177" y="5165259"/>
            <a:chExt cx="1299223" cy="1311741"/>
          </a:xfrm>
        </p:grpSpPr>
        <p:sp>
          <p:nvSpPr>
            <p:cNvPr id="20" name="Rounded Rectangle 19"/>
            <p:cNvSpPr/>
            <p:nvPr/>
          </p:nvSpPr>
          <p:spPr>
            <a:xfrm>
              <a:off x="1520177" y="5165259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13254" y="5165259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12581" y="6155858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20177" y="6155858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24" name="Straight Arrow Connector 23"/>
            <p:cNvCxnSpPr>
              <a:stCxn id="20" idx="3"/>
              <a:endCxn id="21" idx="1"/>
            </p:cNvCxnSpPr>
            <p:nvPr/>
          </p:nvCxnSpPr>
          <p:spPr>
            <a:xfrm>
              <a:off x="1826323" y="5325830"/>
              <a:ext cx="68693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2"/>
              <a:endCxn id="22" idx="0"/>
            </p:cNvCxnSpPr>
            <p:nvPr/>
          </p:nvCxnSpPr>
          <p:spPr>
            <a:xfrm flipH="1">
              <a:off x="2665654" y="5486401"/>
              <a:ext cx="673" cy="66945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1"/>
              <a:endCxn id="23" idx="3"/>
            </p:cNvCxnSpPr>
            <p:nvPr/>
          </p:nvCxnSpPr>
          <p:spPr>
            <a:xfrm flipH="1">
              <a:off x="1826323" y="6316429"/>
              <a:ext cx="68625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  <a:endCxn id="20" idx="2"/>
            </p:cNvCxnSpPr>
            <p:nvPr/>
          </p:nvCxnSpPr>
          <p:spPr>
            <a:xfrm flipV="1">
              <a:off x="1673250" y="5486401"/>
              <a:ext cx="0" cy="66945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5791200" y="5006065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87738" y="5006065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87402" y="5501364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5501364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5944273" y="5086350"/>
            <a:ext cx="34346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7" idx="0"/>
          </p:cNvCxnSpPr>
          <p:nvPr/>
        </p:nvCxnSpPr>
        <p:spPr>
          <a:xfrm>
            <a:off x="6440811" y="5086351"/>
            <a:ext cx="188926" cy="1886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  <a:endCxn id="32" idx="3"/>
          </p:cNvCxnSpPr>
          <p:nvPr/>
        </p:nvCxnSpPr>
        <p:spPr>
          <a:xfrm flipH="1">
            <a:off x="5944273" y="5581650"/>
            <a:ext cx="34312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0"/>
            <a:endCxn id="29" idx="2"/>
          </p:cNvCxnSpPr>
          <p:nvPr/>
        </p:nvCxnSpPr>
        <p:spPr>
          <a:xfrm flipV="1">
            <a:off x="5867736" y="5166636"/>
            <a:ext cx="0" cy="33472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553200" y="5274990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>
            <a:stCxn id="37" idx="2"/>
            <a:endCxn id="31" idx="3"/>
          </p:cNvCxnSpPr>
          <p:nvPr/>
        </p:nvCxnSpPr>
        <p:spPr>
          <a:xfrm flipH="1">
            <a:off x="6440475" y="5435561"/>
            <a:ext cx="189262" cy="14608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214330" y="5006340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710868" y="5006340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710532" y="5501639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214330" y="5501639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8" name="Straight Arrow Connector 47"/>
          <p:cNvCxnSpPr>
            <a:stCxn id="44" idx="3"/>
            <a:endCxn id="45" idx="1"/>
          </p:cNvCxnSpPr>
          <p:nvPr/>
        </p:nvCxnSpPr>
        <p:spPr>
          <a:xfrm>
            <a:off x="7367403" y="5086625"/>
            <a:ext cx="34346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52" idx="0"/>
          </p:cNvCxnSpPr>
          <p:nvPr/>
        </p:nvCxnSpPr>
        <p:spPr>
          <a:xfrm>
            <a:off x="7863941" y="5086626"/>
            <a:ext cx="188926" cy="1886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  <a:endCxn id="47" idx="3"/>
          </p:cNvCxnSpPr>
          <p:nvPr/>
        </p:nvCxnSpPr>
        <p:spPr>
          <a:xfrm flipH="1">
            <a:off x="7367403" y="5581925"/>
            <a:ext cx="34312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1"/>
            <a:endCxn id="56" idx="2"/>
          </p:cNvCxnSpPr>
          <p:nvPr/>
        </p:nvCxnSpPr>
        <p:spPr>
          <a:xfrm flipH="1" flipV="1">
            <a:off x="6985730" y="5435836"/>
            <a:ext cx="228600" cy="14608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976330" y="5275265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3" name="Straight Arrow Connector 52"/>
          <p:cNvCxnSpPr>
            <a:stCxn id="52" idx="2"/>
            <a:endCxn id="46" idx="3"/>
          </p:cNvCxnSpPr>
          <p:nvPr/>
        </p:nvCxnSpPr>
        <p:spPr>
          <a:xfrm flipH="1">
            <a:off x="7863605" y="5435836"/>
            <a:ext cx="189262" cy="14608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909193" y="5275265"/>
            <a:ext cx="153073" cy="1605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8" name="Straight Arrow Connector 57"/>
          <p:cNvCxnSpPr>
            <a:stCxn id="56" idx="0"/>
            <a:endCxn id="44" idx="1"/>
          </p:cNvCxnSpPr>
          <p:nvPr/>
        </p:nvCxnSpPr>
        <p:spPr>
          <a:xfrm flipV="1">
            <a:off x="6985730" y="5086626"/>
            <a:ext cx="228600" cy="1886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27905" y="4743271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,</a:t>
            </a:r>
            <a:endParaRPr lang="en-US" sz="7200" dirty="0"/>
          </a:p>
        </p:txBody>
      </p:sp>
      <p:sp>
        <p:nvSpPr>
          <p:cNvPr id="62" name="Rectangle 61"/>
          <p:cNvSpPr/>
          <p:nvPr/>
        </p:nvSpPr>
        <p:spPr>
          <a:xfrm>
            <a:off x="6570905" y="4743271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,</a:t>
            </a:r>
            <a:endParaRPr lang="en-US" sz="7200" dirty="0"/>
          </a:p>
        </p:txBody>
      </p:sp>
      <p:sp>
        <p:nvSpPr>
          <p:cNvPr id="63" name="Rectangle 62"/>
          <p:cNvSpPr/>
          <p:nvPr/>
        </p:nvSpPr>
        <p:spPr>
          <a:xfrm>
            <a:off x="7966502" y="4743271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,</a:t>
            </a:r>
            <a:endParaRPr lang="en-US" sz="7200" dirty="0"/>
          </a:p>
        </p:txBody>
      </p:sp>
      <p:sp>
        <p:nvSpPr>
          <p:cNvPr id="64" name="Rectangle 63"/>
          <p:cNvSpPr/>
          <p:nvPr/>
        </p:nvSpPr>
        <p:spPr>
          <a:xfrm>
            <a:off x="8229600" y="4743271"/>
            <a:ext cx="8226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1000" y="4671350"/>
            <a:ext cx="1299223" cy="1371507"/>
            <a:chOff x="381000" y="4671350"/>
            <a:chExt cx="1299223" cy="1371507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4699406"/>
              <a:ext cx="1299223" cy="1311741"/>
              <a:chOff x="1520177" y="5165259"/>
              <a:chExt cx="1299223" cy="131174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520177" y="5165259"/>
                <a:ext cx="306146" cy="3211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4A86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rIns="45720" rtlCol="0" anchor="ctr"/>
              <a:lstStyle/>
              <a:p>
                <a:pPr algn="ctr"/>
                <a:endParaRPr lang="en-US" sz="4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513254" y="5165259"/>
                <a:ext cx="306146" cy="3211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4A86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rIns="45720" rtlCol="0" anchor="ctr"/>
              <a:lstStyle/>
              <a:p>
                <a:pPr algn="ctr"/>
                <a:endParaRPr lang="en-US" sz="4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512581" y="6155858"/>
                <a:ext cx="306146" cy="3211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4A86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rIns="45720" rtlCol="0" anchor="ctr"/>
              <a:lstStyle/>
              <a:p>
                <a:pPr algn="ctr"/>
                <a:endParaRPr lang="en-US" sz="4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520177" y="6155858"/>
                <a:ext cx="306146" cy="3211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4A86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rIns="45720" rtlCol="0" anchor="ctr"/>
              <a:lstStyle/>
              <a:p>
                <a:pPr algn="ctr"/>
                <a:endParaRPr lang="en-US" sz="4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  <p:cxnSp>
            <p:nvCxnSpPr>
              <p:cNvPr id="10" name="Straight Arrow Connector 9"/>
              <p:cNvCxnSpPr>
                <a:stCxn id="6" idx="3"/>
                <a:endCxn id="7" idx="1"/>
              </p:cNvCxnSpPr>
              <p:nvPr/>
            </p:nvCxnSpPr>
            <p:spPr>
              <a:xfrm>
                <a:off x="1826323" y="5325830"/>
                <a:ext cx="68693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2"/>
                <a:endCxn id="8" idx="0"/>
              </p:cNvCxnSpPr>
              <p:nvPr/>
            </p:nvCxnSpPr>
            <p:spPr>
              <a:xfrm flipH="1">
                <a:off x="2665654" y="5486401"/>
                <a:ext cx="673" cy="66945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826323" y="6316429"/>
                <a:ext cx="686258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0"/>
                <a:endCxn id="6" idx="2"/>
              </p:cNvCxnSpPr>
              <p:nvPr/>
            </p:nvCxnSpPr>
            <p:spPr>
              <a:xfrm flipV="1">
                <a:off x="1673250" y="5486401"/>
                <a:ext cx="0" cy="66945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81000" y="467531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" y="567352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71600" y="467135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71600" y="566956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839301" y="5146875"/>
            <a:ext cx="1462374" cy="369332"/>
            <a:chOff x="1839301" y="5146875"/>
            <a:chExt cx="1462374" cy="369332"/>
          </a:xfrm>
        </p:grpSpPr>
        <p:sp>
          <p:nvSpPr>
            <p:cNvPr id="16" name="Right Arrow 15"/>
            <p:cNvSpPr/>
            <p:nvPr/>
          </p:nvSpPr>
          <p:spPr>
            <a:xfrm>
              <a:off x="1839301" y="5181600"/>
              <a:ext cx="838200" cy="304800"/>
            </a:xfrm>
            <a:prstGeom prst="rightArrow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82301" y="5173429"/>
              <a:ext cx="306146" cy="3211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/>
            <a:lstStyle/>
            <a:p>
              <a:pPr algn="ctr"/>
              <a:endParaRPr lang="en-US" sz="4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98387" y="51468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5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6" grpId="0" animBg="1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:\cloud\research\presentations\CAV13\party_vs_others_full_no_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89" y="1828800"/>
            <a:ext cx="6593086" cy="3428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cloud\research\presentations\CAV13\party_vs_others_full_wo_party_no_siz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11" y="1828801"/>
            <a:ext cx="6728389" cy="3428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 arbiter example: </a:t>
            </a:r>
            <a:r>
              <a:rPr lang="en-US" dirty="0"/>
              <a:t>PARTY show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192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­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Synthesis time for ‘full arbiter’ for different number of clients: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83975" y="3845625"/>
            <a:ext cx="1893425" cy="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38800" y="-304800"/>
            <a:ext cx="1219200" cy="259080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37764" y="-304800"/>
            <a:ext cx="1101436" cy="2438400"/>
          </a:xfrm>
          <a:prstGeom prst="line">
            <a:avLst/>
          </a:prstGeom>
          <a:ln w="5715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arbiter: Moore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 descr="E:\cloud\research\presentations\CAV13\full_arb_mo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066800"/>
            <a:ext cx="661035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534400" y="304800"/>
            <a:ext cx="459892" cy="48241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en-US" sz="4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95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_distraction_fre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my_distraction_free2</Template>
  <TotalTime>6138</TotalTime>
  <Words>551</Words>
  <Application>Microsoft Office PowerPoint</Application>
  <PresentationFormat>On-screen Show (4:3)</PresentationFormat>
  <Paragraphs>102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my_distraction_free2</vt:lpstr>
      <vt:lpstr>parameterized synthesis  of  token rings</vt:lpstr>
      <vt:lpstr>synthesis of reactive systems</vt:lpstr>
      <vt:lpstr>PowerPoint Presentation</vt:lpstr>
      <vt:lpstr>why?</vt:lpstr>
      <vt:lpstr>parameterized synthesis problem that PARTY solves</vt:lpstr>
      <vt:lpstr>ideas behind PARTY</vt:lpstr>
      <vt:lpstr>an example: synthesis of an arbiter</vt:lpstr>
      <vt:lpstr>an arbiter example: PARTY show case</vt:lpstr>
      <vt:lpstr>an arbiter: Moore implementation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synthesis  of  token rings</dc:title>
  <dc:creator>art_haali</dc:creator>
  <cp:lastModifiedBy>ayrat</cp:lastModifiedBy>
  <cp:revision>238</cp:revision>
  <dcterms:created xsi:type="dcterms:W3CDTF">2006-08-16T00:00:00Z</dcterms:created>
  <dcterms:modified xsi:type="dcterms:W3CDTF">2013-07-18T10:50:48Z</dcterms:modified>
</cp:coreProperties>
</file>