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421" r:id="rId5"/>
    <p:sldId id="436" r:id="rId6"/>
    <p:sldId id="260" r:id="rId7"/>
    <p:sldId id="438" r:id="rId8"/>
    <p:sldId id="418" r:id="rId9"/>
    <p:sldId id="262" r:id="rId10"/>
    <p:sldId id="348" r:id="rId11"/>
    <p:sldId id="266" r:id="rId12"/>
    <p:sldId id="294" r:id="rId13"/>
    <p:sldId id="444" r:id="rId14"/>
    <p:sldId id="416" r:id="rId15"/>
    <p:sldId id="431" r:id="rId16"/>
    <p:sldId id="426" r:id="rId17"/>
    <p:sldId id="430" r:id="rId18"/>
    <p:sldId id="425" r:id="rId19"/>
    <p:sldId id="428" r:id="rId20"/>
    <p:sldId id="432" r:id="rId21"/>
    <p:sldId id="385" r:id="rId22"/>
    <p:sldId id="417" r:id="rId23"/>
    <p:sldId id="423" r:id="rId24"/>
    <p:sldId id="388" r:id="rId25"/>
    <p:sldId id="434" r:id="rId26"/>
    <p:sldId id="391" r:id="rId27"/>
    <p:sldId id="392" r:id="rId28"/>
    <p:sldId id="411" r:id="rId29"/>
    <p:sldId id="435" r:id="rId30"/>
    <p:sldId id="394" r:id="rId31"/>
    <p:sldId id="412" r:id="rId32"/>
    <p:sldId id="396" r:id="rId33"/>
    <p:sldId id="397" r:id="rId34"/>
    <p:sldId id="442" r:id="rId35"/>
    <p:sldId id="439" r:id="rId36"/>
    <p:sldId id="440" r:id="rId3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8FF"/>
    <a:srgbClr val="008000"/>
    <a:srgbClr val="003300"/>
    <a:srgbClr val="009900"/>
    <a:srgbClr val="00F26D"/>
    <a:srgbClr val="CCFFCC"/>
    <a:srgbClr val="FFCCCC"/>
    <a:srgbClr val="FF9999"/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77147" autoAdjust="0"/>
  </p:normalViewPr>
  <p:slideViewPr>
    <p:cSldViewPr>
      <p:cViewPr varScale="1">
        <p:scale>
          <a:sx n="52" d="100"/>
          <a:sy n="52" d="100"/>
        </p:scale>
        <p:origin x="-1421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42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B4D8E-1CA7-4603-9B2A-D37A05CB08E8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EE855-3761-4031-94D0-D6015B07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6068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smtClean="0"/>
              <a:t>In</a:t>
            </a:r>
            <a:r>
              <a:rPr lang="en-US" baseline="0" smtClean="0"/>
              <a:t> evaluation – </a:t>
            </a:r>
            <a:r>
              <a:rPr lang="en-US" smtClean="0"/>
              <a:t>clarify </a:t>
            </a:r>
            <a:r>
              <a:rPr lang="en-US" dirty="0" smtClean="0"/>
              <a:t>that we don’t need</a:t>
            </a:r>
            <a:r>
              <a:rPr lang="en-US" baseline="0" dirty="0" smtClean="0"/>
              <a:t> to synthesize bigger rings.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i,j,k</a:t>
            </a:r>
            <a:r>
              <a:rPr lang="en-US" dirty="0" smtClean="0"/>
              <a:t>) to Exists 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f(</a:t>
            </a:r>
            <a:r>
              <a:rPr lang="en-US" baseline="0" dirty="0" err="1" smtClean="0"/>
              <a:t>i,j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(j) (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g_j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(j) (exists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!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\/ </a:t>
            </a:r>
            <a:r>
              <a:rPr lang="en-US" baseline="0" dirty="0" err="1" smtClean="0"/>
              <a:t>g_j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forall</a:t>
            </a:r>
            <a:r>
              <a:rPr lang="en-US" baseline="0" dirty="0" smtClean="0"/>
              <a:t>(j) (exists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!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\/ </a:t>
            </a:r>
            <a:r>
              <a:rPr lang="en-US" baseline="0" dirty="0" err="1" smtClean="0"/>
              <a:t>g_j</a:t>
            </a:r>
            <a:r>
              <a:rPr lang="en-US" baseline="0" dirty="0" smtClean="0"/>
              <a:t>)           exists(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(j) (!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\/ </a:t>
            </a:r>
            <a:r>
              <a:rPr lang="en-US" baseline="0" dirty="0" err="1" smtClean="0"/>
              <a:t>g_j</a:t>
            </a:r>
            <a:r>
              <a:rPr lang="en-US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91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Add speed up xx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size of queries gets bigger, due to non-bounded number of global states. With projection functions we could bound # of global states.</a:t>
            </a:r>
          </a:p>
          <a:p>
            <a:endParaRPr lang="en-US" baseline="0" dirty="0" smtClean="0"/>
          </a:p>
          <a:p>
            <a:r>
              <a:rPr lang="en-US" dirty="0" smtClean="0"/>
              <a:t>For example SMT query for full2: 230K -&gt; 307K</a:t>
            </a:r>
          </a:p>
          <a:p>
            <a:pPr lvl="1" indent="-342900"/>
            <a:r>
              <a:rPr lang="en-US" dirty="0" smtClean="0"/>
              <a:t>full3: 892K -&gt; 3.4M</a:t>
            </a:r>
          </a:p>
          <a:p>
            <a:pPr lvl="1" indent="-342900"/>
            <a:r>
              <a:rPr lang="en-US" dirty="0" smtClean="0"/>
              <a:t>full4: 734K -&gt; 23M</a:t>
            </a:r>
          </a:p>
        </p:txBody>
      </p:sp>
    </p:spTree>
    <p:extLst>
      <p:ext uri="{BB962C8B-B14F-4D97-AF65-F5344CB8AC3E}">
        <p14:creationId xmlns:p14="http://schemas.microsoft.com/office/powerpoint/2010/main" val="132057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--- mention cutoff</a:t>
            </a:r>
            <a:r>
              <a:rPr lang="en-US" baseline="0" dirty="0" smtClean="0"/>
              <a:t> size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8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is it clear that modular synthesis is correct?</a:t>
            </a:r>
            <a:endParaRPr lang="en-US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understand the idea of modular synthesis lets consider an example of a simple arbiter. It specification is on the slide.</a:t>
            </a:r>
          </a:p>
          <a:p>
            <a:r>
              <a:rPr lang="en-US" baseline="0" dirty="0" smtClean="0"/>
              <a:t>There are two different properties: every request should be granted, it talks about one process only, and hence is one-indexed property.</a:t>
            </a:r>
          </a:p>
          <a:p>
            <a:r>
              <a:rPr lang="en-US" baseline="0" dirty="0" smtClean="0"/>
              <a:t>Recall that for a </a:t>
            </a:r>
            <a:r>
              <a:rPr lang="en-US" baseline="0" dirty="0" err="1" smtClean="0"/>
              <a:t>synhtesis</a:t>
            </a:r>
            <a:r>
              <a:rPr lang="en-US" baseline="0" dirty="0" smtClean="0"/>
              <a:t> of one-indexed property according to EN results a token ring of size 2 is enough.</a:t>
            </a:r>
          </a:p>
          <a:p>
            <a:r>
              <a:rPr lang="en-US" baseline="0" dirty="0" smtClean="0"/>
              <a:t>A token ring of size 2 is not enough for second property that is 2indexed. For 2indexed property a token ring of size 4 is required.</a:t>
            </a:r>
          </a:p>
          <a:p>
            <a:r>
              <a:rPr lang="en-US" baseline="0" dirty="0" smtClean="0"/>
              <a:t>The idea of modular synthesis is to synthesize token ring of size 2 and token ring of size 4 at the same time. To do this at the same time we add constraints for both token rings into the same SMT query. In both SMT constraints – for token ring 2 and token ring 4 – we use the same symbols to denote process transition and output functions. Therefore, if we manage to find a solution to such a hybrid SMT query, then it will be a solution for our initial synthesis problem.</a:t>
            </a:r>
          </a:p>
          <a:p>
            <a:r>
              <a:rPr lang="en-US" baseline="0" dirty="0" smtClean="0"/>
              <a:t>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149010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is it clear that modular synthesis is correct?</a:t>
            </a:r>
            <a:endParaRPr lang="en-US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understand the idea of modular synthesis lets consider an example of a simple arbiter. It specification is on the slide.</a:t>
            </a:r>
          </a:p>
          <a:p>
            <a:r>
              <a:rPr lang="en-US" baseline="0" dirty="0" smtClean="0"/>
              <a:t>There are two different properties: every request should be granted, it talks about one process only, and hence is one-indexed property.</a:t>
            </a:r>
          </a:p>
          <a:p>
            <a:r>
              <a:rPr lang="en-US" baseline="0" dirty="0" smtClean="0"/>
              <a:t>Recall that for a synthesis of one-indexed property according to EN results a token ring of size 2 is enough.</a:t>
            </a:r>
          </a:p>
          <a:p>
            <a:r>
              <a:rPr lang="en-US" baseline="0" dirty="0" smtClean="0"/>
              <a:t>A token ring of size 2 is not enough for second property that is 2indexed. For 2indexed property a token ring of size 4 is required.</a:t>
            </a:r>
          </a:p>
          <a:p>
            <a:r>
              <a:rPr lang="en-US" baseline="0" dirty="0" smtClean="0"/>
              <a:t>The idea of modular synthesis is to synthesize token ring of size 2 and token ring of size 4 at the same time. To do this at the same time we add constraints for both token rings into the same SMT query. In both SMT constraints – for token ring 2 and token ring 4 – we use the same symbols to denote process transition and output functions. Therefore, if we manage to find a solution to such a hybrid SMT query, then it will be a solution for our initial synthesis problem.</a:t>
            </a:r>
          </a:p>
          <a:p>
            <a:r>
              <a:rPr lang="en-US" baseline="0" dirty="0" smtClean="0"/>
              <a:t>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149010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optimization</a:t>
            </a:r>
            <a:r>
              <a:rPr lang="en-US" baseline="0" dirty="0" smtClean="0"/>
              <a:t> applies to token ring of size 2. Aren’t rings 2 too special? No, rings 2 are very common. Most of the specifications (AMBA bus), our arbiters, have lots of 1index properties and the number of higher-index properties is very small (the only). 1-index properties for its correct synthesis require a cutoff of size 2. Hence optimization of synthesis of rings 2 is crucial for the synthesis.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optimization</a:t>
            </a:r>
            <a:r>
              <a:rPr lang="en-US" baseline="0" dirty="0" smtClean="0"/>
              <a:t> applies to token ring of size 2. Aren’t rings 2 too special? No, rings 2 are very common. Most of the specifications (AMBA bus), our arbiters, have lots of 1index properties and the number of higher-index properties is very small (the only). 1-index properties for its correct synthesis require a cutoff of size 2. Hence optimization of synthesis of rings 2 is crucial for the synthesis.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further extend the idea of hub-processes and introduce hub-abstraction. Hub-abstraction replaces a hub process with LTL specification of its behavior. For the synthesis it means that instead of synthesizing a token ring 2 with a hub-process we synthesize one process under additional assumptions on behavior of hub process. Thus we increase the size of the specification but reduce the size of ring.</a:t>
            </a:r>
          </a:p>
        </p:txBody>
      </p:sp>
    </p:spTree>
    <p:extLst>
      <p:ext uri="{BB962C8B-B14F-4D97-AF65-F5344CB8AC3E}">
        <p14:creationId xmlns:p14="http://schemas.microsoft.com/office/powerpoint/2010/main" val="444859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2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Questionable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Indexed temporal logic was introduced in</a:t>
            </a:r>
            <a:r>
              <a:rPr lang="en-US" baseline="0" dirty="0" smtClean="0"/>
              <a:t> 1989:</a:t>
            </a:r>
          </a:p>
          <a:p>
            <a:r>
              <a:rPr lang="en-US" dirty="0" smtClean="0"/>
              <a:t>M. C. Browne, E. M. Clarke, and O. </a:t>
            </a:r>
            <a:r>
              <a:rPr lang="en-US" dirty="0" err="1" smtClean="0"/>
              <a:t>Grumberg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Reasoning about networks with many identical ﬁnite state processes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left-right</a:t>
            </a:r>
          </a:p>
          <a:p>
            <a:r>
              <a:rPr lang="en-US" baseline="0" dirty="0" smtClean="0"/>
              <a:t>we don’t synthesize scheduler</a:t>
            </a:r>
          </a:p>
          <a:p>
            <a:r>
              <a:rPr lang="en-US" baseline="0" dirty="0" smtClean="0"/>
              <a:t>scheduler is a bad guy but it is fair</a:t>
            </a:r>
          </a:p>
          <a:p>
            <a:r>
              <a:rPr lang="en-US" baseline="0" dirty="0" smtClean="0"/>
              <a:t>some optimizations work for 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 architecture?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is a token ring? what is a token?</a:t>
            </a:r>
          </a:p>
          <a:p>
            <a:r>
              <a:rPr lang="en-US" baseline="0" dirty="0" smtClean="0"/>
              <a:t>ADD animation – changing states, transmitting tokens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I did not</a:t>
            </a:r>
            <a:r>
              <a:rPr lang="en-US" baseline="0" dirty="0" smtClean="0"/>
              <a:t> introduce parameterized architecture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is a root of undecidability?</a:t>
            </a:r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baseline="0" dirty="0" smtClean="0"/>
              <a:t>Decision procedure != synthesis</a:t>
            </a:r>
          </a:p>
          <a:p>
            <a:r>
              <a:rPr lang="en-US" dirty="0" smtClean="0"/>
              <a:t>Point</a:t>
            </a:r>
            <a:r>
              <a:rPr lang="en-US" baseline="0" dirty="0" smtClean="0"/>
              <a:t> with arrows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dirty="0" smtClean="0"/>
              <a:t>Beautify</a:t>
            </a:r>
            <a:r>
              <a:rPr lang="en-US" baseline="0" dirty="0" smtClean="0"/>
              <a:t> these figures – make it similar to token rings</a:t>
            </a:r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8817"/>
            <a:ext cx="7772400" cy="1470025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04592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AD5A87EB-FB5C-4EE5-8DFA-279B53BB2BF5}" type="datetimeFigureOut">
              <a:rPr lang="en-US" smtClean="0"/>
              <a:pPr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275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7511"/>
            <a:ext cx="2133600" cy="365125"/>
          </a:xfrm>
          <a:prstGeom prst="rect">
            <a:avLst/>
          </a:prstGeom>
        </p:spPr>
        <p:txBody>
          <a:bodyPr/>
          <a:lstStyle/>
          <a:p>
            <a:fld id="{F595674B-EABF-418A-8462-24B5EDBC4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9693"/>
            <a:ext cx="8229600" cy="494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74904" y="6505599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BBCB22-0B12-40D5-9977-2FCCE37E5A07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DD44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DD44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DD44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DD44A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DD44A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5nizza/Part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51520" y="2336059"/>
            <a:ext cx="9289032" cy="153885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b="1" dirty="0" smtClean="0"/>
              <a:t>Towards </a:t>
            </a:r>
            <a:br>
              <a:rPr lang="en-US" b="1" dirty="0" smtClean="0"/>
            </a:br>
            <a:r>
              <a:rPr lang="en-US" b="1" dirty="0" smtClean="0"/>
              <a:t>Efficient </a:t>
            </a:r>
            <a:r>
              <a:rPr lang="x-none" b="1" smtClean="0"/>
              <a:t>Paramete</a:t>
            </a:r>
            <a:r>
              <a:rPr lang="en-US" b="1" dirty="0" err="1" smtClean="0"/>
              <a:t>r</a:t>
            </a:r>
            <a:r>
              <a:rPr lang="en-US" b="1" i="1" dirty="0" err="1" smtClean="0">
                <a:latin typeface="Candara" pitchFamily="34" charset="0"/>
              </a:rPr>
              <a:t>i</a:t>
            </a:r>
            <a:r>
              <a:rPr lang="x-none" b="1" smtClean="0"/>
              <a:t>zed Synthesis</a:t>
            </a:r>
            <a:endParaRPr lang="x-none" b="1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323528" y="4169476"/>
            <a:ext cx="7772400" cy="164965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-US" u="sng" dirty="0" smtClean="0"/>
              <a:t>A</a:t>
            </a:r>
            <a:r>
              <a:rPr lang="x-none" u="sng" smtClean="0"/>
              <a:t>yrat Kha</a:t>
            </a:r>
            <a:r>
              <a:rPr lang="en-US" u="sng" dirty="0" smtClean="0"/>
              <a:t>l</a:t>
            </a:r>
            <a:r>
              <a:rPr lang="x-none" u="sng" smtClean="0"/>
              <a:t>imov</a:t>
            </a:r>
            <a:endParaRPr lang="en-US" u="sng" dirty="0" smtClean="0"/>
          </a:p>
          <a:p>
            <a:pPr lvl="0" rtl="0">
              <a:buNone/>
            </a:pPr>
            <a:r>
              <a:rPr lang="en-US" dirty="0" err="1" smtClean="0"/>
              <a:t>Swen</a:t>
            </a:r>
            <a:r>
              <a:rPr lang="en-US" dirty="0" smtClean="0"/>
              <a:t> Jacobs</a:t>
            </a:r>
          </a:p>
          <a:p>
            <a:pPr lvl="0" rtl="0">
              <a:buNone/>
            </a:pPr>
            <a:r>
              <a:rPr lang="en-US" dirty="0" smtClean="0"/>
              <a:t>Roderick </a:t>
            </a:r>
            <a:r>
              <a:rPr lang="en-US" dirty="0" err="1" smtClean="0"/>
              <a:t>Bloem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4" y="5891136"/>
            <a:ext cx="1080120" cy="534493"/>
          </a:xfrm>
          <a:prstGeom prst="rect">
            <a:avLst/>
          </a:prstGeom>
        </p:spPr>
      </p:pic>
      <p:pic>
        <p:nvPicPr>
          <p:cNvPr id="1027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40" y="5960548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437882"/>
            <a:ext cx="8229600" cy="76941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sz="3800" dirty="0" smtClean="0">
                <a:latin typeface="+mj-lt"/>
              </a:rPr>
              <a:t>Parameterized Synthesis Method </a:t>
            </a:r>
            <a:r>
              <a:rPr lang="en-US" sz="2800" dirty="0" smtClean="0">
                <a:latin typeface="+mj-lt"/>
              </a:rPr>
              <a:t>[JB12]</a:t>
            </a:r>
            <a:endParaRPr lang="x-none" sz="280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40968"/>
            <a:ext cx="4038600" cy="2985195"/>
          </a:xfrm>
        </p:spPr>
        <p:txBody>
          <a:bodyPr/>
          <a:lstStyle/>
          <a:p>
            <a:r>
              <a:rPr lang="en-US" dirty="0" smtClean="0"/>
              <a:t>Cutoff reductions from verification community </a:t>
            </a:r>
            <a:r>
              <a:rPr lang="en-US" sz="2200" dirty="0" smtClean="0"/>
              <a:t>[EN95]</a:t>
            </a:r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3140968"/>
            <a:ext cx="4038600" cy="2985195"/>
          </a:xfrm>
        </p:spPr>
        <p:txBody>
          <a:bodyPr/>
          <a:lstStyle/>
          <a:p>
            <a:r>
              <a:rPr lang="en-US" dirty="0" smtClean="0"/>
              <a:t>Bounded synthesis approach </a:t>
            </a:r>
            <a:r>
              <a:rPr lang="en-US" sz="2200" dirty="0" smtClean="0"/>
              <a:t>[SF07]</a:t>
            </a:r>
            <a:endParaRPr lang="en-US" sz="2200" dirty="0"/>
          </a:p>
        </p:txBody>
      </p:sp>
      <p:sp>
        <p:nvSpPr>
          <p:cNvPr id="7" name="Flussdiagramm: Lochstreifen 4"/>
          <p:cNvSpPr/>
          <p:nvPr/>
        </p:nvSpPr>
        <p:spPr>
          <a:xfrm>
            <a:off x="611560" y="1811850"/>
            <a:ext cx="1080120" cy="1015311"/>
          </a:xfrm>
          <a:prstGeom prst="flowChartPunchedTape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LTL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eck 5"/>
          <p:cNvSpPr/>
          <p:nvPr/>
        </p:nvSpPr>
        <p:spPr>
          <a:xfrm>
            <a:off x="2843808" y="1772817"/>
            <a:ext cx="1307781" cy="1093378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Reduce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Token Ring of </a:t>
            </a:r>
            <a:r>
              <a:rPr lang="en-US" sz="1600" b="1" i="1" dirty="0" smtClean="0">
                <a:solidFill>
                  <a:srgbClr val="FFFFFF"/>
                </a:solidFill>
                <a:ea typeface="+mn-ea"/>
                <a:cs typeface="+mn-cs"/>
              </a:rPr>
              <a:t>cutoff </a:t>
            </a: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size</a:t>
            </a:r>
          </a:p>
        </p:txBody>
      </p:sp>
      <p:sp>
        <p:nvSpPr>
          <p:cNvPr id="9" name="Rechteck 5"/>
          <p:cNvSpPr/>
          <p:nvPr/>
        </p:nvSpPr>
        <p:spPr>
          <a:xfrm>
            <a:off x="5208435" y="1766244"/>
            <a:ext cx="1307781" cy="1093378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Synthesize Token Ring</a:t>
            </a:r>
          </a:p>
          <a:p>
            <a:pPr lvl="0" algn="ctr"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of </a:t>
            </a:r>
            <a:r>
              <a:rPr lang="en-US" sz="1600" b="1" i="1" dirty="0" smtClean="0">
                <a:solidFill>
                  <a:srgbClr val="FFFFFF"/>
                </a:solidFill>
                <a:ea typeface="+mn-ea"/>
                <a:cs typeface="+mn-cs"/>
              </a:rPr>
              <a:t>cutoff</a:t>
            </a:r>
          </a:p>
          <a:p>
            <a:pPr lvl="0" algn="ctr"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size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1691680" y="2319506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4151589" y="2312933"/>
            <a:ext cx="1056846" cy="65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28" idx="1"/>
          </p:cNvCxnSpPr>
          <p:nvPr/>
        </p:nvCxnSpPr>
        <p:spPr>
          <a:xfrm>
            <a:off x="6516216" y="2312933"/>
            <a:ext cx="936104" cy="65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ssdiagramm: Lochstreifen 4"/>
          <p:cNvSpPr/>
          <p:nvPr/>
        </p:nvSpPr>
        <p:spPr>
          <a:xfrm>
            <a:off x="7452320" y="1811850"/>
            <a:ext cx="1080120" cy="1015311"/>
          </a:xfrm>
          <a:prstGeom prst="flowChartPunchedTape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model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7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 smtClean="0">
                <a:latin typeface="+mj-lt"/>
              </a:rPr>
              <a:t>Cutoffs </a:t>
            </a:r>
            <a:r>
              <a:rPr lang="x-none">
                <a:latin typeface="+mj-lt"/>
              </a:rPr>
              <a:t>in Token </a:t>
            </a:r>
            <a:r>
              <a:rPr lang="x-none" smtClean="0">
                <a:latin typeface="+mj-lt"/>
              </a:rPr>
              <a:t>Rings</a:t>
            </a:r>
            <a:endParaRPr lang="x-none" b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321315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x-none" sz="2400" i="1"/>
              <a:t>Reasoning about </a:t>
            </a:r>
            <a:r>
              <a:rPr lang="x-none" sz="2400" i="1" smtClean="0"/>
              <a:t>Rings</a:t>
            </a:r>
            <a:r>
              <a:rPr lang="en-US" sz="2400" i="1" dirty="0" smtClean="0"/>
              <a:t>, </a:t>
            </a:r>
            <a:r>
              <a:rPr lang="en-US" sz="2400" dirty="0" smtClean="0"/>
              <a:t>E. A. Emerson, K.S. </a:t>
            </a:r>
            <a:r>
              <a:rPr lang="en-US" sz="2400" dirty="0" err="1" smtClean="0"/>
              <a:t>Namjoshi</a:t>
            </a:r>
            <a:r>
              <a:rPr lang="en-US" sz="2400" dirty="0" smtClean="0"/>
              <a:t>, 1995</a:t>
            </a:r>
          </a:p>
          <a:p>
            <a:pPr lvl="0" rtl="0">
              <a:buNone/>
            </a:pPr>
            <a:endParaRPr lang="en-US" sz="2400" dirty="0" smtClean="0"/>
          </a:p>
          <a:p>
            <a:pPr lvl="0" rtl="0">
              <a:buNone/>
            </a:pPr>
            <a:r>
              <a:rPr lang="en-US" sz="2400" dirty="0" smtClean="0"/>
              <a:t>Given</a:t>
            </a:r>
            <a:endParaRPr lang="x-none" sz="240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 sz="2400"/>
              <a:t>a token ring architecture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 sz="2400"/>
              <a:t>isomorphic processes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 sz="2400"/>
              <a:t>specifications </a:t>
            </a:r>
            <a:r>
              <a:rPr lang="en-US" sz="2400" dirty="0" smtClean="0"/>
              <a:t>LTL\X </a:t>
            </a:r>
            <a:r>
              <a:rPr lang="x-none" sz="2400" smtClean="0"/>
              <a:t>of </a:t>
            </a:r>
            <a:r>
              <a:rPr lang="x-none" sz="2400"/>
              <a:t>a special form</a:t>
            </a:r>
          </a:p>
          <a:p>
            <a:pPr lvl="0">
              <a:buNone/>
            </a:pPr>
            <a:r>
              <a:rPr lang="x-none" sz="2400"/>
              <a:t>then enough </a:t>
            </a:r>
            <a:r>
              <a:rPr lang="x-none" sz="2400" smtClean="0"/>
              <a:t>to verify:</a:t>
            </a:r>
            <a:endParaRPr lang="x-none" sz="2400"/>
          </a:p>
        </p:txBody>
      </p:sp>
      <p:grpSp>
        <p:nvGrpSpPr>
          <p:cNvPr id="13" name="Group 12"/>
          <p:cNvGrpSpPr/>
          <p:nvPr/>
        </p:nvGrpSpPr>
        <p:grpSpPr>
          <a:xfrm>
            <a:off x="827584" y="5155030"/>
            <a:ext cx="1040129" cy="640263"/>
            <a:chOff x="533568" y="5023977"/>
            <a:chExt cx="1040129" cy="640263"/>
          </a:xfrm>
        </p:grpSpPr>
        <p:sp>
          <p:nvSpPr>
            <p:cNvPr id="126" name="Shape 126"/>
            <p:cNvSpPr/>
            <p:nvPr/>
          </p:nvSpPr>
          <p:spPr>
            <a:xfrm>
              <a:off x="533568" y="5514240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671597" y="5023977"/>
              <a:ext cx="902100" cy="553968"/>
            </a:xfrm>
            <a:prstGeom prst="rect">
              <a:avLst/>
            </a:prstGeom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>
                <a:buClr>
                  <a:srgbClr val="000000"/>
                </a:buClr>
                <a:buSzPct val="61111"/>
              </a:pPr>
              <a:r>
                <a:rPr lang="x-none" sz="2400" b="1" smtClean="0"/>
                <a:t>∧</a:t>
              </a:r>
              <a:r>
                <a:rPr lang="x-none" sz="1800" b="1" i="1" smtClean="0"/>
                <a:t>φ(i</a:t>
              </a:r>
              <a:r>
                <a:rPr lang="x-none" sz="1800" b="1" i="1"/>
                <a:t>)</a:t>
              </a:r>
            </a:p>
          </p:txBody>
        </p:sp>
        <p:sp>
          <p:nvSpPr>
            <p:cNvPr id="11" name="Shape 126"/>
            <p:cNvSpPr/>
            <p:nvPr/>
          </p:nvSpPr>
          <p:spPr>
            <a:xfrm>
              <a:off x="1420470" y="5514240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8" name="Straight Connector 7"/>
            <p:cNvCxnSpPr>
              <a:stCxn id="126" idx="6"/>
              <a:endCxn id="11" idx="2"/>
            </p:cNvCxnSpPr>
            <p:nvPr/>
          </p:nvCxnSpPr>
          <p:spPr>
            <a:xfrm>
              <a:off x="683568" y="5589240"/>
              <a:ext cx="736902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73545" y="3657381"/>
            <a:ext cx="16081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synthesize: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20907" y="4578136"/>
            <a:ext cx="1608151" cy="1819800"/>
            <a:chOff x="2720907" y="4578136"/>
            <a:chExt cx="1608151" cy="1819800"/>
          </a:xfrm>
        </p:grpSpPr>
        <p:grpSp>
          <p:nvGrpSpPr>
            <p:cNvPr id="3" name="Group 2"/>
            <p:cNvGrpSpPr/>
            <p:nvPr/>
          </p:nvGrpSpPr>
          <p:grpSpPr>
            <a:xfrm>
              <a:off x="2795908" y="4653136"/>
              <a:ext cx="1533150" cy="1669799"/>
              <a:chOff x="1881556" y="4466062"/>
              <a:chExt cx="1533150" cy="1669799"/>
            </a:xfrm>
          </p:grpSpPr>
          <p:sp>
            <p:nvSpPr>
              <p:cNvPr id="121" name="Shape 121"/>
              <p:cNvSpPr/>
              <p:nvPr/>
            </p:nvSpPr>
            <p:spPr>
              <a:xfrm rot="-5400000">
                <a:off x="1769506" y="4578112"/>
                <a:ext cx="1669799" cy="1445700"/>
              </a:xfrm>
              <a:prstGeom prst="triangle">
                <a:avLst>
                  <a:gd name="adj" fmla="val 50000"/>
                </a:avLst>
              </a:prstGeom>
              <a:noFill/>
              <a:ln w="76200" cap="flat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78571"/>
                  <a:buFont typeface="Arial"/>
                  <a:buNone/>
                </a:pPr>
                <a:r>
                  <a:rPr lang="x-none">
                    <a:solidFill>
                      <a:srgbClr val="222222"/>
                    </a:solidFill>
                  </a:rPr>
                  <a:t> </a:t>
                </a:r>
              </a:p>
            </p:txBody>
          </p:sp>
          <p:sp>
            <p:nvSpPr>
              <p:cNvPr id="122" name="Shape 122"/>
              <p:cNvSpPr txBox="1"/>
              <p:nvPr/>
            </p:nvSpPr>
            <p:spPr>
              <a:xfrm>
                <a:off x="2107006" y="5023978"/>
                <a:ext cx="1307700" cy="553968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spAutoFit/>
              </a:bodyPr>
              <a:lstStyle/>
              <a:p>
                <a:pPr lvl="0" rtl="0">
                  <a:buClr>
                    <a:srgbClr val="000000"/>
                  </a:buClr>
                  <a:buSzPct val="61111"/>
                  <a:buFont typeface="Arial"/>
                  <a:buNone/>
                </a:pPr>
                <a:r>
                  <a:rPr lang="x-none" sz="2400" b="1" smtClean="0"/>
                  <a:t>∧</a:t>
                </a:r>
                <a:r>
                  <a:rPr lang="x-none" sz="1800" b="1" i="1"/>
                  <a:t>φ(i, i+1)</a:t>
                </a:r>
              </a:p>
            </p:txBody>
          </p:sp>
        </p:grpSp>
        <p:sp>
          <p:nvSpPr>
            <p:cNvPr id="14" name="Shape 126"/>
            <p:cNvSpPr/>
            <p:nvPr/>
          </p:nvSpPr>
          <p:spPr>
            <a:xfrm>
              <a:off x="4166608" y="45781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26"/>
            <p:cNvSpPr/>
            <p:nvPr/>
          </p:nvSpPr>
          <p:spPr>
            <a:xfrm>
              <a:off x="4161611" y="62479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26"/>
            <p:cNvSpPr/>
            <p:nvPr/>
          </p:nvSpPr>
          <p:spPr>
            <a:xfrm>
              <a:off x="2720907" y="5413036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27155" y="4746921"/>
            <a:ext cx="1551299" cy="1368827"/>
            <a:chOff x="5227155" y="4746921"/>
            <a:chExt cx="1551299" cy="1368827"/>
          </a:xfrm>
        </p:grpSpPr>
        <p:sp>
          <p:nvSpPr>
            <p:cNvPr id="123" name="Shape 123"/>
            <p:cNvSpPr/>
            <p:nvPr/>
          </p:nvSpPr>
          <p:spPr>
            <a:xfrm>
              <a:off x="5302155" y="4831865"/>
              <a:ext cx="1401299" cy="1200298"/>
            </a:xfrm>
            <a:prstGeom prst="rect">
              <a:avLst/>
            </a:prstGeom>
            <a:noFill/>
            <a:ln w="76200" cap="flat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algn="ctr" rtl="0">
                <a:buClr>
                  <a:srgbClr val="000000"/>
                </a:buClr>
                <a:buSzPct val="61111"/>
                <a:buFont typeface="Arial"/>
                <a:buNone/>
              </a:pPr>
              <a:endParaRPr lang="en-US" sz="2400" b="1" dirty="0" smtClean="0"/>
            </a:p>
            <a:p>
              <a:pPr lvl="0" algn="ctr" rtl="0">
                <a:buClr>
                  <a:srgbClr val="000000"/>
                </a:buClr>
                <a:buSzPct val="61111"/>
                <a:buFont typeface="Arial"/>
                <a:buNone/>
              </a:pPr>
              <a:r>
                <a:rPr lang="x-none" sz="2400" b="1" smtClean="0"/>
                <a:t>∧</a:t>
              </a:r>
              <a:r>
                <a:rPr lang="x-none" sz="1800" b="1" i="1" smtClean="0"/>
                <a:t>φ(i, j)</a:t>
              </a:r>
              <a:endParaRPr lang="en-US" sz="1800" b="1" i="1" dirty="0" smtClean="0"/>
            </a:p>
            <a:p>
              <a:pPr lvl="0" algn="ctr" rtl="0">
                <a:buClr>
                  <a:srgbClr val="000000"/>
                </a:buClr>
                <a:buSzPct val="61111"/>
                <a:buFont typeface="Arial"/>
                <a:buNone/>
              </a:pPr>
              <a:endParaRPr lang="x-none" sz="1800" b="1"/>
            </a:p>
          </p:txBody>
        </p:sp>
        <p:sp>
          <p:nvSpPr>
            <p:cNvPr id="17" name="Shape 126"/>
            <p:cNvSpPr/>
            <p:nvPr/>
          </p:nvSpPr>
          <p:spPr>
            <a:xfrm>
              <a:off x="6628454" y="4756865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" name="Shape 126"/>
            <p:cNvSpPr/>
            <p:nvPr/>
          </p:nvSpPr>
          <p:spPr>
            <a:xfrm>
              <a:off x="6628454" y="5957163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" name="Shape 126"/>
            <p:cNvSpPr/>
            <p:nvPr/>
          </p:nvSpPr>
          <p:spPr>
            <a:xfrm>
              <a:off x="5227155" y="5965748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0" name="Shape 126"/>
            <p:cNvSpPr/>
            <p:nvPr/>
          </p:nvSpPr>
          <p:spPr>
            <a:xfrm>
              <a:off x="5232380" y="4746921"/>
              <a:ext cx="150000" cy="150000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46866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/>
            <a:r>
              <a:rPr lang="en-US" sz="3600" dirty="0"/>
              <a:t>Synthesis </a:t>
            </a:r>
            <a:r>
              <a:rPr lang="en-US" sz="3600" dirty="0" smtClean="0"/>
              <a:t>of Parameterized </a:t>
            </a:r>
            <a:r>
              <a:rPr lang="en-US" sz="3600" dirty="0" smtClean="0">
                <a:latin typeface="+mj-lt"/>
              </a:rPr>
              <a:t>Arbiter</a:t>
            </a:r>
            <a:endParaRPr lang="x-none" sz="36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Shape 13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417947"/>
                <a:ext cx="8229600" cy="4891373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spAutoFit/>
              </a:bodyPr>
              <a:lstStyle/>
              <a:p>
                <a:pPr marL="0" lv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!=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(!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i="1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))</m:t>
                      </m:r>
                      <m:r>
                        <a:rPr lang="de-AT" i="1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solidFill>
                    <a:srgbClr val="000000"/>
                  </a:solidFill>
                </a:endParaRPr>
              </a:p>
              <a:p>
                <a:pPr marL="0" lv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None/>
                </a:pPr>
                <a:r>
                  <a:rPr lang="x-none" sz="3600" b="1" smtClean="0">
                    <a:solidFill>
                      <a:srgbClr val="000000"/>
                    </a:solidFill>
                  </a:rPr>
                  <a:t>∧</a:t>
                </a:r>
                <a:r>
                  <a:rPr lang="x-none" b="1" i="1">
                    <a:solidFill>
                      <a:srgbClr val="000000"/>
                    </a:solidFill>
                  </a:rPr>
                  <a:t>φ(i, j)</a:t>
                </a:r>
                <a:r>
                  <a:rPr lang="x-none" i="1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=&gt; </a:t>
                </a:r>
                <a:r>
                  <a:rPr lang="en-US" dirty="0" smtClean="0"/>
                  <a:t>cutoff of </a:t>
                </a:r>
                <a:r>
                  <a:rPr lang="x-none" b="1" smtClean="0">
                    <a:solidFill>
                      <a:srgbClr val="000000"/>
                    </a:solidFill>
                  </a:rPr>
                  <a:t>4</a:t>
                </a:r>
                <a:endParaRPr lang="en-US" b="1" dirty="0" smtClean="0">
                  <a:solidFill>
                    <a:srgbClr val="000000"/>
                  </a:solidFill>
                </a:endParaRPr>
              </a:p>
              <a:p>
                <a:pPr marL="0" lv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None/>
                </a:pPr>
                <a:endParaRPr lang="x-none" b="1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0" algn="ctr" rtl="0">
                  <a:buClr>
                    <a:srgbClr val="000000"/>
                  </a:buClr>
                  <a:buSzPct val="36666"/>
                  <a:buFont typeface="Arial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3" name="Shape 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947"/>
                <a:ext cx="8229600" cy="48913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62338" y="3624586"/>
            <a:ext cx="7652722" cy="2537134"/>
            <a:chOff x="862338" y="3624586"/>
            <a:chExt cx="7652722" cy="2537134"/>
          </a:xfrm>
        </p:grpSpPr>
        <p:grpSp>
          <p:nvGrpSpPr>
            <p:cNvPr id="3" name="Group 2"/>
            <p:cNvGrpSpPr/>
            <p:nvPr/>
          </p:nvGrpSpPr>
          <p:grpSpPr>
            <a:xfrm>
              <a:off x="862338" y="3624586"/>
              <a:ext cx="7652722" cy="2537134"/>
              <a:chOff x="862338" y="3624586"/>
              <a:chExt cx="7652722" cy="2537134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2915816" y="4855641"/>
                <a:ext cx="627599" cy="25552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6012160" y="3624586"/>
                <a:ext cx="2502900" cy="2537134"/>
                <a:chOff x="5918625" y="3717032"/>
                <a:chExt cx="2502900" cy="2537134"/>
              </a:xfrm>
            </p:grpSpPr>
            <p:sp>
              <p:nvSpPr>
                <p:cNvPr id="153" name="Shape 153"/>
                <p:cNvSpPr/>
                <p:nvPr/>
              </p:nvSpPr>
              <p:spPr>
                <a:xfrm>
                  <a:off x="6036400" y="3828741"/>
                  <a:ext cx="2316299" cy="2316299"/>
                </a:xfrm>
                <a:prstGeom prst="ellips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6299625" y="4056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6588950" y="38157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6909225" y="3751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7290225" y="3717032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6071025" y="4360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5918625" y="4741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5918625" y="5122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6071025" y="54276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6299625" y="57324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6604425" y="5884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6985425" y="6037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7366425" y="5961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>
                  <a:off x="7671225" y="5884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7976025" y="5580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8204625" y="5275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8204625" y="4894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8204625" y="4513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7976025" y="4132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7671225" y="39036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</p:grpSp>
          <p:cxnSp>
            <p:nvCxnSpPr>
              <p:cNvPr id="44" name="Shape 146"/>
              <p:cNvCxnSpPr/>
              <p:nvPr/>
            </p:nvCxnSpPr>
            <p:spPr>
              <a:xfrm rot="10800000">
                <a:off x="4386457" y="5089707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  <p:cxnSp>
            <p:nvCxnSpPr>
              <p:cNvPr id="45" name="Shape 147"/>
              <p:cNvCxnSpPr/>
              <p:nvPr/>
            </p:nvCxnSpPr>
            <p:spPr>
              <a:xfrm rot="10800000">
                <a:off x="3923929" y="4632259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  <p:grpSp>
            <p:nvGrpSpPr>
              <p:cNvPr id="4" name="Group 3"/>
              <p:cNvGrpSpPr/>
              <p:nvPr/>
            </p:nvGrpSpPr>
            <p:grpSpPr>
              <a:xfrm>
                <a:off x="862338" y="3801436"/>
                <a:ext cx="2305251" cy="2018834"/>
                <a:chOff x="966698" y="3815766"/>
                <a:chExt cx="2305251" cy="2018834"/>
              </a:xfrm>
            </p:grpSpPr>
            <p:cxnSp>
              <p:nvCxnSpPr>
                <p:cNvPr id="138" name="Shape 138"/>
                <p:cNvCxnSpPr>
                  <a:stCxn id="134" idx="6"/>
                  <a:endCxn id="136" idx="2"/>
                </p:cNvCxnSpPr>
                <p:nvPr/>
              </p:nvCxnSpPr>
              <p:spPr>
                <a:xfrm>
                  <a:off x="1480099" y="4477115"/>
                  <a:ext cx="749875" cy="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139" name="Shape 139"/>
                <p:cNvCxnSpPr>
                  <a:stCxn id="136" idx="4"/>
                  <a:endCxn id="137" idx="0"/>
                </p:cNvCxnSpPr>
                <p:nvPr/>
              </p:nvCxnSpPr>
              <p:spPr>
                <a:xfrm>
                  <a:off x="2406824" y="4653965"/>
                  <a:ext cx="0" cy="665925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140" name="Shape 140"/>
                <p:cNvCxnSpPr>
                  <a:stCxn id="137" idx="2"/>
                  <a:endCxn id="135" idx="6"/>
                </p:cNvCxnSpPr>
                <p:nvPr/>
              </p:nvCxnSpPr>
              <p:spPr>
                <a:xfrm rot="10800000">
                  <a:off x="1480099" y="5496740"/>
                  <a:ext cx="749875" cy="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141" name="Shape 141"/>
                <p:cNvCxnSpPr>
                  <a:stCxn id="135" idx="0"/>
                  <a:endCxn id="134" idx="4"/>
                </p:cNvCxnSpPr>
                <p:nvPr/>
              </p:nvCxnSpPr>
              <p:spPr>
                <a:xfrm flipV="1">
                  <a:off x="1303250" y="4653965"/>
                  <a:ext cx="0" cy="665926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142" name="Shape 142"/>
                <p:cNvCxnSpPr>
                  <a:stCxn id="134" idx="1"/>
                </p:cNvCxnSpPr>
                <p:nvPr/>
              </p:nvCxnSpPr>
              <p:spPr>
                <a:xfrm rot="10800000">
                  <a:off x="966698" y="4140564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3" name="Shape 143"/>
                <p:cNvCxnSpPr/>
                <p:nvPr/>
              </p:nvCxnSpPr>
              <p:spPr>
                <a:xfrm rot="10800000">
                  <a:off x="2065431" y="4128372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4" name="Shape 144"/>
                <p:cNvCxnSpPr/>
                <p:nvPr/>
              </p:nvCxnSpPr>
              <p:spPr>
                <a:xfrm rot="10800000">
                  <a:off x="2560300" y="4585652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5" name="Shape 145"/>
                <p:cNvCxnSpPr/>
                <p:nvPr/>
              </p:nvCxnSpPr>
              <p:spPr>
                <a:xfrm rot="10800000">
                  <a:off x="1428283" y="4596053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6" name="Shape 146"/>
                <p:cNvCxnSpPr/>
                <p:nvPr/>
              </p:nvCxnSpPr>
              <p:spPr>
                <a:xfrm rot="10800000">
                  <a:off x="2560300" y="5589240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7" name="Shape 147"/>
                <p:cNvCxnSpPr/>
                <p:nvPr/>
              </p:nvCxnSpPr>
              <p:spPr>
                <a:xfrm rot="10800000">
                  <a:off x="2051721" y="5157192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8" name="Shape 148"/>
                <p:cNvCxnSpPr/>
                <p:nvPr/>
              </p:nvCxnSpPr>
              <p:spPr>
                <a:xfrm rot="10800000">
                  <a:off x="1443603" y="5623100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cxnSp>
              <p:nvCxnSpPr>
                <p:cNvPr id="149" name="Shape 149"/>
                <p:cNvCxnSpPr/>
                <p:nvPr/>
              </p:nvCxnSpPr>
              <p:spPr>
                <a:xfrm rot="10800000">
                  <a:off x="978907" y="5166302"/>
                  <a:ext cx="211500" cy="211500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</p:spPr>
            </p:cxnSp>
            <p:sp>
              <p:nvSpPr>
                <p:cNvPr id="150" name="Shape 150"/>
                <p:cNvSpPr txBox="1"/>
                <p:nvPr/>
              </p:nvSpPr>
              <p:spPr>
                <a:xfrm>
                  <a:off x="2116350" y="3815766"/>
                  <a:ext cx="622199" cy="457200"/>
                </a:xfrm>
                <a:prstGeom prst="rect">
                  <a:avLst/>
                </a:prstGeom>
                <a:noFill/>
              </p:spPr>
              <p:txBody>
                <a:bodyPr lIns="91425" tIns="91425" rIns="91425" bIns="91425" anchor="t" anchorCtr="0">
                  <a:spAutoFit/>
                </a:bodyPr>
                <a:lstStyle/>
                <a:p>
                  <a:pPr>
                    <a:buNone/>
                  </a:pPr>
                  <a:r>
                    <a:rPr lang="x-none" sz="2400" i="1"/>
                    <a:t>r</a:t>
                  </a:r>
                </a:p>
              </p:txBody>
            </p:sp>
            <p:sp>
              <p:nvSpPr>
                <p:cNvPr id="151" name="Shape 151"/>
                <p:cNvSpPr txBox="1"/>
                <p:nvPr/>
              </p:nvSpPr>
              <p:spPr>
                <a:xfrm>
                  <a:off x="2649750" y="4272966"/>
                  <a:ext cx="622199" cy="457200"/>
                </a:xfrm>
                <a:prstGeom prst="rect">
                  <a:avLst/>
                </a:prstGeom>
                <a:noFill/>
              </p:spPr>
              <p:txBody>
                <a:bodyPr lIns="91425" tIns="91425" rIns="91425" bIns="91425" anchor="t" anchorCtr="0">
                  <a:spAutoFit/>
                </a:bodyPr>
                <a:lstStyle/>
                <a:p>
                  <a:pPr lvl="0" rtl="0">
                    <a:buClr>
                      <a:srgbClr val="000000"/>
                    </a:buClr>
                    <a:buSzPct val="45833"/>
                    <a:buFont typeface="Arial"/>
                    <a:buNone/>
                  </a:pPr>
                  <a:r>
                    <a:rPr lang="x-none" sz="2400" i="1"/>
                    <a:t>g</a:t>
                  </a: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2229975" y="4300266"/>
                  <a:ext cx="353699" cy="353699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 dirty="0"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1126400" y="4300266"/>
                  <a:ext cx="353699" cy="353699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1126400" y="5319891"/>
                  <a:ext cx="353699" cy="353699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2229975" y="5319891"/>
                  <a:ext cx="353699" cy="353699"/>
                </a:xfrm>
                <a:prstGeom prst="ellips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3" name="Shape 137"/>
              <p:cNvSpPr/>
              <p:nvPr/>
            </p:nvSpPr>
            <p:spPr>
              <a:xfrm>
                <a:off x="4084839" y="4799409"/>
                <a:ext cx="353699" cy="353699"/>
              </a:xfrm>
              <a:prstGeom prst="ellips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sp>
          <p:nvSpPr>
            <p:cNvPr id="50" name="Shape 152"/>
            <p:cNvSpPr/>
            <p:nvPr/>
          </p:nvSpPr>
          <p:spPr>
            <a:xfrm>
              <a:off x="4932040" y="4848495"/>
              <a:ext cx="627599" cy="2555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045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Adaption of Bounded Synthesis to Parameterized Synthesis</a:t>
            </a:r>
            <a:r>
              <a:rPr lang="en-US" sz="2800" dirty="0" smtClean="0"/>
              <a:t> [JB12, SF07]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>
                <a:solidFill>
                  <a:srgbClr val="FF0000"/>
                </a:solidFill>
              </a:rPr>
              <a:t>+ constraints to specify token rings </a:t>
            </a:r>
            <a:r>
              <a:rPr lang="de-AT" dirty="0" smtClean="0">
                <a:solidFill>
                  <a:srgbClr val="FF0000"/>
                </a:solidFill>
              </a:rPr>
              <a:t>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hteck 9"/>
          <p:cNvSpPr/>
          <p:nvPr/>
        </p:nvSpPr>
        <p:spPr>
          <a:xfrm>
            <a:off x="3122856" y="1700808"/>
            <a:ext cx="1512168" cy="288032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Encoder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SMT S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olver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138" y="3140968"/>
            <a:ext cx="83671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44008" y="1844824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3934" y="1556792"/>
            <a:ext cx="249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kern="1200" dirty="0" smtClean="0">
                <a:solidFill>
                  <a:prstClr val="black"/>
                </a:solidFill>
                <a:latin typeface="+mj-lt"/>
                <a:ea typeface="+mn-ea"/>
              </a:rPr>
              <a:t>transition function</a:t>
            </a:r>
            <a:endParaRPr lang="en-US" sz="24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34" y="2204864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kern="1200" dirty="0" smtClean="0">
                <a:solidFill>
                  <a:prstClr val="black"/>
                </a:solidFill>
                <a:latin typeface="+mj-lt"/>
                <a:ea typeface="+mn-ea"/>
              </a:rPr>
              <a:t>output functions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59" y="2725469"/>
            <a:ext cx="1568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400" kern="1200" dirty="0">
                <a:solidFill>
                  <a:prstClr val="black"/>
                </a:solidFill>
                <a:latin typeface="+mj-lt"/>
                <a:ea typeface="+mn-ea"/>
              </a:rPr>
              <a:t>s</a:t>
            </a:r>
            <a:r>
              <a:rPr lang="de-AT" sz="2400" kern="1200" dirty="0" smtClean="0">
                <a:solidFill>
                  <a:prstClr val="black"/>
                </a:solidFill>
                <a:latin typeface="+mj-lt"/>
                <a:ea typeface="+mn-ea"/>
              </a:rPr>
              <a:t>pec </a:t>
            </a:r>
          </a:p>
          <a:p>
            <a:pPr algn="ctr"/>
            <a:r>
              <a:rPr lang="de-AT" sz="2400" kern="1200" dirty="0" smtClean="0">
                <a:solidFill>
                  <a:prstClr val="black"/>
                </a:solidFill>
                <a:latin typeface="+mj-lt"/>
                <a:ea typeface="+mn-ea"/>
              </a:rPr>
              <a:t>automaton</a:t>
            </a:r>
            <a:endParaRPr lang="en-US" sz="2400" b="1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35024" y="2492896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934" y="3234392"/>
            <a:ext cx="2771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kern="1200" dirty="0" smtClean="0">
                <a:solidFill>
                  <a:srgbClr val="FF0000"/>
                </a:solidFill>
                <a:latin typeface="+mj-lt"/>
                <a:ea typeface="+mn-ea"/>
              </a:rPr>
              <a:t>architecture specific </a:t>
            </a:r>
          </a:p>
          <a:p>
            <a:r>
              <a:rPr lang="de-AT" sz="2400" kern="1200" dirty="0" smtClean="0">
                <a:solidFill>
                  <a:srgbClr val="FF0000"/>
                </a:solidFill>
                <a:latin typeface="+mj-lt"/>
                <a:ea typeface="+mn-ea"/>
              </a:rPr>
              <a:t>output functions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35024" y="3522424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322918" y="4079324"/>
                <a:ext cx="2404633" cy="501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400" kern="120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projections</a:t>
                </a:r>
                <a:r>
                  <a:rPr lang="en-US" sz="2400" dirty="0" smtClean="0">
                    <a:solidFill>
                      <a:srgbClr val="7030A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𝒑𝒓𝒐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918" y="4079324"/>
                <a:ext cx="2404633" cy="501804"/>
              </a:xfrm>
              <a:prstGeom prst="rect">
                <a:avLst/>
              </a:prstGeom>
              <a:blipFill rotWithShape="1">
                <a:blip r:embed="rId3"/>
                <a:stretch>
                  <a:fillRect l="-3797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644008" y="4367356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184442">
            <a:off x="3507250" y="2560579"/>
            <a:ext cx="483563" cy="1393610"/>
          </a:xfrm>
          <a:prstGeom prst="arc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700000">
            <a:off x="3735996" y="1955667"/>
            <a:ext cx="483563" cy="1393610"/>
          </a:xfrm>
          <a:prstGeom prst="arc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dirty="0" smtClean="0"/>
              <a:t>Language</a:t>
            </a:r>
          </a:p>
          <a:p>
            <a:pPr marL="400050" lvl="1" indent="0">
              <a:buNone/>
            </a:pPr>
            <a:r>
              <a:rPr lang="en-US" dirty="0" smtClean="0"/>
              <a:t>Cannot handle an “arbiter without spurious grants” in assume-guarantee specification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dirty="0" smtClean="0"/>
              <a:t> Slow on non-trivial examples</a:t>
            </a:r>
          </a:p>
          <a:p>
            <a:pPr marL="400050" lvl="1" indent="0">
              <a:buNone/>
            </a:pPr>
            <a:r>
              <a:rPr lang="en-US" dirty="0"/>
              <a:t>an “arbiter without spurious grants</a:t>
            </a:r>
            <a:r>
              <a:rPr lang="en-US" dirty="0" smtClean="0"/>
              <a:t>” cannot be synthesized in 2 hours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</a:t>
            </a:r>
            <a:r>
              <a:rPr lang="en-US" dirty="0" smtClean="0"/>
              <a:t> Limited architectures </a:t>
            </a:r>
            <a:r>
              <a:rPr lang="en-US" i="1" dirty="0" smtClean="0"/>
              <a:t>(future work</a:t>
            </a:r>
            <a:r>
              <a:rPr lang="en-US" i="1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only token rings are supported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457200" y="1359693"/>
            <a:ext cx="8229600" cy="49496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Preliminaries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 Motivation for the current work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/>
              <a:t>3</a:t>
            </a:r>
            <a:r>
              <a:rPr lang="en-US" b="1" dirty="0" smtClean="0"/>
              <a:t>. Language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Optimizations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Language: </a:t>
            </a:r>
            <a:r>
              <a:rPr lang="en-US" dirty="0" smtClean="0"/>
              <a:t>more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693"/>
            <a:ext cx="8229600" cy="3581475"/>
          </a:xfrm>
        </p:spPr>
        <p:txBody>
          <a:bodyPr>
            <a:normAutofit/>
          </a:bodyPr>
          <a:lstStyle/>
          <a:p>
            <a:r>
              <a:rPr lang="en-US" dirty="0" smtClean="0"/>
              <a:t>[EN95] does not handle </a:t>
            </a:r>
            <a:r>
              <a:rPr lang="x-none" sz="3600" b="1">
                <a:solidFill>
                  <a:srgbClr val="000000"/>
                </a:solidFill>
              </a:rPr>
              <a:t>∧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i="1" dirty="0">
                <a:solidFill>
                  <a:srgbClr val="000000"/>
                </a:solidFill>
              </a:rPr>
              <a:t>a</a:t>
            </a:r>
            <a:r>
              <a:rPr lang="en-US" b="1" i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  <a:sym typeface="Wingdings" pitchFamily="2" charset="2"/>
              </a:rPr>
              <a:t>-&gt;</a:t>
            </a:r>
            <a:r>
              <a:rPr lang="en-US" b="1" i="1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x-none" sz="3600" b="1">
                <a:solidFill>
                  <a:srgbClr val="000000"/>
                </a:solidFill>
              </a:rPr>
              <a:t>∧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 </a:t>
            </a:r>
            <a:r>
              <a:rPr lang="en-US" b="1" i="1" dirty="0">
                <a:solidFill>
                  <a:srgbClr val="000000"/>
                </a:solidFill>
              </a:rPr>
              <a:t>g</a:t>
            </a:r>
            <a:endParaRPr lang="en-US" b="1" i="1" dirty="0" smtClean="0">
              <a:solidFill>
                <a:srgbClr val="000000"/>
              </a:solidFill>
            </a:endParaRPr>
          </a:p>
          <a:p>
            <a:endParaRPr lang="en-US" i="1" dirty="0" smtClean="0"/>
          </a:p>
          <a:p>
            <a:r>
              <a:rPr lang="en-US" i="1" dirty="0" smtClean="0"/>
              <a:t>Verification by Network Decomposition </a:t>
            </a:r>
            <a:r>
              <a:rPr lang="en-US" sz="2200" dirty="0" smtClean="0"/>
              <a:t>[CTTV4]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general token passing networks</a:t>
            </a:r>
          </a:p>
          <a:p>
            <a:pPr lvl="1"/>
            <a:r>
              <a:rPr lang="en-US" dirty="0" smtClean="0"/>
              <a:t>any number of indices in specifications</a:t>
            </a:r>
          </a:p>
          <a:p>
            <a:pPr lvl="1"/>
            <a:r>
              <a:rPr lang="en-US" dirty="0" smtClean="0"/>
              <a:t>cutoff result depends on the architecture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5229200"/>
            <a:ext cx="8229600" cy="11521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Th.</a:t>
            </a:r>
            <a:r>
              <a:rPr lang="en-US" dirty="0"/>
              <a:t> For k-indexed specifications in token rings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cutoff is 2k.</a:t>
            </a:r>
          </a:p>
          <a:p>
            <a:pPr marL="0" indent="0" algn="ctr"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08673" y="4725144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refined </a:t>
            </a:r>
            <a:r>
              <a:rPr lang="en-US" sz="2200" dirty="0" smtClean="0">
                <a:latin typeface="+mj-lt"/>
              </a:rPr>
              <a:t>[CTTV4]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0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57200" y="1359693"/>
            <a:ext cx="8229600" cy="49496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Preliminaries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2. Motivation for the current work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Language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/>
              <a:t>4</a:t>
            </a:r>
            <a:r>
              <a:rPr lang="en-US" b="1" dirty="0" smtClean="0"/>
              <a:t>. Optimizations</a:t>
            </a:r>
          </a:p>
          <a:p>
            <a:pPr lvl="1" indent="-342900"/>
            <a:r>
              <a:rPr lang="en-US" b="1" dirty="0" smtClean="0"/>
              <a:t>Optimizations of encoding</a:t>
            </a:r>
          </a:p>
          <a:p>
            <a:pPr lvl="1" indent="-34290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General optimizations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Optimizations of Encoding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/>
              <a:t>Original</a:t>
            </a:r>
          </a:p>
          <a:p>
            <a:pPr algn="ctr"/>
            <a:r>
              <a:rPr lang="en-US" sz="2200" dirty="0" smtClean="0"/>
              <a:t>‘Top-Down’ Approach </a:t>
            </a:r>
            <a:r>
              <a:rPr lang="en-US" sz="2000" dirty="0" smtClean="0"/>
              <a:t>[JB12]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28737"/>
            <a:ext cx="4040188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constraints to specify the system of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/>
              <a:t>Proposed</a:t>
            </a:r>
          </a:p>
          <a:p>
            <a:pPr algn="ctr"/>
            <a:r>
              <a:rPr lang="en-US" sz="2200" dirty="0" smtClean="0"/>
              <a:t>‘Bottom-Up’ Approach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28737"/>
            <a:ext cx="4041775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Compose the system           from the components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32040" y="3051522"/>
            <a:ext cx="3598440" cy="3585900"/>
            <a:chOff x="4932040" y="3051522"/>
            <a:chExt cx="3598440" cy="3585900"/>
          </a:xfrm>
        </p:grpSpPr>
        <p:sp>
          <p:nvSpPr>
            <p:cNvPr id="26" name="Rounded Rectangle 25"/>
            <p:cNvSpPr/>
            <p:nvPr/>
          </p:nvSpPr>
          <p:spPr>
            <a:xfrm>
              <a:off x="5724128" y="3051522"/>
              <a:ext cx="2088232" cy="11521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Global: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state 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(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s1,s2,s3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transition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(</a:t>
              </a:r>
              <a:r>
                <a:rPr lang="en-US" sz="2000" b="1" i="1" dirty="0" err="1" smtClean="0">
                  <a:solidFill>
                    <a:schemeClr val="tx1"/>
                  </a:solidFill>
                </a:rPr>
                <a:t>tau,tau,tau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)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932040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s1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59558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s2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02388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s3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6" idx="2"/>
              <a:endCxn id="27" idx="0"/>
            </p:cNvCxnSpPr>
            <p:nvPr/>
          </p:nvCxnSpPr>
          <p:spPr>
            <a:xfrm flipH="1">
              <a:off x="5346086" y="4203650"/>
              <a:ext cx="1422158" cy="72008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  <a:endCxn id="28" idx="0"/>
            </p:cNvCxnSpPr>
            <p:nvPr/>
          </p:nvCxnSpPr>
          <p:spPr>
            <a:xfrm>
              <a:off x="6768244" y="4203650"/>
              <a:ext cx="5360" cy="72008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9" idx="0"/>
            </p:cNvCxnSpPr>
            <p:nvPr/>
          </p:nvCxnSpPr>
          <p:spPr>
            <a:xfrm>
              <a:off x="6768244" y="4203650"/>
              <a:ext cx="1348190" cy="72008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932040" y="5690698"/>
              <a:ext cx="548548" cy="40011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out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43261" y="6237312"/>
              <a:ext cx="537327" cy="40011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tau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3568" y="3051522"/>
            <a:ext cx="3598440" cy="3039286"/>
            <a:chOff x="683568" y="3051522"/>
            <a:chExt cx="3598440" cy="3039286"/>
          </a:xfrm>
        </p:grpSpPr>
        <p:sp>
          <p:nvSpPr>
            <p:cNvPr id="8" name="Rounded Rectangle 7"/>
            <p:cNvSpPr/>
            <p:nvPr/>
          </p:nvSpPr>
          <p:spPr>
            <a:xfrm>
              <a:off x="1437841" y="3051522"/>
              <a:ext cx="2163862" cy="11521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Global: 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state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transition 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ta</a:t>
              </a:r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3568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s1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086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s2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53916" y="4923730"/>
              <a:ext cx="828092" cy="576064"/>
            </a:xfrm>
            <a:prstGeom prst="roundRect">
              <a:avLst/>
            </a:prstGeom>
            <a:noFill/>
            <a:ln w="38100">
              <a:solidFill>
                <a:srgbClr val="333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Local </a:t>
              </a:r>
              <a:r>
                <a:rPr lang="en-US" sz="2000" b="1" i="1" dirty="0" smtClean="0">
                  <a:solidFill>
                    <a:schemeClr val="tx1"/>
                  </a:solidFill>
                </a:rPr>
                <a:t>s3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flipH="1">
              <a:off x="1097614" y="4203650"/>
              <a:ext cx="1422158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0" idx="0"/>
            </p:cNvCxnSpPr>
            <p:nvPr/>
          </p:nvCxnSpPr>
          <p:spPr>
            <a:xfrm>
              <a:off x="2519772" y="4203650"/>
              <a:ext cx="5360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1" idx="0"/>
            </p:cNvCxnSpPr>
            <p:nvPr/>
          </p:nvCxnSpPr>
          <p:spPr>
            <a:xfrm>
              <a:off x="2519772" y="4203650"/>
              <a:ext cx="1348190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18142" y="4293096"/>
              <a:ext cx="2332690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projection functions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5690698"/>
              <a:ext cx="548548" cy="400110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out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39178" y="3731532"/>
              <a:ext cx="540533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chemeClr val="bg1"/>
                  </a:solidFill>
                  <a:latin typeface="+mj-lt"/>
                </a:rPr>
                <a:t>tau</a:t>
              </a:r>
              <a:endParaRPr lang="en-US" sz="20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2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of Bottom-Up Encoding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924672"/>
            <a:ext cx="8229600" cy="23846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Why it works?</a:t>
            </a:r>
          </a:p>
          <a:p>
            <a:pPr marL="0" indent="0" algn="ctr">
              <a:buNone/>
            </a:pPr>
            <a:r>
              <a:rPr lang="en-US" dirty="0" smtClean="0"/>
              <a:t>Decreases # of unknowns – no </a:t>
            </a:r>
            <a:r>
              <a:rPr lang="en-US" i="1" dirty="0" smtClean="0"/>
              <a:t>projection</a:t>
            </a:r>
            <a:r>
              <a:rPr lang="en-US" dirty="0" smtClean="0"/>
              <a:t> functions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Domain of transition function </a:t>
            </a:r>
            <a:r>
              <a:rPr lang="en-US" i="1" dirty="0" smtClean="0"/>
              <a:t>tau</a:t>
            </a:r>
            <a:r>
              <a:rPr lang="en-US" dirty="0" smtClean="0"/>
              <a:t> also decreased.</a:t>
            </a:r>
            <a:endParaRPr lang="en-US" dirty="0"/>
          </a:p>
        </p:txBody>
      </p:sp>
      <p:pic>
        <p:nvPicPr>
          <p:cNvPr id="1026" name="Picture 2" descr="E:\cloud\research\presentations\VMCAI13\table_topdown_bottom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4" y="1372409"/>
            <a:ext cx="8969412" cy="220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2780928"/>
            <a:ext cx="9252520" cy="1143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3258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x-none"/>
              <a:t>A </a:t>
            </a:r>
            <a:r>
              <a:rPr lang="x-none">
                <a:solidFill>
                  <a:srgbClr val="FF0000"/>
                </a:solidFill>
              </a:rPr>
              <a:t>reactive system</a:t>
            </a:r>
            <a:r>
              <a:rPr lang="x-none"/>
              <a:t> is a system that </a:t>
            </a:r>
            <a:endParaRPr lang="en-US" dirty="0" smtClean="0"/>
          </a:p>
          <a:p>
            <a:pPr lvl="0" algn="ctr" rtl="0">
              <a:buNone/>
            </a:pPr>
            <a:r>
              <a:rPr lang="x-none" smtClean="0"/>
              <a:t>responds </a:t>
            </a:r>
            <a:r>
              <a:rPr lang="x-none"/>
              <a:t>to external </a:t>
            </a:r>
            <a:r>
              <a:rPr lang="x-none" smtClean="0"/>
              <a:t>events</a:t>
            </a:r>
            <a:endParaRPr lang="x-none"/>
          </a:p>
        </p:txBody>
      </p:sp>
      <p:sp>
        <p:nvSpPr>
          <p:cNvPr id="37" name="Shape 37"/>
          <p:cNvSpPr/>
          <p:nvPr/>
        </p:nvSpPr>
        <p:spPr>
          <a:xfrm>
            <a:off x="4491825" y="3120883"/>
            <a:ext cx="2111100" cy="1225834"/>
          </a:xfrm>
          <a:prstGeom prst="roundRect">
            <a:avLst>
              <a:gd name="adj" fmla="val 16667"/>
            </a:avLst>
          </a:prstGeom>
          <a:noFill/>
          <a:ln w="381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x-none" sz="3000">
                <a:solidFill>
                  <a:srgbClr val="FF0000"/>
                </a:solidFill>
                <a:latin typeface="+mj-lt"/>
              </a:rPr>
              <a:t>Reactive System</a:t>
            </a:r>
          </a:p>
        </p:txBody>
      </p:sp>
      <p:sp>
        <p:nvSpPr>
          <p:cNvPr id="38" name="Shape 38"/>
          <p:cNvSpPr/>
          <p:nvPr/>
        </p:nvSpPr>
        <p:spPr>
          <a:xfrm>
            <a:off x="2227300" y="3185487"/>
            <a:ext cx="609600" cy="13239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39" name="Shape 39"/>
          <p:cNvCxnSpPr/>
          <p:nvPr/>
        </p:nvCxnSpPr>
        <p:spPr>
          <a:xfrm>
            <a:off x="2996775" y="3425250"/>
            <a:ext cx="12740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" name="Shape 40"/>
          <p:cNvCxnSpPr/>
          <p:nvPr/>
        </p:nvCxnSpPr>
        <p:spPr>
          <a:xfrm>
            <a:off x="2996775" y="4034850"/>
            <a:ext cx="12740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457200" y="1359693"/>
            <a:ext cx="8229600" cy="4949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Preliminaries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 Motivation for the current work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Language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4. Optimizations</a:t>
            </a:r>
          </a:p>
          <a:p>
            <a:pPr lvl="1" indent="-34290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Optimizations of encoding</a:t>
            </a:r>
          </a:p>
          <a:p>
            <a:pPr lvl="1" indent="-342900"/>
            <a:r>
              <a:rPr lang="en-US" b="1" dirty="0" smtClean="0"/>
              <a:t>General optimizations</a:t>
            </a:r>
          </a:p>
          <a:p>
            <a:pPr lvl="2" indent="-342900"/>
            <a:r>
              <a:rPr lang="en-US" b="1" dirty="0" smtClean="0"/>
              <a:t>Strengthening of specifications</a:t>
            </a:r>
          </a:p>
          <a:p>
            <a:pPr lvl="2" indent="-342900"/>
            <a:r>
              <a:rPr lang="en-US" b="1" dirty="0" smtClean="0"/>
              <a:t>Modular synthesis</a:t>
            </a:r>
          </a:p>
          <a:p>
            <a:pPr lvl="2" indent="-342900"/>
            <a:r>
              <a:rPr lang="en-US" b="1" dirty="0" smtClean="0"/>
              <a:t>Environment abstraction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5. 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Strengthening of </a:t>
            </a:r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Sound rewriting</a:t>
            </a:r>
            <a:r>
              <a:rPr lang="en-US" dirty="0" smtClean="0"/>
              <a:t> of the specification </a:t>
            </a:r>
          </a:p>
          <a:p>
            <a:pPr marL="0" indent="0" algn="ctr">
              <a:buNone/>
            </a:pPr>
            <a:r>
              <a:rPr lang="en-US" dirty="0" smtClean="0"/>
              <a:t>to make it </a:t>
            </a:r>
            <a:r>
              <a:rPr lang="en-US" b="1" dirty="0" smtClean="0"/>
              <a:t>easier</a:t>
            </a:r>
            <a:r>
              <a:rPr lang="en-US" dirty="0" smtClean="0"/>
              <a:t> for synthesis procedure.</a:t>
            </a:r>
          </a:p>
        </p:txBody>
      </p:sp>
    </p:spTree>
    <p:extLst>
      <p:ext uri="{BB962C8B-B14F-4D97-AF65-F5344CB8AC3E}">
        <p14:creationId xmlns:p14="http://schemas.microsoft.com/office/powerpoint/2010/main" val="15806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Idea of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67805"/>
                <a:ext cx="8229600" cy="113320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1) Localizing: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67805"/>
                <a:ext cx="8229600" cy="1133203"/>
              </a:xfrm>
              <a:blipFill rotWithShape="1">
                <a:blip r:embed="rId2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7544" y="3717032"/>
                <a:ext cx="8229600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dirty="0" smtClean="0"/>
                  <a:t>2) Removing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iveness</a:t>
                </a:r>
                <a:r>
                  <a:rPr lang="en-US" dirty="0" smtClean="0"/>
                  <a:t> assumptions: </a:t>
                </a: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latin typeface="Modern No. 20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Font typeface="Wingdings" pitchFamily="2" charset="2"/>
                  <a:buNone/>
                </a:pPr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17032"/>
                <a:ext cx="8229600" cy="2520280"/>
              </a:xfrm>
              <a:prstGeom prst="rect">
                <a:avLst/>
              </a:prstGeom>
              <a:blipFill rotWithShape="1">
                <a:blip r:embed="rId3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446856" y="1359693"/>
                <a:ext cx="8229600" cy="845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/>
                          <m:sup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6" y="1359693"/>
                <a:ext cx="8229600" cy="8451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201616" y="4364007"/>
            <a:ext cx="288032" cy="288033"/>
            <a:chOff x="6948264" y="2204863"/>
            <a:chExt cx="576064" cy="5760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92280" y="2204863"/>
              <a:ext cx="432048" cy="576065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48264" y="2204863"/>
              <a:ext cx="576064" cy="576065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18864" y="2871861"/>
            <a:ext cx="8229600" cy="845171"/>
            <a:chOff x="599256" y="1512093"/>
            <a:chExt cx="8229600" cy="845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599256" y="1512093"/>
                  <a:ext cx="8229600" cy="84517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800" kern="1200">
                      <a:solidFill>
                        <a:schemeClr val="tx1"/>
                      </a:solidFill>
                      <a:latin typeface="+mj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400" kern="1200">
                      <a:solidFill>
                        <a:schemeClr val="tx1"/>
                      </a:solidFill>
                      <a:latin typeface="+mj-lt"/>
                      <a:ea typeface="+mn-ea"/>
                      <a:cs typeface="Arial" pitchFamily="34" charset="0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000" kern="1200">
                      <a:solidFill>
                        <a:schemeClr val="tx1"/>
                      </a:solidFill>
                      <a:latin typeface="+mj-lt"/>
                      <a:ea typeface="+mn-ea"/>
                      <a:cs typeface="Arial" pitchFamily="34" charset="0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1800" kern="1200">
                      <a:solidFill>
                        <a:schemeClr val="tx1"/>
                      </a:solidFill>
                      <a:latin typeface="+mj-lt"/>
                      <a:ea typeface="+mn-ea"/>
                      <a:cs typeface="Arial" pitchFamily="34" charset="0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+mj-lt"/>
                      <a:ea typeface="+mn-ea"/>
                      <a:cs typeface="Arial" pitchFamily="34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Wingdings" pitchFamily="2" charset="2"/>
                    <a:buNone/>
                  </a:pPr>
                  <a14:m>
                    <m:oMath xmlns:m="http://schemas.openxmlformats.org/officeDocument/2006/math"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𝐿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latin typeface="Cambria Math"/>
                        </a:rPr>
                        <m:t>→</m:t>
                      </m:r>
                    </m:oMath>
                  </a14:m>
                  <a:r>
                    <a:rPr lang="en-US" dirty="0">
                      <a:latin typeface="Modern No. 20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</m:oMath>
                  </a14:m>
                  <a:endParaRPr lang="en-US" i="1" dirty="0" smtClean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56" y="1512093"/>
                  <a:ext cx="8229600" cy="8451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/>
            <p:cNvGrpSpPr/>
            <p:nvPr/>
          </p:nvGrpSpPr>
          <p:grpSpPr>
            <a:xfrm>
              <a:off x="3619566" y="1589890"/>
              <a:ext cx="2520280" cy="432048"/>
              <a:chOff x="3467166" y="2420888"/>
              <a:chExt cx="2520280" cy="43204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716016" y="2492896"/>
                <a:ext cx="288032" cy="288033"/>
                <a:chOff x="6948264" y="2204863"/>
                <a:chExt cx="576064" cy="57606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92280" y="2204863"/>
                  <a:ext cx="432048" cy="5760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948264" y="2204863"/>
                  <a:ext cx="576064" cy="576065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Double Bracket 43"/>
              <p:cNvSpPr/>
              <p:nvPr/>
            </p:nvSpPr>
            <p:spPr>
              <a:xfrm>
                <a:off x="3467166" y="2420888"/>
                <a:ext cx="2520280" cy="432048"/>
              </a:xfrm>
              <a:prstGeom prst="bracketPair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 txBox="1">
                <a:spLocks/>
              </p:cNvSpPr>
              <p:nvPr/>
            </p:nvSpPr>
            <p:spPr>
              <a:xfrm>
                <a:off x="467544" y="4221088"/>
                <a:ext cx="822960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nary>
                    <m:r>
                      <a:rPr 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latin typeface="Modern No. 20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Modern No. 20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Font typeface="Wingdings" pitchFamily="2" charset="2"/>
                  <a:buNone/>
                </a:pPr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1088"/>
                <a:ext cx="8229600" cy="15121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ontent Placeholder 2"/>
          <p:cNvSpPr txBox="1">
            <a:spLocks/>
          </p:cNvSpPr>
          <p:nvPr/>
        </p:nvSpPr>
        <p:spPr>
          <a:xfrm>
            <a:off x="539552" y="5724636"/>
            <a:ext cx="8229600" cy="87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i="1" dirty="0" err="1" smtClean="0"/>
              <a:t>Strengthenings</a:t>
            </a:r>
            <a:r>
              <a:rPr lang="en-US" i="1" dirty="0" smtClean="0"/>
              <a:t> are sound,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32757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Localizing: </a:t>
            </a:r>
            <a:r>
              <a:rPr lang="en-US" dirty="0" smtClean="0"/>
              <a:t>in depth</a:t>
            </a:r>
            <a:endParaRPr lang="en-US" dirty="0"/>
          </a:p>
        </p:txBody>
      </p:sp>
      <p:pic>
        <p:nvPicPr>
          <p:cNvPr id="1026" name="Picture 2" descr="E:\cloud\research\presentations\VMCAI13\localizing_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2" y="1277352"/>
            <a:ext cx="2426970" cy="8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loud\research\presentations\VMCAI13\localizing_equival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" y="2379332"/>
            <a:ext cx="3429762" cy="8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cloud\research\presentations\VMCAI13\localizing_architecture_impl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72" y="2808719"/>
            <a:ext cx="3093720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cloud\research\presentations\VMCAI13\localizing_with_implica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8" y="3501008"/>
            <a:ext cx="3861816" cy="8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cloud\research\presentations\VMCAI13\localizing_just_before_fin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8" y="4699328"/>
            <a:ext cx="3451098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cloud\research\presentations\VMCAI13\localizing_fin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2" y="5877272"/>
            <a:ext cx="3243072" cy="7894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22137" y="2159574"/>
            <a:ext cx="288032" cy="184316"/>
            <a:chOff x="6228184" y="908720"/>
            <a:chExt cx="288032" cy="1843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28184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16216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622137" y="3272777"/>
            <a:ext cx="288032" cy="184316"/>
            <a:chOff x="6228184" y="908720"/>
            <a:chExt cx="288032" cy="18431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28184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372200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16216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22137" y="4437112"/>
            <a:ext cx="288032" cy="184316"/>
            <a:chOff x="6228184" y="908720"/>
            <a:chExt cx="288032" cy="1843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228184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72200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16216" y="908720"/>
              <a:ext cx="0" cy="18431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Up Arrow 43"/>
          <p:cNvSpPr/>
          <p:nvPr/>
        </p:nvSpPr>
        <p:spPr>
          <a:xfrm>
            <a:off x="1622137" y="5492448"/>
            <a:ext cx="288032" cy="312816"/>
          </a:xfrm>
          <a:prstGeom prst="upArrow">
            <a:avLst/>
          </a:prstGeom>
          <a:solidFill>
            <a:srgbClr val="3338FF"/>
          </a:solidFill>
          <a:ln w="38100">
            <a:solidFill>
              <a:srgbClr val="333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029" idx="1"/>
          </p:cNvCxnSpPr>
          <p:nvPr/>
        </p:nvCxnSpPr>
        <p:spPr>
          <a:xfrm flipH="1">
            <a:off x="2051720" y="3040748"/>
            <a:ext cx="2954952" cy="3241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66470" y="5570076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ocalization step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086622" y="5840800"/>
            <a:ext cx="1061442" cy="108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Evaluation of Strengthening</a:t>
            </a:r>
            <a:endParaRPr lang="en-US" dirty="0"/>
          </a:p>
        </p:txBody>
      </p:sp>
      <p:pic>
        <p:nvPicPr>
          <p:cNvPr id="2050" name="Picture 2" descr="E:\cloud\research\presentations\scos seminar 23 Oct 2012\evalu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79431" cy="2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80528" y="2924944"/>
            <a:ext cx="9433048" cy="1224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422108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Why it works?</a:t>
            </a:r>
          </a:p>
          <a:p>
            <a:pPr algn="ctr"/>
            <a:r>
              <a:rPr lang="en-US" sz="2800" dirty="0" smtClean="0">
                <a:latin typeface="+mj-lt"/>
              </a:rPr>
              <a:t>It reduces the size of specification automaton</a:t>
            </a:r>
          </a:p>
          <a:p>
            <a:pPr algn="ctr"/>
            <a:r>
              <a:rPr lang="en-US" sz="2800" dirty="0" smtClean="0">
                <a:latin typeface="+mj-lt"/>
              </a:rPr>
              <a:t>(for pnueli4 - from 1700 to 30 nodes, cutoff 6 -&gt; 4)</a:t>
            </a:r>
          </a:p>
          <a:p>
            <a:pPr algn="ctr"/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457200" y="1359693"/>
            <a:ext cx="8229600" cy="4949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Preliminaries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 Motivation for the current work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Language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4. Optimizations</a:t>
            </a:r>
          </a:p>
          <a:p>
            <a:pPr lvl="1" indent="-34290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Optimizations of encoding</a:t>
            </a:r>
          </a:p>
          <a:p>
            <a:pPr lvl="1" indent="-342900"/>
            <a:r>
              <a:rPr lang="en-US" b="1" dirty="0" smtClean="0"/>
              <a:t>General optimizations</a:t>
            </a:r>
          </a:p>
          <a:p>
            <a:pPr lvl="2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Strengthening of specifications</a:t>
            </a:r>
          </a:p>
          <a:p>
            <a:pPr lvl="2" indent="-342900"/>
            <a:r>
              <a:rPr lang="en-US" b="1" dirty="0" smtClean="0"/>
              <a:t>Modular Synthesis of properties</a:t>
            </a:r>
          </a:p>
          <a:p>
            <a:pPr lvl="2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Environment abstraction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5. 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>Non-</a:t>
            </a:r>
            <a:r>
              <a:rPr lang="en-US" dirty="0" smtClean="0"/>
              <a:t>Modular Synthesis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216" y="1359693"/>
                <a:ext cx="3826768" cy="4949627"/>
              </a:xfrm>
            </p:spPr>
            <p:txBody>
              <a:bodyPr/>
              <a:lstStyle/>
              <a:p>
                <a:pPr marL="0" lv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∧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𝑭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16" y="1359693"/>
                <a:ext cx="3826768" cy="494962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353744" y="1359693"/>
                <a:ext cx="3826768" cy="4949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∧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!=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(!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de-AT" b="1" i="1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x-none" b="1" i="1" baseline="-2500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44" y="1359693"/>
                <a:ext cx="3826768" cy="49496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3928" y="1065510"/>
                <a:ext cx="7857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5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065510"/>
                <a:ext cx="785792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755368" y="2204864"/>
            <a:ext cx="6489040" cy="1368153"/>
            <a:chOff x="1755368" y="2204864"/>
            <a:chExt cx="6489040" cy="1368153"/>
          </a:xfrm>
        </p:grpSpPr>
        <p:sp>
          <p:nvSpPr>
            <p:cNvPr id="27" name="Right Arrow 26"/>
            <p:cNvSpPr/>
            <p:nvPr/>
          </p:nvSpPr>
          <p:spPr>
            <a:xfrm rot="5400000">
              <a:off x="4066778" y="2294126"/>
              <a:ext cx="500092" cy="32156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>
                <a:xfrm>
                  <a:off x="1755368" y="2852937"/>
                  <a:ext cx="6489040" cy="72008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800"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2000"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1800"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Clr>
                      <a:srgbClr val="FDD44A"/>
                    </a:buClr>
                    <a:buFont typeface="Wingdings" pitchFamily="2" charset="2"/>
                    <a:buChar char="§"/>
                    <a:defRPr sz="1600" kern="1200">
                      <a:solidFill>
                        <a:schemeClr val="tx1"/>
                      </a:solidFill>
                      <a:latin typeface="Arial" pitchFamily="34" charset="0"/>
                      <a:ea typeface="+mn-ea"/>
                      <a:cs typeface="Arial" pitchFamily="34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spcBef>
                      <a:spcPts val="60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AT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∧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!=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𝑭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de-AT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∧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(!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de-AT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368" y="2852937"/>
                  <a:ext cx="6489040" cy="7200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3486250" y="3648988"/>
            <a:ext cx="1705916" cy="2588324"/>
            <a:chOff x="3486250" y="3648988"/>
            <a:chExt cx="1705916" cy="2588324"/>
          </a:xfrm>
        </p:grpSpPr>
        <p:sp>
          <p:nvSpPr>
            <p:cNvPr id="29" name="Right Arrow 28"/>
            <p:cNvSpPr/>
            <p:nvPr/>
          </p:nvSpPr>
          <p:spPr>
            <a:xfrm rot="5400000">
              <a:off x="4089162" y="3738250"/>
              <a:ext cx="500092" cy="32156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758036" y="4509120"/>
              <a:ext cx="1162343" cy="1100462"/>
              <a:chOff x="3995936" y="1700808"/>
              <a:chExt cx="1369028" cy="129614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33" name="Shape 157"/>
              <p:cNvSpPr/>
              <p:nvPr/>
            </p:nvSpPr>
            <p:spPr>
              <a:xfrm>
                <a:off x="5004048" y="184482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4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35" name="Shape 157"/>
              <p:cNvSpPr/>
              <p:nvPr/>
            </p:nvSpPr>
            <p:spPr>
              <a:xfrm>
                <a:off x="4860032" y="2636036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486250" y="5714092"/>
              <a:ext cx="1705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synthesize</a:t>
              </a:r>
              <a:endParaRPr lang="en-US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9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Modular Synthesis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216" y="1359693"/>
                <a:ext cx="3826768" cy="4949627"/>
              </a:xfrm>
            </p:spPr>
            <p:txBody>
              <a:bodyPr/>
              <a:lstStyle/>
              <a:p>
                <a:pPr marL="0" lv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∧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𝑭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216" y="1359693"/>
                <a:ext cx="3826768" cy="4949627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353744" y="1359693"/>
                <a:ext cx="3826768" cy="4949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FDD44A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∧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!=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(!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de-AT" b="1" i="1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x-none" b="1" i="1" baseline="-25000">
                  <a:solidFill>
                    <a:srgbClr val="FF0000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44" y="1359693"/>
                <a:ext cx="3826768" cy="49496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14056" y="2204864"/>
            <a:ext cx="1000184" cy="1216612"/>
            <a:chOff x="755576" y="1579936"/>
            <a:chExt cx="1224136" cy="1489024"/>
          </a:xfrm>
        </p:grpSpPr>
        <p:sp>
          <p:nvSpPr>
            <p:cNvPr id="6" name="Oval 5"/>
            <p:cNvSpPr/>
            <p:nvPr/>
          </p:nvSpPr>
          <p:spPr>
            <a:xfrm>
              <a:off x="755576" y="1699056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hape 157"/>
            <p:cNvSpPr/>
            <p:nvPr/>
          </p:nvSpPr>
          <p:spPr>
            <a:xfrm>
              <a:off x="1203385" y="1579936"/>
              <a:ext cx="360917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8" name="Shape 157"/>
            <p:cNvSpPr/>
            <p:nvPr/>
          </p:nvSpPr>
          <p:spPr>
            <a:xfrm>
              <a:off x="1187842" y="2708044"/>
              <a:ext cx="360917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200" y="2241778"/>
            <a:ext cx="1162343" cy="1100462"/>
            <a:chOff x="3995936" y="1700808"/>
            <a:chExt cx="1369028" cy="1296144"/>
          </a:xfrm>
        </p:grpSpPr>
        <p:sp>
          <p:nvSpPr>
            <p:cNvPr id="10" name="Oval 9"/>
            <p:cNvSpPr/>
            <p:nvPr/>
          </p:nvSpPr>
          <p:spPr>
            <a:xfrm>
              <a:off x="4067944" y="1700808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 157"/>
            <p:cNvSpPr/>
            <p:nvPr/>
          </p:nvSpPr>
          <p:spPr>
            <a:xfrm>
              <a:off x="4139076" y="170168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12" name="Shape 157"/>
            <p:cNvSpPr/>
            <p:nvPr/>
          </p:nvSpPr>
          <p:spPr>
            <a:xfrm>
              <a:off x="5004048" y="184482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3" name="Shape 157"/>
            <p:cNvSpPr/>
            <p:nvPr/>
          </p:nvSpPr>
          <p:spPr>
            <a:xfrm>
              <a:off x="3995936" y="2420888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4" name="Shape 157"/>
            <p:cNvSpPr/>
            <p:nvPr/>
          </p:nvSpPr>
          <p:spPr>
            <a:xfrm>
              <a:off x="4860032" y="2636036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131840" y="3577952"/>
                <a:ext cx="2566628" cy="64313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  <a:latin typeface="+mj-lt"/>
                  </a:rPr>
                  <a:t>the same </a:t>
                </a:r>
                <a14:m>
                  <m:oMath xmlns:m="http://schemas.openxmlformats.org/officeDocument/2006/math">
                    <m:r>
                      <a:rPr lang="de-AT" sz="3200" b="1" i="1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de-AT" sz="3200" b="1" i="1">
                        <a:solidFill>
                          <a:schemeClr val="tx1"/>
                        </a:solidFill>
                        <a:latin typeface="Cambria Math"/>
                      </a:rPr>
                      <m:t>𝒐</m:t>
                    </m:r>
                  </m:oMath>
                </a14:m>
                <a:endParaRPr lang="en-US" sz="32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577952"/>
                <a:ext cx="2566628" cy="643136"/>
              </a:xfrm>
              <a:prstGeom prst="rect">
                <a:avLst/>
              </a:prstGeom>
              <a:blipFill rotWithShape="1">
                <a:blip r:embed="rId5"/>
                <a:stretch>
                  <a:fillRect b="-209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57368" y="4221088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encode </a:t>
            </a:r>
            <a:r>
              <a:rPr lang="en-US" sz="2800" b="1" i="1" dirty="0" smtClean="0">
                <a:latin typeface="+mj-lt"/>
              </a:rPr>
              <a:t>C</a:t>
            </a:r>
            <a:r>
              <a:rPr lang="en-US" sz="2800" b="1" i="1" baseline="-25000" dirty="0">
                <a:latin typeface="+mj-lt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8533" y="4221088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encode </a:t>
            </a:r>
            <a:r>
              <a:rPr lang="en-US" sz="2800" b="1" i="1" dirty="0" smtClean="0">
                <a:latin typeface="+mj-lt"/>
              </a:rPr>
              <a:t>C</a:t>
            </a:r>
            <a:r>
              <a:rPr lang="en-US" sz="2800" b="1" i="1" baseline="-25000" dirty="0">
                <a:latin typeface="+mj-lt"/>
              </a:rPr>
              <a:t>4</a:t>
            </a:r>
            <a:endParaRPr lang="en-US" sz="2800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673672" y="3767822"/>
            <a:ext cx="500092" cy="3215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714986" y="3767822"/>
            <a:ext cx="500092" cy="3215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700000">
            <a:off x="3172295" y="4975936"/>
            <a:ext cx="500092" cy="3215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100000">
            <a:off x="5121449" y="4975935"/>
            <a:ext cx="500092" cy="3215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00606" y="5427221"/>
                <a:ext cx="11480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i="1" dirty="0" smtClean="0">
                    <a:latin typeface="+mj-lt"/>
                  </a:rPr>
                  <a:t>C</a:t>
                </a:r>
                <a:r>
                  <a:rPr lang="en-US" sz="2800" b="1" i="1" baseline="-25000" dirty="0" smtClean="0">
                    <a:latin typeface="+mj-lt"/>
                  </a:rPr>
                  <a:t>2 </a:t>
                </a:r>
                <a14:m>
                  <m:oMath xmlns:m="http://schemas.openxmlformats.org/officeDocument/2006/math">
                    <m:r>
                      <a:rPr lang="de-AT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∧</m:t>
                    </m:r>
                  </m:oMath>
                </a14:m>
                <a:r>
                  <a:rPr lang="en-US" sz="2800" b="1" i="1" dirty="0" smtClean="0">
                    <a:latin typeface="+mj-lt"/>
                  </a:rPr>
                  <a:t> C</a:t>
                </a:r>
                <a:r>
                  <a:rPr lang="en-US" sz="2800" b="1" i="1" baseline="-25000" dirty="0" smtClean="0">
                    <a:latin typeface="+mj-lt"/>
                  </a:rPr>
                  <a:t>4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solve</a:t>
                </a:r>
                <a:endParaRPr lang="en-US" sz="2800" b="1" i="1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06" y="5427221"/>
                <a:ext cx="114807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0638" t="-5732" r="-42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3928" y="1065510"/>
                <a:ext cx="7857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5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065510"/>
                <a:ext cx="785792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cloud\research\presentations\scos seminar 23 Oct 2012\eval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79431" cy="2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of Modular Synthesis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212976"/>
            <a:ext cx="9252520" cy="10554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448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Why it works?</a:t>
            </a:r>
          </a:p>
          <a:p>
            <a:pPr marL="0" indent="0">
              <a:buNone/>
            </a:pPr>
            <a:r>
              <a:rPr lang="en-US" dirty="0" smtClean="0"/>
              <a:t>Parts of the specification are synthesized in smaller rings </a:t>
            </a:r>
            <a:r>
              <a:rPr lang="en-US" dirty="0" smtClean="0">
                <a:sym typeface="Wingdings" pitchFamily="2" charset="2"/>
              </a:rPr>
              <a:t>=&gt; smaller queries</a:t>
            </a:r>
          </a:p>
          <a:p>
            <a:r>
              <a:rPr lang="en-US" dirty="0" smtClean="0">
                <a:sym typeface="Wingdings" pitchFamily="2" charset="2"/>
              </a:rPr>
              <a:t>full4: 6MB  0.6MB</a:t>
            </a:r>
          </a:p>
          <a:p>
            <a:r>
              <a:rPr lang="en-US" dirty="0" smtClean="0">
                <a:sym typeface="Wingdings" pitchFamily="2" charset="2"/>
              </a:rPr>
              <a:t>pnueli4: 21MB  4MB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457200" y="1359693"/>
            <a:ext cx="8229600" cy="4949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1. Preliminaries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 Motivation for the current work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Language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4. Optimizations</a:t>
            </a:r>
          </a:p>
          <a:p>
            <a:pPr lvl="1" indent="-34290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Optimizations of encoding</a:t>
            </a:r>
          </a:p>
          <a:p>
            <a:pPr lvl="1" indent="-342900"/>
            <a:r>
              <a:rPr lang="en-US" b="1" dirty="0" smtClean="0"/>
              <a:t>General optimizations</a:t>
            </a:r>
          </a:p>
          <a:p>
            <a:pPr lvl="2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Strengthening of specifications</a:t>
            </a:r>
          </a:p>
          <a:p>
            <a:pPr lvl="2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Modular synthesis</a:t>
            </a:r>
          </a:p>
          <a:p>
            <a:pPr lvl="2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abstraction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5. 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 rot="16200000">
            <a:off x="2553713" y="3043776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89817" y="3482817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89817" y="2641821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572000" y="3482817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572000" y="2641820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Shape 47"/>
          <p:cNvSpPr/>
          <p:nvPr/>
        </p:nvSpPr>
        <p:spPr>
          <a:xfrm>
            <a:off x="3628444" y="980728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0" name="Shape 47"/>
          <p:cNvSpPr/>
          <p:nvPr/>
        </p:nvSpPr>
        <p:spPr>
          <a:xfrm>
            <a:off x="1475656" y="2773525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3" name="Shape 47"/>
          <p:cNvSpPr/>
          <p:nvPr/>
        </p:nvSpPr>
        <p:spPr>
          <a:xfrm>
            <a:off x="4710627" y="980728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4710627" y="4089655"/>
            <a:ext cx="497322" cy="1571593"/>
            <a:chOff x="4710627" y="4593711"/>
            <a:chExt cx="497322" cy="1571593"/>
          </a:xfrm>
        </p:grpSpPr>
        <p:sp>
          <p:nvSpPr>
            <p:cNvPr id="89" name="Shape 47"/>
            <p:cNvSpPr/>
            <p:nvPr/>
          </p:nvSpPr>
          <p:spPr>
            <a:xfrm>
              <a:off x="4710627" y="5085184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90" name="Shape 48"/>
            <p:cNvCxnSpPr/>
            <p:nvPr/>
          </p:nvCxnSpPr>
          <p:spPr>
            <a:xfrm flipV="1">
              <a:off x="4877964" y="4594826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1" name="Shape 48"/>
            <p:cNvCxnSpPr/>
            <p:nvPr/>
          </p:nvCxnSpPr>
          <p:spPr>
            <a:xfrm>
              <a:off x="5030364" y="4593711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92" name="Group 91"/>
          <p:cNvGrpSpPr/>
          <p:nvPr/>
        </p:nvGrpSpPr>
        <p:grpSpPr>
          <a:xfrm>
            <a:off x="3628444" y="4089655"/>
            <a:ext cx="497322" cy="1571593"/>
            <a:chOff x="4710627" y="4593711"/>
            <a:chExt cx="497322" cy="1571593"/>
          </a:xfrm>
        </p:grpSpPr>
        <p:sp>
          <p:nvSpPr>
            <p:cNvPr id="93" name="Shape 47"/>
            <p:cNvSpPr/>
            <p:nvPr/>
          </p:nvSpPr>
          <p:spPr>
            <a:xfrm>
              <a:off x="4710627" y="5085184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94" name="Shape 48"/>
            <p:cNvCxnSpPr/>
            <p:nvPr/>
          </p:nvCxnSpPr>
          <p:spPr>
            <a:xfrm flipV="1">
              <a:off x="4877964" y="4594826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5" name="Shape 48"/>
            <p:cNvCxnSpPr/>
            <p:nvPr/>
          </p:nvCxnSpPr>
          <p:spPr>
            <a:xfrm>
              <a:off x="5030364" y="4593711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cxnSp>
        <p:nvCxnSpPr>
          <p:cNvPr id="96" name="Shape 48"/>
          <p:cNvCxnSpPr/>
          <p:nvPr/>
        </p:nvCxnSpPr>
        <p:spPr>
          <a:xfrm flipH="1">
            <a:off x="2128368" y="3313584"/>
            <a:ext cx="407795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7" name="Shape 48"/>
          <p:cNvCxnSpPr/>
          <p:nvPr/>
        </p:nvCxnSpPr>
        <p:spPr>
          <a:xfrm>
            <a:off x="2128368" y="3160406"/>
            <a:ext cx="403155" cy="1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0" name="Shape 48"/>
          <p:cNvCxnSpPr/>
          <p:nvPr/>
        </p:nvCxnSpPr>
        <p:spPr>
          <a:xfrm flipV="1">
            <a:off x="4877964" y="2133971"/>
            <a:ext cx="0" cy="403684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1" name="Shape 48"/>
          <p:cNvCxnSpPr/>
          <p:nvPr/>
        </p:nvCxnSpPr>
        <p:spPr>
          <a:xfrm>
            <a:off x="5030364" y="2132856"/>
            <a:ext cx="0" cy="404799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2" name="Shape 48"/>
          <p:cNvCxnSpPr/>
          <p:nvPr/>
        </p:nvCxnSpPr>
        <p:spPr>
          <a:xfrm flipV="1">
            <a:off x="3795781" y="2133971"/>
            <a:ext cx="0" cy="403684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3" name="Shape 48"/>
          <p:cNvCxnSpPr/>
          <p:nvPr/>
        </p:nvCxnSpPr>
        <p:spPr>
          <a:xfrm>
            <a:off x="3948181" y="2132856"/>
            <a:ext cx="0" cy="404799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4" name="Rounded Rectangle 103"/>
          <p:cNvSpPr/>
          <p:nvPr/>
        </p:nvSpPr>
        <p:spPr>
          <a:xfrm>
            <a:off x="5595561" y="2641821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677744" y="2641820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Shape 47"/>
          <p:cNvSpPr/>
          <p:nvPr/>
        </p:nvSpPr>
        <p:spPr>
          <a:xfrm>
            <a:off x="5734188" y="980728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7" name="Shape 47"/>
          <p:cNvSpPr/>
          <p:nvPr/>
        </p:nvSpPr>
        <p:spPr>
          <a:xfrm>
            <a:off x="6816371" y="980728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108" name="Shape 48"/>
          <p:cNvCxnSpPr/>
          <p:nvPr/>
        </p:nvCxnSpPr>
        <p:spPr>
          <a:xfrm flipV="1">
            <a:off x="6983708" y="2133971"/>
            <a:ext cx="0" cy="403684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09" name="Shape 48"/>
          <p:cNvCxnSpPr/>
          <p:nvPr/>
        </p:nvCxnSpPr>
        <p:spPr>
          <a:xfrm>
            <a:off x="7136108" y="2132856"/>
            <a:ext cx="0" cy="404799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0" name="Shape 48"/>
          <p:cNvCxnSpPr/>
          <p:nvPr/>
        </p:nvCxnSpPr>
        <p:spPr>
          <a:xfrm flipV="1">
            <a:off x="5901525" y="2133971"/>
            <a:ext cx="0" cy="403684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1" name="Shape 48"/>
          <p:cNvCxnSpPr/>
          <p:nvPr/>
        </p:nvCxnSpPr>
        <p:spPr>
          <a:xfrm>
            <a:off x="6053925" y="2132856"/>
            <a:ext cx="0" cy="404799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2" name="Rounded Rectangle 111"/>
          <p:cNvSpPr/>
          <p:nvPr/>
        </p:nvSpPr>
        <p:spPr>
          <a:xfrm>
            <a:off x="5595561" y="3482817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677744" y="3482817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6816371" y="4089655"/>
            <a:ext cx="497322" cy="1571593"/>
            <a:chOff x="4710627" y="4593711"/>
            <a:chExt cx="497322" cy="1571593"/>
          </a:xfrm>
        </p:grpSpPr>
        <p:sp>
          <p:nvSpPr>
            <p:cNvPr id="115" name="Shape 47"/>
            <p:cNvSpPr/>
            <p:nvPr/>
          </p:nvSpPr>
          <p:spPr>
            <a:xfrm>
              <a:off x="4710627" y="5085184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16" name="Shape 48"/>
            <p:cNvCxnSpPr/>
            <p:nvPr/>
          </p:nvCxnSpPr>
          <p:spPr>
            <a:xfrm flipV="1">
              <a:off x="4877964" y="4594826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7" name="Shape 48"/>
            <p:cNvCxnSpPr/>
            <p:nvPr/>
          </p:nvCxnSpPr>
          <p:spPr>
            <a:xfrm>
              <a:off x="5030364" y="4593711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5734188" y="4089655"/>
            <a:ext cx="497322" cy="1571593"/>
            <a:chOff x="4710627" y="4593711"/>
            <a:chExt cx="497322" cy="1571593"/>
          </a:xfrm>
        </p:grpSpPr>
        <p:sp>
          <p:nvSpPr>
            <p:cNvPr id="119" name="Shape 47"/>
            <p:cNvSpPr/>
            <p:nvPr/>
          </p:nvSpPr>
          <p:spPr>
            <a:xfrm>
              <a:off x="4710627" y="5085184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20" name="Shape 48"/>
            <p:cNvCxnSpPr/>
            <p:nvPr/>
          </p:nvCxnSpPr>
          <p:spPr>
            <a:xfrm flipV="1">
              <a:off x="4877964" y="4594826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21" name="Shape 48"/>
            <p:cNvCxnSpPr/>
            <p:nvPr/>
          </p:nvCxnSpPr>
          <p:spPr>
            <a:xfrm>
              <a:off x="5030364" y="4593711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sp>
        <p:nvSpPr>
          <p:cNvPr id="122" name="Rounded Rectangle 121"/>
          <p:cNvSpPr/>
          <p:nvPr/>
        </p:nvSpPr>
        <p:spPr>
          <a:xfrm>
            <a:off x="7740352" y="3482817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7878979" y="4089655"/>
            <a:ext cx="497322" cy="1571593"/>
            <a:chOff x="4710627" y="4593711"/>
            <a:chExt cx="497322" cy="1571593"/>
          </a:xfrm>
        </p:grpSpPr>
        <p:sp>
          <p:nvSpPr>
            <p:cNvPr id="129" name="Shape 47"/>
            <p:cNvSpPr/>
            <p:nvPr/>
          </p:nvSpPr>
          <p:spPr>
            <a:xfrm>
              <a:off x="4710627" y="5085184"/>
              <a:ext cx="497322" cy="10801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30" name="Shape 48"/>
            <p:cNvCxnSpPr/>
            <p:nvPr/>
          </p:nvCxnSpPr>
          <p:spPr>
            <a:xfrm flipV="1">
              <a:off x="4877964" y="4594826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31" name="Shape 48"/>
            <p:cNvCxnSpPr/>
            <p:nvPr/>
          </p:nvCxnSpPr>
          <p:spPr>
            <a:xfrm>
              <a:off x="5030364" y="4593711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sp>
        <p:nvSpPr>
          <p:cNvPr id="132" name="Rounded Rectangle 131"/>
          <p:cNvSpPr/>
          <p:nvPr/>
        </p:nvSpPr>
        <p:spPr>
          <a:xfrm>
            <a:off x="7740352" y="2641821"/>
            <a:ext cx="774576" cy="482417"/>
          </a:xfrm>
          <a:prstGeom prst="roundRect">
            <a:avLst/>
          </a:prstGeom>
          <a:noFill/>
          <a:ln w="381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Shape 47"/>
          <p:cNvSpPr/>
          <p:nvPr/>
        </p:nvSpPr>
        <p:spPr>
          <a:xfrm>
            <a:off x="7878979" y="980728"/>
            <a:ext cx="497322" cy="1080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138" name="Shape 48"/>
          <p:cNvCxnSpPr/>
          <p:nvPr/>
        </p:nvCxnSpPr>
        <p:spPr>
          <a:xfrm flipV="1">
            <a:off x="8046316" y="2133971"/>
            <a:ext cx="0" cy="403684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9" name="Shape 48"/>
          <p:cNvCxnSpPr/>
          <p:nvPr/>
        </p:nvCxnSpPr>
        <p:spPr>
          <a:xfrm>
            <a:off x="8198716" y="2132856"/>
            <a:ext cx="0" cy="404799"/>
          </a:xfrm>
          <a:prstGeom prst="straightConnector1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2699792" y="2641821"/>
            <a:ext cx="5976664" cy="13234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A8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Parameterized Reactive System</a:t>
            </a:r>
            <a:endParaRPr lang="en-US" sz="28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3" grpId="0" animBg="1"/>
      <p:bldP spid="74" grpId="0" animBg="1"/>
      <p:bldP spid="75" grpId="0" animBg="1"/>
      <p:bldP spid="76" grpId="0" animBg="1"/>
      <p:bldP spid="104" grpId="0" animBg="1"/>
      <p:bldP spid="105" grpId="0" animBg="1"/>
      <p:bldP spid="112" grpId="0" animBg="1"/>
      <p:bldP spid="113" grpId="0" animBg="1"/>
      <p:bldP spid="122" grpId="0" animBg="1"/>
      <p:bldP spid="132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Abstraction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59693"/>
                <a:ext cx="8712968" cy="329344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Most properties are 1-indexed</a:t>
                </a:r>
              </a:p>
              <a:p>
                <a:r>
                  <a:rPr lang="en-US" b="0" dirty="0" smtClean="0">
                    <a:ea typeface="Cambria Math"/>
                  </a:rPr>
                  <a:t>To check</a:t>
                </a:r>
                <a:r>
                  <a:rPr lang="en-US" b="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is equiv. to check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de-AT" b="1" i="1" smtClean="0">
                        <a:solidFill>
                          <a:srgbClr val="7030A0"/>
                        </a:solidFill>
                        <a:latin typeface="Cambria Math"/>
                      </a:rPr>
                      <m:t>∧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Symmetry: 1) processes are isomorphic 2) initial token is randomly assigned =&gt; enough to check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59693"/>
                <a:ext cx="8712968" cy="3293443"/>
              </a:xfrm>
              <a:blipFill rotWithShape="1">
                <a:blip r:embed="rId3"/>
                <a:stretch>
                  <a:fillRect l="-1189" t="-1667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547664" y="4067456"/>
            <a:ext cx="5832648" cy="2138065"/>
            <a:chOff x="1547664" y="4067456"/>
            <a:chExt cx="5832648" cy="2138065"/>
          </a:xfrm>
        </p:grpSpPr>
        <p:grpSp>
          <p:nvGrpSpPr>
            <p:cNvPr id="45" name="Group 44"/>
            <p:cNvGrpSpPr/>
            <p:nvPr/>
          </p:nvGrpSpPr>
          <p:grpSpPr>
            <a:xfrm>
              <a:off x="1547664" y="4067456"/>
              <a:ext cx="5832648" cy="1676400"/>
              <a:chOff x="1547664" y="4067456"/>
              <a:chExt cx="5832648" cy="16764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299224" y="4297350"/>
                <a:ext cx="3081088" cy="1227499"/>
                <a:chOff x="2715048" y="4297350"/>
                <a:chExt cx="3081088" cy="122749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15048" y="4297350"/>
                  <a:ext cx="3081088" cy="1227499"/>
                  <a:chOff x="1068697" y="3713669"/>
                  <a:chExt cx="3081088" cy="1227499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068697" y="3724556"/>
                    <a:ext cx="1000184" cy="1216612"/>
                    <a:chOff x="755576" y="1579936"/>
                    <a:chExt cx="1224136" cy="1489024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755576" y="1699056"/>
                      <a:ext cx="1224136" cy="122413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Shape 157"/>
                    <p:cNvSpPr/>
                    <p:nvPr/>
                  </p:nvSpPr>
                  <p:spPr>
                    <a:xfrm>
                      <a:off x="1203385" y="1579936"/>
                      <a:ext cx="360917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 dirty="0"/>
                    </a:p>
                  </p:txBody>
                </p:sp>
                <p:sp>
                  <p:nvSpPr>
                    <p:cNvPr id="19" name="Shape 157"/>
                    <p:cNvSpPr/>
                    <p:nvPr/>
                  </p:nvSpPr>
                  <p:spPr>
                    <a:xfrm>
                      <a:off x="1187842" y="2708044"/>
                      <a:ext cx="360917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3149601" y="3713669"/>
                    <a:ext cx="1000184" cy="1216612"/>
                    <a:chOff x="755576" y="1579936"/>
                    <a:chExt cx="1224136" cy="1489024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755576" y="1699056"/>
                      <a:ext cx="1224136" cy="122413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Shape 157"/>
                    <p:cNvSpPr/>
                    <p:nvPr/>
                  </p:nvSpPr>
                  <p:spPr>
                    <a:xfrm>
                      <a:off x="1203385" y="1579936"/>
                      <a:ext cx="360917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 dirty="0"/>
                    </a:p>
                  </p:txBody>
                </p:sp>
                <p:sp>
                  <p:nvSpPr>
                    <p:cNvPr id="16" name="Shape 157"/>
                    <p:cNvSpPr/>
                    <p:nvPr/>
                  </p:nvSpPr>
                  <p:spPr>
                    <a:xfrm>
                      <a:off x="1187842" y="2708044"/>
                      <a:ext cx="360917" cy="360916"/>
                    </a:xfrm>
                    <a:prstGeom prst="ellipse">
                      <a:avLst/>
                    </a:prstGeom>
                    <a:solidFill>
                      <a:srgbClr val="3338FF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</p:grpSp>
            </p:grpSp>
            <p:sp>
              <p:nvSpPr>
                <p:cNvPr id="20" name="Left-Right Arrow 19"/>
                <p:cNvSpPr/>
                <p:nvPr/>
              </p:nvSpPr>
              <p:spPr>
                <a:xfrm>
                  <a:off x="3954371" y="4799561"/>
                  <a:ext cx="576064" cy="190415"/>
                </a:xfrm>
                <a:prstGeom prst="left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547664" y="4067456"/>
                <a:ext cx="1653780" cy="1676400"/>
                <a:chOff x="5918625" y="3717032"/>
                <a:chExt cx="2502900" cy="2537134"/>
              </a:xfrm>
            </p:grpSpPr>
            <p:sp>
              <p:nvSpPr>
                <p:cNvPr id="23" name="Shape 153"/>
                <p:cNvSpPr/>
                <p:nvPr/>
              </p:nvSpPr>
              <p:spPr>
                <a:xfrm>
                  <a:off x="6036400" y="3828741"/>
                  <a:ext cx="2316299" cy="2316299"/>
                </a:xfrm>
                <a:prstGeom prst="ellips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4" name="Shape 154"/>
                <p:cNvSpPr/>
                <p:nvPr/>
              </p:nvSpPr>
              <p:spPr>
                <a:xfrm>
                  <a:off x="6299625" y="4056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5" name="Shape 155"/>
                <p:cNvSpPr/>
                <p:nvPr/>
              </p:nvSpPr>
              <p:spPr>
                <a:xfrm>
                  <a:off x="6588950" y="38157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6" name="Shape 156"/>
                <p:cNvSpPr/>
                <p:nvPr/>
              </p:nvSpPr>
              <p:spPr>
                <a:xfrm>
                  <a:off x="6909225" y="3751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7" name="Shape 157"/>
                <p:cNvSpPr/>
                <p:nvPr/>
              </p:nvSpPr>
              <p:spPr>
                <a:xfrm>
                  <a:off x="7290225" y="3717032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8" name="Shape 158"/>
                <p:cNvSpPr/>
                <p:nvPr/>
              </p:nvSpPr>
              <p:spPr>
                <a:xfrm>
                  <a:off x="6071025" y="4360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29" name="Shape 159"/>
                <p:cNvSpPr/>
                <p:nvPr/>
              </p:nvSpPr>
              <p:spPr>
                <a:xfrm>
                  <a:off x="5918625" y="4741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0" name="Shape 160"/>
                <p:cNvSpPr/>
                <p:nvPr/>
              </p:nvSpPr>
              <p:spPr>
                <a:xfrm>
                  <a:off x="5918625" y="5122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1" name="Shape 161"/>
                <p:cNvSpPr/>
                <p:nvPr/>
              </p:nvSpPr>
              <p:spPr>
                <a:xfrm>
                  <a:off x="6071025" y="54276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2" name="Shape 162"/>
                <p:cNvSpPr/>
                <p:nvPr/>
              </p:nvSpPr>
              <p:spPr>
                <a:xfrm>
                  <a:off x="6299625" y="57324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3" name="Shape 163"/>
                <p:cNvSpPr/>
                <p:nvPr/>
              </p:nvSpPr>
              <p:spPr>
                <a:xfrm>
                  <a:off x="6604425" y="5884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4" name="Shape 164"/>
                <p:cNvSpPr/>
                <p:nvPr/>
              </p:nvSpPr>
              <p:spPr>
                <a:xfrm>
                  <a:off x="6985425" y="6037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5" name="Shape 165"/>
                <p:cNvSpPr/>
                <p:nvPr/>
              </p:nvSpPr>
              <p:spPr>
                <a:xfrm>
                  <a:off x="7366425" y="5961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6" name="Shape 166"/>
                <p:cNvSpPr/>
                <p:nvPr/>
              </p:nvSpPr>
              <p:spPr>
                <a:xfrm>
                  <a:off x="7671225" y="58848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7" name="Shape 167"/>
                <p:cNvSpPr/>
                <p:nvPr/>
              </p:nvSpPr>
              <p:spPr>
                <a:xfrm>
                  <a:off x="7976025" y="55800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8" name="Shape 168"/>
                <p:cNvSpPr/>
                <p:nvPr/>
              </p:nvSpPr>
              <p:spPr>
                <a:xfrm>
                  <a:off x="8204625" y="5275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39" name="Shape 169"/>
                <p:cNvSpPr/>
                <p:nvPr/>
              </p:nvSpPr>
              <p:spPr>
                <a:xfrm>
                  <a:off x="8204625" y="4894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40" name="Shape 170"/>
                <p:cNvSpPr/>
                <p:nvPr/>
              </p:nvSpPr>
              <p:spPr>
                <a:xfrm>
                  <a:off x="8204625" y="4513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41" name="Shape 171"/>
                <p:cNvSpPr/>
                <p:nvPr/>
              </p:nvSpPr>
              <p:spPr>
                <a:xfrm>
                  <a:off x="7976025" y="41322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  <p:sp>
              <p:nvSpPr>
                <p:cNvPr id="42" name="Shape 172"/>
                <p:cNvSpPr/>
                <p:nvPr/>
              </p:nvSpPr>
              <p:spPr>
                <a:xfrm>
                  <a:off x="7671225" y="3903666"/>
                  <a:ext cx="216900" cy="216900"/>
                </a:xfrm>
                <a:prstGeom prst="ellipse">
                  <a:avLst/>
                </a:prstGeom>
                <a:solidFill>
                  <a:schemeClr val="lt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sp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4" name="Left-Right Arrow 43"/>
              <p:cNvSpPr/>
              <p:nvPr/>
            </p:nvSpPr>
            <p:spPr>
              <a:xfrm>
                <a:off x="3419872" y="4799561"/>
                <a:ext cx="576064" cy="190415"/>
              </a:xfrm>
              <a:prstGeom prst="left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907704" y="5743856"/>
                  <a:ext cx="11421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5743856"/>
                  <a:ext cx="114217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863547" y="5703639"/>
                  <a:ext cx="18715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  <m:r>
                          <a:rPr lang="de-AT" sz="24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7" y="5703639"/>
                  <a:ext cx="187153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380128" y="5703638"/>
                  <a:ext cx="9115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128" y="5703638"/>
                  <a:ext cx="911596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15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Environment Abstraction (cont.)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9693"/>
                <a:ext cx="8229600" cy="1349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Replace the second process with assumptions on its behavior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𝐻𝑈𝐵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9693"/>
                <a:ext cx="8229600" cy="1349227"/>
              </a:xfrm>
              <a:blipFill rotWithShape="1">
                <a:blip r:embed="rId3"/>
                <a:stretch>
                  <a:fillRect l="-1481" t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E:\cloud\research\presentations\scos seminar 23 Oct 2012\hub_assump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88" y="2492896"/>
            <a:ext cx="32385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11523" y="3865303"/>
            <a:ext cx="5008749" cy="1867953"/>
            <a:chOff x="2011523" y="4009319"/>
            <a:chExt cx="5008749" cy="1867953"/>
          </a:xfrm>
        </p:grpSpPr>
        <p:grpSp>
          <p:nvGrpSpPr>
            <p:cNvPr id="8" name="Group 7"/>
            <p:cNvGrpSpPr/>
            <p:nvPr/>
          </p:nvGrpSpPr>
          <p:grpSpPr>
            <a:xfrm>
              <a:off x="2011523" y="4009319"/>
              <a:ext cx="5008749" cy="1867953"/>
              <a:chOff x="2011523" y="4009319"/>
              <a:chExt cx="5008749" cy="186795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11523" y="4009319"/>
                <a:ext cx="1000184" cy="1216612"/>
                <a:chOff x="755576" y="1579936"/>
                <a:chExt cx="1224136" cy="148902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755576" y="1699056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Shape 157"/>
                <p:cNvSpPr/>
                <p:nvPr/>
              </p:nvSpPr>
              <p:spPr>
                <a:xfrm>
                  <a:off x="1203385" y="1579936"/>
                  <a:ext cx="360917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16" name="Shape 157"/>
                <p:cNvSpPr/>
                <p:nvPr/>
              </p:nvSpPr>
              <p:spPr>
                <a:xfrm>
                  <a:off x="1187842" y="2708044"/>
                  <a:ext cx="360917" cy="360916"/>
                </a:xfrm>
                <a:prstGeom prst="ellipse">
                  <a:avLst/>
                </a:prstGeom>
                <a:solidFill>
                  <a:srgbClr val="3338FF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2011523" y="5415607"/>
                    <a:ext cx="91159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523" y="5415607"/>
                    <a:ext cx="911596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4948729" y="4459294"/>
                <a:ext cx="1577320" cy="294888"/>
                <a:chOff x="5308769" y="4733985"/>
                <a:chExt cx="1577320" cy="294888"/>
              </a:xfrm>
            </p:grpSpPr>
            <p:sp>
              <p:nvSpPr>
                <p:cNvPr id="50" name="Shape 157"/>
                <p:cNvSpPr/>
                <p:nvPr/>
              </p:nvSpPr>
              <p:spPr>
                <a:xfrm>
                  <a:off x="5949985" y="4733985"/>
                  <a:ext cx="294888" cy="294888"/>
                </a:xfrm>
                <a:prstGeom prst="ellipse">
                  <a:avLst/>
                </a:prstGeom>
                <a:solidFill>
                  <a:srgbClr val="3338FF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cxnSp>
              <p:nvCxnSpPr>
                <p:cNvPr id="51" name="Straight Arrow Connector 50"/>
                <p:cNvCxnSpPr>
                  <a:stCxn id="50" idx="6"/>
                </p:cNvCxnSpPr>
                <p:nvPr/>
              </p:nvCxnSpPr>
              <p:spPr>
                <a:xfrm>
                  <a:off x="6244873" y="4881429"/>
                  <a:ext cx="641216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308769" y="4881429"/>
                  <a:ext cx="641216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4534841" y="4603546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 smtClean="0">
                    <a:latin typeface="+mj-lt"/>
                  </a:rPr>
                  <a:t>prev</a:t>
                </a:r>
                <a:endParaRPr lang="en-US" sz="2400" i="1" dirty="0">
                  <a:latin typeface="+mj-lt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30285" y="4603545"/>
                <a:ext cx="889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sends</a:t>
                </a:r>
                <a:endParaRPr lang="en-US" sz="24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4716016" y="5337204"/>
                    <a:ext cx="203748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𝐻𝑈𝐵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37204"/>
                    <a:ext cx="2037481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Left-Right Arrow 18"/>
            <p:cNvSpPr/>
            <p:nvPr/>
          </p:nvSpPr>
          <p:spPr>
            <a:xfrm>
              <a:off x="3563888" y="4511530"/>
              <a:ext cx="576064" cy="190415"/>
            </a:xfrm>
            <a:prstGeom prst="left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54844" y="5680173"/>
            <a:ext cx="8229600" cy="113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err="1" smtClean="0"/>
              <a:t>async</a:t>
            </a:r>
            <a:r>
              <a:rPr lang="en-US" dirty="0" smtClean="0"/>
              <a:t> hub – normal setting</a:t>
            </a:r>
          </a:p>
          <a:p>
            <a:pPr algn="ctr"/>
            <a:r>
              <a:rPr lang="en-US" i="1" dirty="0" smtClean="0"/>
              <a:t>sync </a:t>
            </a:r>
            <a:r>
              <a:rPr lang="en-US" dirty="0" smtClean="0"/>
              <a:t>hub – the process is always scheduled</a:t>
            </a:r>
          </a:p>
        </p:txBody>
      </p:sp>
    </p:spTree>
    <p:extLst>
      <p:ext uri="{BB962C8B-B14F-4D97-AF65-F5344CB8AC3E}">
        <p14:creationId xmlns:p14="http://schemas.microsoft.com/office/powerpoint/2010/main" val="21843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of Environment Abstraction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68474"/>
                <a:ext cx="8229600" cy="21848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 smtClean="0"/>
                  <a:t>Why </a:t>
                </a:r>
                <a:r>
                  <a:rPr lang="en-US" b="1" i="1" dirty="0" smtClean="0"/>
                  <a:t>could</a:t>
                </a:r>
                <a:r>
                  <a:rPr lang="en-US" b="1" dirty="0" smtClean="0"/>
                  <a:t> it work?</a:t>
                </a:r>
              </a:p>
              <a:p>
                <a:pPr marL="0" indent="0">
                  <a:buNone/>
                </a:pPr>
                <a:r>
                  <a:rPr lang="en-US" dirty="0"/>
                  <a:t>Increases the specification </a:t>
                </a:r>
                <a:r>
                  <a:rPr lang="en-US" dirty="0" smtClean="0"/>
                  <a:t>(adds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𝐻𝑈𝐵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, but reduces rings of size 2 to a single process.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68474"/>
                <a:ext cx="8229600" cy="2184862"/>
              </a:xfrm>
              <a:blipFill rotWithShape="1">
                <a:blip r:embed="rId3"/>
                <a:stretch>
                  <a:fillRect l="-1481" t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:\cloud\research\presentations\scos seminar 23 Oct 2012\evalu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79431" cy="2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3717032"/>
            <a:ext cx="925252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Optimizations: </a:t>
            </a:r>
            <a:r>
              <a:rPr lang="en-US" dirty="0"/>
              <a:t>s</a:t>
            </a:r>
            <a:r>
              <a:rPr lang="en-US" dirty="0" smtClean="0"/>
              <a:t>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59693"/>
            <a:ext cx="7715200" cy="4949627"/>
          </a:xfrm>
        </p:spPr>
        <p:txBody>
          <a:bodyPr/>
          <a:lstStyle/>
          <a:p>
            <a:r>
              <a:rPr lang="en-US" dirty="0"/>
              <a:t>Strengthening of specifications</a:t>
            </a:r>
          </a:p>
          <a:p>
            <a:r>
              <a:rPr lang="en-US" dirty="0"/>
              <a:t>Modular synthesis of properties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hub abstraction</a:t>
            </a:r>
            <a:endParaRPr lang="en-US" dirty="0"/>
          </a:p>
          <a:p>
            <a:r>
              <a:rPr lang="en-US" dirty="0" smtClean="0"/>
              <a:t>sync hub abstraction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1560" y="1412776"/>
            <a:ext cx="720080" cy="360040"/>
            <a:chOff x="107504" y="2708920"/>
            <a:chExt cx="720080" cy="360040"/>
          </a:xfrm>
        </p:grpSpPr>
        <p:sp>
          <p:nvSpPr>
            <p:cNvPr id="14" name="Rectangle 13"/>
            <p:cNvSpPr/>
            <p:nvPr/>
          </p:nvSpPr>
          <p:spPr>
            <a:xfrm>
              <a:off x="467544" y="2708920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504" y="2708920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1560" y="1916832"/>
            <a:ext cx="720080" cy="360040"/>
            <a:chOff x="107504" y="2204864"/>
            <a:chExt cx="720080" cy="360040"/>
          </a:xfrm>
        </p:grpSpPr>
        <p:sp>
          <p:nvSpPr>
            <p:cNvPr id="9" name="Rectangle 8"/>
            <p:cNvSpPr/>
            <p:nvPr/>
          </p:nvSpPr>
          <p:spPr>
            <a:xfrm>
              <a:off x="107504" y="2204864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7544" y="2204864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1560" y="2420888"/>
            <a:ext cx="720080" cy="360174"/>
            <a:chOff x="107504" y="3212976"/>
            <a:chExt cx="720080" cy="360174"/>
          </a:xfrm>
        </p:grpSpPr>
        <p:sp>
          <p:nvSpPr>
            <p:cNvPr id="11" name="Rectangle 10"/>
            <p:cNvSpPr/>
            <p:nvPr/>
          </p:nvSpPr>
          <p:spPr>
            <a:xfrm>
              <a:off x="107504" y="3213110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7544" y="3212976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1560" y="2924944"/>
            <a:ext cx="720080" cy="360040"/>
            <a:chOff x="899592" y="3356992"/>
            <a:chExt cx="720080" cy="360040"/>
          </a:xfrm>
        </p:grpSpPr>
        <p:sp>
          <p:nvSpPr>
            <p:cNvPr id="16" name="Rectangle 15"/>
            <p:cNvSpPr/>
            <p:nvPr/>
          </p:nvSpPr>
          <p:spPr>
            <a:xfrm>
              <a:off x="1259632" y="3356992"/>
              <a:ext cx="36004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9592" y="3356992"/>
              <a:ext cx="36004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353" y="2218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ILTL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2183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LTL3BA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770341" y="22183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Encoder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1772816"/>
            <a:ext cx="14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Architecture</a:t>
            </a:r>
            <a:endParaRPr lang="en-US" sz="1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22286" y="22183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Z3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7596336" y="207984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Mealy/Moore</a:t>
            </a:r>
          </a:p>
          <a:p>
            <a:r>
              <a:rPr lang="en-US" sz="1800" i="1" dirty="0" smtClean="0"/>
              <a:t>model</a:t>
            </a:r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>
            <a:off x="2647772" y="2403014"/>
            <a:ext cx="556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22525" y="2048272"/>
            <a:ext cx="437507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222075" y="2403014"/>
            <a:ext cx="5482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5814217" y="2403014"/>
            <a:ext cx="6080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2"/>
            <a:endCxn id="7" idx="2"/>
          </p:cNvCxnSpPr>
          <p:nvPr/>
        </p:nvCxnSpPr>
        <p:spPr>
          <a:xfrm rot="5400000">
            <a:off x="5970775" y="1909184"/>
            <a:ext cx="12700" cy="1356992"/>
          </a:xfrm>
          <a:prstGeom prst="curvedConnector3">
            <a:avLst>
              <a:gd name="adj1" fmla="val 27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6876256" y="240301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75656" y="22183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Optimizer</a:t>
            </a:r>
          </a:p>
        </p:txBody>
      </p:sp>
      <p:cxnSp>
        <p:nvCxnSpPr>
          <p:cNvPr id="18" name="Straight Arrow Connector 17"/>
          <p:cNvCxnSpPr>
            <a:stCxn id="5" idx="3"/>
            <a:endCxn id="17" idx="1"/>
          </p:cNvCxnSpPr>
          <p:nvPr/>
        </p:nvCxnSpPr>
        <p:spPr>
          <a:xfrm>
            <a:off x="868684" y="2403014"/>
            <a:ext cx="6069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8558" y="294643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increase bound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58534" y="23488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06630" y="249289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55776" y="2065948"/>
            <a:ext cx="4572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648072"/>
          </a:xfrm>
        </p:spPr>
        <p:txBody>
          <a:bodyPr/>
          <a:lstStyle/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http://github.com/5nizza/Party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Current work:</a:t>
            </a:r>
          </a:p>
          <a:p>
            <a:r>
              <a:rPr lang="en-US" dirty="0" smtClean="0"/>
              <a:t>Extends </a:t>
            </a:r>
            <a:r>
              <a:rPr lang="en-US" dirty="0" smtClean="0"/>
              <a:t>language of parameterized synthesis </a:t>
            </a:r>
            <a:r>
              <a:rPr lang="en-US" dirty="0" smtClean="0"/>
              <a:t>method</a:t>
            </a:r>
            <a:endParaRPr lang="en-US" sz="2200" dirty="0" smtClean="0"/>
          </a:p>
          <a:p>
            <a:r>
              <a:rPr lang="en-US" dirty="0" smtClean="0"/>
              <a:t>Introduces </a:t>
            </a:r>
            <a:r>
              <a:rPr lang="en-US" dirty="0" smtClean="0"/>
              <a:t>optimizations leading to 10</a:t>
            </a:r>
            <a:r>
              <a:rPr lang="en-US" baseline="30000" dirty="0" smtClean="0"/>
              <a:t>3</a:t>
            </a:r>
            <a:r>
              <a:rPr lang="en-US" dirty="0" smtClean="0"/>
              <a:t> speedup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directions:</a:t>
            </a:r>
          </a:p>
          <a:p>
            <a:r>
              <a:rPr lang="en-US" dirty="0" smtClean="0"/>
              <a:t>Optimize bounded synthesis approach – LTL to automaton conversion is a bottleneck</a:t>
            </a:r>
          </a:p>
          <a:p>
            <a:r>
              <a:rPr lang="en-US" dirty="0" smtClean="0"/>
              <a:t>Utilize lazy synthesis approach </a:t>
            </a:r>
            <a:r>
              <a:rPr lang="en-US" sz="2200" dirty="0" smtClean="0"/>
              <a:t>[FJ12]</a:t>
            </a:r>
          </a:p>
          <a:p>
            <a:r>
              <a:rPr lang="en-US" dirty="0" smtClean="0"/>
              <a:t>Extend the </a:t>
            </a:r>
            <a:r>
              <a:rPr lang="en-US" dirty="0"/>
              <a:t>prototype tool to a distributed </a:t>
            </a:r>
            <a:r>
              <a:rPr lang="en-US" dirty="0" smtClean="0"/>
              <a:t>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18656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492432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+mj-lt"/>
              </a:rPr>
              <a:t>Synthesis </a:t>
            </a:r>
            <a:r>
              <a:rPr lang="x-none" smtClean="0">
                <a:latin typeface="+mj-lt"/>
              </a:rPr>
              <a:t>time</a:t>
            </a:r>
            <a:r>
              <a:rPr lang="en-US" dirty="0" smtClean="0">
                <a:latin typeface="+mj-lt"/>
              </a:rPr>
              <a:t> of AMBA arbiter</a:t>
            </a:r>
            <a:endParaRPr lang="x-none">
              <a:latin typeface="+mj-lt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476301" y="1844824"/>
            <a:ext cx="5755516" cy="4238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99" name="Shape 99"/>
          <p:cNvCxnSpPr/>
          <p:nvPr/>
        </p:nvCxnSpPr>
        <p:spPr>
          <a:xfrm rot="10800000" flipH="1">
            <a:off x="4876792" y="-120201"/>
            <a:ext cx="261600" cy="238290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 rot="10800000" flipH="1">
            <a:off x="6657714" y="-186572"/>
            <a:ext cx="72599" cy="2150399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1755056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92893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Outline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1359693"/>
            <a:ext cx="8229600" cy="49496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DD44A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1. Preliminaries</a:t>
            </a:r>
          </a:p>
          <a:p>
            <a:pPr lvl="1" indent="-342900"/>
            <a:r>
              <a:rPr lang="en-US" b="1" dirty="0" smtClean="0"/>
              <a:t>Parameterized specifications and systems</a:t>
            </a:r>
          </a:p>
          <a:p>
            <a:pPr lvl="1" indent="-342900"/>
            <a:r>
              <a:rPr lang="en-US" b="1" dirty="0" smtClean="0"/>
              <a:t>Parameterized synthesis problem</a:t>
            </a:r>
          </a:p>
          <a:p>
            <a:pPr lvl="1" indent="-342900"/>
            <a:r>
              <a:rPr lang="en-US" b="1" dirty="0" smtClean="0"/>
              <a:t>Method to solve parameterized synthesis problem</a:t>
            </a:r>
          </a:p>
          <a:p>
            <a:pPr marL="0" indent="0">
              <a:buNone/>
            </a:pPr>
            <a:r>
              <a:rPr lang="en-US" dirty="0" smtClean="0"/>
              <a:t>2. Motivation for the current work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3</a:t>
            </a:r>
            <a:r>
              <a:rPr lang="en-US" dirty="0" smtClean="0"/>
              <a:t>. The main part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4.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+mj-lt"/>
              </a:rPr>
              <a:t>Parameterized </a:t>
            </a:r>
            <a:r>
              <a:rPr lang="en-US" dirty="0" smtClean="0">
                <a:latin typeface="+mj-lt"/>
              </a:rPr>
              <a:t>S</a:t>
            </a:r>
            <a:r>
              <a:rPr lang="x-none" smtClean="0">
                <a:latin typeface="+mj-lt"/>
              </a:rPr>
              <a:t>pecification</a:t>
            </a:r>
            <a:endParaRPr lang="x-none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Shape 7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3149358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spAutoFit/>
              </a:bodyPr>
              <a:lstStyle/>
              <a:p>
                <a:pPr marL="0" lv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pPr marL="0" lv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!=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(!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i="1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x-none" i="1" baseline="-25000">
                  <a:solidFill>
                    <a:srgbClr val="FF0000"/>
                  </a:solidFill>
                </a:endParaRPr>
              </a:p>
              <a:p>
                <a:pPr marL="38100" indent="0" algn="just">
                  <a:buNone/>
                </a:pPr>
                <a:endParaRPr lang="en-US" dirty="0" smtClean="0"/>
              </a:p>
              <a:p>
                <a:pPr marL="495300" indent="-457200" algn="just"/>
                <a:r>
                  <a:rPr lang="en-US" dirty="0" smtClean="0"/>
                  <a:t>L</a:t>
                </a:r>
                <a:r>
                  <a:rPr lang="x-none" smtClean="0"/>
                  <a:t>inear </a:t>
                </a:r>
                <a:r>
                  <a:rPr lang="en-US" dirty="0"/>
                  <a:t>T</a:t>
                </a:r>
                <a:r>
                  <a:rPr lang="x-none" smtClean="0"/>
                  <a:t>emporal </a:t>
                </a:r>
                <a:r>
                  <a:rPr lang="en-US" dirty="0"/>
                  <a:t>L</a:t>
                </a:r>
                <a:r>
                  <a:rPr lang="x-none" smtClean="0"/>
                  <a:t>ogic (LTL): </a:t>
                </a:r>
                <a:r>
                  <a:rPr lang="x-none" i="1">
                    <a:solidFill>
                      <a:srgbClr val="FF0000"/>
                    </a:solidFill>
                  </a:rPr>
                  <a:t>G</a:t>
                </a:r>
                <a:r>
                  <a:rPr lang="x-none"/>
                  <a:t>,</a:t>
                </a:r>
                <a:r>
                  <a:rPr lang="x-none" i="1">
                    <a:solidFill>
                      <a:srgbClr val="FF0000"/>
                    </a:solidFill>
                  </a:rPr>
                  <a:t> F</a:t>
                </a:r>
                <a:r>
                  <a:rPr lang="x-none"/>
                  <a:t>,</a:t>
                </a:r>
                <a:r>
                  <a:rPr lang="x-none" i="1">
                    <a:solidFill>
                      <a:srgbClr val="FF0000"/>
                    </a:solidFill>
                  </a:rPr>
                  <a:t> X</a:t>
                </a:r>
                <a:r>
                  <a:rPr lang="x-none"/>
                  <a:t>,</a:t>
                </a:r>
                <a:r>
                  <a:rPr lang="x-none" i="1">
                    <a:solidFill>
                      <a:srgbClr val="FF0000"/>
                    </a:solidFill>
                  </a:rPr>
                  <a:t> U</a:t>
                </a:r>
              </a:p>
              <a:p>
                <a:pPr marL="495300" indent="-457200" algn="just"/>
                <a:r>
                  <a:rPr lang="x-none" smtClean="0"/>
                  <a:t>LTL </a:t>
                </a:r>
                <a:r>
                  <a:rPr lang="en-US" dirty="0" smtClean="0"/>
                  <a:t>formula </a:t>
                </a:r>
                <a:r>
                  <a:rPr lang="x-none" smtClean="0"/>
                  <a:t>over </a:t>
                </a:r>
                <a:r>
                  <a:rPr lang="x-none"/>
                  <a:t>indexed variables 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495300" indent="-457200" algn="just"/>
                <a:r>
                  <a:rPr lang="en-US" dirty="0" smtClean="0"/>
                  <a:t>separation: </a:t>
                </a:r>
                <a:r>
                  <a:rPr lang="x-none" i="1" smtClean="0">
                    <a:solidFill>
                      <a:srgbClr val="FF0000"/>
                    </a:solidFill>
                  </a:rPr>
                  <a:t>inputs</a:t>
                </a:r>
                <a:r>
                  <a:rPr lang="x-none" smtClean="0"/>
                  <a:t>, </a:t>
                </a:r>
                <a:r>
                  <a:rPr lang="x-none" i="1" smtClean="0">
                    <a:solidFill>
                      <a:srgbClr val="FF0000"/>
                    </a:solidFill>
                  </a:rPr>
                  <a:t>output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78" name="Shape 7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3149358"/>
              </a:xfrm>
              <a:prstGeom prst="rect">
                <a:avLst/>
              </a:prstGeom>
              <a:blipFill rotWithShape="1">
                <a:blip r:embed="rId3"/>
                <a:stretch>
                  <a:fillRect l="-889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Parameterized Systems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concrete</a:t>
            </a:r>
            <a:r>
              <a:rPr lang="en-US" dirty="0" smtClean="0"/>
              <a:t> system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, scheduler, (P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, …, P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parameterized</a:t>
            </a:r>
            <a:r>
              <a:rPr lang="en-US" dirty="0" smtClean="0"/>
              <a:t> system is a ‘mapping’ from </a:t>
            </a:r>
            <a:r>
              <a:rPr lang="en-US" i="1" dirty="0" smtClean="0"/>
              <a:t>parameter n </a:t>
            </a:r>
            <a:r>
              <a:rPr lang="en-US" dirty="0" smtClean="0"/>
              <a:t>to </a:t>
            </a:r>
            <a:r>
              <a:rPr lang="en-US" dirty="0" smtClean="0"/>
              <a:t>a concrete system with </a:t>
            </a:r>
            <a:r>
              <a:rPr lang="en-US" i="1" dirty="0" smtClean="0"/>
              <a:t>n</a:t>
            </a:r>
            <a:r>
              <a:rPr lang="en-US" dirty="0" smtClean="0"/>
              <a:t> processes: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i="1" dirty="0" smtClean="0">
                <a:solidFill>
                  <a:srgbClr val="FF0000"/>
                </a:solidFill>
              </a:rPr>
              <a:t> -&gt; 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, scheduler </a:t>
            </a:r>
            <a:r>
              <a:rPr lang="en-US" i="1" dirty="0" smtClean="0">
                <a:solidFill>
                  <a:srgbClr val="FF0000"/>
                </a:solidFill>
              </a:rPr>
              <a:t>, (P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, …, P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+mj-lt"/>
              </a:rPr>
              <a:t>Parameterized </a:t>
            </a:r>
            <a:r>
              <a:rPr lang="en-US" dirty="0" smtClean="0">
                <a:latin typeface="+mj-lt"/>
              </a:rPr>
              <a:t>Token Rings</a:t>
            </a:r>
            <a:endParaRPr lang="x-none">
              <a:latin typeface="+mj-lt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</a:t>
            </a:r>
            <a:r>
              <a:rPr lang="en-US" b="1" dirty="0"/>
              <a:t>isomorphic</a:t>
            </a:r>
            <a:r>
              <a:rPr lang="en-US" dirty="0"/>
              <a:t> </a:t>
            </a:r>
            <a:r>
              <a:rPr lang="en-US" dirty="0" smtClean="0"/>
              <a:t>processes</a:t>
            </a:r>
            <a:r>
              <a:rPr lang="en-US" i="1" dirty="0" smtClean="0"/>
              <a:t> (P</a:t>
            </a:r>
            <a:r>
              <a:rPr lang="en-US" i="1" baseline="-25000" dirty="0" smtClean="0"/>
              <a:t>1 </a:t>
            </a:r>
            <a:r>
              <a:rPr lang="en-US" i="1" dirty="0" smtClean="0"/>
              <a:t>= … = P</a:t>
            </a:r>
            <a:r>
              <a:rPr lang="en-US" i="1" baseline="-25000" dirty="0" smtClean="0"/>
              <a:t>n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scheduler</a:t>
            </a:r>
            <a:r>
              <a:rPr lang="en-US" b="1" dirty="0" smtClean="0"/>
              <a:t>: asynchronous</a:t>
            </a:r>
            <a:endParaRPr lang="en-US" dirty="0" smtClean="0"/>
          </a:p>
          <a:p>
            <a:r>
              <a:rPr lang="en-US" dirty="0" smtClean="0"/>
              <a:t>architecture: </a:t>
            </a:r>
            <a:r>
              <a:rPr lang="en-US" b="1" dirty="0"/>
              <a:t>token </a:t>
            </a:r>
            <a:r>
              <a:rPr lang="en-US" b="1" dirty="0" smtClean="0"/>
              <a:t>rings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87130" y="4481873"/>
            <a:ext cx="910032" cy="774576"/>
            <a:chOff x="3087130" y="4481873"/>
            <a:chExt cx="910032" cy="774576"/>
          </a:xfrm>
        </p:grpSpPr>
        <p:sp>
          <p:nvSpPr>
            <p:cNvPr id="4" name="Rounded Rectangle 3"/>
            <p:cNvSpPr/>
            <p:nvPr/>
          </p:nvSpPr>
          <p:spPr>
            <a:xfrm rot="16200000">
              <a:off x="3368666" y="4627952"/>
              <a:ext cx="774576" cy="482417"/>
            </a:xfrm>
            <a:prstGeom prst="roundRect">
              <a:avLst/>
            </a:prstGeom>
            <a:no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9" name="Shape 48"/>
            <p:cNvCxnSpPr/>
            <p:nvPr/>
          </p:nvCxnSpPr>
          <p:spPr>
            <a:xfrm flipH="1">
              <a:off x="3087130" y="4897759"/>
              <a:ext cx="407795" cy="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0" name="Shape 48"/>
            <p:cNvCxnSpPr/>
            <p:nvPr/>
          </p:nvCxnSpPr>
          <p:spPr>
            <a:xfrm>
              <a:off x="3087130" y="4744581"/>
              <a:ext cx="403155" cy="1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4164205" y="3456249"/>
            <a:ext cx="774576" cy="908855"/>
            <a:chOff x="4164205" y="3456249"/>
            <a:chExt cx="774576" cy="908855"/>
          </a:xfrm>
        </p:grpSpPr>
        <p:sp>
          <p:nvSpPr>
            <p:cNvPr id="6" name="Rounded Rectangle 5"/>
            <p:cNvSpPr/>
            <p:nvPr/>
          </p:nvSpPr>
          <p:spPr>
            <a:xfrm>
              <a:off x="4164205" y="3882687"/>
              <a:ext cx="774576" cy="482417"/>
            </a:xfrm>
            <a:prstGeom prst="roundRect">
              <a:avLst/>
            </a:prstGeom>
            <a:no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3" name="Shape 48"/>
            <p:cNvCxnSpPr/>
            <p:nvPr/>
          </p:nvCxnSpPr>
          <p:spPr>
            <a:xfrm flipV="1">
              <a:off x="4452237" y="3457364"/>
              <a:ext cx="0" cy="403684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4" name="Shape 48"/>
            <p:cNvCxnSpPr/>
            <p:nvPr/>
          </p:nvCxnSpPr>
          <p:spPr>
            <a:xfrm>
              <a:off x="4604637" y="3456249"/>
              <a:ext cx="0" cy="404799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8" name="Group 7"/>
          <p:cNvGrpSpPr/>
          <p:nvPr/>
        </p:nvGrpSpPr>
        <p:grpSpPr>
          <a:xfrm>
            <a:off x="5104146" y="4481870"/>
            <a:ext cx="908014" cy="774576"/>
            <a:chOff x="5104146" y="4481870"/>
            <a:chExt cx="908014" cy="774576"/>
          </a:xfrm>
        </p:grpSpPr>
        <p:sp>
          <p:nvSpPr>
            <p:cNvPr id="15" name="Rounded Rectangle 14"/>
            <p:cNvSpPr/>
            <p:nvPr/>
          </p:nvSpPr>
          <p:spPr>
            <a:xfrm rot="16200000">
              <a:off x="4958067" y="4627949"/>
              <a:ext cx="774576" cy="482417"/>
            </a:xfrm>
            <a:prstGeom prst="roundRect">
              <a:avLst/>
            </a:prstGeom>
            <a:noFill/>
            <a:ln w="38100">
              <a:solidFill>
                <a:srgbClr val="4A8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8" name="Shape 48"/>
            <p:cNvCxnSpPr/>
            <p:nvPr/>
          </p:nvCxnSpPr>
          <p:spPr>
            <a:xfrm flipH="1">
              <a:off x="5604365" y="4898399"/>
              <a:ext cx="407795" cy="0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9" name="Shape 48"/>
            <p:cNvCxnSpPr/>
            <p:nvPr/>
          </p:nvCxnSpPr>
          <p:spPr>
            <a:xfrm>
              <a:off x="5604365" y="4745221"/>
              <a:ext cx="403155" cy="1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grpSp>
        <p:nvGrpSpPr>
          <p:cNvPr id="20" name="Group 19"/>
          <p:cNvGrpSpPr/>
          <p:nvPr/>
        </p:nvGrpSpPr>
        <p:grpSpPr>
          <a:xfrm>
            <a:off x="3624601" y="4123896"/>
            <a:ext cx="1720756" cy="1490529"/>
            <a:chOff x="3624601" y="4123896"/>
            <a:chExt cx="1720756" cy="1490529"/>
          </a:xfrm>
        </p:grpSpPr>
        <p:cxnSp>
          <p:nvCxnSpPr>
            <p:cNvPr id="3" name="Straight Arrow Connector 2"/>
            <p:cNvCxnSpPr>
              <a:stCxn id="4" idx="3"/>
              <a:endCxn id="6" idx="1"/>
            </p:cNvCxnSpPr>
            <p:nvPr/>
          </p:nvCxnSpPr>
          <p:spPr>
            <a:xfrm rot="5400000" flipH="1" flipV="1">
              <a:off x="3781092" y="4098760"/>
              <a:ext cx="357977" cy="40825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6" idx="3"/>
              <a:endCxn id="15" idx="3"/>
            </p:cNvCxnSpPr>
            <p:nvPr/>
          </p:nvCxnSpPr>
          <p:spPr>
            <a:xfrm>
              <a:off x="4938781" y="4123896"/>
              <a:ext cx="406575" cy="357974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5" idx="1"/>
              <a:endCxn id="5" idx="3"/>
            </p:cNvCxnSpPr>
            <p:nvPr/>
          </p:nvCxnSpPr>
          <p:spPr>
            <a:xfrm rot="5400000">
              <a:off x="4963080" y="5232148"/>
              <a:ext cx="357979" cy="406574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5" idx="1"/>
              <a:endCxn id="4" idx="1"/>
            </p:cNvCxnSpPr>
            <p:nvPr/>
          </p:nvCxnSpPr>
          <p:spPr>
            <a:xfrm rot="10800000">
              <a:off x="3755956" y="5256449"/>
              <a:ext cx="408251" cy="357976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3624601" y="4745222"/>
              <a:ext cx="262707" cy="26270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99506" y="4481869"/>
            <a:ext cx="908014" cy="774576"/>
            <a:chOff x="5097190" y="4481869"/>
            <a:chExt cx="908014" cy="774576"/>
          </a:xfrm>
        </p:grpSpPr>
        <p:sp>
          <p:nvSpPr>
            <p:cNvPr id="26" name="Rounded Rectangle 25"/>
            <p:cNvSpPr/>
            <p:nvPr/>
          </p:nvSpPr>
          <p:spPr>
            <a:xfrm rot="16200000">
              <a:off x="4951111" y="4627948"/>
              <a:ext cx="774576" cy="482417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9" name="Shape 48"/>
            <p:cNvCxnSpPr/>
            <p:nvPr/>
          </p:nvCxnSpPr>
          <p:spPr>
            <a:xfrm flipH="1">
              <a:off x="5597409" y="4901351"/>
              <a:ext cx="407795" cy="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30" name="Shape 48"/>
            <p:cNvCxnSpPr/>
            <p:nvPr/>
          </p:nvCxnSpPr>
          <p:spPr>
            <a:xfrm>
              <a:off x="5597409" y="4745633"/>
              <a:ext cx="403155" cy="1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</p:grpSp>
      <p:sp>
        <p:nvSpPr>
          <p:cNvPr id="22" name="TextBox 21"/>
          <p:cNvSpPr txBox="1"/>
          <p:nvPr/>
        </p:nvSpPr>
        <p:spPr>
          <a:xfrm>
            <a:off x="4077883" y="5065306"/>
            <a:ext cx="958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. . .</a:t>
            </a:r>
            <a:endParaRPr 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3125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x-none">
                <a:latin typeface="+mj-lt"/>
              </a:rPr>
              <a:t>Parameterized Synthesis </a:t>
            </a:r>
            <a:r>
              <a:rPr lang="x-none" smtClean="0">
                <a:latin typeface="+mj-lt"/>
              </a:rPr>
              <a:t>Problem</a:t>
            </a:r>
            <a:endParaRPr lang="x-none">
              <a:latin typeface="+mj-lt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00584" y="1622385"/>
            <a:ext cx="6855792" cy="2646848"/>
          </a:xfrm>
          <a:prstGeom prst="rect">
            <a:avLst/>
          </a:prstGeom>
          <a:ln w="38100" cap="flat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/>
              <a:t>Given parameterized specification </a:t>
            </a:r>
            <a:r>
              <a:rPr lang="x-none" i="1" smtClean="0">
                <a:solidFill>
                  <a:srgbClr val="FF0000"/>
                </a:solidFill>
              </a:rPr>
              <a:t>φ</a:t>
            </a:r>
            <a:r>
              <a:rPr lang="x-none" smtClean="0">
                <a:solidFill>
                  <a:srgbClr val="000000"/>
                </a:solidFill>
              </a:rPr>
              <a:t>, </a:t>
            </a:r>
            <a:endParaRPr lang="x-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/>
              <a:t>find a process implementation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x-none" i="1" smtClean="0"/>
              <a:t> </a:t>
            </a:r>
            <a:endParaRPr lang="x-none" i="1"/>
          </a:p>
          <a:p>
            <a: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/</a:t>
            </a:r>
            <a:r>
              <a:rPr lang="x-none" smtClean="0"/>
              <a:t>and </a:t>
            </a:r>
            <a:r>
              <a:rPr lang="en-US" dirty="0" smtClean="0"/>
              <a:t>parameterized </a:t>
            </a:r>
            <a:r>
              <a:rPr lang="x-none" smtClean="0"/>
              <a:t>architecture </a:t>
            </a:r>
            <a:r>
              <a:rPr lang="x-none" i="1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dirty="0" smtClean="0"/>
              <a:t>:</a:t>
            </a:r>
            <a:endParaRPr lang="x-none"/>
          </a:p>
          <a:p>
            <a:pPr marL="0" lvl="0" indent="0" algn="ctr">
              <a:spcBef>
                <a:spcPts val="600"/>
              </a:spcBef>
              <a:buClr>
                <a:srgbClr val="000000"/>
              </a:buClr>
              <a:buSzPct val="36666"/>
              <a:buNone/>
            </a:pPr>
            <a:r>
              <a:rPr lang="x-none" i="1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  <a:r>
              <a:rPr lang="x-none" i="1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x-none" i="1" smtClean="0">
                <a:solidFill>
                  <a:srgbClr val="FF0000"/>
                </a:solidFill>
              </a:rPr>
              <a:t> </a:t>
            </a:r>
            <a:r>
              <a:rPr lang="x-none">
                <a:solidFill>
                  <a:srgbClr val="FF0000"/>
                </a:solidFill>
              </a:rPr>
              <a:t>⊨</a:t>
            </a:r>
            <a:r>
              <a:rPr lang="x-none" i="1">
                <a:solidFill>
                  <a:srgbClr val="FF0000"/>
                </a:solidFill>
              </a:rPr>
              <a:t> </a:t>
            </a:r>
            <a:r>
              <a:rPr lang="x-none" i="1" smtClean="0">
                <a:solidFill>
                  <a:srgbClr val="FF0000"/>
                </a:solidFill>
              </a:rPr>
              <a:t>φ</a:t>
            </a:r>
            <a:r>
              <a:rPr lang="en-US" i="1" baseline="-25000" dirty="0" smtClean="0">
                <a:solidFill>
                  <a:srgbClr val="FF0000"/>
                </a:solidFill>
              </a:rPr>
              <a:t>n</a:t>
            </a:r>
          </a:p>
          <a:p>
            <a:pPr marL="0" lvl="0" indent="0" algn="ctr">
              <a:spcBef>
                <a:spcPts val="600"/>
              </a:spcBef>
              <a:buClr>
                <a:srgbClr val="000000"/>
              </a:buClr>
              <a:buSzPct val="36666"/>
              <a:buNone/>
            </a:pPr>
            <a:r>
              <a:rPr lang="en-US" dirty="0" smtClean="0"/>
              <a:t>for any number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processes</a:t>
            </a:r>
            <a:endParaRPr lang="x-none" i="1">
              <a:solidFill>
                <a:srgbClr val="FF0000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468064" y="4970487"/>
            <a:ext cx="8280400" cy="1132587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0" indent="0" algn="ctr">
              <a:buNone/>
            </a:pPr>
            <a:r>
              <a:rPr lang="en-US" dirty="0" smtClean="0"/>
              <a:t>Undecidable /even </a:t>
            </a:r>
            <a:r>
              <a:rPr lang="en-US" dirty="0"/>
              <a:t>for token </a:t>
            </a:r>
            <a:r>
              <a:rPr lang="en-US" dirty="0" smtClean="0"/>
              <a:t>rings/</a:t>
            </a:r>
          </a:p>
          <a:p>
            <a:pPr marL="0" indent="0" algn="ctr">
              <a:buNone/>
            </a:pPr>
            <a:r>
              <a:rPr lang="en-US" dirty="0" smtClean="0"/>
              <a:t>=&gt; semi-decision procedures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uiExpand="1" build="p"/>
    </p:bldLst>
  </p:timing>
</p:sld>
</file>

<file path=ppt/theme/theme1.xml><?xml version="1.0" encoding="utf-8"?>
<a:theme xmlns:a="http://schemas.openxmlformats.org/drawingml/2006/main" name="Ri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2219</Words>
  <Application>Microsoft Office PowerPoint</Application>
  <PresentationFormat>On-screen Show (4:3)</PresentationFormat>
  <Paragraphs>325</Paragraphs>
  <Slides>36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RiSE</vt:lpstr>
      <vt:lpstr>Towards  Efficient Parameterized Synthesis</vt:lpstr>
      <vt:lpstr>PowerPoint Presentation</vt:lpstr>
      <vt:lpstr>PowerPoint Presentation</vt:lpstr>
      <vt:lpstr>Synthesis time of AMBA arbiter</vt:lpstr>
      <vt:lpstr>Outline</vt:lpstr>
      <vt:lpstr>Parameterized Specification</vt:lpstr>
      <vt:lpstr>Parameterized Systems</vt:lpstr>
      <vt:lpstr>Parameterized Token Rings</vt:lpstr>
      <vt:lpstr>Parameterized Synthesis Problem</vt:lpstr>
      <vt:lpstr>Parameterized Synthesis Method [JB12]</vt:lpstr>
      <vt:lpstr>Cutoffs in Token Rings</vt:lpstr>
      <vt:lpstr>Synthesis of Parameterized Arbiter</vt:lpstr>
      <vt:lpstr>Adaption of Bounded Synthesis to Parameterized Synthesis [JB12, SF07]</vt:lpstr>
      <vt:lpstr>The Problems</vt:lpstr>
      <vt:lpstr>Outline</vt:lpstr>
      <vt:lpstr>Language: more indices</vt:lpstr>
      <vt:lpstr>Outline</vt:lpstr>
      <vt:lpstr>Optimizations of Encoding</vt:lpstr>
      <vt:lpstr>Evaluation of Bottom-Up Encoding</vt:lpstr>
      <vt:lpstr>Outline</vt:lpstr>
      <vt:lpstr>Strengthening of Specifications</vt:lpstr>
      <vt:lpstr>Idea of Strengthening</vt:lpstr>
      <vt:lpstr>Localizing: in depth</vt:lpstr>
      <vt:lpstr>Evaluation of Strengthening</vt:lpstr>
      <vt:lpstr>Outline</vt:lpstr>
      <vt:lpstr>Non-Modular Synthesis</vt:lpstr>
      <vt:lpstr>Modular Synthesis</vt:lpstr>
      <vt:lpstr>Evaluation of Modular Synthesis</vt:lpstr>
      <vt:lpstr>Outline</vt:lpstr>
      <vt:lpstr>Environment Abstraction</vt:lpstr>
      <vt:lpstr>Environment Abstraction (cont.)</vt:lpstr>
      <vt:lpstr>Evaluation of Environment Abstraction</vt:lpstr>
      <vt:lpstr>General Optimizations: sum up</vt:lpstr>
      <vt:lpstr>Prototype Implementation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</dc:title>
  <dc:creator>Ayrat Khalimov</dc:creator>
  <cp:lastModifiedBy>art_haali</cp:lastModifiedBy>
  <cp:revision>1140</cp:revision>
  <dcterms:modified xsi:type="dcterms:W3CDTF">2013-01-20T15:49:35Z</dcterms:modified>
</cp:coreProperties>
</file>