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5"/>
  </p:notesMasterIdLst>
  <p:sldIdLst>
    <p:sldId id="256" r:id="rId2"/>
    <p:sldId id="343" r:id="rId3"/>
    <p:sldId id="339" r:id="rId4"/>
    <p:sldId id="340" r:id="rId5"/>
    <p:sldId id="341" r:id="rId6"/>
    <p:sldId id="342" r:id="rId7"/>
    <p:sldId id="274" r:id="rId8"/>
    <p:sldId id="268" r:id="rId9"/>
    <p:sldId id="296" r:id="rId10"/>
    <p:sldId id="277" r:id="rId11"/>
    <p:sldId id="294" r:id="rId12"/>
    <p:sldId id="297" r:id="rId13"/>
    <p:sldId id="289" r:id="rId14"/>
    <p:sldId id="283" r:id="rId15"/>
    <p:sldId id="285" r:id="rId16"/>
    <p:sldId id="284" r:id="rId17"/>
    <p:sldId id="286" r:id="rId18"/>
    <p:sldId id="319" r:id="rId19"/>
    <p:sldId id="318" r:id="rId20"/>
    <p:sldId id="310" r:id="rId21"/>
    <p:sldId id="325" r:id="rId22"/>
    <p:sldId id="302" r:id="rId23"/>
    <p:sldId id="324" r:id="rId24"/>
    <p:sldId id="327" r:id="rId25"/>
    <p:sldId id="328" r:id="rId26"/>
    <p:sldId id="312" r:id="rId27"/>
    <p:sldId id="331" r:id="rId28"/>
    <p:sldId id="332" r:id="rId29"/>
    <p:sldId id="351" r:id="rId30"/>
    <p:sldId id="330" r:id="rId31"/>
    <p:sldId id="335" r:id="rId32"/>
    <p:sldId id="333" r:id="rId33"/>
    <p:sldId id="336" r:id="rId34"/>
    <p:sldId id="337" r:id="rId35"/>
    <p:sldId id="352" r:id="rId36"/>
    <p:sldId id="344" r:id="rId37"/>
    <p:sldId id="345" r:id="rId38"/>
    <p:sldId id="346" r:id="rId39"/>
    <p:sldId id="347" r:id="rId40"/>
    <p:sldId id="350" r:id="rId41"/>
    <p:sldId id="348" r:id="rId42"/>
    <p:sldId id="353" r:id="rId43"/>
    <p:sldId id="35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7E27"/>
    <a:srgbClr val="00CC00"/>
    <a:srgbClr val="0000FF"/>
    <a:srgbClr val="CC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91834" autoAdjust="0"/>
  </p:normalViewPr>
  <p:slideViewPr>
    <p:cSldViewPr>
      <p:cViewPr>
        <p:scale>
          <a:sx n="75" d="100"/>
          <a:sy n="75" d="100"/>
        </p:scale>
        <p:origin x="-758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E8390-740A-4156-84F4-AF6D97A256E8}" type="datetimeFigureOut">
              <a:rPr lang="en-US" smtClean="0"/>
              <a:t>7/23/2014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32CE-271A-43BA-8885-2AB95CF7C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02F10-A2AE-4ACF-ACB2-3C5DEECE22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02F10-A2AE-4ACF-ACB2-3C5DEECE22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4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dirty="0" smtClean="0"/>
              <a:t>Questionable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dirty="0" smtClean="0"/>
              <a:t>Beautify</a:t>
            </a:r>
            <a:r>
              <a:rPr lang="en-US" baseline="0" dirty="0" smtClean="0"/>
              <a:t> these figures – make it similar to token rings</a:t>
            </a:r>
            <a:endParaRPr 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r>
              <a:rPr lang="en-US" baseline="0" dirty="0" smtClean="0"/>
              <a:t>Decision procedure != synthesis</a:t>
            </a:r>
          </a:p>
          <a:p>
            <a:r>
              <a:rPr lang="en-US" dirty="0" smtClean="0"/>
              <a:t>Point</a:t>
            </a:r>
            <a:r>
              <a:rPr lang="en-US" baseline="0" dirty="0" smtClean="0"/>
              <a:t> with arrows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932CE-271A-43BA-8885-2AB95CF7C6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5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5431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tx2"/>
          </a:solidFill>
        </p:spPr>
        <p:txBody>
          <a:bodyPr>
            <a:noAutofit/>
          </a:bodyPr>
          <a:lstStyle>
            <a:lvl1pPr>
              <a:defRPr sz="4000" b="1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itchFamily="34" charset="0"/>
              <a:buChar char="•"/>
              <a:defRPr/>
            </a:lvl1pPr>
            <a:lvl2pPr marL="742950" indent="-285750">
              <a:buClr>
                <a:srgbClr val="0070C0"/>
              </a:buClr>
              <a:buFont typeface="Arial" pitchFamily="34" charset="0"/>
              <a:buChar char="­"/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4770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503761"/>
            <a:ext cx="792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9877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­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030A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3150"/>
            <a:ext cx="9144000" cy="2000250"/>
          </a:xfrm>
        </p:spPr>
        <p:txBody>
          <a:bodyPr>
            <a:noAutofit/>
          </a:bodyPr>
          <a:lstStyle/>
          <a:p>
            <a:r>
              <a:rPr lang="en-US" sz="4600" b="1" dirty="0" smtClean="0"/>
              <a:t>Parameterized </a:t>
            </a:r>
            <a:r>
              <a:rPr lang="en-US" sz="4600" b="1" dirty="0"/>
              <a:t>Synthesis </a:t>
            </a:r>
            <a:r>
              <a:rPr lang="en-US" sz="4600" b="1" dirty="0" smtClean="0"/>
              <a:t/>
            </a:r>
            <a:br>
              <a:rPr lang="en-US" sz="4600" b="1" dirty="0" smtClean="0"/>
            </a:br>
            <a:r>
              <a:rPr lang="en-US" sz="4600" b="1" dirty="0" smtClean="0"/>
              <a:t>Case Study:</a:t>
            </a:r>
            <a:br>
              <a:rPr lang="en-US" sz="4600" b="1" dirty="0" smtClean="0"/>
            </a:br>
            <a:r>
              <a:rPr lang="en-US" sz="5200" b="1" dirty="0" smtClean="0"/>
              <a:t>AMBA Arbiter</a:t>
            </a:r>
            <a:endParaRPr lang="en-US" sz="5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4" y="6229796"/>
            <a:ext cx="1090231" cy="539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6682" y="5464314"/>
            <a:ext cx="5204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SYNT 2014</a:t>
            </a:r>
          </a:p>
          <a:p>
            <a:pPr algn="ctr"/>
            <a:r>
              <a:rPr 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Roderick Bloem,  Swen Jacobs,  </a:t>
            </a:r>
            <a:r>
              <a:rPr lang="en-US" sz="2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Ayrat Khalimov</a:t>
            </a: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20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3" descr="C:\Users\akhalimov\Desktop\logo_ri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56" y="6289012"/>
            <a:ext cx="1296144" cy="4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7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226" y="4406900"/>
            <a:ext cx="8918574" cy="1362075"/>
          </a:xfrm>
        </p:spPr>
        <p:txBody>
          <a:bodyPr>
            <a:normAutofit/>
          </a:bodyPr>
          <a:lstStyle/>
          <a:p>
            <a:r>
              <a:rPr lang="en-US" dirty="0" smtClean="0"/>
              <a:t>parameterized synthesis </a:t>
            </a:r>
            <a:r>
              <a:rPr lang="en-US" dirty="0" err="1" smtClean="0"/>
              <a:t>METhod</a:t>
            </a:r>
            <a:r>
              <a:rPr lang="en-US" dirty="0" smtClean="0"/>
              <a:t> </a:t>
            </a:r>
            <a:r>
              <a:rPr lang="en-US" sz="3000" dirty="0" smtClean="0"/>
              <a:t>[JB12]</a:t>
            </a:r>
            <a:endParaRPr lang="en-US" sz="3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0" y="-114389"/>
            <a:ext cx="914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x-none" smtClean="0">
                <a:latin typeface="+mj-lt"/>
              </a:rPr>
              <a:t>Cut</a:t>
            </a:r>
            <a:r>
              <a:rPr lang="en-US" dirty="0"/>
              <a:t>-</a:t>
            </a:r>
            <a:r>
              <a:rPr lang="x-none" smtClean="0">
                <a:latin typeface="+mj-lt"/>
              </a:rPr>
              <a:t>offs </a:t>
            </a:r>
            <a:r>
              <a:rPr lang="x-none">
                <a:latin typeface="+mj-lt"/>
              </a:rPr>
              <a:t>in Token </a:t>
            </a:r>
            <a:r>
              <a:rPr lang="x-none" smtClean="0">
                <a:latin typeface="+mj-lt"/>
              </a:rPr>
              <a:t>Rings</a:t>
            </a:r>
            <a:r>
              <a:rPr lang="en-US" dirty="0" smtClean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[EN95,03]</a:t>
            </a:r>
            <a:endParaRPr lang="x-none" sz="3000" b="0">
              <a:solidFill>
                <a:srgbClr val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Shape 120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286000" y="1447800"/>
                <a:ext cx="4572000" cy="2085669"/>
              </a:xfrm>
              <a:prstGeom prst="rect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91425" tIns="91425" rIns="91425" bIns="91425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≥2: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⊨ 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𝐿𝑇𝐿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  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lv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2400" b="0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lvl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  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⊨ ∀</m:t>
                      </m:r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𝐿𝑇𝐿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20" name="Shape 1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0" y="1447800"/>
                <a:ext cx="4572000" cy="208566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" y="4114800"/>
                <a:ext cx="8839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In addition, 1-indexed assumptions are allowed: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</a:t>
                </a:r>
                <a:r>
                  <a:rPr lang="en-US" sz="2400" dirty="0" smtClean="0"/>
                  <a:t>roperties of the form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𝑎𝑠𝑠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→ ∀</m:t>
                    </m:r>
                    <m:r>
                      <a:rPr lang="en-US" sz="2400" b="0" i="1" smtClean="0">
                        <a:latin typeface="Cambria Math"/>
                      </a:rPr>
                      <m:t>𝑗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𝑔𝑢𝑎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 smtClean="0"/>
                  <a:t>”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cut-off is also 2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14800"/>
                <a:ext cx="8839200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034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480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Cut-offs in Token Rings: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33"/>
              <p:cNvSpPr txBox="1">
                <a:spLocks/>
              </p:cNvSpPr>
              <p:nvPr/>
            </p:nvSpPr>
            <p:spPr>
              <a:xfrm>
                <a:off x="304800" y="955461"/>
                <a:ext cx="8534400" cy="1662604"/>
              </a:xfrm>
              <a:prstGeom prst="rect">
                <a:avLst/>
              </a:prstGeom>
            </p:spPr>
            <p:txBody>
              <a:bodyPr vert="horz" lIns="91425" tIns="91425" rIns="91425" bIns="91425" rtlCol="0" anchor="b" anchorCtr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: 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>
                          <a:solidFill>
                            <a:srgbClr val="7030A0"/>
                          </a:solidFill>
                          <a:latin typeface="Cambria Math"/>
                        </a:rPr>
                        <m:t>𝐆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b="1" i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𝐅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𝑟𝑎𝑛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∧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𝐆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𝑔𝑟𝑎𝑛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𝑡𝑜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solidFill>
                    <a:srgbClr val="000000"/>
                  </a:solidFill>
                </a:endParaRPr>
              </a:p>
              <a:p>
                <a:pPr marL="0" indent="0" algn="ctr">
                  <a:lnSpc>
                    <a:spcPct val="150000"/>
                  </a:lnSpc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 pitchFamily="34" charset="0"/>
                  <a:buNone/>
                </a:pPr>
                <a:r>
                  <a:rPr lang="en-US" dirty="0" smtClean="0"/>
                  <a:t>cut-off = 2</a:t>
                </a:r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Shap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55461"/>
                <a:ext cx="8534400" cy="1662604"/>
              </a:xfrm>
              <a:prstGeom prst="rect">
                <a:avLst/>
              </a:prstGeom>
              <a:blipFill rotWithShape="1">
                <a:blip r:embed="rId2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295400" y="4343400"/>
            <a:ext cx="1000184" cy="1254304"/>
            <a:chOff x="2584539" y="5375096"/>
            <a:chExt cx="1000184" cy="1254304"/>
          </a:xfrm>
        </p:grpSpPr>
        <p:grpSp>
          <p:nvGrpSpPr>
            <p:cNvPr id="54" name="Group 53"/>
            <p:cNvGrpSpPr/>
            <p:nvPr/>
          </p:nvGrpSpPr>
          <p:grpSpPr>
            <a:xfrm>
              <a:off x="2584539" y="5375096"/>
              <a:ext cx="1000184" cy="1254304"/>
              <a:chOff x="2584539" y="5375096"/>
              <a:chExt cx="1000184" cy="125430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584539" y="5378937"/>
                <a:ext cx="1000184" cy="1250463"/>
                <a:chOff x="755576" y="1538506"/>
                <a:chExt cx="1224136" cy="1530454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55576" y="1699056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hape 157"/>
                <p:cNvSpPr/>
                <p:nvPr/>
              </p:nvSpPr>
              <p:spPr>
                <a:xfrm>
                  <a:off x="1187185" y="1538506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61" name="Shape 157"/>
                <p:cNvSpPr/>
                <p:nvPr/>
              </p:nvSpPr>
              <p:spPr>
                <a:xfrm>
                  <a:off x="1186389" y="2708044"/>
                  <a:ext cx="360917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2934514" y="5375096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2934514" y="632841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813280" y="5791200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280" y="5791200"/>
                  <a:ext cx="69192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915816" y="3624586"/>
            <a:ext cx="5599244" cy="2537134"/>
            <a:chOff x="2915816" y="3624586"/>
            <a:chExt cx="5599244" cy="2537134"/>
          </a:xfrm>
        </p:grpSpPr>
        <p:sp>
          <p:nvSpPr>
            <p:cNvPr id="9" name="Shape 152"/>
            <p:cNvSpPr/>
            <p:nvPr/>
          </p:nvSpPr>
          <p:spPr>
            <a:xfrm>
              <a:off x="2915816" y="4855641"/>
              <a:ext cx="627599" cy="2555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spAutoFit/>
            </a:bodyPr>
            <a:lstStyle/>
            <a:p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6012160" y="3624586"/>
              <a:ext cx="2502900" cy="2537134"/>
              <a:chOff x="5918625" y="3717032"/>
              <a:chExt cx="2502900" cy="2537134"/>
            </a:xfrm>
          </p:grpSpPr>
          <p:sp>
            <p:nvSpPr>
              <p:cNvPr id="33" name="Shape 153"/>
              <p:cNvSpPr/>
              <p:nvPr/>
            </p:nvSpPr>
            <p:spPr>
              <a:xfrm>
                <a:off x="6036400" y="3828741"/>
                <a:ext cx="2316299" cy="2316299"/>
              </a:xfrm>
              <a:prstGeom prst="ellips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4" name="Shape 154"/>
              <p:cNvSpPr/>
              <p:nvPr/>
            </p:nvSpPr>
            <p:spPr>
              <a:xfrm>
                <a:off x="6299625" y="40560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5" name="Shape 155"/>
              <p:cNvSpPr/>
              <p:nvPr/>
            </p:nvSpPr>
            <p:spPr>
              <a:xfrm>
                <a:off x="6588950" y="38157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6" name="Shape 156"/>
              <p:cNvSpPr/>
              <p:nvPr/>
            </p:nvSpPr>
            <p:spPr>
              <a:xfrm>
                <a:off x="6909225" y="3751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7" name="Shape 157"/>
              <p:cNvSpPr/>
              <p:nvPr/>
            </p:nvSpPr>
            <p:spPr>
              <a:xfrm>
                <a:off x="7290225" y="3717032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8" name="Shape 158"/>
              <p:cNvSpPr/>
              <p:nvPr/>
            </p:nvSpPr>
            <p:spPr>
              <a:xfrm>
                <a:off x="6071025" y="43608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39" name="Shape 159"/>
              <p:cNvSpPr/>
              <p:nvPr/>
            </p:nvSpPr>
            <p:spPr>
              <a:xfrm>
                <a:off x="5918625" y="47418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0" name="Shape 160"/>
              <p:cNvSpPr/>
              <p:nvPr/>
            </p:nvSpPr>
            <p:spPr>
              <a:xfrm>
                <a:off x="5918625" y="51228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1" name="Shape 161"/>
              <p:cNvSpPr/>
              <p:nvPr/>
            </p:nvSpPr>
            <p:spPr>
              <a:xfrm>
                <a:off x="6071025" y="54276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2" name="Shape 162"/>
              <p:cNvSpPr/>
              <p:nvPr/>
            </p:nvSpPr>
            <p:spPr>
              <a:xfrm>
                <a:off x="6299625" y="57324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3" name="Shape 163"/>
              <p:cNvSpPr/>
              <p:nvPr/>
            </p:nvSpPr>
            <p:spPr>
              <a:xfrm>
                <a:off x="6604425" y="58848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4" name="Shape 164"/>
              <p:cNvSpPr/>
              <p:nvPr/>
            </p:nvSpPr>
            <p:spPr>
              <a:xfrm>
                <a:off x="6985425" y="6037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5" name="Shape 165"/>
              <p:cNvSpPr/>
              <p:nvPr/>
            </p:nvSpPr>
            <p:spPr>
              <a:xfrm>
                <a:off x="7366425" y="59610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6" name="Shape 166"/>
              <p:cNvSpPr/>
              <p:nvPr/>
            </p:nvSpPr>
            <p:spPr>
              <a:xfrm>
                <a:off x="7671225" y="58848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7" name="Shape 167"/>
              <p:cNvSpPr/>
              <p:nvPr/>
            </p:nvSpPr>
            <p:spPr>
              <a:xfrm>
                <a:off x="7976025" y="55800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8" name="Shape 168"/>
              <p:cNvSpPr/>
              <p:nvPr/>
            </p:nvSpPr>
            <p:spPr>
              <a:xfrm>
                <a:off x="8204625" y="5275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49" name="Shape 169"/>
              <p:cNvSpPr/>
              <p:nvPr/>
            </p:nvSpPr>
            <p:spPr>
              <a:xfrm>
                <a:off x="8204625" y="4894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50" name="Shape 170"/>
              <p:cNvSpPr/>
              <p:nvPr/>
            </p:nvSpPr>
            <p:spPr>
              <a:xfrm>
                <a:off x="8204625" y="4513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51" name="Shape 171"/>
              <p:cNvSpPr/>
              <p:nvPr/>
            </p:nvSpPr>
            <p:spPr>
              <a:xfrm>
                <a:off x="7976025" y="41322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sp>
            <p:nvSpPr>
              <p:cNvPr id="52" name="Shape 172"/>
              <p:cNvSpPr/>
              <p:nvPr/>
            </p:nvSpPr>
            <p:spPr>
              <a:xfrm>
                <a:off x="7671225" y="3903666"/>
                <a:ext cx="216900" cy="216900"/>
              </a:xfrm>
              <a:prstGeom prst="ellipse">
                <a:avLst/>
              </a:prstGeom>
              <a:solidFill>
                <a:schemeClr val="lt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</p:grpSp>
        <p:sp>
          <p:nvSpPr>
            <p:cNvPr id="8" name="Shape 152"/>
            <p:cNvSpPr/>
            <p:nvPr/>
          </p:nvSpPr>
          <p:spPr>
            <a:xfrm>
              <a:off x="4932040" y="4848495"/>
              <a:ext cx="627599" cy="25552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wrap="square" lIns="91425" tIns="91425" rIns="91425" bIns="91425" anchor="ctr" anchorCtr="0">
              <a:spAutoFit/>
            </a:bodyPr>
            <a:lstStyle/>
            <a:p>
              <a:endParaRPr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923929" y="4632259"/>
              <a:ext cx="674028" cy="668948"/>
              <a:chOff x="3923929" y="4632259"/>
              <a:chExt cx="674028" cy="668948"/>
            </a:xfrm>
          </p:grpSpPr>
          <p:cxnSp>
            <p:nvCxnSpPr>
              <p:cNvPr id="11" name="Shape 146"/>
              <p:cNvCxnSpPr/>
              <p:nvPr/>
            </p:nvCxnSpPr>
            <p:spPr>
              <a:xfrm rot="10800000">
                <a:off x="4386457" y="5089707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  <p:cxnSp>
            <p:nvCxnSpPr>
              <p:cNvPr id="12" name="Shape 147"/>
              <p:cNvCxnSpPr/>
              <p:nvPr/>
            </p:nvCxnSpPr>
            <p:spPr>
              <a:xfrm rot="10800000">
                <a:off x="3923929" y="4632259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  <p:sp>
            <p:nvSpPr>
              <p:cNvPr id="62" name="Rounded Rectangle 61"/>
              <p:cNvSpPr/>
              <p:nvPr/>
            </p:nvSpPr>
            <p:spPr>
              <a:xfrm>
                <a:off x="4114800" y="48006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934200" y="4724400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4724400"/>
                  <a:ext cx="69192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6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0" y="-114389"/>
            <a:ext cx="914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+mj-lt"/>
              </a:rPr>
              <a:t>Parameterized Synthesis Method</a:t>
            </a:r>
            <a:r>
              <a:rPr lang="en-US" sz="3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[JB12]</a:t>
            </a:r>
            <a:endParaRPr lang="x-none" sz="280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34360"/>
            <a:ext cx="8534400" cy="50292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Cut-offs from </a:t>
            </a:r>
            <a:r>
              <a:rPr lang="en-US" sz="2200" dirty="0" smtClean="0"/>
              <a:t>[EN95]</a:t>
            </a:r>
          </a:p>
          <a:p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4294967295"/>
          </p:nvPr>
        </p:nvSpPr>
        <p:spPr>
          <a:xfrm>
            <a:off x="5105400" y="3141663"/>
            <a:ext cx="4038600" cy="29845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Bounded synthesis approach </a:t>
            </a:r>
            <a:r>
              <a:rPr lang="en-US" sz="2200" dirty="0" smtClean="0"/>
              <a:t>[SF07]</a:t>
            </a:r>
            <a:endParaRPr lang="en-US" sz="2200" dirty="0"/>
          </a:p>
        </p:txBody>
      </p:sp>
      <p:sp>
        <p:nvSpPr>
          <p:cNvPr id="7" name="Flussdiagramm: Lochstreifen 4"/>
          <p:cNvSpPr/>
          <p:nvPr/>
        </p:nvSpPr>
        <p:spPr>
          <a:xfrm>
            <a:off x="611560" y="1811850"/>
            <a:ext cx="1080120" cy="1015311"/>
          </a:xfrm>
          <a:prstGeom prst="flowChartPunchedTape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rgbClr val="FFFFFF"/>
                </a:solidFill>
                <a:latin typeface="Arial"/>
              </a:rPr>
              <a:t>i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LTL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hteck 5"/>
          <p:cNvSpPr/>
          <p:nvPr/>
        </p:nvSpPr>
        <p:spPr>
          <a:xfrm>
            <a:off x="2804397" y="1772817"/>
            <a:ext cx="1386604" cy="1093378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calculate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dirty="0" smtClean="0">
                <a:solidFill>
                  <a:srgbClr val="FFFFFF"/>
                </a:solidFill>
                <a:ea typeface="+mn-ea"/>
                <a:cs typeface="+mn-cs"/>
              </a:rPr>
              <a:t>cut-off</a:t>
            </a: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 </a:t>
            </a:r>
          </a:p>
        </p:txBody>
      </p:sp>
      <p:sp>
        <p:nvSpPr>
          <p:cNvPr id="9" name="Rechteck 5"/>
          <p:cNvSpPr/>
          <p:nvPr/>
        </p:nvSpPr>
        <p:spPr>
          <a:xfrm>
            <a:off x="5208435" y="1766244"/>
            <a:ext cx="1307781" cy="1093378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Synthesize Token Ring</a:t>
            </a:r>
          </a:p>
          <a:p>
            <a:pPr lvl="0" algn="ctr"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of </a:t>
            </a:r>
            <a:r>
              <a:rPr lang="en-US" sz="1600" b="1" i="1" dirty="0" smtClean="0">
                <a:solidFill>
                  <a:srgbClr val="FFFFFF"/>
                </a:solidFill>
                <a:ea typeface="+mn-ea"/>
                <a:cs typeface="+mn-cs"/>
              </a:rPr>
              <a:t>cut-off</a:t>
            </a:r>
          </a:p>
          <a:p>
            <a:pPr lvl="0" algn="ctr">
              <a:defRPr/>
            </a:pPr>
            <a:r>
              <a:rPr lang="en-US" sz="1600" b="1" dirty="0" smtClean="0">
                <a:solidFill>
                  <a:srgbClr val="FFFFFF"/>
                </a:solidFill>
                <a:ea typeface="+mn-ea"/>
                <a:cs typeface="+mn-cs"/>
              </a:rPr>
              <a:t>size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1691680" y="2319506"/>
            <a:ext cx="111271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4191001" y="2312933"/>
            <a:ext cx="1017434" cy="65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28" idx="1"/>
          </p:cNvCxnSpPr>
          <p:nvPr/>
        </p:nvCxnSpPr>
        <p:spPr>
          <a:xfrm>
            <a:off x="6516216" y="2312933"/>
            <a:ext cx="936104" cy="657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ussdiagramm: Lochstreifen 4"/>
          <p:cNvSpPr/>
          <p:nvPr/>
        </p:nvSpPr>
        <p:spPr>
          <a:xfrm>
            <a:off x="7452320" y="1811850"/>
            <a:ext cx="1080120" cy="1015311"/>
          </a:xfrm>
          <a:prstGeom prst="flowChartPunchedTape">
            <a:avLst/>
          </a:prstGeom>
          <a:solidFill>
            <a:srgbClr val="2D2D8A"/>
          </a:solidFill>
          <a:ln w="25400" cap="flat" cmpd="sng" algn="ctr">
            <a:solidFill>
              <a:srgbClr val="2D2D8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</a:t>
            </a:r>
            <a:r>
              <a:rPr kumimoji="0" lang="en-US" sz="16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model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581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Challenges for the Existing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276600"/>
            <a:ext cx="8991600" cy="3505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Cut-offs are for interleaving systems, but AMBA is synchronous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Global </a:t>
            </a:r>
            <a:r>
              <a:rPr lang="en-US" dirty="0" smtClean="0"/>
              <a:t>inputs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Global outputs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Special zero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hape 120"/>
              <p:cNvSpPr txBox="1">
                <a:spLocks/>
              </p:cNvSpPr>
              <p:nvPr/>
            </p:nvSpPr>
            <p:spPr>
              <a:xfrm>
                <a:off x="1447800" y="1003527"/>
                <a:ext cx="6172200" cy="2085669"/>
              </a:xfrm>
              <a:prstGeom prst="rect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vert="horz" wrap="square" lIns="91425" tIns="91425" rIns="91425" bIns="91425" rtlCol="0" anchor="t" anchorCtr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∀</m:t>
                      </m:r>
                      <m:r>
                        <a:rPr lang="en-US" sz="2400" i="1" smtClean="0"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latin typeface="Cambria Math"/>
                        </a:rPr>
                        <m:t>≥2: 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⊨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 ∀</m:t>
                      </m:r>
                      <m:r>
                        <a:rPr lang="en-US" sz="2400" i="1" smtClean="0">
                          <a:latin typeface="Cambria Math"/>
                        </a:rPr>
                        <m:t>𝑖</m:t>
                      </m:r>
                      <m:r>
                        <a:rPr lang="en-US" sz="240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𝑎𝑠𝑠</m:t>
                      </m:r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</a:rPr>
                        <m:t>𝑔𝑢𝑎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groupChrPr>
                        <m:e/>
                      </m:groupChr>
                      <m:r>
                        <a:rPr lang="en-US" sz="2400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       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sz="240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/>
                        </a:rPr>
                        <m:t>⊨</m:t>
                      </m:r>
                      <m:r>
                        <a:rPr lang="en-US" sz="2400" b="0" i="1" smtClean="0">
                          <a:latin typeface="Cambria Math"/>
                        </a:rPr>
                        <m:t>  </m:t>
                      </m:r>
                      <m:r>
                        <a:rPr lang="en-US" sz="2400" i="1">
                          <a:latin typeface="Cambria Math"/>
                        </a:rPr>
                        <m:t>∀</m:t>
                      </m:r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𝑎𝑠𝑠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→∀</m:t>
                      </m:r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.</m:t>
                      </m:r>
                      <m:r>
                        <a:rPr lang="en-US" sz="2400" i="1">
                          <a:latin typeface="Cambria Math"/>
                        </a:rPr>
                        <m:t>𝑔𝑢𝑎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12" name="Shap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003527"/>
                <a:ext cx="6172200" cy="20856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81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challenges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Synchronous AMBA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Why not prove cut-offs for synchronous rings?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Because there are no process-independent cut-offs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But cut-offs hold </a:t>
            </a:r>
            <a:r>
              <a:rPr lang="en-US" dirty="0"/>
              <a:t>for fully asynchronous </a:t>
            </a:r>
            <a:r>
              <a:rPr lang="en-US" dirty="0" smtClean="0"/>
              <a:t>rings!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If a property holds in fully asynchronous token ring,</a:t>
            </a:r>
          </a:p>
          <a:p>
            <a:pPr lvl="2">
              <a:lnSpc>
                <a:spcPct val="170000"/>
              </a:lnSpc>
            </a:pPr>
            <a:r>
              <a:rPr lang="en-US" dirty="0" smtClean="0"/>
              <a:t>then it holds in synchronous and interleaving rings</a:t>
            </a:r>
          </a:p>
        </p:txBody>
      </p:sp>
    </p:spTree>
    <p:extLst>
      <p:ext uri="{BB962C8B-B14F-4D97-AF65-F5344CB8AC3E}">
        <p14:creationId xmlns:p14="http://schemas.microsoft.com/office/powerpoint/2010/main" val="10717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Global </a:t>
            </a:r>
            <a:r>
              <a:rPr lang="en-US" dirty="0" smtClean="0"/>
              <a:t>Inputs and Outputs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8534400" cy="54864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Why not prove cut-offs for rings with global inputs?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Because Parameterized Model Checking of </a:t>
                </a:r>
                <a:endParaRPr lang="en-US" i="1" dirty="0" smtClean="0">
                  <a:latin typeface="Cambria Math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𝑎𝑠𝑠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𝑔𝑢𝑎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undecidable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𝑎𝑠𝑠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𝑔𝑢𝑎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talks about local and global inputs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Localize the assumptions!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𝑎𝑠𝑠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→∀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𝑔𝑢𝑎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 smtClean="0"/>
                  <a:t> is replaced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𝑎𝑠𝑠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latin typeface="Cambria Math"/>
                          </a:rPr>
                          <m:t>𝑔𝑢𝑎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𝑎𝑠𝑠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𝑔𝑢𝑎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talks about local and global inputs</a:t>
                </a:r>
              </a:p>
              <a:p>
                <a:pPr lvl="2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534400" cy="5486400"/>
              </a:xfrm>
              <a:blipFill rotWithShape="1">
                <a:blip r:embed="rId2"/>
                <a:stretch>
                  <a:fillRect l="-1429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95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Zero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a.</a:t>
            </a:r>
            <a:r>
              <a:rPr lang="en-US" dirty="0" smtClean="0"/>
              <a:t>  Special </a:t>
            </a:r>
            <a:r>
              <a:rPr lang="en-US" dirty="0"/>
              <a:t>zero </a:t>
            </a:r>
            <a:r>
              <a:rPr lang="en-US" dirty="0" smtClean="0"/>
              <a:t>process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b.</a:t>
            </a:r>
            <a:r>
              <a:rPr lang="en-US" dirty="0" smtClean="0"/>
              <a:t>  Immediate reaction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c.</a:t>
            </a:r>
            <a:r>
              <a:rPr lang="en-US" dirty="0" smtClean="0"/>
              <a:t>  Global information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95400" y="862422"/>
            <a:ext cx="7010400" cy="918865"/>
            <a:chOff x="152400" y="862422"/>
            <a:chExt cx="7010400" cy="918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2400" y="862422"/>
                  <a:ext cx="63200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≠0:  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𝐆</m:t>
                        </m:r>
                        <m: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𝐺𝑅𝐴𝑁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𝐺𝑅𝐴𝑁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0" smtClean="0">
                                <a:latin typeface="Cambria Math"/>
                              </a:rPr>
                              <m:t>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𝑅𝐸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 i="1" dirty="0" smtClean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862422"/>
                  <a:ext cx="6320063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28600" y="1319622"/>
                  <a:ext cx="69342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𝐆</m:t>
                        </m:r>
                        <m:r>
                          <a:rPr lang="en-US" sz="2400" i="0"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𝐷𝐸𝐶𝐼𝐷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∧∀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:¬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𝑅𝐸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→  </m:t>
                        </m:r>
                        <m:r>
                          <a:rPr lang="en-US" sz="2400" b="1" i="0">
                            <a:latin typeface="Cambria Math"/>
                          </a:rPr>
                          <m:t>𝐗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𝐺𝑅𝐴𝑁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19622"/>
                  <a:ext cx="69342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228600" y="914400"/>
              <a:ext cx="6324600" cy="8382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2362200"/>
            <a:ext cx="40386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a.  Special Zero Process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4800" y="3779520"/>
            <a:ext cx="3733800" cy="1630680"/>
          </a:xfrm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synthesize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0" y="2759075"/>
                <a:ext cx="4531360" cy="746125"/>
              </a:xfrm>
              <a:ln w="28575">
                <a:solidFill>
                  <a:srgbClr val="0070C0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∀</m:t>
                      </m:r>
                      <m:r>
                        <a:rPr lang="en-US" sz="2000" b="0" i="1" smtClean="0">
                          <a:latin typeface="Cambria Math"/>
                        </a:rPr>
                        <m:t>𝑖</m:t>
                      </m:r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1" i="0">
                          <a:latin typeface="Cambria Math"/>
                        </a:rPr>
                        <m:t>𝐆</m:t>
                      </m:r>
                      <m:r>
                        <a:rPr lang="en-US" sz="2000" b="0" i="1">
                          <a:latin typeface="Cambria Math"/>
                        </a:rPr>
                        <m:t> 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/>
                            </a:rPr>
                            <m:t>𝐺𝑅𝐴𝑁𝑇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>
                          <a:latin typeface="Cambria Math"/>
                        </a:rPr>
                        <m:t>→</m:t>
                      </m:r>
                      <m:d>
                        <m:dPr>
                          <m:ctrlPr>
                            <a:rPr lang="en-US" sz="20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𝐺𝑅𝐴𝑁𝑇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/>
                            </a:rPr>
                            <m:t> </m:t>
                          </m:r>
                          <m:r>
                            <a:rPr lang="en-US" sz="2000" b="1" i="0">
                              <a:latin typeface="Cambria Math"/>
                            </a:rPr>
                            <m:t>𝐖</m:t>
                          </m:r>
                          <m:r>
                            <a:rPr lang="en-US" sz="2000" b="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𝑅𝐸𝑄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i="1" dirty="0" smtClean="0"/>
              </a:p>
              <a:p>
                <a:pPr marL="0" indent="0" algn="ctr">
                  <a:buNone/>
                </a:pPr>
                <a:r>
                  <a:rPr lang="en-US" sz="2000" dirty="0"/>
                  <a:t>and all other </a:t>
                </a:r>
                <a:r>
                  <a:rPr lang="en-US" sz="2000" dirty="0" smtClean="0"/>
                  <a:t>properties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2759075"/>
                <a:ext cx="4531360" cy="746125"/>
              </a:xfrm>
              <a:blipFill rotWithShape="1">
                <a:blip r:embed="rId2"/>
                <a:stretch>
                  <a:fillRect b="-14173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12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4572000" y="2759075"/>
                <a:ext cx="4495800" cy="746125"/>
              </a:xfrm>
              <a:ln w="28575"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∀</m:t>
                      </m:r>
                      <m:r>
                        <a:rPr lang="en-US" sz="2000" b="0" i="1" smtClean="0">
                          <a:latin typeface="Cambria Math"/>
                        </a:rPr>
                        <m:t>𝑖</m:t>
                      </m:r>
                      <m:r>
                        <a:rPr lang="en-US" sz="2000" b="0" i="1" smtClean="0">
                          <a:latin typeface="Cambria Math"/>
                        </a:rPr>
                        <m:t>:</m:t>
                      </m:r>
                      <m:r>
                        <a:rPr lang="en-US" sz="2000" b="1" i="0" smtClean="0">
                          <a:latin typeface="Cambria Math"/>
                        </a:rPr>
                        <m:t>𝐆</m:t>
                      </m:r>
                      <m:r>
                        <a:rPr lang="en-US" sz="2000" b="1" i="0" smtClean="0">
                          <a:latin typeface="Cambria Math"/>
                        </a:rPr>
                        <m:t>  </m:t>
                      </m:r>
                      <m:d>
                        <m:dPr>
                          <m:ctrlPr>
                            <a:rPr lang="en-US" sz="2000" b="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/>
                                </a:rPr>
                                <m:t>𝐷𝐸𝐶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>
                              <a:latin typeface="Cambria Math"/>
                            </a:rPr>
                            <m:t>∧</m:t>
                          </m:r>
                          <m:r>
                            <a:rPr lang="en-US" sz="2000" i="1">
                              <a:latin typeface="Cambria Math"/>
                            </a:rPr>
                            <m:t>∀</m:t>
                          </m:r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𝑅𝐸𝑄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→</m:t>
                      </m:r>
                      <m:r>
                        <a:rPr lang="en-US" sz="2000" b="1" i="0">
                          <a:latin typeface="Cambria Math"/>
                        </a:rPr>
                        <m:t>𝐗</m:t>
                      </m:r>
                      <m:r>
                        <a:rPr lang="en-US" sz="2000" b="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/>
                            </a:rPr>
                            <m:t>𝐻𝐺𝑅𝐴𝑁𝑇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i="1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and all other properties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4572000" y="2759075"/>
                <a:ext cx="4495800" cy="746125"/>
              </a:xfrm>
              <a:blipFill rotWithShape="1">
                <a:blip r:embed="rId3"/>
                <a:stretch>
                  <a:fillRect b="-14173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5102225" y="3779838"/>
            <a:ext cx="3736975" cy="1630362"/>
          </a:xfrm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synthesize</a:t>
            </a:r>
            <a:endParaRPr lang="en-US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40716" y="5797820"/>
            <a:ext cx="888484" cy="907780"/>
            <a:chOff x="6019800" y="4704039"/>
            <a:chExt cx="1193284" cy="1219199"/>
          </a:xfrm>
        </p:grpSpPr>
        <p:grpSp>
          <p:nvGrpSpPr>
            <p:cNvPr id="19" name="Group 18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23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4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25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20" name="Shape 157"/>
            <p:cNvSpPr/>
            <p:nvPr/>
          </p:nvSpPr>
          <p:spPr>
            <a:xfrm>
              <a:off x="6682355" y="4704039"/>
              <a:ext cx="306428" cy="305972"/>
            </a:xfrm>
            <a:prstGeom prst="ellipse">
              <a:avLst/>
            </a:prstGeom>
            <a:solidFill>
              <a:srgbClr val="FFFF00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0" tIns="0" rIns="0" bIns="0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/>
              <a:r>
                <a:rPr lang="en-US" b="1" dirty="0" smtClean="0"/>
                <a:t>0</a:t>
              </a:r>
              <a:endParaRPr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52600" y="4267200"/>
            <a:ext cx="692061" cy="865237"/>
            <a:chOff x="1752600" y="4267200"/>
            <a:chExt cx="692061" cy="865237"/>
          </a:xfrm>
        </p:grpSpPr>
        <p:sp>
          <p:nvSpPr>
            <p:cNvPr id="35" name="Oval 34"/>
            <p:cNvSpPr/>
            <p:nvPr/>
          </p:nvSpPr>
          <p:spPr>
            <a:xfrm>
              <a:off x="1752600" y="4357966"/>
              <a:ext cx="692061" cy="6920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Shape 157"/>
            <p:cNvSpPr/>
            <p:nvPr/>
          </p:nvSpPr>
          <p:spPr>
            <a:xfrm>
              <a:off x="1996609" y="4267200"/>
              <a:ext cx="204043" cy="2040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37" name="Shape 157"/>
            <p:cNvSpPr/>
            <p:nvPr/>
          </p:nvSpPr>
          <p:spPr>
            <a:xfrm>
              <a:off x="1996159" y="4928394"/>
              <a:ext cx="204043" cy="204043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46939" y="4267200"/>
            <a:ext cx="692061" cy="865237"/>
            <a:chOff x="755576" y="1538506"/>
            <a:chExt cx="1224136" cy="1530454"/>
          </a:xfrm>
        </p:grpSpPr>
        <p:sp>
          <p:nvSpPr>
            <p:cNvPr id="39" name="Oval 38"/>
            <p:cNvSpPr/>
            <p:nvPr/>
          </p:nvSpPr>
          <p:spPr>
            <a:xfrm>
              <a:off x="755576" y="1699056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hape 157"/>
            <p:cNvSpPr/>
            <p:nvPr/>
          </p:nvSpPr>
          <p:spPr>
            <a:xfrm>
              <a:off x="1187185" y="1538506"/>
              <a:ext cx="360916" cy="360916"/>
            </a:xfrm>
            <a:prstGeom prst="ellipse">
              <a:avLst/>
            </a:prstGeom>
            <a:solidFill>
              <a:srgbClr val="FFFF00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41" name="Shape 157"/>
            <p:cNvSpPr/>
            <p:nvPr/>
          </p:nvSpPr>
          <p:spPr>
            <a:xfrm>
              <a:off x="1186389" y="2708044"/>
              <a:ext cx="360917" cy="360916"/>
            </a:xfrm>
            <a:prstGeom prst="ellipse">
              <a:avLst/>
            </a:prstGeom>
            <a:solidFill>
              <a:srgbClr val="FFFF00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sp>
        <p:nvSpPr>
          <p:cNvPr id="2051" name="TextBox 2050"/>
          <p:cNvSpPr txBox="1"/>
          <p:nvPr/>
        </p:nvSpPr>
        <p:spPr>
          <a:xfrm>
            <a:off x="2971800" y="5193268"/>
            <a:ext cx="3156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combine into token ring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295400" y="862422"/>
            <a:ext cx="7010400" cy="918865"/>
            <a:chOff x="152400" y="862422"/>
            <a:chExt cx="7010400" cy="9188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52400" y="862422"/>
                  <a:ext cx="63200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i</m:t>
                        </m:r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≠0:  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𝐆</m:t>
                        </m:r>
                        <m: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𝐺𝑅𝐴𝑁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𝐺𝑅𝐴𝑁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 i="0" smtClean="0">
                                <a:latin typeface="Cambria Math"/>
                              </a:rPr>
                              <m:t>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𝑅𝐸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b="0" i="1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862422"/>
                  <a:ext cx="632006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28600" y="1319622"/>
                  <a:ext cx="69342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/>
                          </a:rPr>
                          <m:t> </m:t>
                        </m:r>
                        <m:r>
                          <a:rPr lang="en-US" sz="2400" b="1" i="0" smtClean="0">
                            <a:latin typeface="Cambria Math"/>
                          </a:rPr>
                          <m:t>𝐆</m:t>
                        </m:r>
                        <m:r>
                          <a:rPr lang="en-US" sz="2400" i="0"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𝐷𝐸𝐶𝐼𝐷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∧∀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:¬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𝑅𝐸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→  </m:t>
                        </m:r>
                        <m:r>
                          <a:rPr lang="en-US" sz="2400" b="1" i="0">
                            <a:latin typeface="Cambria Math"/>
                          </a:rPr>
                          <m:t>𝐗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</a:rPr>
                          <m:t>𝐺𝑅𝐴𝑁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1319622"/>
                  <a:ext cx="69342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228600" y="914400"/>
              <a:ext cx="6324600" cy="838200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Curved Connector 28"/>
          <p:cNvCxnSpPr>
            <a:stCxn id="49" idx="1"/>
          </p:cNvCxnSpPr>
          <p:nvPr/>
        </p:nvCxnSpPr>
        <p:spPr>
          <a:xfrm rot="10800000" flipV="1">
            <a:off x="1219200" y="1093254"/>
            <a:ext cx="76200" cy="1497545"/>
          </a:xfrm>
          <a:prstGeom prst="curvedConnector2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>
            <a:off x="7315200" y="1550455"/>
            <a:ext cx="228600" cy="1116545"/>
          </a:xfrm>
          <a:prstGeom prst="curvedConnector2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5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1" grpId="0" uiExpand="1" build="p" animBg="1"/>
      <p:bldP spid="13" grpId="0" build="p" animBg="1"/>
      <p:bldP spid="14" grpId="0" build="p"/>
      <p:bldP spid="20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What is </a:t>
            </a:r>
            <a:r>
              <a:rPr lang="en-US" dirty="0" smtClean="0"/>
              <a:t>AMBA? </a:t>
            </a:r>
            <a:r>
              <a:rPr lang="en-US" dirty="0"/>
              <a:t>Why </a:t>
            </a:r>
            <a:r>
              <a:rPr lang="en-US" dirty="0" smtClean="0"/>
              <a:t>AMBA?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What is Parameterized </a:t>
            </a:r>
            <a:r>
              <a:rPr lang="en-US" dirty="0" smtClean="0"/>
              <a:t>Synthesis Problem?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Existing approach for Parameterized </a:t>
            </a:r>
            <a:r>
              <a:rPr lang="en-US" dirty="0" smtClean="0"/>
              <a:t>Synthesis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Challenges for the existing approach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Addressing the challenges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Optimizations and Experiments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Specification (non zero process)</a:t>
            </a:r>
            <a:endParaRPr lang="en-US" dirty="0"/>
          </a:p>
        </p:txBody>
      </p:sp>
      <p:pic>
        <p:nvPicPr>
          <p:cNvPr id="3074" name="Picture 2" descr="E:\cloud\research\presentations\2014 SYNT Parameterized Synthesis Case Study Amba AHB\final-spec-i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5" y="1066800"/>
            <a:ext cx="5135985" cy="5182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5105400" y="3048000"/>
                <a:ext cx="4114800" cy="2133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∀</m:t>
                      </m:r>
                      <m:r>
                        <a:rPr lang="en-US" sz="2400" b="1" i="1" smtClean="0">
                          <a:latin typeface="Cambria Math"/>
                        </a:rPr>
                        <m:t>𝒊</m:t>
                      </m:r>
                      <m:r>
                        <a:rPr lang="en-US" sz="2400" b="1" i="1" smtClean="0">
                          <a:latin typeface="Cambria Math"/>
                        </a:rPr>
                        <m:t>:     </m:t>
                      </m:r>
                      <m:r>
                        <a:rPr lang="en-US" sz="2400" b="1" i="1" smtClean="0">
                          <a:latin typeface="Cambria Math"/>
                        </a:rPr>
                        <m:t>𝑳𝒐𝒄𝒂𝒍𝑨𝒔𝒔𝒖𝒎𝒑𝒕𝒊𝒐𝒏𝒔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2400" b="1" i="1" smtClean="0">
                          <a:latin typeface="Cambria Math"/>
                        </a:rPr>
                        <m:t>𝑳𝒐𝒄𝒂𝒍𝑮𝒖𝒂𝒓𝒂𝒏𝒕𝒆𝒆𝒔</m:t>
                      </m:r>
                      <m:r>
                        <a:rPr lang="en-US" sz="2400" b="1" i="1" smtClean="0">
                          <a:latin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</a:rPr>
                        <m:t>𝒊</m:t>
                      </m:r>
                      <m:r>
                        <a:rPr lang="en-US" sz="24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  + token ring properties</a:t>
                </a:r>
                <a:endParaRPr lang="en-US" sz="2400" b="1" dirty="0"/>
              </a:p>
            </p:txBody>
          </p:sp>
        </mc:Choice>
        <mc:Fallback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048000"/>
                <a:ext cx="4114800" cy="2133600"/>
              </a:xfrm>
              <a:prstGeom prst="rect">
                <a:avLst/>
              </a:prstGeom>
              <a:blipFill rotWithShape="1">
                <a:blip r:embed="rId3"/>
                <a:stretch>
                  <a:fillRect b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1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and Experiments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Synchronous Hub Abstraction</a:t>
            </a:r>
            <a:r>
              <a:rPr lang="en-US" b="1" dirty="0" smtClean="0"/>
              <a:t> </a:t>
            </a:r>
            <a:r>
              <a:rPr lang="en-US" sz="2200" dirty="0" smtClean="0"/>
              <a:t>[vmcai13]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Hardcoding </a:t>
            </a:r>
            <a:r>
              <a:rPr lang="en-US" dirty="0" smtClean="0"/>
              <a:t>States with </a:t>
            </a:r>
            <a:r>
              <a:rPr lang="en-US" dirty="0" smtClean="0"/>
              <a:t>the </a:t>
            </a:r>
            <a:r>
              <a:rPr lang="en-US" dirty="0" smtClean="0"/>
              <a:t>Token </a:t>
            </a:r>
            <a:r>
              <a:rPr lang="en-US" sz="2200" dirty="0" smtClean="0"/>
              <a:t>[vmcai13]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Decompositional</a:t>
            </a:r>
            <a:r>
              <a:rPr lang="en-US" dirty="0" smtClean="0"/>
              <a:t> Synthesis of Properties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Optimization of </a:t>
            </a:r>
            <a:r>
              <a:rPr lang="en-US" dirty="0" smtClean="0"/>
              <a:t>SMT </a:t>
            </a:r>
            <a:r>
              <a:rPr lang="en-US" dirty="0" smtClean="0"/>
              <a:t>Encoding for </a:t>
            </a:r>
            <a:r>
              <a:rPr lang="en-US" dirty="0" smtClean="0"/>
              <a:t>Simple GR1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Synchronous Hub Abstraction </a:t>
            </a:r>
            <a:r>
              <a:rPr lang="en-US" sz="3000" b="1" dirty="0" smtClean="0"/>
              <a:t>[vmcai13]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534400" cy="2209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Environment </a:t>
            </a:r>
            <a:r>
              <a:rPr lang="en-US" sz="2400" dirty="0" smtClean="0"/>
              <a:t>emulates the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of the second process</a:t>
            </a: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011523" y="1408647"/>
            <a:ext cx="5008749" cy="1720018"/>
            <a:chOff x="2011523" y="4009319"/>
            <a:chExt cx="5008749" cy="1720018"/>
          </a:xfrm>
        </p:grpSpPr>
        <p:grpSp>
          <p:nvGrpSpPr>
            <p:cNvPr id="5" name="Group 4"/>
            <p:cNvGrpSpPr/>
            <p:nvPr/>
          </p:nvGrpSpPr>
          <p:grpSpPr>
            <a:xfrm>
              <a:off x="2011523" y="4009319"/>
              <a:ext cx="5008749" cy="1720018"/>
              <a:chOff x="2011523" y="4009319"/>
              <a:chExt cx="5008749" cy="172001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011523" y="4009319"/>
                <a:ext cx="1000184" cy="1216612"/>
                <a:chOff x="755576" y="1579936"/>
                <a:chExt cx="1224136" cy="148902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55576" y="1699056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Shape 157"/>
                <p:cNvSpPr/>
                <p:nvPr/>
              </p:nvSpPr>
              <p:spPr>
                <a:xfrm>
                  <a:off x="1203385" y="1579936"/>
                  <a:ext cx="360917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18" name="Shape 157"/>
                <p:cNvSpPr/>
                <p:nvPr/>
              </p:nvSpPr>
              <p:spPr>
                <a:xfrm>
                  <a:off x="1187842" y="2708044"/>
                  <a:ext cx="360917" cy="360916"/>
                </a:xfrm>
                <a:prstGeom prst="ellipse">
                  <a:avLst/>
                </a:prstGeom>
                <a:solidFill>
                  <a:srgbClr val="3338FF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286000" y="5267672"/>
                    <a:ext cx="46859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5267672"/>
                    <a:ext cx="468590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9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Group 8"/>
              <p:cNvGrpSpPr/>
              <p:nvPr/>
            </p:nvGrpSpPr>
            <p:grpSpPr>
              <a:xfrm>
                <a:off x="4948729" y="4459294"/>
                <a:ext cx="1577320" cy="294888"/>
                <a:chOff x="5308769" y="4733985"/>
                <a:chExt cx="1577320" cy="294888"/>
              </a:xfrm>
            </p:grpSpPr>
            <p:sp>
              <p:nvSpPr>
                <p:cNvPr id="13" name="Shape 157"/>
                <p:cNvSpPr/>
                <p:nvPr/>
              </p:nvSpPr>
              <p:spPr>
                <a:xfrm>
                  <a:off x="5949985" y="4733985"/>
                  <a:ext cx="294888" cy="294888"/>
                </a:xfrm>
                <a:prstGeom prst="ellipse">
                  <a:avLst/>
                </a:prstGeom>
                <a:solidFill>
                  <a:srgbClr val="3338FF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cxnSp>
              <p:nvCxnSpPr>
                <p:cNvPr id="14" name="Straight Arrow Connector 13"/>
                <p:cNvCxnSpPr>
                  <a:stCxn id="13" idx="6"/>
                </p:cNvCxnSpPr>
                <p:nvPr/>
              </p:nvCxnSpPr>
              <p:spPr>
                <a:xfrm>
                  <a:off x="6244873" y="4881429"/>
                  <a:ext cx="641216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308769" y="4881429"/>
                  <a:ext cx="641216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4534841" y="4603546"/>
                <a:ext cx="734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 smtClean="0">
                    <a:latin typeface="+mj-lt"/>
                  </a:rPr>
                  <a:t>prev</a:t>
                </a:r>
                <a:endParaRPr lang="en-US" sz="2400" i="1" dirty="0">
                  <a:latin typeface="+mj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130285" y="4603545"/>
                <a:ext cx="8899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sends</a:t>
                </a:r>
                <a:endParaRPr lang="en-US" sz="24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958725" y="5267672"/>
                    <a:ext cx="159447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/>
                                </a:rPr>
                                <m:t>𝐻𝑈𝐵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8725" y="5267672"/>
                    <a:ext cx="1594475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9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Left-Right Arrow 5"/>
            <p:cNvSpPr/>
            <p:nvPr/>
          </p:nvSpPr>
          <p:spPr>
            <a:xfrm>
              <a:off x="3563888" y="4511530"/>
              <a:ext cx="576064" cy="190415"/>
            </a:xfrm>
            <a:prstGeom prst="left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37475" y="6400800"/>
            <a:ext cx="353032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is sound and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Hardcoding States with the Token </a:t>
            </a:r>
            <a:r>
              <a:rPr lang="en-US" sz="3000" dirty="0"/>
              <a:t>[vmcai13]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0"/>
            <a:ext cx="8534400" cy="2438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 AMBA processes do nothing without the token, hence: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One state – without </a:t>
            </a:r>
            <a:r>
              <a:rPr lang="en-US" dirty="0" smtClean="0"/>
              <a:t>the </a:t>
            </a:r>
            <a:r>
              <a:rPr lang="en-US" dirty="0" smtClean="0"/>
              <a:t>token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All </a:t>
            </a:r>
            <a:r>
              <a:rPr lang="en-US" dirty="0" smtClean="0"/>
              <a:t>other states – with the </a:t>
            </a:r>
            <a:r>
              <a:rPr lang="en-US" dirty="0" smtClean="0"/>
              <a:t>token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1295400"/>
            <a:ext cx="6705600" cy="22098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38800" y="2133600"/>
                <a:ext cx="67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TOK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133600"/>
                <a:ext cx="6703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37700" y="2174696"/>
                <a:ext cx="84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TOK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00" y="2174696"/>
                <a:ext cx="8435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234448" y="2143874"/>
            <a:ext cx="762000" cy="457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37475" y="6400800"/>
            <a:ext cx="364574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is sound and </a:t>
            </a:r>
            <a:r>
              <a:rPr lang="en-US" dirty="0" smtClean="0"/>
              <a:t>complete*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Decompositional</a:t>
            </a:r>
            <a:r>
              <a:rPr lang="en-US" dirty="0" smtClean="0"/>
              <a:t>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i="1" dirty="0" smtClean="0"/>
              <a:t> Synthesizing </a:t>
            </a:r>
            <a:r>
              <a:rPr lang="en-US" b="1" i="1" dirty="0" smtClean="0"/>
              <a:t>properties ‘incrementally</a:t>
            </a:r>
            <a:r>
              <a:rPr lang="en-US" b="1" i="1" dirty="0" smtClean="0"/>
              <a:t>’ </a:t>
            </a:r>
            <a:endParaRPr lang="en-US" b="1" i="1" dirty="0" smtClean="0"/>
          </a:p>
          <a:p>
            <a:pPr>
              <a:lnSpc>
                <a:spcPct val="150000"/>
              </a:lnSpc>
            </a:pPr>
            <a:r>
              <a:rPr lang="en-US" dirty="0"/>
              <a:t>A</a:t>
            </a:r>
            <a:r>
              <a:rPr lang="en-US" dirty="0" smtClean="0"/>
              <a:t>dd additional </a:t>
            </a:r>
            <a:r>
              <a:rPr lang="en-US" dirty="0" smtClean="0"/>
              <a:t>assumption </a:t>
            </a:r>
            <a:r>
              <a:rPr lang="en-US" dirty="0" smtClean="0"/>
              <a:t>on inputs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synthesize the </a:t>
            </a:r>
            <a:r>
              <a:rPr lang="en-US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Relax </a:t>
            </a:r>
            <a:r>
              <a:rPr lang="en-US" dirty="0" smtClean="0"/>
              <a:t>the </a:t>
            </a:r>
            <a:r>
              <a:rPr lang="en-US" dirty="0" smtClean="0"/>
              <a:t>assumption on inputs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synthesize the </a:t>
            </a:r>
            <a:r>
              <a:rPr lang="en-US" dirty="0" smtClean="0"/>
              <a:t>model assuming the previous one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Continue</a:t>
            </a:r>
            <a:r>
              <a:rPr lang="en-US" dirty="0" smtClean="0"/>
              <a:t>, until </a:t>
            </a:r>
            <a:r>
              <a:rPr lang="en-US" dirty="0" smtClean="0"/>
              <a:t>all additional assumptions are removed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26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953000"/>
                <a:ext cx="8534400" cy="17526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b="0" dirty="0" smtClean="0"/>
                  <a:t>Add assumption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𝑎𝑙𝑙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𝑟𝑒𝑞𝑢𝑒𝑠𝑡𝑠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𝑙𝑜𝑐𝑘𝑒𝑑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𝑏𝑢𝑟𝑠𝑡𝑠</m:t>
                    </m:r>
                  </m:oMath>
                </a14:m>
                <a:r>
                  <a:rPr lang="en-US" dirty="0" smtClean="0"/>
                  <a:t>’</a:t>
                </a:r>
                <a:endParaRPr lang="en-US" dirty="0" smtClean="0"/>
              </a:p>
              <a:p>
                <a:pPr>
                  <a:lnSpc>
                    <a:spcPct val="170000"/>
                  </a:lnSpc>
                </a:pPr>
                <a:r>
                  <a:rPr lang="en-US" dirty="0" smtClean="0"/>
                  <a:t>Assert transitions and outputs that satisfy the assumption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953000"/>
                <a:ext cx="8534400" cy="1752600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:\cloud\research\presentations\2014 SYNT Parameterized Synthesis Case Study Amba AHB\ith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7646" y="762000"/>
            <a:ext cx="10332646" cy="397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Decompositional</a:t>
            </a:r>
            <a:r>
              <a:rPr lang="en-US" dirty="0" smtClean="0"/>
              <a:t> Synthesis: non-0-process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8080" y="1295400"/>
            <a:ext cx="3200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1981200"/>
            <a:ext cx="1981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9400" y="838200"/>
            <a:ext cx="17526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838200"/>
            <a:ext cx="6629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776586">
            <a:off x="560999" y="885174"/>
            <a:ext cx="609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872522">
            <a:off x="4430915" y="2467932"/>
            <a:ext cx="104135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872522">
            <a:off x="818368" y="955993"/>
            <a:ext cx="125880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872522">
            <a:off x="6313686" y="2771500"/>
            <a:ext cx="70209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872522">
            <a:off x="8053044" y="3077565"/>
            <a:ext cx="261672" cy="205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94861" y="2692356"/>
            <a:ext cx="81534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3740" y="268986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954766">
            <a:off x="580195" y="2657326"/>
            <a:ext cx="457200" cy="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3212336">
            <a:off x="5106541" y="3265906"/>
            <a:ext cx="457200" cy="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3660917">
            <a:off x="8106539" y="2967627"/>
            <a:ext cx="457200" cy="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4953000"/>
                <a:ext cx="8534400" cy="18288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b="0" dirty="0" smtClean="0"/>
                  <a:t>Relax assumption: consider ‘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𝑎𝑙𝑙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𝑟𝑒𝑞𝑢𝑒𝑠𝑡𝑠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𝑎𝑟𝑒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𝑏𝑢𝑟𝑠𝑡𝑠</m:t>
                    </m:r>
                  </m:oMath>
                </a14:m>
                <a:r>
                  <a:rPr lang="en-US" b="0" dirty="0" smtClean="0"/>
                  <a:t>’</a:t>
                </a:r>
                <a:endParaRPr lang="en-US" dirty="0" smtClean="0"/>
              </a:p>
              <a:p>
                <a:pPr>
                  <a:lnSpc>
                    <a:spcPct val="170000"/>
                  </a:lnSpc>
                </a:pPr>
                <a:r>
                  <a:rPr lang="en-US" dirty="0" smtClean="0"/>
                  <a:t>Assert transitions and outputs that satisfy the assumption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953000"/>
                <a:ext cx="8534400" cy="1828800"/>
              </a:xfrm>
              <a:blipFill rotWithShape="1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E:\cloud\research\presentations\2014 SYNT Parameterized Synthesis Case Study Amba AHB\ith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7646" y="762000"/>
            <a:ext cx="10332646" cy="397552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Decompositional</a:t>
            </a:r>
            <a:r>
              <a:rPr lang="en-US" dirty="0"/>
              <a:t> Synthesis: non-0-process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0" y="838200"/>
            <a:ext cx="1524000" cy="236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838200"/>
            <a:ext cx="6629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776586">
            <a:off x="560999" y="885174"/>
            <a:ext cx="609600" cy="167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rot="872522">
            <a:off x="818368" y="955993"/>
            <a:ext cx="125880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872522">
            <a:off x="6313686" y="2771500"/>
            <a:ext cx="70209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872522">
            <a:off x="8053044" y="3077565"/>
            <a:ext cx="261672" cy="205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954766">
            <a:off x="580195" y="2657326"/>
            <a:ext cx="457200" cy="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3660917">
            <a:off x="8106539" y="2967627"/>
            <a:ext cx="457200" cy="6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53000"/>
            <a:ext cx="8534400" cy="18288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Synthesize original specification</a:t>
            </a:r>
            <a:endParaRPr lang="en-US" dirty="0" smtClean="0"/>
          </a:p>
        </p:txBody>
      </p:sp>
      <p:pic>
        <p:nvPicPr>
          <p:cNvPr id="2050" name="Picture 2" descr="E:\cloud\research\presentations\2014 SYNT Parameterized Synthesis Case Study Amba AHB\ith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7646" y="762000"/>
            <a:ext cx="10332646" cy="397552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Decompositional</a:t>
            </a:r>
            <a:r>
              <a:rPr lang="en-US" dirty="0"/>
              <a:t> Synthesis: non-0-process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Decompositional</a:t>
            </a:r>
            <a:r>
              <a:rPr lang="en-US" dirty="0" smtClean="0"/>
              <a:t> Synthesis: Notes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This </a:t>
                </a:r>
                <a:r>
                  <a:rPr lang="en-US" dirty="0"/>
                  <a:t>paper does not analyze the optimization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Not clear how general it is – does not work if: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start with assumption ‘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𝑙𝑜𝑐𝑘𝑒𝑑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𝑏𝑢𝑟𝑠𝑡𝑠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h𝑟𝑒𝑎𝑑𝑦</m:t>
                    </m:r>
                  </m:oMath>
                </a14:m>
                <a:r>
                  <a:rPr lang="en-US" dirty="0" smtClean="0"/>
                  <a:t>’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5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is AMBA Arbiter?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0" y="1752600"/>
            <a:ext cx="6858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m</a:t>
            </a:r>
            <a:r>
              <a:rPr lang="en-US" sz="2000" baseline="-25000" smtClean="0">
                <a:solidFill>
                  <a:schemeClr val="tx1"/>
                </a:solidFill>
              </a:rPr>
              <a:t>0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2514600"/>
            <a:ext cx="1447800" cy="929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Arbiter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6900" y="3679371"/>
            <a:ext cx="6858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</a:t>
            </a:r>
            <a:r>
              <a:rPr lang="en-US" sz="2000" baseline="-25000" smtClean="0">
                <a:solidFill>
                  <a:schemeClr val="tx1"/>
                </a:solidFill>
              </a:rPr>
              <a:t>0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0" y="3679371"/>
            <a:ext cx="6858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</a:t>
            </a:r>
            <a:r>
              <a:rPr lang="en-US" sz="2000" baseline="-25000" smtClean="0">
                <a:solidFill>
                  <a:schemeClr val="tx1"/>
                </a:solidFill>
              </a:rPr>
              <a:t>k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0" y="2781300"/>
            <a:ext cx="38100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86200" y="1752600"/>
            <a:ext cx="6858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m</a:t>
            </a:r>
            <a:r>
              <a:rPr lang="en-US" sz="2000" baseline="-25000" smtClean="0">
                <a:solidFill>
                  <a:schemeClr val="tx1"/>
                </a:solidFill>
              </a:rPr>
              <a:t>n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21" name="Up-Down Arrow 20"/>
          <p:cNvSpPr/>
          <p:nvPr/>
        </p:nvSpPr>
        <p:spPr>
          <a:xfrm>
            <a:off x="4171950" y="2286000"/>
            <a:ext cx="114300" cy="495300"/>
          </a:xfrm>
          <a:prstGeom prst="up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3" name="Up-Down Arrow 22"/>
          <p:cNvSpPr/>
          <p:nvPr/>
        </p:nvSpPr>
        <p:spPr>
          <a:xfrm>
            <a:off x="2152650" y="3162300"/>
            <a:ext cx="114300" cy="495300"/>
          </a:xfrm>
          <a:prstGeom prst="up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857750" y="3184071"/>
            <a:ext cx="114300" cy="495300"/>
          </a:xfrm>
          <a:prstGeom prst="up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98371" y="362799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…</a:t>
            </a:r>
            <a:endParaRPr lang="en-US" sz="3200"/>
          </a:p>
        </p:txBody>
      </p:sp>
      <p:sp>
        <p:nvSpPr>
          <p:cNvPr id="27" name="TextBox 26"/>
          <p:cNvSpPr txBox="1"/>
          <p:nvPr/>
        </p:nvSpPr>
        <p:spPr>
          <a:xfrm>
            <a:off x="2895600" y="17012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792288" y="4953000"/>
            <a:ext cx="5486400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0" dirty="0" smtClean="0"/>
              <a:t>AMBA bus</a:t>
            </a:r>
            <a:endParaRPr lang="en-US" sz="3200" b="1" i="0" dirty="0"/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203760" y="5519738"/>
            <a:ext cx="8663456" cy="21764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/>
              <a:t>Masters, Slaves and the Arbiter: </a:t>
            </a:r>
          </a:p>
          <a:p>
            <a:pPr marL="0" indent="0" algn="ctr">
              <a:buNone/>
            </a:pPr>
            <a:r>
              <a:rPr lang="en-US" sz="2400" dirty="0" smtClean="0"/>
              <a:t>masters request from the arbiter an access to the bus, and communicate with slaves.</a:t>
            </a:r>
          </a:p>
        </p:txBody>
      </p:sp>
      <p:cxnSp>
        <p:nvCxnSpPr>
          <p:cNvPr id="14" name="Curved Connector 13"/>
          <p:cNvCxnSpPr>
            <a:stCxn id="7" idx="0"/>
            <a:endCxn id="8" idx="0"/>
          </p:cNvCxnSpPr>
          <p:nvPr/>
        </p:nvCxnSpPr>
        <p:spPr>
          <a:xfrm rot="16200000" flipH="1">
            <a:off x="4038600" y="-419100"/>
            <a:ext cx="762000" cy="5105400"/>
          </a:xfrm>
          <a:prstGeom prst="curvedConnector3">
            <a:avLst>
              <a:gd name="adj1" fmla="val -84684"/>
            </a:avLst>
          </a:prstGeom>
          <a:ln w="1905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0"/>
            <a:endCxn id="8" idx="0"/>
          </p:cNvCxnSpPr>
          <p:nvPr/>
        </p:nvCxnSpPr>
        <p:spPr>
          <a:xfrm rot="16200000" flipH="1">
            <a:off x="5219700" y="762000"/>
            <a:ext cx="762000" cy="2743200"/>
          </a:xfrm>
          <a:prstGeom prst="curvedConnector3">
            <a:avLst>
              <a:gd name="adj1" fmla="val -30000"/>
            </a:avLst>
          </a:prstGeom>
          <a:ln w="1905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2"/>
            <a:endCxn id="8" idx="2"/>
          </p:cNvCxnSpPr>
          <p:nvPr/>
        </p:nvCxnSpPr>
        <p:spPr>
          <a:xfrm rot="5400000" flipH="1" flipV="1">
            <a:off x="4206784" y="1447256"/>
            <a:ext cx="768531" cy="4762500"/>
          </a:xfrm>
          <a:prstGeom prst="curvedConnector3">
            <a:avLst>
              <a:gd name="adj1" fmla="val -65892"/>
            </a:avLst>
          </a:prstGeom>
          <a:ln w="1905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" idx="2"/>
            <a:endCxn id="8" idx="2"/>
          </p:cNvCxnSpPr>
          <p:nvPr/>
        </p:nvCxnSpPr>
        <p:spPr>
          <a:xfrm rot="5400000" flipH="1" flipV="1">
            <a:off x="5559334" y="2799806"/>
            <a:ext cx="768531" cy="2057400"/>
          </a:xfrm>
          <a:prstGeom prst="curvedConnector3">
            <a:avLst>
              <a:gd name="adj1" fmla="val -11673"/>
            </a:avLst>
          </a:prstGeom>
          <a:ln w="1905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Up-Down Arrow 59"/>
          <p:cNvSpPr/>
          <p:nvPr/>
        </p:nvSpPr>
        <p:spPr>
          <a:xfrm>
            <a:off x="1828800" y="2286000"/>
            <a:ext cx="114300" cy="495300"/>
          </a:xfrm>
          <a:prstGeom prst="upDown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03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Direct </a:t>
            </a:r>
            <a:r>
              <a:rPr lang="en-US" dirty="0" smtClean="0"/>
              <a:t>Encoding </a:t>
            </a:r>
            <a:r>
              <a:rPr lang="en-US" dirty="0" smtClean="0"/>
              <a:t>of ‘Simple </a:t>
            </a:r>
            <a:r>
              <a:rPr lang="en-US" dirty="0" smtClean="0"/>
              <a:t>GR1’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5344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/>
                        </a:rPr>
                        <m:t>𝐆</m:t>
                      </m:r>
                      <m:r>
                        <a:rPr lang="en-US" b="0" i="1" dirty="0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latin typeface="Cambria Math"/>
                        </a:rPr>
                        <m:t>→</m:t>
                      </m:r>
                      <m:r>
                        <a:rPr lang="en-US" b="0" i="1" dirty="0" smtClean="0">
                          <a:latin typeface="Cambria Math"/>
                        </a:rPr>
                        <m:t>  </m:t>
                      </m:r>
                      <m:r>
                        <a:rPr lang="en-US" b="1" i="0" dirty="0" smtClean="0">
                          <a:latin typeface="Cambria Math"/>
                        </a:rPr>
                        <m:t>𝐆</m:t>
                      </m:r>
                      <m:r>
                        <a:rPr lang="en-US" b="0" i="1" dirty="0" smtClean="0">
                          <a:latin typeface="Cambria Math"/>
                        </a:rPr>
                        <m:t>𝛽</m:t>
                      </m:r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/>
                        </a:rPr>
                        <m:t>𝑜</m:t>
                      </m:r>
                      <m:r>
                        <a:rPr lang="en-US" b="0" i="1" dirty="0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𝑜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S</a:t>
                </a:r>
                <a:r>
                  <a:rPr lang="en-US" dirty="0" smtClean="0"/>
                  <a:t>trengthening: </a:t>
                </a:r>
                <a14:m>
                  <m:oMath xmlns:m="http://schemas.openxmlformats.org/officeDocument/2006/math">
                    <m:r>
                      <a:rPr lang="en-US" b="1" i="0" dirty="0">
                        <a:latin typeface="Cambria Math"/>
                      </a:rPr>
                      <m:t>𝐆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𝛼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→</m:t>
                        </m:r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𝑜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Can be encoded </a:t>
                </a:r>
                <a:r>
                  <a:rPr lang="en-US" dirty="0" smtClean="0"/>
                  <a:t>directly </a:t>
                </a:r>
                <a:r>
                  <a:rPr lang="en-US" dirty="0" smtClean="0"/>
                  <a:t>on SMT level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410200"/>
              </a:xfrm>
              <a:blipFill rotWithShape="1"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0" y="6400800"/>
            <a:ext cx="372428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optimization is sound but  incomplete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2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43000"/>
            <a:ext cx="8534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</a:pPr>
            <a:r>
              <a:rPr lang="en-US" dirty="0" smtClean="0"/>
              <a:t>All safety assumptions are simple GR1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8 out of 13 guarantees are simple </a:t>
            </a:r>
            <a:r>
              <a:rPr lang="en-US" dirty="0" smtClean="0"/>
              <a:t>GR1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57 vs 16 minutes (42 vs 24 states)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Encoding of ‘Simple GR1</a:t>
            </a:r>
            <a:r>
              <a:rPr lang="en-US" dirty="0" smtClean="0"/>
              <a:t>’: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Timings</a:t>
            </a:r>
            <a:endParaRPr lang="en-US" dirty="0"/>
          </a:p>
        </p:txBody>
      </p:sp>
      <p:pic>
        <p:nvPicPr>
          <p:cNvPr id="5122" name="Picture 2" descr="E:\cloud\research\presentations\2014 SYNT Parameterized Synthesis Case Study Amba AHB\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0"/>
            <a:ext cx="8763000" cy="220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3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4" name="Shape 98"/>
          <p:cNvSpPr/>
          <p:nvPr/>
        </p:nvSpPr>
        <p:spPr>
          <a:xfrm>
            <a:off x="1476301" y="1844824"/>
            <a:ext cx="5755516" cy="4238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cxnSp>
        <p:nvCxnSpPr>
          <p:cNvPr id="5" name="Shape 99"/>
          <p:cNvCxnSpPr/>
          <p:nvPr/>
        </p:nvCxnSpPr>
        <p:spPr>
          <a:xfrm rot="10800000" flipH="1">
            <a:off x="4876792" y="-120201"/>
            <a:ext cx="261600" cy="238290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6" name="Shape 100"/>
          <p:cNvCxnSpPr/>
          <p:nvPr/>
        </p:nvCxnSpPr>
        <p:spPr>
          <a:xfrm rot="10800000" flipH="1">
            <a:off x="6657714" y="-186572"/>
            <a:ext cx="72599" cy="2150399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7" name="Shape 99"/>
          <p:cNvCxnSpPr/>
          <p:nvPr/>
        </p:nvCxnSpPr>
        <p:spPr>
          <a:xfrm>
            <a:off x="2133600" y="4191000"/>
            <a:ext cx="7010400" cy="0"/>
          </a:xfrm>
          <a:prstGeom prst="straightConnector1">
            <a:avLst/>
          </a:prstGeom>
          <a:noFill/>
          <a:ln w="76200" cap="rnd">
            <a:solidFill>
              <a:srgbClr val="00B050"/>
            </a:solidFill>
            <a:prstDash val="solid"/>
            <a:round/>
            <a:headEnd type="oval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8315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US" dirty="0" smtClean="0"/>
                  <a:t>We synthesized AMBA </a:t>
                </a:r>
                <a:r>
                  <a:rPr lang="en-US" dirty="0" smtClean="0"/>
                  <a:t>arbiter parameterized </a:t>
                </a:r>
                <a:r>
                  <a:rPr lang="en-US" dirty="0" smtClean="0"/>
                  <a:t>by the </a:t>
                </a:r>
                <a:r>
                  <a:rPr lang="en-US" dirty="0" smtClean="0"/>
                  <a:t># of </a:t>
                </a:r>
                <a:r>
                  <a:rPr lang="en-US" dirty="0" smtClean="0"/>
                  <a:t>clients in token </a:t>
                </a:r>
                <a:r>
                  <a:rPr lang="en-US" dirty="0" smtClean="0"/>
                  <a:t>rings.</a:t>
                </a:r>
                <a:endParaRPr lang="en-US" dirty="0" smtClean="0"/>
              </a:p>
              <a:p>
                <a:pPr>
                  <a:lnSpc>
                    <a:spcPct val="170000"/>
                  </a:lnSpc>
                </a:pPr>
                <a:r>
                  <a:rPr lang="en-US" dirty="0" smtClean="0"/>
                  <a:t>We </a:t>
                </a:r>
                <a:r>
                  <a:rPr lang="en-US" dirty="0" smtClean="0"/>
                  <a:t>had </a:t>
                </a:r>
                <a:r>
                  <a:rPr lang="en-US" dirty="0" smtClean="0"/>
                  <a:t>to </a:t>
                </a:r>
                <a:r>
                  <a:rPr lang="en-US" dirty="0" smtClean="0"/>
                  <a:t>adapt the </a:t>
                </a:r>
                <a:r>
                  <a:rPr lang="en-US" dirty="0" smtClean="0"/>
                  <a:t>specification for cut-off results:</a:t>
                </a:r>
                <a:endParaRPr lang="en-US" dirty="0" smtClean="0"/>
              </a:p>
              <a:p>
                <a:pPr lvl="1">
                  <a:lnSpc>
                    <a:spcPct val="170000"/>
                  </a:lnSpc>
                </a:pPr>
                <a:r>
                  <a:rPr lang="en-US" dirty="0" smtClean="0"/>
                  <a:t>2 simple safety assumptions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 smtClean="0"/>
                  <a:t>2 </a:t>
                </a:r>
                <a:r>
                  <a:rPr lang="en-US" dirty="0" err="1" smtClean="0"/>
                  <a:t>liveness</a:t>
                </a:r>
                <a:r>
                  <a:rPr lang="en-US" dirty="0" smtClean="0"/>
                  <a:t> assumptions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 smtClean="0"/>
                  <a:t>8 simple safety guarantees (13 in total)</a:t>
                </a:r>
                <a:endParaRPr lang="en-US" dirty="0"/>
              </a:p>
              <a:p>
                <a:pPr lvl="1">
                  <a:lnSpc>
                    <a:spcPct val="170000"/>
                  </a:lnSpc>
                </a:pPr>
                <a:r>
                  <a:rPr lang="en-US" dirty="0" smtClean="0"/>
                  <a:t>+ 4 token ring </a:t>
                </a:r>
                <a:r>
                  <a:rPr lang="en-US" dirty="0" smtClean="0"/>
                  <a:t>properties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 smtClean="0"/>
                  <a:t>After that we synthesized a </a:t>
                </a:r>
                <a:r>
                  <a:rPr lang="en-US" i="1" dirty="0" smtClean="0"/>
                  <a:t>single</a:t>
                </a:r>
                <a:r>
                  <a:rPr lang="en-US" dirty="0" smtClean="0"/>
                  <a:t> process (hub abstraction)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dirty="0" smtClean="0"/>
                  <a:t>What </a:t>
                </a:r>
                <a:r>
                  <a:rPr lang="en-US" dirty="0" smtClean="0"/>
                  <a:t>are the key optimizations that made it possible?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dirty="0" smtClean="0"/>
                  <a:t>separation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𝑡𝑜𝑘</m:t>
                    </m:r>
                    <m:r>
                      <a:rPr lang="en-US" i="1" dirty="0" smtClean="0">
                        <a:latin typeface="Cambria Math"/>
                      </a:rPr>
                      <m:t>/¬</m:t>
                    </m:r>
                    <m:r>
                      <a:rPr lang="en-US" b="0" i="1" dirty="0" smtClean="0">
                        <a:latin typeface="Cambria Math"/>
                      </a:rPr>
                      <m:t>𝑡𝑜𝑘</m:t>
                    </m:r>
                  </m:oMath>
                </a14:m>
                <a:r>
                  <a:rPr lang="en-US" dirty="0" smtClean="0"/>
                  <a:t> states</a:t>
                </a:r>
                <a:endParaRPr lang="en-US" dirty="0" smtClean="0"/>
              </a:p>
              <a:p>
                <a:pPr lvl="1">
                  <a:lnSpc>
                    <a:spcPct val="170000"/>
                  </a:lnSpc>
                </a:pPr>
                <a:r>
                  <a:rPr lang="en-US" dirty="0" err="1" smtClean="0"/>
                  <a:t>decompositional</a:t>
                </a:r>
                <a:r>
                  <a:rPr lang="en-US" dirty="0" smtClean="0"/>
                  <a:t> </a:t>
                </a:r>
                <a:r>
                  <a:rPr lang="en-US" dirty="0" smtClean="0"/>
                  <a:t>synthesis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44000" cy="6172200"/>
              </a:xfrm>
              <a:blipFill rotWithShape="1">
                <a:blip r:embed="rId2"/>
                <a:stretch>
                  <a:fillRect l="-733" r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00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04800"/>
            <a:ext cx="2514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 smtClean="0"/>
              <a:t>Thanks!</a:t>
            </a:r>
            <a:endParaRPr lang="en-US" sz="4600" b="1" dirty="0"/>
          </a:p>
        </p:txBody>
      </p:sp>
      <p:pic>
        <p:nvPicPr>
          <p:cNvPr id="1026" name="Picture 2" descr="E:\cloud\research\presentations\2014 SYNT Parameterized Synthesis Case Study Amba AHB\d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63312"/>
            <a:ext cx="4719638" cy="16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loud\research\presentations\2014 SYNT Parameterized Synthesis Case Study Amba AHB\final-spec-i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66800"/>
            <a:ext cx="3883025" cy="39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cloud\research\presentations\2014 SYNT Parameterized Synthesis Case Study Amba AHB\ith-mo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5975570" cy="229912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29" name="Picture 5" descr="E:\cloud\research\presentations\2014 SYNT Parameterized Synthesis Case Study Amba AHB\final-spec-0-proc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62600"/>
            <a:ext cx="3227388" cy="61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200400" y="2209800"/>
            <a:ext cx="381000" cy="381000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81400" y="5105400"/>
            <a:ext cx="381000" cy="381000"/>
          </a:xfrm>
          <a:prstGeom prst="rightArrow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[J07</a:t>
            </a:r>
            <a:r>
              <a:rPr lang="en-US" sz="2000" dirty="0"/>
              <a:t>] </a:t>
            </a:r>
            <a:r>
              <a:rPr lang="en-US" sz="2000" dirty="0" smtClean="0"/>
              <a:t>Barbara </a:t>
            </a:r>
            <a:r>
              <a:rPr lang="en-US" sz="2000" dirty="0" err="1" smtClean="0"/>
              <a:t>Jobstmann</a:t>
            </a:r>
            <a:r>
              <a:rPr lang="en-US" sz="2000" dirty="0" smtClean="0"/>
              <a:t>, </a:t>
            </a:r>
            <a:r>
              <a:rPr lang="en-US" sz="2000" b="1" dirty="0" smtClean="0"/>
              <a:t>Applications </a:t>
            </a:r>
            <a:r>
              <a:rPr lang="en-US" sz="2000" b="1" dirty="0"/>
              <a:t>and Optimizations for </a:t>
            </a:r>
            <a:r>
              <a:rPr lang="en-US" sz="2000" b="1" dirty="0" smtClean="0"/>
              <a:t>LTL Synthesis</a:t>
            </a:r>
            <a:r>
              <a:rPr lang="en-US" sz="2000" dirty="0" smtClean="0"/>
              <a:t>, 2007, PhD thesis, TU Graz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17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Note on mutual exclusion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token guarantees mutual exclusion: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𝑔𝑟𝑎𝑛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𝑡𝑜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ensures mutual exclusion of grants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3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Synchronous AMBA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Why not prove cut-offs for synchronous rings?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For any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i="1" dirty="0" smtClean="0"/>
                  <a:t> there is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r>
                  <a:rPr lang="en-US" dirty="0" smtClean="0"/>
                  <a:t>process:</a:t>
                </a:r>
              </a:p>
              <a:p>
                <a:pPr lvl="1"/>
                <a:r>
                  <a:rPr lang="en-US" dirty="0" smtClean="0"/>
                  <a:t>count time between token receiving, and raises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𝑙𝑎𝑟𝑔𝑒</m:t>
                    </m:r>
                  </m:oMath>
                </a14:m>
                <a:r>
                  <a:rPr lang="en-US" dirty="0" smtClean="0"/>
                  <a:t> if time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on token receiving immediately sends it further</a:t>
                </a:r>
              </a:p>
              <a:p>
                <a:r>
                  <a:rPr lang="en-US" dirty="0" smtClean="0"/>
                  <a:t>property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¬</m:t>
                    </m:r>
                    <m:r>
                      <a:rPr lang="en-US" b="0" i="1" smtClean="0">
                        <a:latin typeface="Cambria Math"/>
                      </a:rPr>
                      <m:t>𝑙𝑎𝑟𝑔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that proves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i="1" dirty="0" smtClean="0"/>
                  <a:t> is not a cut-off.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43" t="-3152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096000" y="5181600"/>
            <a:ext cx="1162343" cy="1100462"/>
            <a:chOff x="3995936" y="1700808"/>
            <a:chExt cx="1369028" cy="1296144"/>
          </a:xfrm>
        </p:grpSpPr>
        <p:sp>
          <p:nvSpPr>
            <p:cNvPr id="6" name="Oval 5"/>
            <p:cNvSpPr/>
            <p:nvPr/>
          </p:nvSpPr>
          <p:spPr>
            <a:xfrm>
              <a:off x="4067944" y="1700808"/>
              <a:ext cx="1224136" cy="12241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hape 157"/>
            <p:cNvSpPr/>
            <p:nvPr/>
          </p:nvSpPr>
          <p:spPr>
            <a:xfrm>
              <a:off x="4139076" y="170168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  <p:sp>
          <p:nvSpPr>
            <p:cNvPr id="8" name="Shape 157"/>
            <p:cNvSpPr/>
            <p:nvPr/>
          </p:nvSpPr>
          <p:spPr>
            <a:xfrm>
              <a:off x="5004048" y="1844824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9" name="Shape 157"/>
            <p:cNvSpPr/>
            <p:nvPr/>
          </p:nvSpPr>
          <p:spPr>
            <a:xfrm>
              <a:off x="3995936" y="2420888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0" name="Shape 157"/>
            <p:cNvSpPr/>
            <p:nvPr/>
          </p:nvSpPr>
          <p:spPr>
            <a:xfrm>
              <a:off x="4860032" y="2636036"/>
              <a:ext cx="360916" cy="360916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48600" y="5105400"/>
            <a:ext cx="1193284" cy="1219428"/>
            <a:chOff x="6019800" y="4703810"/>
            <a:chExt cx="1193284" cy="1219428"/>
          </a:xfrm>
        </p:grpSpPr>
        <p:grpSp>
          <p:nvGrpSpPr>
            <p:cNvPr id="12" name="Group 11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16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17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18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13" name="Shape 157"/>
            <p:cNvSpPr/>
            <p:nvPr/>
          </p:nvSpPr>
          <p:spPr>
            <a:xfrm>
              <a:off x="6682355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00800" y="63246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3400" y="6324600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Global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85344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different ways to define global outputs via process states</a:t>
            </a:r>
          </a:p>
          <a:p>
            <a:r>
              <a:rPr lang="en-US" dirty="0" smtClean="0"/>
              <a:t>we introduce local output for each global output and use local version instead of global, e.g.:</a:t>
            </a:r>
          </a:p>
          <a:p>
            <a:pPr lvl="1"/>
            <a:r>
              <a:rPr lang="en-US" dirty="0" smtClean="0"/>
              <a:t>STATE -&gt; STATE[</a:t>
            </a:r>
            <a:r>
              <a:rPr lang="en-US" dirty="0" err="1" smtClean="0"/>
              <a:t>i</a:t>
            </a:r>
            <a:r>
              <a:rPr lang="en-US" dirty="0" smtClean="0"/>
              <a:t>] in the specification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57496" y="1599972"/>
            <a:ext cx="1193284" cy="1219428"/>
            <a:chOff x="6019800" y="4703810"/>
            <a:chExt cx="1193284" cy="1219428"/>
          </a:xfrm>
        </p:grpSpPr>
        <p:grpSp>
          <p:nvGrpSpPr>
            <p:cNvPr id="6" name="Group 5"/>
            <p:cNvGrpSpPr/>
            <p:nvPr/>
          </p:nvGrpSpPr>
          <p:grpSpPr>
            <a:xfrm>
              <a:off x="6019800" y="4800410"/>
              <a:ext cx="1193284" cy="1122828"/>
              <a:chOff x="3995936" y="1700808"/>
              <a:chExt cx="1405471" cy="1322487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067944" y="1700808"/>
                <a:ext cx="1224136" cy="12241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hape 157"/>
              <p:cNvSpPr/>
              <p:nvPr/>
            </p:nvSpPr>
            <p:spPr>
              <a:xfrm>
                <a:off x="4139076" y="1701684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 dirty="0"/>
              </a:p>
            </p:txBody>
          </p:sp>
          <p:sp>
            <p:nvSpPr>
              <p:cNvPr id="10" name="Shape 157"/>
              <p:cNvSpPr/>
              <p:nvPr/>
            </p:nvSpPr>
            <p:spPr>
              <a:xfrm>
                <a:off x="5040491" y="2168422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11" name="Shape 157"/>
              <p:cNvSpPr/>
              <p:nvPr/>
            </p:nvSpPr>
            <p:spPr>
              <a:xfrm>
                <a:off x="3995936" y="2420888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  <p:sp>
            <p:nvSpPr>
              <p:cNvPr id="12" name="Shape 157"/>
              <p:cNvSpPr/>
              <p:nvPr/>
            </p:nvSpPr>
            <p:spPr>
              <a:xfrm>
                <a:off x="4595847" y="2662379"/>
                <a:ext cx="360916" cy="360916"/>
              </a:xfrm>
              <a:prstGeom prst="ellipse">
                <a:avLst/>
              </a:prstGeom>
              <a:solidFill>
                <a:schemeClr val="bg1"/>
              </a:solidFill>
              <a:ln w="3810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sp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7" name="Shape 157"/>
            <p:cNvSpPr/>
            <p:nvPr/>
          </p:nvSpPr>
          <p:spPr>
            <a:xfrm>
              <a:off x="6682355" y="4703810"/>
              <a:ext cx="306428" cy="306428"/>
            </a:xfrm>
            <a:prstGeom prst="ellipse">
              <a:avLst/>
            </a:prstGeom>
            <a:solidFill>
              <a:schemeClr val="bg1"/>
            </a:solidFill>
            <a:ln w="381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4884180" y="2286000"/>
            <a:ext cx="12192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884180" y="1600200"/>
            <a:ext cx="2619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HMASTER,  HMASTLOCK,  </a:t>
            </a:r>
          </a:p>
          <a:p>
            <a:r>
              <a:rPr lang="en-US" dirty="0"/>
              <a:t>LOCKED,  START,  </a:t>
            </a:r>
            <a:r>
              <a:rPr lang="en-US" dirty="0" smtClean="0"/>
              <a:t>DECIDE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521980" y="1066800"/>
            <a:ext cx="2362200" cy="236220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AMBA Arbiter: Simplified </a:t>
            </a:r>
            <a:r>
              <a:rPr lang="en-US" sz="3000" dirty="0" smtClean="0"/>
              <a:t>[J07]</a:t>
            </a: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762000" y="1752600"/>
            <a:ext cx="6858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m</a:t>
            </a:r>
            <a:r>
              <a:rPr lang="en-US" sz="2000" baseline="-25000" smtClean="0">
                <a:solidFill>
                  <a:schemeClr val="tx1"/>
                </a:solidFill>
              </a:rPr>
              <a:t>0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2514600"/>
            <a:ext cx="1447800" cy="92964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Arbiter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1752600"/>
            <a:ext cx="685800" cy="533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m</a:t>
            </a:r>
            <a:r>
              <a:rPr lang="en-US" sz="2000" baseline="-25000" smtClean="0">
                <a:solidFill>
                  <a:schemeClr val="tx1"/>
                </a:solidFill>
              </a:rPr>
              <a:t>n</a:t>
            </a:r>
            <a:endParaRPr lang="en-US" sz="2000" baseline="-25000" dirty="0" err="1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33600" y="17012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cxnSp>
        <p:nvCxnSpPr>
          <p:cNvPr id="14" name="Curved Connector 13"/>
          <p:cNvCxnSpPr>
            <a:stCxn id="7" idx="0"/>
            <a:endCxn id="8" idx="0"/>
          </p:cNvCxnSpPr>
          <p:nvPr/>
        </p:nvCxnSpPr>
        <p:spPr>
          <a:xfrm rot="16200000" flipH="1">
            <a:off x="3276600" y="-419100"/>
            <a:ext cx="762000" cy="5105400"/>
          </a:xfrm>
          <a:prstGeom prst="curvedConnector3">
            <a:avLst>
              <a:gd name="adj1" fmla="val -84684"/>
            </a:avLst>
          </a:prstGeom>
          <a:ln w="15875">
            <a:solidFill>
              <a:srgbClr val="C00000"/>
            </a:solidFill>
            <a:prstDash val="solid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3" idx="0"/>
            <a:endCxn id="8" idx="0"/>
          </p:cNvCxnSpPr>
          <p:nvPr/>
        </p:nvCxnSpPr>
        <p:spPr>
          <a:xfrm rot="16200000" flipH="1">
            <a:off x="4457700" y="762000"/>
            <a:ext cx="762000" cy="2743200"/>
          </a:xfrm>
          <a:prstGeom prst="curvedConnector3">
            <a:avLst>
              <a:gd name="adj1" fmla="val -30000"/>
            </a:avLst>
          </a:prstGeom>
          <a:ln w="15875">
            <a:solidFill>
              <a:srgbClr val="C0000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endCxn id="8" idx="2"/>
          </p:cNvCxnSpPr>
          <p:nvPr/>
        </p:nvCxnSpPr>
        <p:spPr>
          <a:xfrm flipV="1">
            <a:off x="4329260" y="3444240"/>
            <a:ext cx="1881040" cy="672793"/>
          </a:xfrm>
          <a:prstGeom prst="curvedConnector2">
            <a:avLst/>
          </a:prstGeom>
          <a:ln w="15875">
            <a:solidFill>
              <a:srgbClr val="C0000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04800" y="4832525"/>
                <a:ext cx="489377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dirty="0" smtClean="0"/>
                  <a:t>Synchronous system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smtClean="0"/>
                  <a:t>gets the bus by default</a:t>
                </a:r>
                <a:endParaRPr lang="en-US" sz="3200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32525"/>
                <a:ext cx="4893776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740" r="-199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943600" y="11430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HBUSREQ[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HLOCK[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HBURST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48818" y="3974068"/>
            <a:ext cx="96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HREADY</a:t>
            </a:r>
          </a:p>
        </p:txBody>
      </p:sp>
      <p:cxnSp>
        <p:nvCxnSpPr>
          <p:cNvPr id="32" name="Curved Connector 31"/>
          <p:cNvCxnSpPr>
            <a:stCxn id="8" idx="1"/>
            <a:endCxn id="13" idx="2"/>
          </p:cNvCxnSpPr>
          <p:nvPr/>
        </p:nvCxnSpPr>
        <p:spPr>
          <a:xfrm rot="10800000">
            <a:off x="3467100" y="2286000"/>
            <a:ext cx="2019300" cy="693420"/>
          </a:xfrm>
          <a:prstGeom prst="curvedConnector2">
            <a:avLst/>
          </a:prstGeom>
          <a:ln w="15875">
            <a:solidFill>
              <a:srgbClr val="00B05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1"/>
            <a:endCxn id="7" idx="2"/>
          </p:cNvCxnSpPr>
          <p:nvPr/>
        </p:nvCxnSpPr>
        <p:spPr>
          <a:xfrm rot="10800000">
            <a:off x="1104900" y="2286000"/>
            <a:ext cx="4381500" cy="693420"/>
          </a:xfrm>
          <a:prstGeom prst="curvedConnector2">
            <a:avLst/>
          </a:prstGeom>
          <a:ln w="15875">
            <a:solidFill>
              <a:srgbClr val="00B050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76600" y="2895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HGRANT[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], </a:t>
            </a:r>
            <a:r>
              <a:rPr lang="en-US" b="1" dirty="0" smtClean="0">
                <a:solidFill>
                  <a:srgbClr val="00B050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5774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Reaction, Global Information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Replace ‘if no requests then next moment zero process grants’ with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‘no requests then next moment </a:t>
                </a:r>
                <a:r>
                  <a:rPr lang="en-US" i="1" dirty="0" smtClean="0"/>
                  <a:t>if zero process receives the token</a:t>
                </a:r>
                <a:r>
                  <a:rPr lang="en-US" dirty="0" smtClean="0"/>
                  <a:t> it grants’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Global information: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introduce new global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𝑁𝑂</m:t>
                    </m:r>
                    <m:r>
                      <a:rPr lang="en-US" i="1" dirty="0" smtClean="0">
                        <a:latin typeface="Cambria Math"/>
                      </a:rPr>
                      <m:t>_</m:t>
                    </m:r>
                    <m:r>
                      <a:rPr lang="en-US" i="1" dirty="0" smtClean="0">
                        <a:latin typeface="Cambria Math"/>
                      </a:rPr>
                      <m:t>𝑅𝐸𝑄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assume: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: </m:t>
                    </m:r>
                    <m:r>
                      <a:rPr lang="en-US" b="1" i="0">
                        <a:latin typeface="Cambria Math"/>
                      </a:rPr>
                      <m:t>𝐆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𝐻𝐵𝑈𝑆𝑅𝐸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→ ¬</m:t>
                    </m:r>
                    <m:r>
                      <a:rPr lang="en-US" i="1">
                        <a:latin typeface="Cambria Math"/>
                      </a:rPr>
                      <m:t>𝑁𝑂</m:t>
                    </m:r>
                    <m:r>
                      <a:rPr lang="en-US" i="1">
                        <a:latin typeface="Cambria Math"/>
                      </a:rPr>
                      <m:t>_</m:t>
                    </m:r>
                    <m:r>
                      <a:rPr lang="en-US" i="1">
                        <a:latin typeface="Cambria Math"/>
                      </a:rPr>
                      <m:t>𝑅𝐸𝑄</m:t>
                    </m:r>
                  </m:oMath>
                </a14:m>
                <a:endParaRPr lang="en-US" i="1" dirty="0" smtClean="0"/>
              </a:p>
              <a:p>
                <a:pPr lvl="2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4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4b.  Immediate Reaction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2057400"/>
            <a:ext cx="1895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is replaced by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" y="2967335"/>
                <a:ext cx="8991600" cy="461665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/>
                        </a:rPr>
                        <m:t>i</m:t>
                      </m:r>
                      <m:r>
                        <a:rPr lang="en-US" sz="240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G</m:t>
                      </m:r>
                      <m:r>
                        <a:rPr lang="en-US" sz="2400" i="0">
                          <a:latin typeface="Cambria Math"/>
                        </a:rPr>
                        <m:t>      ¬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TOK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∧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X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TOK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∧</m:t>
                      </m:r>
                      <m:r>
                        <a:rPr lang="en-US" sz="2400" i="0">
                          <a:latin typeface="Cambria Math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i</m:t>
                      </m:r>
                      <m:r>
                        <a:rPr lang="en-US" sz="2400" i="0">
                          <a:latin typeface="Cambria Math"/>
                        </a:rPr>
                        <m:t>:¬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HBUSREQ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/>
                            </a:rPr>
                            <m:t>i</m:t>
                          </m:r>
                        </m:e>
                      </m:d>
                      <m:r>
                        <a:rPr lang="en-US" sz="2400" i="0">
                          <a:latin typeface="Cambria Math"/>
                        </a:rPr>
                        <m:t>    →   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X</m:t>
                      </m:r>
                      <m:r>
                        <a:rPr lang="en-US" sz="2400" i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HGRANT</m:t>
                      </m:r>
                      <m:r>
                        <a:rPr lang="en-US" sz="2400" i="0">
                          <a:latin typeface="Cambria Math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/>
                        </a:rPr>
                        <m:t>i</m:t>
                      </m:r>
                      <m:r>
                        <a:rPr lang="en-US" sz="2400" i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967335"/>
                <a:ext cx="8991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406" b="-13924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1138535"/>
                <a:ext cx="6248400" cy="461665"/>
              </a:xfrm>
              <a:prstGeom prst="rect">
                <a:avLst/>
              </a:prstGeom>
              <a:ln w="1905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latin typeface="Cambria Math"/>
                        </a:rPr>
                        <m:t>𝑖</m:t>
                      </m:r>
                      <m:r>
                        <a:rPr lang="en-US" sz="2400" b="1" i="0" smtClean="0">
                          <a:latin typeface="Cambria Math"/>
                        </a:rPr>
                        <m:t>: </m:t>
                      </m:r>
                      <m:r>
                        <a:rPr lang="en-US" sz="2400" b="1" i="0" smtClean="0">
                          <a:latin typeface="Cambria Math"/>
                        </a:rPr>
                        <m:t>𝐆</m:t>
                      </m:r>
                      <m:r>
                        <a:rPr lang="en-US" sz="2400" i="0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𝐷𝐸𝐶𝐼𝐷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∧∀</m:t>
                          </m:r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:¬</m:t>
                          </m:r>
                          <m:r>
                            <a:rPr lang="en-US" sz="2400" i="1">
                              <a:latin typeface="Cambria Math"/>
                            </a:rPr>
                            <m:t>𝑅𝐸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→  </m:t>
                      </m:r>
                      <m:r>
                        <a:rPr lang="en-US" sz="2400" b="1" i="0">
                          <a:latin typeface="Cambria Math"/>
                        </a:rPr>
                        <m:t>𝐗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𝐺𝑅𝐴𝑁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138535"/>
                <a:ext cx="6248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8861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0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Parameterized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: </a:t>
                </a: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∀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: </m:t>
                    </m:r>
                    <m:r>
                      <a:rPr lang="en-US" b="1" i="0" smtClean="0">
                        <a:latin typeface="Cambria Math"/>
                      </a:rPr>
                      <m:t>        </m:t>
                    </m:r>
                    <m:r>
                      <a:rPr lang="en-US" b="1" i="0" smtClean="0">
                        <a:latin typeface="Cambria Math"/>
                      </a:rPr>
                      <m:t>𝐆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𝑟𝑒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𝑔𝑟𝑎𝑛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  <a:ea typeface="Cambria Math"/>
                  </a:rPr>
                  <a:t>and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¬(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𝑔𝑟𝑎𝑛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𝑔𝑟𝑎𝑛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𝑠𝑢𝑐h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𝑡h𝑎𝑡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∀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⊨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Yes:</a:t>
                </a:r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1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286000" y="3516868"/>
            <a:ext cx="3886200" cy="2262664"/>
            <a:chOff x="2286000" y="3516868"/>
            <a:chExt cx="3886200" cy="2262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286000" y="4114800"/>
                  <a:ext cx="1066800" cy="10668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𝑡𝑜𝑘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𝑔𝑟𝑎𝑛𝑡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𝑠𝑒𝑛𝑑𝑠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114800"/>
                  <a:ext cx="1066800" cy="10668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105400" y="4114800"/>
                  <a:ext cx="1066800" cy="10668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¬</m:t>
                        </m:r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𝑡𝑜𝑘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¬</m:t>
                        </m:r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𝑔𝑟𝑎𝑛𝑡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¬</m:t>
                        </m:r>
                        <m:r>
                          <a:rPr lang="en-US" sz="2000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𝑠𝑒𝑛𝑑𝑠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14800"/>
                  <a:ext cx="1066800" cy="10668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4" idx="6"/>
              <a:endCxn id="6" idx="2"/>
            </p:cNvCxnSpPr>
            <p:nvPr/>
          </p:nvCxnSpPr>
          <p:spPr>
            <a:xfrm>
              <a:off x="3352800" y="4648200"/>
              <a:ext cx="1752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115311" y="4278868"/>
                  <a:ext cx="3804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311" y="4278868"/>
                  <a:ext cx="38048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urved Connector 14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5638800" y="3893858"/>
              <a:ext cx="12700" cy="754342"/>
            </a:xfrm>
            <a:prstGeom prst="curvedConnector3">
              <a:avLst>
                <a:gd name="adj1" fmla="val 3030150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163717" y="3516868"/>
                  <a:ext cx="8935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¬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𝑝𝑟𝑒𝑣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3717" y="3516868"/>
                  <a:ext cx="8935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urved Connector 17"/>
            <p:cNvCxnSpPr>
              <a:stCxn id="6" idx="3"/>
              <a:endCxn id="4" idx="5"/>
            </p:cNvCxnSpPr>
            <p:nvPr/>
          </p:nvCxnSpPr>
          <p:spPr>
            <a:xfrm rot="5400000">
              <a:off x="4229100" y="3992842"/>
              <a:ext cx="12700" cy="2065058"/>
            </a:xfrm>
            <a:prstGeom prst="curvedConnector3">
              <a:avLst>
                <a:gd name="adj1" fmla="val 3030150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27810" y="5410200"/>
                  <a:ext cx="7203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𝑝𝑟𝑒𝑣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810" y="5410200"/>
                  <a:ext cx="7203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762000" y="5898222"/>
            <a:ext cx="7578895" cy="1035978"/>
            <a:chOff x="762000" y="5898222"/>
            <a:chExt cx="7578895" cy="1035978"/>
          </a:xfrm>
        </p:grpSpPr>
        <p:grpSp>
          <p:nvGrpSpPr>
            <p:cNvPr id="64" name="Group 63"/>
            <p:cNvGrpSpPr/>
            <p:nvPr/>
          </p:nvGrpSpPr>
          <p:grpSpPr>
            <a:xfrm>
              <a:off x="762000" y="5934755"/>
              <a:ext cx="6737274" cy="999445"/>
              <a:chOff x="501726" y="5257800"/>
              <a:chExt cx="8943264" cy="1326694"/>
            </a:xfrm>
          </p:grpSpPr>
          <p:sp>
            <p:nvSpPr>
              <p:cNvPr id="21" name="Shape 152"/>
              <p:cNvSpPr/>
              <p:nvPr/>
            </p:nvSpPr>
            <p:spPr>
              <a:xfrm>
                <a:off x="1424029" y="5752074"/>
                <a:ext cx="627599" cy="255525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spAutoFit/>
              </a:bodyPr>
              <a:lstStyle/>
              <a:p>
                <a:endParaRPr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501726" y="5536403"/>
                <a:ext cx="683553" cy="689996"/>
                <a:chOff x="501726" y="5653699"/>
                <a:chExt cx="683553" cy="68999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01726" y="5653699"/>
                  <a:ext cx="683553" cy="689996"/>
                  <a:chOff x="501726" y="5653699"/>
                  <a:chExt cx="683553" cy="689996"/>
                </a:xfrm>
              </p:grpSpPr>
              <p:cxnSp>
                <p:nvCxnSpPr>
                  <p:cNvPr id="25" name="Shape 146"/>
                  <p:cNvCxnSpPr/>
                  <p:nvPr/>
                </p:nvCxnSpPr>
                <p:spPr>
                  <a:xfrm rot="10800000">
                    <a:off x="973779" y="6132195"/>
                    <a:ext cx="211500" cy="211500"/>
                  </a:xfrm>
                  <a:prstGeom prst="straightConnector1">
                    <a:avLst/>
                  </a:prstGeom>
                  <a:noFill/>
                  <a:ln w="19050" cap="flat">
                    <a:solidFill>
                      <a:srgbClr val="00B050"/>
                    </a:solidFill>
                    <a:prstDash val="solid"/>
                    <a:round/>
                    <a:headEnd type="triangle" w="lg" len="lg"/>
                    <a:tailEnd type="none" w="lg" len="lg"/>
                  </a:ln>
                </p:spPr>
              </p:cxnSp>
              <p:cxnSp>
                <p:nvCxnSpPr>
                  <p:cNvPr id="26" name="Shape 147"/>
                  <p:cNvCxnSpPr/>
                  <p:nvPr/>
                </p:nvCxnSpPr>
                <p:spPr>
                  <a:xfrm rot="10800000">
                    <a:off x="501726" y="5653699"/>
                    <a:ext cx="211500" cy="211500"/>
                  </a:xfrm>
                  <a:prstGeom prst="straightConnector1">
                    <a:avLst/>
                  </a:prstGeom>
                  <a:noFill/>
                  <a:ln w="19050" cap="flat">
                    <a:solidFill>
                      <a:srgbClr val="FF0000"/>
                    </a:solidFill>
                    <a:prstDash val="solid"/>
                    <a:round/>
                    <a:headEnd type="triangle" w="lg" len="lg"/>
                    <a:tailEnd type="none" w="lg" len="lg"/>
                  </a:ln>
                </p:spPr>
              </p:cxn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689610" y="5842635"/>
                  <a:ext cx="300990" cy="30099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000" dirty="0" err="1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5369104"/>
                <a:ext cx="1215390" cy="1215390"/>
                <a:chOff x="8229600" y="5486400"/>
                <a:chExt cx="1215390" cy="121539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8229600" y="5486400"/>
                  <a:ext cx="1215390" cy="1215390"/>
                  <a:chOff x="8229600" y="5486400"/>
                  <a:chExt cx="1215390" cy="1215390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8392851" y="5491054"/>
                    <a:ext cx="1039325" cy="103932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ounded Rectangle 30"/>
                  <p:cNvSpPr/>
                  <p:nvPr/>
                </p:nvSpPr>
                <p:spPr>
                  <a:xfrm>
                    <a:off x="8458200" y="54864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Rounded Rectangle 31"/>
                  <p:cNvSpPr/>
                  <p:nvPr/>
                </p:nvSpPr>
                <p:spPr>
                  <a:xfrm>
                    <a:off x="8229600" y="60198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ounded Rectangle 32"/>
                  <p:cNvSpPr/>
                  <p:nvPr/>
                </p:nvSpPr>
                <p:spPr>
                  <a:xfrm>
                    <a:off x="8763000" y="64008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9144000" y="61722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ounded Rectangle 34"/>
                  <p:cNvSpPr/>
                  <p:nvPr/>
                </p:nvSpPr>
                <p:spPr>
                  <a:xfrm>
                    <a:off x="9067800" y="54864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8528590" y="5747762"/>
                      <a:ext cx="69192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⊨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𝝋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8590" y="5747762"/>
                      <a:ext cx="691920" cy="400110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r="-22353" b="-448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584539" y="5257800"/>
                <a:ext cx="1000184" cy="1254304"/>
                <a:chOff x="2584539" y="5375096"/>
                <a:chExt cx="1000184" cy="1254304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584539" y="5375096"/>
                  <a:ext cx="1000184" cy="1254304"/>
                  <a:chOff x="2584539" y="5375096"/>
                  <a:chExt cx="1000184" cy="1254304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584539" y="5378937"/>
                    <a:ext cx="1000184" cy="1250463"/>
                    <a:chOff x="755576" y="1538506"/>
                    <a:chExt cx="1224136" cy="1530454"/>
                  </a:xfrm>
                </p:grpSpPr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755576" y="1699056"/>
                      <a:ext cx="1224136" cy="122413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Shape 157"/>
                    <p:cNvSpPr/>
                    <p:nvPr/>
                  </p:nvSpPr>
                  <p:spPr>
                    <a:xfrm>
                      <a:off x="1187185" y="1538506"/>
                      <a:ext cx="360916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  <p:sp>
                  <p:nvSpPr>
                    <p:cNvPr id="44" name="Shape 157"/>
                    <p:cNvSpPr/>
                    <p:nvPr/>
                  </p:nvSpPr>
                  <p:spPr>
                    <a:xfrm>
                      <a:off x="1186389" y="2708044"/>
                      <a:ext cx="360917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</p:grpSp>
              <p:sp>
                <p:nvSpPr>
                  <p:cNvPr id="40" name="Rounded Rectangle 39"/>
                  <p:cNvSpPr/>
                  <p:nvPr/>
                </p:nvSpPr>
                <p:spPr>
                  <a:xfrm>
                    <a:off x="2934514" y="5375096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2934514" y="632841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2772366" y="5716940"/>
                      <a:ext cx="69192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⊨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𝝋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2366" y="5716940"/>
                      <a:ext cx="691920" cy="400110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r="-22353" b="-448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/>
              <p:cNvGrpSpPr/>
              <p:nvPr/>
            </p:nvGrpSpPr>
            <p:grpSpPr>
              <a:xfrm>
                <a:off x="4406750" y="5323726"/>
                <a:ext cx="1120746" cy="1122789"/>
                <a:chOff x="4406750" y="5441022"/>
                <a:chExt cx="1120746" cy="1122789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4406750" y="5441022"/>
                  <a:ext cx="1120746" cy="1122789"/>
                  <a:chOff x="4406750" y="5441022"/>
                  <a:chExt cx="1120746" cy="112278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406750" y="5444526"/>
                    <a:ext cx="1118569" cy="1119285"/>
                    <a:chOff x="755576" y="1699056"/>
                    <a:chExt cx="1369028" cy="1369904"/>
                  </a:xfrm>
                </p:grpSpPr>
                <p:sp>
                  <p:nvSpPr>
                    <p:cNvPr id="52" name="Oval 51"/>
                    <p:cNvSpPr/>
                    <p:nvPr/>
                  </p:nvSpPr>
                  <p:spPr>
                    <a:xfrm>
                      <a:off x="755576" y="1699056"/>
                      <a:ext cx="1224136" cy="1224136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Shape 157"/>
                    <p:cNvSpPr/>
                    <p:nvPr/>
                  </p:nvSpPr>
                  <p:spPr>
                    <a:xfrm>
                      <a:off x="826708" y="1699932"/>
                      <a:ext cx="360916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 dirty="0"/>
                    </a:p>
                  </p:txBody>
                </p:sp>
                <p:sp>
                  <p:nvSpPr>
                    <p:cNvPr id="54" name="Shape 157"/>
                    <p:cNvSpPr/>
                    <p:nvPr/>
                  </p:nvSpPr>
                  <p:spPr>
                    <a:xfrm>
                      <a:off x="1763688" y="1915956"/>
                      <a:ext cx="360916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  <p:sp>
                  <p:nvSpPr>
                    <p:cNvPr id="55" name="Shape 157"/>
                    <p:cNvSpPr/>
                    <p:nvPr/>
                  </p:nvSpPr>
                  <p:spPr>
                    <a:xfrm>
                      <a:off x="1115616" y="2708044"/>
                      <a:ext cx="360916" cy="3609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 wrap="square" lIns="91425" tIns="91425" rIns="91425" bIns="91425" anchor="ctr" anchorCtr="0">
                      <a:spAutoFit/>
                    </a:bodyPr>
                    <a:lstStyle>
                      <a:def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defPPr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defRPr>
                      </a:lvl9pPr>
                    </a:lstStyle>
                    <a:p>
                      <a:endParaRPr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462601" y="5441022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5226506" y="561607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ounded Rectangle 50"/>
                  <p:cNvSpPr/>
                  <p:nvPr/>
                </p:nvSpPr>
                <p:spPr>
                  <a:xfrm>
                    <a:off x="4703380" y="6262484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4531086" y="5716939"/>
                      <a:ext cx="6919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⊨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𝝋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1086" y="5716939"/>
                      <a:ext cx="691919" cy="400110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r="-22353" b="-448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6400800" y="5336641"/>
                <a:ext cx="1132531" cy="1039325"/>
                <a:chOff x="6400800" y="5453937"/>
                <a:chExt cx="1132531" cy="1039325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6400800" y="5453937"/>
                  <a:ext cx="1132531" cy="1039325"/>
                  <a:chOff x="6400800" y="5453937"/>
                  <a:chExt cx="1132531" cy="1039325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6408481" y="5453937"/>
                    <a:ext cx="1039325" cy="1039325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ounded Rectangle 59"/>
                  <p:cNvSpPr/>
                  <p:nvPr/>
                </p:nvSpPr>
                <p:spPr>
                  <a:xfrm>
                    <a:off x="6469452" y="545465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Rounded Rectangle 60"/>
                  <p:cNvSpPr/>
                  <p:nvPr/>
                </p:nvSpPr>
                <p:spPr>
                  <a:xfrm>
                    <a:off x="7232341" y="5585248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Rounded Rectangle 61"/>
                  <p:cNvSpPr/>
                  <p:nvPr/>
                </p:nvSpPr>
                <p:spPr>
                  <a:xfrm>
                    <a:off x="6400800" y="61722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7086600" y="6172200"/>
                    <a:ext cx="300990" cy="30099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 sz="2000" dirty="0" err="1" smtClean="0">
                      <a:solidFill>
                        <a:schemeClr val="tx1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588485" y="5716939"/>
                      <a:ext cx="69191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</a:rPr>
                              <m:t>⊨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𝝋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8485" y="5716939"/>
                      <a:ext cx="691919" cy="400110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r="-22093" b="-4489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5" name="TextBox 64"/>
            <p:cNvSpPr txBox="1"/>
            <p:nvPr/>
          </p:nvSpPr>
          <p:spPr>
            <a:xfrm>
              <a:off x="7745860" y="5898222"/>
              <a:ext cx="595035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" b="1" dirty="0" smtClean="0"/>
                <a:t>…</a:t>
              </a:r>
              <a:endParaRPr lang="en-US" sz="4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50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43000"/>
            <a:ext cx="8534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</a:pPr>
            <a:r>
              <a:rPr lang="en-US" dirty="0" smtClean="0"/>
              <a:t>All safety assumptions are simple GR1</a:t>
            </a:r>
          </a:p>
          <a:p>
            <a:pPr marL="514350" indent="-514350">
              <a:lnSpc>
                <a:spcPct val="150000"/>
              </a:lnSpc>
            </a:pPr>
            <a:r>
              <a:rPr lang="en-US" dirty="0" smtClean="0"/>
              <a:t>8 out of 13 guarantees are simple </a:t>
            </a:r>
            <a:r>
              <a:rPr lang="en-US" dirty="0" smtClean="0"/>
              <a:t>GR1</a:t>
            </a:r>
            <a:endParaRPr lang="en-US" dirty="0" smtClean="0"/>
          </a:p>
        </p:txBody>
      </p:sp>
      <p:sp>
        <p:nvSpPr>
          <p:cNvPr id="8" name="Text Placeholder 10"/>
          <p:cNvSpPr txBox="1">
            <a:spLocks/>
          </p:cNvSpPr>
          <p:nvPr/>
        </p:nvSpPr>
        <p:spPr>
          <a:xfrm>
            <a:off x="533400" y="3672954"/>
            <a:ext cx="4040188" cy="6397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Direct encoding</a:t>
            </a:r>
            <a:endParaRPr lang="en-US" dirty="0"/>
          </a:p>
        </p:txBody>
      </p:sp>
      <p:sp>
        <p:nvSpPr>
          <p:cNvPr id="9" name="Content Placeholder 11"/>
          <p:cNvSpPr>
            <a:spLocks noGrp="1"/>
          </p:cNvSpPr>
          <p:nvPr>
            <p:ph sz="half" idx="4294967295"/>
          </p:nvPr>
        </p:nvSpPr>
        <p:spPr>
          <a:xfrm>
            <a:off x="533400" y="4313238"/>
            <a:ext cx="4040188" cy="1935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automaton = 24 states</a:t>
            </a:r>
          </a:p>
          <a:p>
            <a:r>
              <a:rPr lang="en-US" sz="2400" dirty="0" smtClean="0"/>
              <a:t>synthesis = 16 minutes: </a:t>
            </a:r>
            <a:endParaRPr lang="en-US" sz="2400" dirty="0" smtClean="0"/>
          </a:p>
          <a:p>
            <a:pPr lvl="1"/>
            <a:r>
              <a:rPr lang="en-US" sz="2000" dirty="0" smtClean="0"/>
              <a:t>14 min – checking UNSAT</a:t>
            </a:r>
          </a:p>
          <a:p>
            <a:pPr lvl="1"/>
            <a:r>
              <a:rPr lang="en-US" sz="2000" dirty="0" smtClean="0"/>
              <a:t>2 min – checking SAT</a:t>
            </a:r>
            <a:endParaRPr lang="en-US" sz="2000" dirty="0"/>
          </a:p>
        </p:txBody>
      </p:sp>
      <p:sp>
        <p:nvSpPr>
          <p:cNvPr id="10" name="Text Placeholder 12"/>
          <p:cNvSpPr txBox="1">
            <a:spLocks/>
          </p:cNvSpPr>
          <p:nvPr/>
        </p:nvSpPr>
        <p:spPr>
          <a:xfrm>
            <a:off x="4721225" y="3672954"/>
            <a:ext cx="4041775" cy="6397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­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Encoding via automata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294967295"/>
          </p:nvPr>
        </p:nvSpPr>
        <p:spPr>
          <a:xfrm>
            <a:off x="4721225" y="4313238"/>
            <a:ext cx="4041775" cy="1935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automaton = 42 states</a:t>
            </a:r>
          </a:p>
          <a:p>
            <a:r>
              <a:rPr lang="en-US" sz="2400" dirty="0" smtClean="0"/>
              <a:t>synthesis = 57 </a:t>
            </a:r>
            <a:r>
              <a:rPr lang="en-US" sz="2400" dirty="0" smtClean="0"/>
              <a:t>minutes:</a:t>
            </a:r>
          </a:p>
          <a:p>
            <a:pPr lvl="1"/>
            <a:r>
              <a:rPr lang="en-US" sz="2000" dirty="0" smtClean="0"/>
              <a:t>53 min – checking UNSAT</a:t>
            </a:r>
          </a:p>
          <a:p>
            <a:pPr lvl="1"/>
            <a:r>
              <a:rPr lang="en-US" sz="2000" dirty="0" smtClean="0"/>
              <a:t>4 min – checking SAT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Encoding of ‘Simple GR1</a:t>
            </a:r>
            <a:r>
              <a:rPr lang="en-US" dirty="0" smtClean="0"/>
              <a:t>’: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nimBg="1"/>
      <p:bldP spid="10" grpId="0" animBg="1"/>
      <p:bldP spid="1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GR1 Specification of AMBA </a:t>
            </a:r>
            <a:r>
              <a:rPr lang="en-US" sz="3000" dirty="0" smtClean="0"/>
              <a:t>[J07]</a:t>
            </a:r>
            <a:endParaRPr lang="en-US" sz="3000" dirty="0"/>
          </a:p>
        </p:txBody>
      </p:sp>
      <p:pic>
        <p:nvPicPr>
          <p:cNvPr id="1027" name="Picture 3" descr="E:\cloud\research\presentations\2014 SYNT Parameterized Synthesis Case Study Amba AHB\amba_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8945"/>
            <a:ext cx="6097945" cy="59266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48400" y="2926140"/>
                <a:ext cx="298511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/>
                        </a:rPr>
                        <m:t>𝑨𝒔𝒔𝒖𝒎𝒑𝒕𝒊𝒐𝒏𝒔</m:t>
                      </m:r>
                      <m:r>
                        <a:rPr lang="en-US" sz="3200" b="1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3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en-US" sz="3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/>
                        </a:rPr>
                        <m:t>𝑮𝒖𝒂𝒓𝒂𝒏𝒕𝒆𝒆𝒔</m:t>
                      </m:r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26140"/>
                <a:ext cx="2985113" cy="156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18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0" y="-114389"/>
            <a:ext cx="9144000" cy="800189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+mj-lt"/>
              </a:rPr>
              <a:t>Why AMBA Arbiter?</a:t>
            </a:r>
            <a:endParaRPr lang="x-none">
              <a:latin typeface="+mj-lt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1476301" y="1421796"/>
            <a:ext cx="5755516" cy="4238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cxnSp>
        <p:nvCxnSpPr>
          <p:cNvPr id="99" name="Shape 99"/>
          <p:cNvCxnSpPr/>
          <p:nvPr/>
        </p:nvCxnSpPr>
        <p:spPr>
          <a:xfrm rot="10800000" flipH="1">
            <a:off x="4876792" y="-543229"/>
            <a:ext cx="261600" cy="2382900"/>
          </a:xfrm>
          <a:prstGeom prst="straightConnector1">
            <a:avLst/>
          </a:prstGeom>
          <a:noFill/>
          <a:ln w="92075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100" name="Shape 100"/>
          <p:cNvCxnSpPr/>
          <p:nvPr/>
        </p:nvCxnSpPr>
        <p:spPr>
          <a:xfrm rot="10800000" flipH="1">
            <a:off x="6657714" y="-609600"/>
            <a:ext cx="72599" cy="2150399"/>
          </a:xfrm>
          <a:prstGeom prst="straightConnector1">
            <a:avLst/>
          </a:prstGeom>
          <a:noFill/>
          <a:ln w="92075" cap="flat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" name="TextBox 2"/>
          <p:cNvSpPr txBox="1"/>
          <p:nvPr/>
        </p:nvSpPr>
        <p:spPr>
          <a:xfrm>
            <a:off x="1950669" y="5648980"/>
            <a:ext cx="4831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Synthesis Time of AMBA Arbiter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2837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br>
              <a:rPr lang="en-US" dirty="0" smtClean="0"/>
            </a:br>
            <a:r>
              <a:rPr lang="en-US" dirty="0" smtClean="0"/>
              <a:t>parameterized synthesis?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System Model: Token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Isomorphic </a:t>
            </a:r>
            <a:r>
              <a:rPr lang="en-US" dirty="0"/>
              <a:t>processes</a:t>
            </a:r>
          </a:p>
          <a:p>
            <a:r>
              <a:rPr lang="en-US" dirty="0" smtClean="0"/>
              <a:t>Interleaving composition</a:t>
            </a:r>
          </a:p>
          <a:p>
            <a:r>
              <a:rPr lang="en-US" dirty="0" smtClean="0"/>
              <a:t>Token ring architecture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62600" y="2743200"/>
            <a:ext cx="838200" cy="8382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562600" y="4999300"/>
            <a:ext cx="838200" cy="8382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848600" y="2743200"/>
            <a:ext cx="838200" cy="8382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848600" y="4999300"/>
            <a:ext cx="838200" cy="838200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382000" y="1905000"/>
            <a:ext cx="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153400" y="1905000"/>
            <a:ext cx="0" cy="838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96000" y="1905000"/>
            <a:ext cx="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67400" y="1905000"/>
            <a:ext cx="0" cy="838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96000" y="5837500"/>
            <a:ext cx="0" cy="838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867400" y="5837500"/>
            <a:ext cx="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82000" y="5837500"/>
            <a:ext cx="0" cy="8382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153400" y="5837500"/>
            <a:ext cx="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6400800" y="3158925"/>
            <a:ext cx="1447800" cy="76200"/>
            <a:chOff x="3048000" y="1600200"/>
            <a:chExt cx="1676400" cy="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886200" y="1600200"/>
              <a:ext cx="838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048000" y="1600200"/>
              <a:ext cx="8382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 rot="5400000">
            <a:off x="7467600" y="4243046"/>
            <a:ext cx="1447800" cy="76200"/>
            <a:chOff x="3048000" y="1600200"/>
            <a:chExt cx="1676400" cy="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3886200" y="1600200"/>
              <a:ext cx="838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048000" y="1600200"/>
              <a:ext cx="8382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 rot="10800000">
            <a:off x="6400800" y="5334000"/>
            <a:ext cx="1447800" cy="76200"/>
            <a:chOff x="3048000" y="1600200"/>
            <a:chExt cx="1676400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3886200" y="1600200"/>
              <a:ext cx="838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48000" y="1600200"/>
              <a:ext cx="8382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rot="16200000">
            <a:off x="5257800" y="4267200"/>
            <a:ext cx="1447800" cy="76200"/>
            <a:chOff x="3048000" y="1600200"/>
            <a:chExt cx="1676400" cy="0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3886200" y="1600200"/>
              <a:ext cx="838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3048000" y="1600200"/>
              <a:ext cx="838200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Oval 3"/>
          <p:cNvSpPr/>
          <p:nvPr/>
        </p:nvSpPr>
        <p:spPr>
          <a:xfrm>
            <a:off x="5831840" y="3002280"/>
            <a:ext cx="304800" cy="304800"/>
          </a:xfrm>
          <a:prstGeom prst="ellipse">
            <a:avLst/>
          </a:prstGeom>
          <a:solidFill>
            <a:srgbClr val="FF0066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6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Parameterized Synthesis Problem </a:t>
            </a:r>
            <a:r>
              <a:rPr lang="en-US" sz="3000" dirty="0" smtClean="0"/>
              <a:t>[JB12]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90"/>
              <p:cNvSpPr txBox="1">
                <a:spLocks/>
              </p:cNvSpPr>
              <p:nvPr/>
            </p:nvSpPr>
            <p:spPr>
              <a:xfrm>
                <a:off x="1100584" y="1622385"/>
                <a:ext cx="6855792" cy="1727559"/>
              </a:xfrm>
              <a:prstGeom prst="rect">
                <a:avLst/>
              </a:prstGeom>
              <a:ln w="38100" cap="flat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25" tIns="91425" rIns="91425" bIns="91425" rtlCol="0" anchor="t" anchorCtr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70C0"/>
                  </a:buClr>
                  <a:buFont typeface="Arial" pitchFamily="34" charset="0"/>
                  <a:buChar char="­"/>
                  <a:defRPr sz="2800" kern="120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/>
                  <a:buNone/>
                </a:pPr>
                <a:r>
                  <a:rPr lang="x-none" smtClean="0"/>
                  <a:t>Given parameterized specification </a:t>
                </a:r>
                <a:r>
                  <a:rPr lang="x-none" i="1" smtClean="0">
                    <a:solidFill>
                      <a:srgbClr val="FF0000"/>
                    </a:solidFill>
                  </a:rPr>
                  <a:t>φ</a:t>
                </a:r>
                <a:r>
                  <a:rPr lang="x-none" smtClean="0">
                    <a:solidFill>
                      <a:srgbClr val="000000"/>
                    </a:solidFill>
                  </a:rPr>
                  <a:t>, </a:t>
                </a:r>
              </a:p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/>
                  <a:buNone/>
                </a:pPr>
                <a:r>
                  <a:rPr lang="x-none" smtClean="0"/>
                  <a:t>find process implementation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:</a:t>
                </a:r>
                <a:endParaRPr lang="x-none" smtClean="0"/>
              </a:p>
              <a:p>
                <a:pPr marL="0" indent="0" algn="ctr">
                  <a:spcBef>
                    <a:spcPts val="600"/>
                  </a:spcBef>
                  <a:buClr>
                    <a:srgbClr val="000000"/>
                  </a:buClr>
                  <a:buSzPct val="36666"/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: 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⊨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𝜑</m:t>
                      </m:r>
                    </m:oMath>
                  </m:oMathPara>
                </a14:m>
                <a:endParaRPr lang="en-US" i="1" baseline="-25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Shap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584" y="1622385"/>
                <a:ext cx="6855792" cy="1727559"/>
              </a:xfrm>
              <a:prstGeom prst="rect">
                <a:avLst/>
              </a:prstGeom>
              <a:blipFill rotWithShape="1">
                <a:blip r:embed="rId2"/>
                <a:stretch>
                  <a:fillRect t="-690"/>
                </a:stretch>
              </a:blipFill>
              <a:ln w="38100" cap="flat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hape 152"/>
          <p:cNvSpPr/>
          <p:nvPr/>
        </p:nvSpPr>
        <p:spPr>
          <a:xfrm>
            <a:off x="1424029" y="5869370"/>
            <a:ext cx="627599" cy="2555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501726" y="5653699"/>
            <a:ext cx="683553" cy="689996"/>
            <a:chOff x="501726" y="5653699"/>
            <a:chExt cx="683553" cy="689996"/>
          </a:xfrm>
        </p:grpSpPr>
        <p:grpSp>
          <p:nvGrpSpPr>
            <p:cNvPr id="34" name="Group 33"/>
            <p:cNvGrpSpPr/>
            <p:nvPr/>
          </p:nvGrpSpPr>
          <p:grpSpPr>
            <a:xfrm>
              <a:off x="501726" y="5653699"/>
              <a:ext cx="683553" cy="689996"/>
              <a:chOff x="501726" y="5653699"/>
              <a:chExt cx="683553" cy="689996"/>
            </a:xfrm>
          </p:grpSpPr>
          <p:cxnSp>
            <p:nvCxnSpPr>
              <p:cNvPr id="7" name="Shape 146"/>
              <p:cNvCxnSpPr/>
              <p:nvPr/>
            </p:nvCxnSpPr>
            <p:spPr>
              <a:xfrm rot="10800000">
                <a:off x="973779" y="6132195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rgbClr val="00B050"/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  <p:cxnSp>
            <p:nvCxnSpPr>
              <p:cNvPr id="8" name="Shape 147"/>
              <p:cNvCxnSpPr/>
              <p:nvPr/>
            </p:nvCxnSpPr>
            <p:spPr>
              <a:xfrm rot="10800000">
                <a:off x="501726" y="5653699"/>
                <a:ext cx="211500" cy="211500"/>
              </a:xfrm>
              <a:prstGeom prst="straightConnector1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round/>
                <a:headEnd type="triangle" w="lg" len="lg"/>
                <a:tailEnd type="none" w="lg" len="lg"/>
              </a:ln>
            </p:spPr>
          </p:cxnSp>
        </p:grpSp>
        <p:sp>
          <p:nvSpPr>
            <p:cNvPr id="3" name="Rounded Rectangle 2"/>
            <p:cNvSpPr/>
            <p:nvPr/>
          </p:nvSpPr>
          <p:spPr>
            <a:xfrm>
              <a:off x="689610" y="5842635"/>
              <a:ext cx="300990" cy="300990"/>
            </a:xfrm>
            <a:prstGeom prst="round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229600" y="5486400"/>
            <a:ext cx="1215390" cy="1215390"/>
            <a:chOff x="8229600" y="5486400"/>
            <a:chExt cx="1215390" cy="1215390"/>
          </a:xfrm>
        </p:grpSpPr>
        <p:grpSp>
          <p:nvGrpSpPr>
            <p:cNvPr id="51" name="Group 50"/>
            <p:cNvGrpSpPr/>
            <p:nvPr/>
          </p:nvGrpSpPr>
          <p:grpSpPr>
            <a:xfrm>
              <a:off x="8229600" y="5486400"/>
              <a:ext cx="1215390" cy="1215390"/>
              <a:chOff x="8229600" y="5486400"/>
              <a:chExt cx="1215390" cy="121539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392851" y="5491054"/>
                <a:ext cx="1039325" cy="10393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8458200" y="54864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8229600" y="60198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8763000" y="64008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9144000" y="61722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9067800" y="54864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569504" y="5822022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504" y="5822022"/>
                  <a:ext cx="691920" cy="40011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2584539" y="5375096"/>
            <a:ext cx="1000184" cy="1254304"/>
            <a:chOff x="2584539" y="5375096"/>
            <a:chExt cx="1000184" cy="1254304"/>
          </a:xfrm>
        </p:grpSpPr>
        <p:grpSp>
          <p:nvGrpSpPr>
            <p:cNvPr id="6" name="Group 5"/>
            <p:cNvGrpSpPr/>
            <p:nvPr/>
          </p:nvGrpSpPr>
          <p:grpSpPr>
            <a:xfrm>
              <a:off x="2584539" y="5375096"/>
              <a:ext cx="1000184" cy="1254304"/>
              <a:chOff x="2584539" y="5375096"/>
              <a:chExt cx="1000184" cy="1254304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84539" y="5378937"/>
                <a:ext cx="1000184" cy="1250463"/>
                <a:chOff x="755576" y="1538506"/>
                <a:chExt cx="1224136" cy="153045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755576" y="1699056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Shape 157"/>
                <p:cNvSpPr/>
                <p:nvPr/>
              </p:nvSpPr>
              <p:spPr>
                <a:xfrm>
                  <a:off x="1187185" y="1538506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29" name="Shape 157"/>
                <p:cNvSpPr/>
                <p:nvPr/>
              </p:nvSpPr>
              <p:spPr>
                <a:xfrm>
                  <a:off x="1186389" y="2708044"/>
                  <a:ext cx="360917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2934514" y="5375096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934514" y="632841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813280" y="5791200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3280" y="5791200"/>
                  <a:ext cx="69192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/>
          <p:cNvGrpSpPr/>
          <p:nvPr/>
        </p:nvGrpSpPr>
        <p:grpSpPr>
          <a:xfrm>
            <a:off x="4406750" y="5441022"/>
            <a:ext cx="1120746" cy="1122789"/>
            <a:chOff x="4406750" y="5441022"/>
            <a:chExt cx="1120746" cy="1122789"/>
          </a:xfrm>
        </p:grpSpPr>
        <p:grpSp>
          <p:nvGrpSpPr>
            <p:cNvPr id="40" name="Group 39"/>
            <p:cNvGrpSpPr/>
            <p:nvPr/>
          </p:nvGrpSpPr>
          <p:grpSpPr>
            <a:xfrm>
              <a:off x="4406750" y="5441022"/>
              <a:ext cx="1120746" cy="1122789"/>
              <a:chOff x="4406750" y="5441022"/>
              <a:chExt cx="1120746" cy="11227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406750" y="5444526"/>
                <a:ext cx="1118569" cy="1119285"/>
                <a:chOff x="755576" y="1699056"/>
                <a:chExt cx="1369028" cy="1369904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755576" y="1699056"/>
                  <a:ext cx="1224136" cy="122413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Shape 157"/>
                <p:cNvSpPr/>
                <p:nvPr/>
              </p:nvSpPr>
              <p:spPr>
                <a:xfrm>
                  <a:off x="826708" y="1699932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32" name="Shape 157"/>
                <p:cNvSpPr/>
                <p:nvPr/>
              </p:nvSpPr>
              <p:spPr>
                <a:xfrm>
                  <a:off x="1763688" y="1915956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  <p:sp>
              <p:nvSpPr>
                <p:cNvPr id="33" name="Shape 157"/>
                <p:cNvSpPr/>
                <p:nvPr/>
              </p:nvSpPr>
              <p:spPr>
                <a:xfrm>
                  <a:off x="1115616" y="2708044"/>
                  <a:ext cx="360916" cy="360916"/>
                </a:xfrm>
                <a:prstGeom prst="ellipse">
                  <a:avLst/>
                </a:prstGeom>
                <a:solidFill>
                  <a:schemeClr val="bg1"/>
                </a:solidFill>
                <a:ln w="3810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square" lIns="91425" tIns="91425" rIns="91425" bIns="91425" anchor="ctr" anchorCtr="0">
                  <a:spAutoFit/>
                </a:bodyPr>
                <a:lstStyle>
                  <a:def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1pPr>
                  <a:lvl2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2pPr>
                  <a:lvl3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3pPr>
                  <a:lvl4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4pPr>
                  <a:lvl5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5pPr>
                  <a:lvl6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6pPr>
                  <a:lvl7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7pPr>
                  <a:lvl8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8pPr>
                  <a:lvl9pPr marR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 baseline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  <a:rtl val="0"/>
                    </a:defRPr>
                  </a:lvl9pPr>
                </a:lstStyle>
                <a:p>
                  <a:endParaRPr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4462601" y="5441022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226506" y="561607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703380" y="6262484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572000" y="5791200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791200"/>
                  <a:ext cx="691920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6400800" y="5453937"/>
            <a:ext cx="1132531" cy="1039325"/>
            <a:chOff x="6400800" y="5453937"/>
            <a:chExt cx="1132531" cy="1039325"/>
          </a:xfrm>
        </p:grpSpPr>
        <p:grpSp>
          <p:nvGrpSpPr>
            <p:cNvPr id="50" name="Group 49"/>
            <p:cNvGrpSpPr/>
            <p:nvPr/>
          </p:nvGrpSpPr>
          <p:grpSpPr>
            <a:xfrm>
              <a:off x="6400800" y="5453937"/>
              <a:ext cx="1132531" cy="1039325"/>
              <a:chOff x="6400800" y="5453937"/>
              <a:chExt cx="1132531" cy="103932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408481" y="5453937"/>
                <a:ext cx="1039325" cy="10393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6469452" y="545465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7232341" y="5585248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400800" y="61722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7086600" y="6172200"/>
                <a:ext cx="300990" cy="30099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 dirty="0" err="1" smtClean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6629400" y="5791200"/>
                  <a:ext cx="6919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⊨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5791200"/>
                  <a:ext cx="691920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my_distraction_fre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type="arrow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my_distraction_free2</Template>
  <TotalTime>17480</TotalTime>
  <Words>1602</Words>
  <Application>Microsoft Office PowerPoint</Application>
  <PresentationFormat>On-screen Show (4:3)</PresentationFormat>
  <Paragraphs>261</Paragraphs>
  <Slides>43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my_distraction_free2</vt:lpstr>
      <vt:lpstr>Parameterized Synthesis  Case Study: AMBA Arbiter</vt:lpstr>
      <vt:lpstr>Outline</vt:lpstr>
      <vt:lpstr>What is AMBA Arbiter?</vt:lpstr>
      <vt:lpstr>AMBA Arbiter: Simplified [J07]</vt:lpstr>
      <vt:lpstr>GR1 Specification of AMBA [J07]</vt:lpstr>
      <vt:lpstr>Why AMBA Arbiter?</vt:lpstr>
      <vt:lpstr>What is  parameterized synthesis?</vt:lpstr>
      <vt:lpstr>System Model: Token Rings</vt:lpstr>
      <vt:lpstr>Parameterized Synthesis Problem [JB12]</vt:lpstr>
      <vt:lpstr>parameterized synthesis METhod [JB12]</vt:lpstr>
      <vt:lpstr>Cut-offs in Token Rings [EN95,03]</vt:lpstr>
      <vt:lpstr>Cut-offs in Token Rings: Example</vt:lpstr>
      <vt:lpstr>Parameterized Synthesis Method [JB12]</vt:lpstr>
      <vt:lpstr>Challenges for the Existing Method</vt:lpstr>
      <vt:lpstr>Addressing the challenges</vt:lpstr>
      <vt:lpstr>Synchronous AMBA</vt:lpstr>
      <vt:lpstr>Global Inputs and Outputs</vt:lpstr>
      <vt:lpstr>Special Zero Process</vt:lpstr>
      <vt:lpstr>a.  Special Zero Process</vt:lpstr>
      <vt:lpstr>Final Specification (non zero process)</vt:lpstr>
      <vt:lpstr>Optimizations and Experiments</vt:lpstr>
      <vt:lpstr>Optimizations</vt:lpstr>
      <vt:lpstr>Synchronous Hub Abstraction [vmcai13]</vt:lpstr>
      <vt:lpstr>Hardcoding States with the Token [vmcai13]</vt:lpstr>
      <vt:lpstr>Decompositional Synthesis</vt:lpstr>
      <vt:lpstr>Decompositional Synthesis: non-0-process</vt:lpstr>
      <vt:lpstr>Decompositional Synthesis: non-0-process</vt:lpstr>
      <vt:lpstr>Decompositional Synthesis: non-0-process</vt:lpstr>
      <vt:lpstr>Decompositional Synthesis: Notes</vt:lpstr>
      <vt:lpstr>Direct Encoding of ‘Simple GR1’</vt:lpstr>
      <vt:lpstr>Direct Encoding of ‘Simple GR1’: Notes</vt:lpstr>
      <vt:lpstr>Synthesis Timings</vt:lpstr>
      <vt:lpstr>Show Case</vt:lpstr>
      <vt:lpstr>Conclusion</vt:lpstr>
      <vt:lpstr>PowerPoint Presentation</vt:lpstr>
      <vt:lpstr>References</vt:lpstr>
      <vt:lpstr>Note on mutual exclusion</vt:lpstr>
      <vt:lpstr>Synchronous AMBA</vt:lpstr>
      <vt:lpstr>Global Outputs</vt:lpstr>
      <vt:lpstr>Immediate Reaction, Global Information</vt:lpstr>
      <vt:lpstr>4b.  Immediate Reaction</vt:lpstr>
      <vt:lpstr>Example</vt:lpstr>
      <vt:lpstr>Direct Encoding of ‘Simple GR1’: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synthesis  of  token rings</dc:title>
  <dc:creator>art_haali</dc:creator>
  <cp:lastModifiedBy>ayrat</cp:lastModifiedBy>
  <cp:revision>750</cp:revision>
  <dcterms:created xsi:type="dcterms:W3CDTF">2006-08-16T00:00:00Z</dcterms:created>
  <dcterms:modified xsi:type="dcterms:W3CDTF">2014-07-24T09:24:07Z</dcterms:modified>
</cp:coreProperties>
</file>