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86" r:id="rId3"/>
    <p:sldId id="287" r:id="rId4"/>
    <p:sldId id="285" r:id="rId5"/>
    <p:sldId id="257" r:id="rId6"/>
    <p:sldId id="283" r:id="rId7"/>
    <p:sldId id="288" r:id="rId8"/>
    <p:sldId id="261" r:id="rId9"/>
    <p:sldId id="263" r:id="rId10"/>
    <p:sldId id="264" r:id="rId11"/>
    <p:sldId id="275" r:id="rId12"/>
    <p:sldId id="276" r:id="rId13"/>
    <p:sldId id="279" r:id="rId14"/>
    <p:sldId id="259" r:id="rId15"/>
    <p:sldId id="272" r:id="rId16"/>
    <p:sldId id="277" r:id="rId17"/>
    <p:sldId id="278" r:id="rId18"/>
    <p:sldId id="260" r:id="rId19"/>
    <p:sldId id="280" r:id="rId20"/>
    <p:sldId id="281" r:id="rId21"/>
    <p:sldId id="274" r:id="rId22"/>
    <p:sldId id="267" r:id="rId23"/>
    <p:sldId id="273" r:id="rId24"/>
    <p:sldId id="270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6699"/>
    <a:srgbClr val="99FF99"/>
    <a:srgbClr val="FF0066"/>
    <a:srgbClr val="00FF99"/>
    <a:srgbClr val="FFFF66"/>
    <a:srgbClr val="00CC00"/>
    <a:srgbClr val="007E27"/>
    <a:srgbClr val="0000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5" autoAdjust="0"/>
    <p:restoredTop sz="91834" autoAdjust="0"/>
  </p:normalViewPr>
  <p:slideViewPr>
    <p:cSldViewPr>
      <p:cViewPr>
        <p:scale>
          <a:sx n="75" d="100"/>
          <a:sy n="75" d="100"/>
        </p:scale>
        <p:origin x="-1224" y="-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E8390-740A-4156-84F4-AF6D97A256E8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932CE-271A-43BA-8885-2AB95CF7C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i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5431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4000" b="1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  <a:lvl2pPr marL="742950" indent="-285750">
              <a:buClr>
                <a:srgbClr val="0070C0"/>
              </a:buClr>
              <a:buFont typeface="Arial" pitchFamily="34" charset="0"/>
              <a:buChar char="­"/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534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503761"/>
            <a:ext cx="792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9877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­"/>
        <a:defRPr sz="28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43150"/>
            <a:ext cx="8686800" cy="2000250"/>
          </a:xfrm>
        </p:spPr>
        <p:txBody>
          <a:bodyPr>
            <a:noAutofit/>
          </a:bodyPr>
          <a:lstStyle/>
          <a:p>
            <a:r>
              <a:rPr lang="en-US" sz="5200" b="1" dirty="0" smtClean="0"/>
              <a:t>Specification Format for Reactive Synthesis Problems</a:t>
            </a:r>
            <a:endParaRPr lang="en-US" sz="5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944" y="6229796"/>
            <a:ext cx="1090231" cy="539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70680" y="5334000"/>
            <a:ext cx="1816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Ayrat Khalimov</a:t>
            </a:r>
          </a:p>
          <a:p>
            <a:pPr algn="ctr"/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SYNT 2015</a:t>
            </a:r>
          </a:p>
        </p:txBody>
      </p:sp>
      <p:pic>
        <p:nvPicPr>
          <p:cNvPr id="9" name="Picture 3" descr="C:\Users\akhalimov\Desktop\logo_ri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56" y="6289012"/>
            <a:ext cx="1296144" cy="49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3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(</a:t>
            </a:r>
            <a:r>
              <a:rPr lang="en-US" dirty="0" smtClean="0">
                <a:solidFill>
                  <a:srgbClr val="00B050"/>
                </a:solidFill>
              </a:rPr>
              <a:t>[1]</a:t>
            </a:r>
            <a:r>
              <a:rPr lang="en-US" dirty="0" smtClean="0"/>
              <a:t>)(</a:t>
            </a:r>
            <a:r>
              <a:rPr lang="en-US" dirty="0" smtClean="0">
                <a:solidFill>
                  <a:srgbClr val="FF66CC"/>
                </a:solidFill>
              </a:rPr>
              <a:t>[2]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915400" cy="5029200"/>
              </a:xfrm>
            </p:spPr>
            <p:txBody>
              <a:bodyPr/>
              <a:lstStyle/>
              <a:p>
                <a:r>
                  <a:rPr lang="en-US" dirty="0" smtClean="0"/>
                  <a:t>embedded into existing programming language</a:t>
                </a:r>
              </a:p>
              <a:p>
                <a:pPr lvl="1"/>
                <a:r>
                  <a:rPr lang="en-US" dirty="0" smtClean="0"/>
                  <a:t>SMV </a:t>
                </a:r>
                <a:r>
                  <a:rPr lang="en-US" i="1" dirty="0"/>
                  <a:t>(</a:t>
                </a:r>
                <a:r>
                  <a:rPr lang="en-US" i="1" dirty="0">
                    <a:solidFill>
                      <a:srgbClr val="00B050"/>
                    </a:solidFill>
                  </a:rPr>
                  <a:t>SMV</a:t>
                </a:r>
                <a:r>
                  <a:rPr lang="en-US" i="1" dirty="0" smtClean="0"/>
                  <a:t>) (</a:t>
                </a:r>
                <a:r>
                  <a:rPr lang="en-US" i="1" dirty="0" err="1" smtClean="0">
                    <a:solidFill>
                      <a:srgbClr val="FF66CC"/>
                    </a:solidFill>
                  </a:rPr>
                  <a:t>Promela</a:t>
                </a:r>
                <a:r>
                  <a:rPr lang="en-US" i="1" dirty="0" smtClean="0"/>
                  <a:t>)</a:t>
                </a:r>
              </a:p>
              <a:p>
                <a:r>
                  <a:rPr lang="en-US" dirty="0" smtClean="0"/>
                  <a:t>modular</a:t>
                </a:r>
              </a:p>
              <a:p>
                <a:pPr lvl="1"/>
                <a:r>
                  <a:rPr lang="en-US" dirty="0" smtClean="0"/>
                  <a:t>part of SMV </a:t>
                </a:r>
                <a:r>
                  <a:rPr lang="en-US" i="1" dirty="0" smtClean="0"/>
                  <a:t>(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part of SMV</a:t>
                </a:r>
                <a:r>
                  <a:rPr lang="en-US" i="1" dirty="0" smtClean="0"/>
                  <a:t>)</a:t>
                </a:r>
                <a:r>
                  <a:rPr lang="en-US" dirty="0" smtClean="0"/>
                  <a:t> </a:t>
                </a:r>
                <a:r>
                  <a:rPr lang="en-US" i="1" dirty="0"/>
                  <a:t>(</a:t>
                </a:r>
                <a:r>
                  <a:rPr lang="en-US" i="1" dirty="0" smtClean="0">
                    <a:solidFill>
                      <a:srgbClr val="FF66CC"/>
                    </a:solidFill>
                  </a:rPr>
                  <a:t>part of </a:t>
                </a:r>
                <a:r>
                  <a:rPr lang="en-US" i="1" dirty="0" err="1" smtClean="0">
                    <a:solidFill>
                      <a:srgbClr val="FF66CC"/>
                    </a:solidFill>
                  </a:rPr>
                  <a:t>Promela</a:t>
                </a:r>
                <a:r>
                  <a:rPr lang="en-US" i="1" dirty="0" smtClean="0"/>
                  <a:t>)</a:t>
                </a:r>
              </a:p>
              <a:p>
                <a:r>
                  <a:rPr lang="en-US" dirty="0" smtClean="0"/>
                  <a:t>property language agnostic (LTL,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ω</m:t>
                    </m:r>
                  </m:oMath>
                </a14:m>
                <a:r>
                  <a:rPr lang="en-US" dirty="0" smtClean="0"/>
                  <a:t>RE, automata…)</a:t>
                </a:r>
              </a:p>
              <a:p>
                <a:pPr lvl="1"/>
                <a:r>
                  <a:rPr lang="en-US" dirty="0" smtClean="0"/>
                  <a:t>automata </a:t>
                </a:r>
                <a:r>
                  <a:rPr lang="en-US" i="1" dirty="0" smtClean="0"/>
                  <a:t>(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LTL patterns</a:t>
                </a:r>
                <a:r>
                  <a:rPr lang="en-US" i="1" dirty="0" smtClean="0"/>
                  <a:t>)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(</a:t>
                </a:r>
                <a:r>
                  <a:rPr lang="en-US" i="1" dirty="0" smtClean="0">
                    <a:solidFill>
                      <a:srgbClr val="FF66CC"/>
                    </a:solidFill>
                  </a:rPr>
                  <a:t>LTL + relations</a:t>
                </a:r>
                <a:r>
                  <a:rPr lang="en-US" i="1" dirty="0" smtClean="0"/>
                  <a:t>)</a:t>
                </a:r>
              </a:p>
              <a:p>
                <a:r>
                  <a:rPr lang="en-US" dirty="0" smtClean="0"/>
                  <a:t>fast synthesizers</a:t>
                </a:r>
              </a:p>
              <a:p>
                <a:pPr lvl="1"/>
                <a:r>
                  <a:rPr lang="en-US" dirty="0" smtClean="0"/>
                  <a:t>SYNTCOMP </a:t>
                </a:r>
                <a:r>
                  <a:rPr lang="en-US" i="1" dirty="0" smtClean="0"/>
                  <a:t>(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original GR1</a:t>
                </a:r>
                <a:r>
                  <a:rPr lang="en-US" i="1" dirty="0" smtClean="0"/>
                  <a:t>)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(</a:t>
                </a:r>
                <a:r>
                  <a:rPr lang="en-US" i="1" dirty="0" smtClean="0">
                    <a:solidFill>
                      <a:srgbClr val="FF66CC"/>
                    </a:solidFill>
                  </a:rPr>
                  <a:t>SLUGS GR1</a:t>
                </a:r>
                <a:r>
                  <a:rPr lang="en-US" i="1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915400" cy="5029200"/>
              </a:xfrm>
              <a:blipFill rotWithShape="1">
                <a:blip r:embed="rId2"/>
                <a:stretch>
                  <a:fillRect l="-1504" t="-1576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6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</a:t>
            </a:r>
            <a:r>
              <a:rPr lang="en-US" dirty="0" err="1" smtClean="0"/>
              <a:t>smv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SMV format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79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MODULE</a:t>
            </a:r>
            <a:r>
              <a:rPr lang="en-US" sz="2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main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VAR </a:t>
            </a:r>
          </a:p>
          <a:p>
            <a:pPr marL="0" indent="0">
              <a:buNone/>
            </a:pPr>
            <a:r>
              <a:rPr lang="en-US" sz="2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 input: </a:t>
            </a:r>
            <a:r>
              <a:rPr lang="en-US" sz="2400" dirty="0">
                <a:solidFill>
                  <a:srgbClr val="00CC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0..10</a:t>
            </a:r>
            <a:r>
              <a:rPr lang="en-US" sz="2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 state</a:t>
            </a:r>
            <a:r>
              <a:rPr lang="en-US" sz="2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: </a:t>
            </a:r>
            <a:r>
              <a:rPr lang="en-US" sz="2400" dirty="0">
                <a:solidFill>
                  <a:srgbClr val="00CC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boolean</a:t>
            </a:r>
            <a:r>
              <a:rPr lang="en-US" sz="2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 x: </a:t>
            </a:r>
            <a:r>
              <a:rPr lang="en-US" sz="2400" dirty="0">
                <a:solidFill>
                  <a:srgbClr val="00CC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0..10</a:t>
            </a:r>
            <a:r>
              <a:rPr lang="en-US" sz="24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DEFINE</a:t>
            </a:r>
          </a:p>
          <a:p>
            <a:pPr marL="0" indent="0">
              <a:buNone/>
            </a:pPr>
            <a:r>
              <a:rPr lang="en-US" sz="2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 x_is_2input := (x=</a:t>
            </a:r>
            <a:r>
              <a:rPr lang="en-US" sz="24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input+input</a:t>
            </a:r>
            <a:r>
              <a:rPr lang="en-US" sz="24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ASSIGN</a:t>
            </a:r>
          </a:p>
          <a:p>
            <a:pPr marL="0" indent="0">
              <a:buNone/>
            </a:pPr>
            <a:r>
              <a:rPr lang="en-US" sz="24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 </a:t>
            </a:r>
            <a:r>
              <a:rPr lang="en-US" sz="2400" dirty="0" err="1">
                <a:solidFill>
                  <a:srgbClr val="FFC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init</a:t>
            </a:r>
            <a:r>
              <a:rPr lang="en-US" sz="2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(state) := FALSE;</a:t>
            </a:r>
            <a:endParaRPr lang="en-US" sz="2400" dirty="0">
              <a:solidFill>
                <a:srgbClr val="FFC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>
              <a:buNone/>
            </a:pPr>
            <a:r>
              <a:rPr lang="en-US" sz="2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 </a:t>
            </a:r>
            <a:r>
              <a:rPr lang="en-US" sz="2400" dirty="0">
                <a:solidFill>
                  <a:srgbClr val="FFC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next</a:t>
            </a:r>
            <a:r>
              <a:rPr lang="en-US" sz="2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(state) := </a:t>
            </a:r>
            <a:r>
              <a:rPr lang="en-US" sz="24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(x=0 | x_is_2input);</a:t>
            </a:r>
          </a:p>
          <a:p>
            <a:pPr marL="0" indent="0">
              <a:buNone/>
            </a:pPr>
            <a:r>
              <a:rPr lang="en-US" sz="24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 </a:t>
            </a:r>
            <a:r>
              <a:rPr lang="en-US" sz="2400" dirty="0" err="1">
                <a:solidFill>
                  <a:srgbClr val="FFC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init</a:t>
            </a:r>
            <a:r>
              <a:rPr lang="en-US" sz="2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(x) := 0</a:t>
            </a:r>
            <a:r>
              <a:rPr lang="en-US" sz="24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;</a:t>
            </a:r>
            <a:endParaRPr lang="en-US" sz="24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 next</a:t>
            </a:r>
            <a:r>
              <a:rPr lang="en-US" sz="24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(x</a:t>
            </a:r>
            <a:r>
              <a:rPr lang="en-US" sz="2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) := </a:t>
            </a:r>
            <a:r>
              <a:rPr lang="en-US" sz="2400" dirty="0" err="1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x+input</a:t>
            </a:r>
            <a:r>
              <a:rPr lang="en-US" sz="24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</a:t>
            </a:r>
            <a:endParaRPr lang="en-US" sz="24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LTLSPEC</a:t>
            </a:r>
          </a:p>
          <a:p>
            <a:pPr marL="0" indent="0">
              <a:buNone/>
            </a:pPr>
            <a:r>
              <a:rPr lang="en-US" sz="2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 </a:t>
            </a:r>
            <a:r>
              <a:rPr lang="en-US" sz="24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G(state </a:t>
            </a:r>
            <a:r>
              <a:rPr lang="en-US" sz="2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| (x!=10))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781800" y="3962400"/>
            <a:ext cx="533400" cy="1447800"/>
          </a:xfrm>
          <a:prstGeom prst="rightBrac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781800" y="1371600"/>
            <a:ext cx="533400" cy="1295400"/>
          </a:xfrm>
          <a:prstGeom prst="rightBrac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6781800" y="5867400"/>
            <a:ext cx="533400" cy="533400"/>
          </a:xfrm>
          <a:prstGeom prst="rightBrac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6781800" y="3048000"/>
            <a:ext cx="533400" cy="533400"/>
          </a:xfrm>
          <a:prstGeom prst="rightBrac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43800" y="184046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43800" y="3135868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43800" y="4431268"/>
            <a:ext cx="1131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</a:p>
          <a:p>
            <a:r>
              <a:rPr lang="en-US" dirty="0" err="1" smtClean="0"/>
              <a:t>behaviour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43800" y="5943600"/>
            <a:ext cx="13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4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SMV format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791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MODULE</a:t>
            </a:r>
            <a:r>
              <a:rPr lang="en-US" sz="2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</a:t>
            </a:r>
            <a:r>
              <a:rPr lang="en-US" sz="24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module1(i1,i2)</a:t>
            </a:r>
            <a:endParaRPr lang="en-US" sz="24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VAR </a:t>
            </a:r>
          </a:p>
          <a:p>
            <a:pPr marL="0" indent="0">
              <a:buNone/>
            </a:pPr>
            <a:r>
              <a:rPr lang="en-US" sz="24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 x</a:t>
            </a:r>
            <a:r>
              <a:rPr lang="en-US" sz="2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: </a:t>
            </a:r>
            <a:r>
              <a:rPr lang="en-US" sz="24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...</a:t>
            </a:r>
          </a:p>
          <a:p>
            <a:pPr marL="0" indent="0">
              <a:buNone/>
            </a:pPr>
            <a:r>
              <a:rPr lang="en-US" sz="24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...</a:t>
            </a:r>
          </a:p>
          <a:p>
            <a:pPr marL="0" indent="0">
              <a:buNone/>
            </a:pPr>
            <a:endParaRPr lang="en-US" sz="2400" dirty="0" smtClean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MODULE</a:t>
            </a:r>
            <a:r>
              <a:rPr lang="en-US" sz="2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</a:t>
            </a:r>
            <a:r>
              <a:rPr lang="en-US" sz="24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module2(i1)</a:t>
            </a:r>
            <a:endParaRPr lang="en-US" sz="24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VAR</a:t>
            </a:r>
            <a:endParaRPr lang="en-US" sz="2400" dirty="0">
              <a:solidFill>
                <a:srgbClr val="FFC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>
              <a:buNone/>
            </a:pPr>
            <a:r>
              <a:rPr lang="en-US" sz="2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 </a:t>
            </a:r>
            <a:r>
              <a:rPr lang="en-US" sz="24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out : ...</a:t>
            </a:r>
            <a:endParaRPr lang="en-US" sz="24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>
              <a:buNone/>
            </a:pPr>
            <a:endParaRPr lang="en-US" sz="2400" dirty="0" smtClean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MODULE</a:t>
            </a:r>
            <a:r>
              <a:rPr lang="en-US" sz="2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</a:t>
            </a:r>
            <a:r>
              <a:rPr lang="en-US" sz="24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main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VAR</a:t>
            </a:r>
          </a:p>
          <a:p>
            <a:pPr marL="0" indent="0">
              <a:buNone/>
            </a:pPr>
            <a:r>
              <a:rPr lang="en-US" sz="24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 input: ...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VAR</a:t>
            </a:r>
            <a:endParaRPr lang="en-US" sz="2400" dirty="0">
              <a:solidFill>
                <a:srgbClr val="FFC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>
              <a:buNone/>
            </a:pPr>
            <a:r>
              <a:rPr lang="en-US" sz="2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 </a:t>
            </a:r>
            <a:r>
              <a:rPr lang="en-US" sz="24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m1: module1(input, m2.out);</a:t>
            </a:r>
          </a:p>
          <a:p>
            <a:pPr marL="0" indent="0">
              <a:buNone/>
            </a:pPr>
            <a:r>
              <a:rPr lang="en-US" sz="24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 m2: module2(m1.x);</a:t>
            </a:r>
            <a:endParaRPr lang="en-US" sz="24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43600" y="1173480"/>
            <a:ext cx="1295400" cy="6858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module1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57800" y="1371600"/>
            <a:ext cx="6858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1676400"/>
            <a:ext cx="6858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81600" y="106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81600" y="1600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3600" y="2926080"/>
            <a:ext cx="1295400" cy="6858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module2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57800" y="3276600"/>
            <a:ext cx="6858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81600" y="2971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96200" y="5322332"/>
            <a:ext cx="1295400" cy="6858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86400" y="5352812"/>
            <a:ext cx="1295400" cy="6858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07200" y="5703332"/>
            <a:ext cx="889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41160" y="53985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cxnSp>
        <p:nvCxnSpPr>
          <p:cNvPr id="36" name="Elbow Connector 35"/>
          <p:cNvCxnSpPr>
            <a:stCxn id="21" idx="2"/>
            <a:endCxn id="26" idx="1"/>
          </p:cNvCxnSpPr>
          <p:nvPr/>
        </p:nvCxnSpPr>
        <p:spPr>
          <a:xfrm rot="5400000" flipH="1">
            <a:off x="6758940" y="4423172"/>
            <a:ext cx="312420" cy="2857500"/>
          </a:xfrm>
          <a:prstGeom prst="bentConnector4">
            <a:avLst>
              <a:gd name="adj1" fmla="val -82927"/>
              <a:gd name="adj2" fmla="val 108000"/>
            </a:avLst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05800" y="593193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3" name="Elbow Connector 42"/>
          <p:cNvCxnSpPr/>
          <p:nvPr/>
        </p:nvCxnSpPr>
        <p:spPr>
          <a:xfrm>
            <a:off x="5257800" y="4788932"/>
            <a:ext cx="2438400" cy="609600"/>
          </a:xfrm>
          <a:prstGeom prst="bentConnector3">
            <a:avLst>
              <a:gd name="adj1" fmla="val 77917"/>
            </a:avLst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81600" y="4495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391400" y="5029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91400" y="5715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-152400" y="2514600"/>
            <a:ext cx="9677400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-152400" y="4038600"/>
            <a:ext cx="9677400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loud\research\presentations\2015 SYNT\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86" y="370840"/>
            <a:ext cx="8331014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SMV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loud\research\presentations\2015 SYNT\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86" y="381000"/>
            <a:ext cx="8331014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9440" y="5435600"/>
            <a:ext cx="1295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0" y="5181600"/>
            <a:ext cx="5638800" cy="584775"/>
          </a:xfrm>
          <a:prstGeom prst="rect">
            <a:avLst/>
          </a:prstGeom>
          <a:solidFill>
            <a:srgbClr val="00FF99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LTL, LDL, RE, patterns? relations?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09600" y="6096000"/>
            <a:ext cx="1295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1742440"/>
            <a:ext cx="5867400" cy="584775"/>
          </a:xfrm>
          <a:prstGeom prst="rect">
            <a:avLst/>
          </a:prstGeom>
          <a:solidFill>
            <a:srgbClr val="00FF99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Only </a:t>
            </a:r>
            <a:r>
              <a:rPr lang="en-US" sz="3200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main</a:t>
            </a:r>
            <a:r>
              <a:rPr lang="en-US" sz="3200" dirty="0" smtClean="0"/>
              <a:t> can have specifications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04520" y="1894840"/>
            <a:ext cx="1143000" cy="172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SMV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6120825"/>
            <a:ext cx="4191000" cy="584775"/>
          </a:xfrm>
          <a:prstGeom prst="rect">
            <a:avLst/>
          </a:prstGeom>
          <a:solidFill>
            <a:srgbClr val="00FF99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only safety assumptions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84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into </a:t>
            </a:r>
            <a:r>
              <a:rPr lang="en-US" dirty="0" err="1" smtClean="0"/>
              <a:t>syntcomp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SYNTCOMP format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4343400"/>
                <a:ext cx="8534400" cy="2362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+mj-lt"/>
                  </a:rPr>
                  <a:t>Standard: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/>
                      </a:rPr>
                      <m:t>𝐆</m:t>
                    </m:r>
                    <m:r>
                      <a:rPr lang="en-US" b="0" i="1" dirty="0" smtClean="0">
                        <a:latin typeface="Cambria Math"/>
                      </a:rPr>
                      <m:t>¬</m:t>
                    </m:r>
                    <m:r>
                      <a:rPr lang="en-US" b="0" i="1" dirty="0" smtClean="0">
                        <a:latin typeface="Cambria Math"/>
                      </a:rPr>
                      <m:t>𝑏𝑎𝑑</m:t>
                    </m:r>
                  </m:oMath>
                </a14:m>
                <a:endParaRPr lang="en-US" i="1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+mj-lt"/>
                  </a:rPr>
                  <a:t>Extended with liveness: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(¬</m:t>
                      </m:r>
                      <m:r>
                        <a:rPr lang="en-US" i="1" dirty="0" smtClean="0">
                          <a:latin typeface="Cambria Math"/>
                        </a:rPr>
                        <m:t>𝑏𝑎𝑑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b="1" i="0" dirty="0" smtClean="0">
                          <a:latin typeface="Cambria Math"/>
                        </a:rPr>
                        <m:t>𝐖</m:t>
                      </m:r>
                      <m:r>
                        <a:rPr lang="en-US" i="1" dirty="0" smtClean="0">
                          <a:latin typeface="Cambria Math"/>
                        </a:rPr>
                        <m:t> ¬</m:t>
                      </m:r>
                      <m:r>
                        <a:rPr lang="en-US" i="1" dirty="0" err="1">
                          <a:latin typeface="Cambria Math"/>
                        </a:rPr>
                        <m:t>𝑖𝑛𝑣</m:t>
                      </m:r>
                      <m:r>
                        <a:rPr lang="en-US" i="1" dirty="0">
                          <a:latin typeface="Cambria Math"/>
                        </a:rPr>
                        <m:t>) ∧ (</m:t>
                      </m:r>
                      <m:r>
                        <a:rPr lang="en-US" b="1" i="0" dirty="0">
                          <a:latin typeface="Cambria Math"/>
                        </a:rPr>
                        <m:t>𝐆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i="1" dirty="0" err="1">
                          <a:latin typeface="Cambria Math"/>
                        </a:rPr>
                        <m:t>𝑖𝑛𝑣</m:t>
                      </m:r>
                      <m:r>
                        <a:rPr lang="en-US" i="1" dirty="0">
                          <a:latin typeface="Cambria Math"/>
                        </a:rPr>
                        <m:t> → </m:t>
                      </m:r>
                      <m:r>
                        <a:rPr lang="en-US" b="1" i="0" dirty="0">
                          <a:latin typeface="Cambria Math"/>
                        </a:rPr>
                        <m:t>𝐆𝐅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𝑗𝑢𝑠𝑡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4343400"/>
                <a:ext cx="8534400" cy="2362200"/>
              </a:xfrm>
              <a:blipFill rotWithShape="1">
                <a:blip r:embed="rId4"/>
                <a:stretch>
                  <a:fillRect l="-1786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3" descr="D:\cloud\research\presentations\2015 SYNT\syntcomp-specific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299808" cy="30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flow</a:t>
            </a:r>
            <a:endParaRPr lang="en-US" dirty="0"/>
          </a:p>
        </p:txBody>
      </p:sp>
      <p:pic>
        <p:nvPicPr>
          <p:cNvPr id="1026" name="Picture 2" descr="D:\cloud\research\presentations\2015 SYNT\framework-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3058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52400" y="1905000"/>
            <a:ext cx="2286000" cy="1295400"/>
            <a:chOff x="152400" y="1905000"/>
            <a:chExt cx="2286000" cy="1295400"/>
          </a:xfrm>
          <a:solidFill>
            <a:srgbClr val="99FF99"/>
          </a:solidFill>
        </p:grpSpPr>
        <p:sp>
          <p:nvSpPr>
            <p:cNvPr id="5" name="TextBox 4"/>
            <p:cNvSpPr txBox="1"/>
            <p:nvPr/>
          </p:nvSpPr>
          <p:spPr>
            <a:xfrm>
              <a:off x="152400" y="2277070"/>
              <a:ext cx="2286000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automata: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determinization</a:t>
              </a: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complementation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endCxn id="5" idx="0"/>
            </p:cNvCxnSpPr>
            <p:nvPr/>
          </p:nvCxnSpPr>
          <p:spPr>
            <a:xfrm flipH="1">
              <a:off x="1295400" y="1905000"/>
              <a:ext cx="609600" cy="372070"/>
            </a:xfrm>
            <a:prstGeom prst="line">
              <a:avLst/>
            </a:prstGeom>
            <a:grpFill/>
            <a:ln w="25400">
              <a:solidFill>
                <a:srgbClr val="99FF99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743200" y="1905000"/>
            <a:ext cx="1676400" cy="1304330"/>
            <a:chOff x="2743200" y="1905000"/>
            <a:chExt cx="1676400" cy="1304330"/>
          </a:xfrm>
          <a:solidFill>
            <a:srgbClr val="99FF99"/>
          </a:solidFill>
        </p:grpSpPr>
        <p:sp>
          <p:nvSpPr>
            <p:cNvPr id="7" name="TextBox 6"/>
            <p:cNvSpPr txBox="1"/>
            <p:nvPr/>
          </p:nvSpPr>
          <p:spPr>
            <a:xfrm>
              <a:off x="2743200" y="2286000"/>
              <a:ext cx="1676400" cy="923330"/>
            </a:xfrm>
            <a:prstGeom prst="rect">
              <a:avLst/>
            </a:prstGeom>
            <a:grpFill/>
            <a:ln>
              <a:solidFill>
                <a:srgbClr val="99FF9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flattening into a </a:t>
              </a:r>
            </a:p>
            <a:p>
              <a:r>
                <a:rPr lang="en-US" dirty="0" smtClean="0"/>
                <a:t>boolean SMV</a:t>
              </a:r>
            </a:p>
            <a:p>
              <a:r>
                <a:rPr lang="en-US" dirty="0" smtClean="0"/>
                <a:t>module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7" idx="0"/>
            </p:cNvCxnSpPr>
            <p:nvPr/>
          </p:nvCxnSpPr>
          <p:spPr>
            <a:xfrm flipV="1">
              <a:off x="3581400" y="1905000"/>
              <a:ext cx="76200" cy="381000"/>
            </a:xfrm>
            <a:prstGeom prst="line">
              <a:avLst/>
            </a:prstGeom>
            <a:grpFill/>
            <a:ln w="25400">
              <a:solidFill>
                <a:srgbClr val="99FF9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648200" y="1905000"/>
            <a:ext cx="1447800" cy="1304330"/>
            <a:chOff x="4648200" y="1905000"/>
            <a:chExt cx="1447800" cy="1304330"/>
          </a:xfrm>
          <a:solidFill>
            <a:srgbClr val="99FF99"/>
          </a:solidFill>
        </p:grpSpPr>
        <p:sp>
          <p:nvSpPr>
            <p:cNvPr id="8" name="TextBox 7"/>
            <p:cNvSpPr txBox="1"/>
            <p:nvPr/>
          </p:nvSpPr>
          <p:spPr>
            <a:xfrm>
              <a:off x="4648200" y="2286000"/>
              <a:ext cx="1447800" cy="923330"/>
            </a:xfrm>
            <a:prstGeom prst="rect">
              <a:avLst/>
            </a:prstGeom>
            <a:grpFill/>
            <a:ln>
              <a:solidFill>
                <a:srgbClr val="99FF9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boolean SMV </a:t>
              </a:r>
            </a:p>
            <a:p>
              <a:r>
                <a:rPr lang="en-US" dirty="0" smtClean="0"/>
                <a:t>to AIGER</a:t>
              </a:r>
            </a:p>
            <a:p>
              <a:r>
                <a:rPr lang="en-US" dirty="0" smtClean="0"/>
                <a:t>translation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410200" y="1905000"/>
              <a:ext cx="304800" cy="381000"/>
            </a:xfrm>
            <a:prstGeom prst="straightConnector1">
              <a:avLst/>
            </a:prstGeom>
            <a:grpFill/>
            <a:ln w="25400">
              <a:solidFill>
                <a:srgbClr val="99FF99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6146800" y="1143000"/>
            <a:ext cx="1219200" cy="2057400"/>
          </a:xfrm>
          <a:prstGeom prst="roundRect">
            <a:avLst/>
          </a:prstGeom>
          <a:noFill/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pic>
        <p:nvPicPr>
          <p:cNvPr id="19" name="Picture 2" descr="D:\cloud\research\presentations\2015 SYNT\model-conver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77" y="4876800"/>
            <a:ext cx="5489723" cy="179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2400" y="2667000"/>
            <a:ext cx="1143000" cy="1600200"/>
            <a:chOff x="7772400" y="2667000"/>
            <a:chExt cx="1143000" cy="1600200"/>
          </a:xfrm>
        </p:grpSpPr>
        <p:sp>
          <p:nvSpPr>
            <p:cNvPr id="20" name="TextBox 19"/>
            <p:cNvSpPr txBox="1"/>
            <p:nvPr/>
          </p:nvSpPr>
          <p:spPr>
            <a:xfrm>
              <a:off x="7772400" y="3343870"/>
              <a:ext cx="1143000" cy="923330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rPr>
                <a:t>aisy.py</a:t>
              </a:r>
            </a:p>
            <a:p>
              <a:r>
                <a:rPr lang="en-US" dirty="0" smtClean="0">
                  <a:latin typeface="+mj-lt"/>
                  <a:ea typeface="CMU Typewriter Text" panose="02000309000000000000" pitchFamily="50" charset="0"/>
                  <a:cs typeface="CMU Typewriter Text" panose="02000309000000000000" pitchFamily="50" charset="0"/>
                </a:rPr>
                <a:t>or from</a:t>
              </a:r>
            </a:p>
            <a:p>
              <a:r>
                <a:rPr lang="en-US" dirty="0" smtClean="0"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rPr>
                <a:t>SYNTCOMP</a:t>
              </a:r>
              <a:endParaRPr lang="en-US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endParaRPr>
            </a:p>
          </p:txBody>
        </p:sp>
        <p:cxnSp>
          <p:nvCxnSpPr>
            <p:cNvPr id="22" name="Straight Arrow Connector 21"/>
            <p:cNvCxnSpPr>
              <a:stCxn id="20" idx="0"/>
            </p:cNvCxnSpPr>
            <p:nvPr/>
          </p:nvCxnSpPr>
          <p:spPr>
            <a:xfrm flipH="1" flipV="1">
              <a:off x="8305800" y="2667000"/>
              <a:ext cx="38100" cy="676870"/>
            </a:xfrm>
            <a:prstGeom prst="straightConnector1">
              <a:avLst/>
            </a:prstGeom>
            <a:ln w="25400">
              <a:solidFill>
                <a:srgbClr val="99FF99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Elbow Connector 24"/>
          <p:cNvCxnSpPr>
            <a:stCxn id="20" idx="2"/>
            <a:endCxn id="19" idx="1"/>
          </p:cNvCxnSpPr>
          <p:nvPr/>
        </p:nvCxnSpPr>
        <p:spPr>
          <a:xfrm rot="5400000">
            <a:off x="4331654" y="1761024"/>
            <a:ext cx="1506070" cy="6518423"/>
          </a:xfrm>
          <a:prstGeom prst="bentConnector4">
            <a:avLst>
              <a:gd name="adj1" fmla="val 20238"/>
              <a:gd name="adj2" fmla="val 103507"/>
            </a:avLst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66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synthesizing Huffman encoder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arbiter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76400"/>
                <a:ext cx="8534400" cy="5029200"/>
              </a:xfrm>
            </p:spPr>
            <p:txBody>
              <a:bodyPr/>
              <a:lstStyle/>
              <a:p>
                <a:r>
                  <a:rPr lang="en-US" dirty="0" smtClean="0"/>
                  <a:t>“Every request should be granted”: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/>
                      </a:rPr>
                      <m:t>𝐆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𝑟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 →</m:t>
                    </m:r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/>
                      </a:rPr>
                      <m:t>𝐅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𝑔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  <a:p>
                <a:r>
                  <a:rPr lang="en-US" dirty="0" smtClean="0"/>
                  <a:t>“No spurious grants”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Let’s specify “spurious grants” in RE:</a:t>
                </a:r>
              </a:p>
              <a:p>
                <a:pPr marL="0" lvl="2" indent="0" algn="ctr">
                  <a:buNone/>
                </a:pP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.,.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/>
                          </a:rPr>
                          <m:t>(.,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/>
                              </a:rPr>
                              <m:t>¬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,¬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¬</m:t>
                        </m:r>
                        <m:r>
                          <a:rPr lang="en-US" sz="3200" i="1">
                            <a:latin typeface="Cambria Math"/>
                          </a:rPr>
                          <m:t>𝑟</m:t>
                        </m:r>
                        <m:r>
                          <a:rPr lang="en-US" sz="3200" i="1">
                            <a:latin typeface="Cambria Math"/>
                          </a:rPr>
                          <m:t>,</m:t>
                        </m:r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76400"/>
                <a:ext cx="8534400" cy="5029200"/>
              </a:xfrm>
              <a:blipFill rotWithShape="1">
                <a:blip r:embed="rId2"/>
                <a:stretch>
                  <a:fillRect l="-1786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267200" y="838200"/>
            <a:ext cx="609600" cy="533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0" y="11430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6800" y="11430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3480" y="8498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38704" y="838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573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encoding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3733800"/>
            <a:ext cx="89916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“more often appearing letters have shorter ciphers”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2209800"/>
            <a:ext cx="1066800" cy="6858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43000" y="2514600"/>
            <a:ext cx="990600" cy="0"/>
          </a:xfrm>
          <a:prstGeom prst="straightConnector1">
            <a:avLst/>
          </a:prstGeom>
          <a:ln w="38100" cmpd="dbl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00400" y="2514600"/>
            <a:ext cx="27432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43600" y="2209800"/>
            <a:ext cx="1066800" cy="6858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10400" y="2514600"/>
            <a:ext cx="990600" cy="0"/>
          </a:xfrm>
          <a:prstGeom prst="straightConnector1">
            <a:avLst/>
          </a:prstGeom>
          <a:ln w="38100" cmpd="dbl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8600" y="214526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A,B,C,...</a:t>
            </a:r>
            <a:endParaRPr lang="en-US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3800" y="213360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01,101,1101,...</a:t>
            </a:r>
            <a:endParaRPr lang="en-US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10734" y="213360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A,B,C,...</a:t>
            </a:r>
            <a:endParaRPr lang="en-US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Letters frequency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73152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+-------------(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)---------------+ </a:t>
            </a:r>
          </a:p>
          <a:p>
            <a:pPr marL="0" indent="0">
              <a:buNone/>
            </a:pP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|                               | </a:t>
            </a:r>
          </a:p>
          <a:p>
            <a:pPr marL="0" indent="0">
              <a:buNone/>
            </a:pP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+-------( )------+               +------( )-----+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|                |               |              |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|                |               |              |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+----( )----+         ( )          +--( )--+         ( )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          |         / \          |       |         / \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          |        |   |         |       |        |   |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+--( )--+      ( )      [E] ( )       ( )     ( )      [ ] ( )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|       |      / \          / \       / \     / \          / \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|       |     |   |        |   |     |   |   |   |        |   |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( )     ( )   [S] ( )      ( ) [A]   [I] [O] [R] [N]      ( ) [T]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/ \     / \       / \      / \                            /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|   |   |   |     |   |    |   |                          |   |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[U] [P] [F] [C]   ( ) [L]  [H] ( )                        [D] ( )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/ \          / \                            / \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|   |        |   |                          |   |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+----( ) [W]      [G] [Y]                        ( ) [M]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|      \                                         / \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|       |                                       |   |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( )     ( )                                     [B] [V]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/ \     / \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|   |   |   |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[Q] ( ) [K] [X]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/ \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|   |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[Z] [J]</a:t>
            </a:r>
          </a:p>
        </p:txBody>
      </p:sp>
    </p:spTree>
    <p:extLst>
      <p:ext uri="{BB962C8B-B14F-4D97-AF65-F5344CB8AC3E}">
        <p14:creationId xmlns:p14="http://schemas.microsoft.com/office/powerpoint/2010/main" val="14242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Synthesizing a Huffman encoder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3886200"/>
                <a:ext cx="8534400" cy="27432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:r>
                  <a:rPr lang="en-US" b="1" dirty="0" smtClean="0"/>
                  <a:t>Specification</a:t>
                </a:r>
              </a:p>
              <a:p>
                <a:pPr marL="0" indent="0" algn="ctr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/>
                  <a:t>A1.</a:t>
                </a:r>
                <a:r>
                  <a:rPr lang="en-US" dirty="0"/>
                  <a:t> </a:t>
                </a:r>
                <a:r>
                  <a:rPr lang="en-US" dirty="0" smtClean="0"/>
                  <a:t> “</a:t>
                </a:r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𝑑𝑎𝑡𝑎𝐼𝑛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within range 1..27</a:t>
                </a:r>
                <a:r>
                  <a:rPr lang="en-US" dirty="0" smtClean="0"/>
                  <a:t>”</a:t>
                </a:r>
              </a:p>
              <a:p>
                <a:pPr marL="0" indent="0">
                  <a:buNone/>
                </a:pPr>
                <a:r>
                  <a:rPr lang="en-US" b="1" dirty="0"/>
                  <a:t>A2.</a:t>
                </a:r>
                <a:r>
                  <a:rPr lang="en-US" dirty="0"/>
                  <a:t> </a:t>
                </a:r>
                <a:r>
                  <a:rPr lang="en-US" dirty="0" smtClean="0"/>
                  <a:t> 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𝑑𝑎𝑡𝑎𝐼𝑛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does not change until </a:t>
                </a:r>
                <a:r>
                  <a:rPr lang="en-US" dirty="0" smtClean="0"/>
                  <a:t>incl. the </a:t>
                </a:r>
                <a:r>
                  <a:rPr lang="en-US" dirty="0"/>
                  <a:t>moment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𝑑𝑜𝑛𝑒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high”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/>
                  <a:t>G1.</a:t>
                </a: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𝐆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𝑑𝑜𝑛𝑒</m:t>
                    </m:r>
                    <m:r>
                      <a:rPr lang="en-US" i="1" dirty="0" smtClean="0">
                        <a:latin typeface="Cambria Math"/>
                      </a:rPr>
                      <m:t> → </m:t>
                    </m:r>
                    <m:r>
                      <a:rPr lang="en-US" b="1" i="0" dirty="0">
                        <a:latin typeface="Cambria Math"/>
                      </a:rPr>
                      <m:t>𝐗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 err="1">
                        <a:latin typeface="Cambria Math"/>
                      </a:rPr>
                      <m:t>𝑒𝑛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𝑑𝑒𝑐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/>
                  <a:t>G2.</a:t>
                </a: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𝐆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¬</m:t>
                    </m:r>
                    <m:r>
                      <a:rPr lang="en-US" i="1" dirty="0">
                        <a:latin typeface="Cambria Math"/>
                      </a:rPr>
                      <m:t>𝑑𝑖𝑓𝑓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/>
                  <a:t>G3.</a:t>
                </a: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𝐆𝐅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𝑑𝑜𝑛𝑒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886200"/>
                <a:ext cx="8534400" cy="2743200"/>
              </a:xfrm>
              <a:blipFill rotWithShape="1">
                <a:blip r:embed="rId2"/>
                <a:stretch>
                  <a:fillRect l="-857" t="-3556" b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D:\cloud\research\presentations\2015 SYNT\huffman-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7" y="812800"/>
            <a:ext cx="8852023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46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about the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specification:</a:t>
            </a:r>
          </a:p>
          <a:p>
            <a:pPr lvl="1"/>
            <a:r>
              <a:rPr lang="en-US" dirty="0" smtClean="0"/>
              <a:t># latches = 45</a:t>
            </a:r>
          </a:p>
          <a:p>
            <a:pPr lvl="1"/>
            <a:r>
              <a:rPr lang="en-US" dirty="0" smtClean="0"/>
              <a:t># AND gates = 3k</a:t>
            </a:r>
          </a:p>
          <a:p>
            <a:r>
              <a:rPr lang="en-US" dirty="0" smtClean="0"/>
              <a:t>The model has:</a:t>
            </a:r>
          </a:p>
          <a:p>
            <a:pPr lvl="1"/>
            <a:r>
              <a:rPr lang="en-US" dirty="0" smtClean="0"/>
              <a:t># AND gates = 130k (120k)</a:t>
            </a:r>
          </a:p>
          <a:p>
            <a:r>
              <a:rPr lang="en-US" dirty="0" smtClean="0"/>
              <a:t>Timings:</a:t>
            </a:r>
          </a:p>
          <a:p>
            <a:pPr lvl="1"/>
            <a:r>
              <a:rPr lang="en-US" dirty="0" smtClean="0"/>
              <a:t>2min (4min)</a:t>
            </a:r>
          </a:p>
          <a:p>
            <a:r>
              <a:rPr lang="en-US" dirty="0" smtClean="0"/>
              <a:t>The model is as expected</a:t>
            </a:r>
          </a:p>
        </p:txBody>
      </p:sp>
    </p:spTree>
    <p:extLst>
      <p:ext uri="{BB962C8B-B14F-4D97-AF65-F5344CB8AC3E}">
        <p14:creationId xmlns:p14="http://schemas.microsoft.com/office/powerpoint/2010/main" val="1384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Adapted the SMV format to synthesis tasks</a:t>
            </a:r>
          </a:p>
          <a:p>
            <a:r>
              <a:rPr lang="en-US" dirty="0" smtClean="0"/>
              <a:t>Provided scripts to translate into the SYNTCOMP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Is SMV good enough or Verilog should be used?</a:t>
            </a:r>
          </a:p>
          <a:p>
            <a:r>
              <a:rPr lang="en-US" dirty="0" smtClean="0"/>
              <a:t>Should we support LTL/RE formats?</a:t>
            </a:r>
          </a:p>
          <a:p>
            <a:r>
              <a:rPr lang="en-US" dirty="0" smtClean="0"/>
              <a:t>Should we support GR1 or full LTL semantics?</a:t>
            </a:r>
          </a:p>
          <a:p>
            <a:r>
              <a:rPr lang="en-US" dirty="0" smtClean="0"/>
              <a:t>Should we support partial information?</a:t>
            </a:r>
          </a:p>
          <a:p>
            <a:r>
              <a:rPr lang="en-US" dirty="0" smtClean="0"/>
              <a:t>Simpler ways to translate?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172200"/>
            <a:ext cx="2667000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8062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loud\research\presentations\2015 SYNT\standar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762000"/>
            <a:ext cx="8896350" cy="503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</a:t>
                </a:r>
                <a:r>
                  <a:rPr lang="en-US" dirty="0"/>
                  <a:t>LTL: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.,.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.,</m:t>
                        </m:r>
                        <m:r>
                          <a:rPr lang="en-US" i="1" dirty="0">
                            <a:latin typeface="Cambria Math"/>
                          </a:rPr>
                          <m:t>𝑔</m:t>
                        </m:r>
                      </m:e>
                    </m:d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¬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𝑟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,¬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(¬</m:t>
                    </m:r>
                    <m:r>
                      <a:rPr lang="en-US" i="1" dirty="0">
                        <a:latin typeface="Cambria Math"/>
                      </a:rPr>
                      <m:t>𝑟</m:t>
                    </m:r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</a:rPr>
                      <m:t>𝑔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6814" b="-38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2" indent="-342900"/>
                <a:endParaRPr lang="en-US" b="1" dirty="0" smtClean="0">
                  <a:latin typeface="Cambria Math"/>
                </a:endParaRPr>
              </a:p>
              <a:p>
                <a:pPr marL="342900" lvl="2" indent="-342900"/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𝐅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1">
                            <a:latin typeface="Cambria Math"/>
                          </a:rPr>
                          <m:t>𝐔</m:t>
                        </m:r>
                        <m:r>
                          <a:rPr lang="en-US" i="1">
                            <a:latin typeface="Cambria Math"/>
                          </a:rPr>
                          <m:t> ¬</m:t>
                        </m:r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¬</m:t>
                        </m:r>
                        <m:r>
                          <a:rPr lang="en-US" i="1">
                            <a:latin typeface="Cambria Math"/>
                          </a:rPr>
                          <m:t>𝑔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1">
                            <a:latin typeface="Cambria Math"/>
                          </a:rPr>
                          <m:t>𝐔</m:t>
                        </m:r>
                        <m:r>
                          <a:rPr lang="en-US" b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¬</m:t>
                        </m:r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lvl="2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(NO! It accepts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𝑟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¬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𝑔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(¬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𝑟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𝑔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lvl="2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342900" lvl="2" indent="-342900"/>
                <a:endParaRPr lang="en-US" b="1" dirty="0" smtClean="0">
                  <a:latin typeface="Cambria Math"/>
                </a:endParaRPr>
              </a:p>
              <a:p>
                <a:pPr marL="342900" lvl="2" indent="-342900"/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𝐅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1">
                            <a:latin typeface="Cambria Math"/>
                          </a:rPr>
                          <m:t>𝐔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1">
                            <a:latin typeface="Cambria Math"/>
                          </a:rPr>
                          <m:t>𝐗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¬</m:t>
                        </m:r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¬</m:t>
                        </m:r>
                        <m:r>
                          <a:rPr lang="en-US" i="1">
                            <a:latin typeface="Cambria Math"/>
                          </a:rPr>
                          <m:t>𝑔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1">
                            <a:latin typeface="Cambria Math"/>
                          </a:rPr>
                          <m:t>𝐔</m:t>
                        </m:r>
                        <m:r>
                          <a:rPr lang="en-US" b="1">
                            <a:latin typeface="Cambria Math"/>
                          </a:rPr>
                          <m:t> </m:t>
                        </m:r>
                        <m:r>
                          <a:rPr lang="en-US" b="1">
                            <a:latin typeface="Cambria Math"/>
                          </a:rPr>
                          <m:t>𝐗</m:t>
                        </m:r>
                        <m:r>
                          <a:rPr lang="en-US" i="1">
                            <a:latin typeface="Cambria Math"/>
                          </a:rPr>
                          <m:t>¬</m:t>
                        </m:r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marL="0" lvl="2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342900" lvl="2" indent="-342900"/>
                <a:endParaRPr lang="fr-FR" b="1" dirty="0" smtClean="0">
                  <a:latin typeface="Cambria Math"/>
                </a:endParaRPr>
              </a:p>
              <a:p>
                <a:pPr marL="342900" lvl="2" indent="-342900"/>
                <a14:m>
                  <m:oMath xmlns:m="http://schemas.openxmlformats.org/officeDocument/2006/math">
                    <m:r>
                      <a:rPr lang="fr-FR" b="1">
                        <a:latin typeface="Cambria Math"/>
                      </a:rPr>
                      <m:t>𝐅</m:t>
                    </m:r>
                    <m:r>
                      <a:rPr lang="fr-FR" i="1">
                        <a:latin typeface="Cambria Math"/>
                      </a:rPr>
                      <m:t>(</m:t>
                    </m:r>
                    <m:r>
                      <a:rPr lang="fr-FR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∧</m:t>
                    </m:r>
                    <m:r>
                      <a:rPr lang="fr-FR" i="1">
                        <a:latin typeface="Cambria Math"/>
                      </a:rPr>
                      <m:t> (</m:t>
                    </m:r>
                    <m:r>
                      <a:rPr lang="fr-FR" i="1">
                        <a:latin typeface="Cambria Math"/>
                      </a:rPr>
                      <m:t>𝑔</m:t>
                    </m:r>
                    <m:r>
                      <a:rPr lang="fr-FR" i="1">
                        <a:latin typeface="Cambria Math"/>
                      </a:rPr>
                      <m:t> </m:t>
                    </m:r>
                    <m:r>
                      <a:rPr lang="fr-FR" b="1">
                        <a:latin typeface="Cambria Math"/>
                      </a:rPr>
                      <m:t>𝐔</m:t>
                    </m:r>
                    <m:r>
                      <a:rPr lang="fr-FR" i="1">
                        <a:latin typeface="Cambria Math"/>
                      </a:rPr>
                      <m:t> (</m:t>
                    </m:r>
                    <m:r>
                      <a:rPr lang="en-US" i="1">
                        <a:latin typeface="Cambria Math"/>
                      </a:rPr>
                      <m:t>¬</m:t>
                    </m:r>
                    <m:r>
                      <a:rPr lang="fr-FR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¬</m:t>
                    </m:r>
                    <m:r>
                      <a:rPr lang="fr-FR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∧ </m:t>
                    </m:r>
                    <m:r>
                      <a:rPr lang="fr-FR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¬</m:t>
                    </m:r>
                    <m:r>
                      <a:rPr lang="fr-FR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¬</m:t>
                    </m:r>
                    <m:r>
                      <a:rPr lang="fr-FR" i="1">
                        <a:latin typeface="Cambria Math"/>
                      </a:rPr>
                      <m:t>𝑔</m:t>
                    </m:r>
                    <m:r>
                      <a:rPr lang="en-US" b="1" i="0" smtClean="0">
                        <a:latin typeface="Cambria Math"/>
                      </a:rPr>
                      <m:t> </m:t>
                    </m:r>
                    <m:r>
                      <a:rPr lang="fr-FR" b="1">
                        <a:latin typeface="Cambria Math"/>
                      </a:rPr>
                      <m:t>𝐔</m:t>
                    </m:r>
                    <m:r>
                      <a:rPr lang="fr-FR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¬</m:t>
                    </m:r>
                    <m:r>
                      <a:rPr lang="fr-FR" i="1">
                        <a:latin typeface="Cambria Math"/>
                      </a:rPr>
                      <m:t>𝑟</m:t>
                    </m:r>
                    <m:r>
                      <a:rPr lang="fr-FR" i="1">
                        <a:latin typeface="Cambria Math"/>
                      </a:rPr>
                      <m:t> </m:t>
                    </m:r>
                    <m:r>
                      <a:rPr lang="fr-FR" i="1">
                        <a:latin typeface="Cambria Math"/>
                      </a:rPr>
                      <m:t>𝑔</m:t>
                    </m:r>
                    <m:r>
                      <a:rPr lang="fr-FR" i="1">
                        <a:latin typeface="Cambria Math"/>
                      </a:rPr>
                      <m:t>))))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:\cloud\research\presentations\2015 SYNT\trial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14400"/>
            <a:ext cx="2928806" cy="133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loud\research\presentations\2015 SYNT\trial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06687"/>
            <a:ext cx="4271886" cy="125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cloud\research\presentations\2015 SYNT\trial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219050"/>
            <a:ext cx="4967288" cy="12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152400" y="2667000"/>
            <a:ext cx="9448800" cy="0"/>
          </a:xfrm>
          <a:prstGeom prst="line">
            <a:avLst/>
          </a:prstGeom>
          <a:ln w="254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52400" y="4572000"/>
            <a:ext cx="9448800" cy="0"/>
          </a:xfrm>
          <a:prstGeom prst="line">
            <a:avLst/>
          </a:prstGeom>
          <a:ln w="254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9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97084" y="1371600"/>
            <a:ext cx="1524000" cy="17526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synthesizer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30284" y="22098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29360" y="202184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LTL properties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21084" y="22098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1120" y="2037080"/>
            <a:ext cx="168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97084" y="1371600"/>
            <a:ext cx="1524000" cy="17526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synthesizer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30284" y="22098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29360" y="202184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LTL properties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21084" y="22098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1120" y="2037080"/>
            <a:ext cx="168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133600" y="2362200"/>
            <a:ext cx="1676400" cy="933212"/>
            <a:chOff x="2133600" y="2362200"/>
            <a:chExt cx="1676400" cy="933212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2667000" y="2362200"/>
              <a:ext cx="1143000" cy="76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133600" y="2926080"/>
                  <a:ext cx="5950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ω</m:t>
                      </m:r>
                    </m:oMath>
                  </a14:m>
                  <a:r>
                    <a:rPr lang="en-US" dirty="0" smtClean="0"/>
                    <a:t>RE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2926080"/>
                  <a:ext cx="59503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81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575804" y="2667000"/>
            <a:ext cx="2218285" cy="902732"/>
            <a:chOff x="1575804" y="2667000"/>
            <a:chExt cx="2218285" cy="902732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2651089" y="2667000"/>
              <a:ext cx="1143000" cy="76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75804" y="3200400"/>
              <a:ext cx="109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automata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14400" y="2971800"/>
            <a:ext cx="2879689" cy="1143000"/>
            <a:chOff x="914400" y="2971800"/>
            <a:chExt cx="2879689" cy="1143000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651089" y="2971800"/>
              <a:ext cx="1143000" cy="76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14400" y="3586450"/>
              <a:ext cx="1777410" cy="52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1660"/>
                </a:lnSpc>
              </a:pPr>
              <a:r>
                <a:rPr lang="en-US" dirty="0" smtClean="0"/>
                <a:t>partial</a:t>
              </a:r>
            </a:p>
            <a:p>
              <a:pPr algn="r">
                <a:lnSpc>
                  <a:spcPts val="1660"/>
                </a:lnSpc>
              </a:pPr>
              <a:r>
                <a:rPr lang="en-US" dirty="0" smtClean="0"/>
                <a:t>implementations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51390" y="1828800"/>
            <a:ext cx="2977610" cy="3493532"/>
            <a:chOff x="451390" y="1828800"/>
            <a:chExt cx="2977610" cy="3493532"/>
          </a:xfrm>
        </p:grpSpPr>
        <p:sp>
          <p:nvSpPr>
            <p:cNvPr id="29" name="Rounded Rectangle 28"/>
            <p:cNvSpPr/>
            <p:nvPr/>
          </p:nvSpPr>
          <p:spPr>
            <a:xfrm>
              <a:off x="457200" y="1828800"/>
              <a:ext cx="2667000" cy="3048000"/>
            </a:xfrm>
            <a:prstGeom prst="roundRect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1390" y="4953000"/>
              <a:ext cx="2977610" cy="36933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format that supports these all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52800" y="1143000"/>
            <a:ext cx="3805785" cy="2579132"/>
            <a:chOff x="3352800" y="1143000"/>
            <a:chExt cx="3805785" cy="2579132"/>
          </a:xfrm>
        </p:grpSpPr>
        <p:sp>
          <p:nvSpPr>
            <p:cNvPr id="30" name="Rounded Rectangle 29"/>
            <p:cNvSpPr/>
            <p:nvPr/>
          </p:nvSpPr>
          <p:spPr>
            <a:xfrm>
              <a:off x="3352800" y="1143000"/>
              <a:ext cx="2362200" cy="2133600"/>
            </a:xfrm>
            <a:prstGeom prst="roundRect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52800" y="3352800"/>
              <a:ext cx="3805785" cy="369332"/>
            </a:xfrm>
            <a:prstGeom prst="rect">
              <a:avLst/>
            </a:prstGeom>
            <a:solidFill>
              <a:srgbClr val="FF6699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synthesizer that can handle the format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489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4682" y="1874520"/>
            <a:ext cx="1243357" cy="17526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translator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into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SYNTCOMP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77882" y="271272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6958" y="252476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LTL properties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40082" y="271272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27759" y="2514600"/>
            <a:ext cx="168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014598" y="2865120"/>
            <a:ext cx="1143000" cy="76200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81198" y="342900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dirty="0" smtClean="0"/>
                  <a:t>RE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198" y="3429000"/>
                <a:ext cx="59503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81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1998687" y="3169920"/>
            <a:ext cx="1143000" cy="76200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998687" y="3474720"/>
            <a:ext cx="1143000" cy="76200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23402" y="3703320"/>
            <a:ext cx="10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3388" y="4038600"/>
            <a:ext cx="1777410" cy="534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660"/>
              </a:lnSpc>
            </a:pPr>
            <a:r>
              <a:rPr lang="en-US" dirty="0" smtClean="0"/>
              <a:t>partial</a:t>
            </a:r>
          </a:p>
          <a:p>
            <a:pPr algn="r">
              <a:lnSpc>
                <a:spcPts val="1660"/>
              </a:lnSpc>
            </a:pPr>
            <a:r>
              <a:rPr lang="en-US" dirty="0" smtClean="0"/>
              <a:t>implementations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32388" y="2331720"/>
            <a:ext cx="2139410" cy="3048000"/>
          </a:xfrm>
          <a:prstGeom prst="round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31039" y="1950720"/>
            <a:ext cx="1295400" cy="1447800"/>
          </a:xfrm>
          <a:prstGeom prst="rect">
            <a:avLst/>
          </a:prstGeom>
          <a:solidFill>
            <a:srgbClr val="99FF99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any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SYNTCOMP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synthesizer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26439" y="2712720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819400" y="1752600"/>
            <a:ext cx="1801212" cy="1981200"/>
          </a:xfrm>
          <a:prstGeom prst="round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talk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4682" y="1036320"/>
            <a:ext cx="1243357" cy="17526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translator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into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SYNTCOMP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77882" y="187452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6958" y="168656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LTL properties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40082" y="187452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27759" y="1676400"/>
            <a:ext cx="168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014598" y="2026920"/>
            <a:ext cx="1143000" cy="76200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81198" y="259080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dirty="0" smtClean="0"/>
                  <a:t>RE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198" y="2590800"/>
                <a:ext cx="59503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81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1998687" y="2331720"/>
            <a:ext cx="1143000" cy="76200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998687" y="2636520"/>
            <a:ext cx="1143000" cy="76200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23402" y="2865120"/>
            <a:ext cx="10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3388" y="3200400"/>
            <a:ext cx="1777410" cy="534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660"/>
              </a:lnSpc>
            </a:pPr>
            <a:r>
              <a:rPr lang="en-US" dirty="0" smtClean="0"/>
              <a:t>partial</a:t>
            </a:r>
          </a:p>
          <a:p>
            <a:pPr algn="r">
              <a:lnSpc>
                <a:spcPts val="1660"/>
              </a:lnSpc>
            </a:pPr>
            <a:r>
              <a:rPr lang="en-US" dirty="0" smtClean="0"/>
              <a:t>implementations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32388" y="1493520"/>
            <a:ext cx="2139410" cy="3048000"/>
          </a:xfrm>
          <a:prstGeom prst="round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31039" y="1112520"/>
            <a:ext cx="1295400" cy="1447800"/>
          </a:xfrm>
          <a:prstGeom prst="rect">
            <a:avLst/>
          </a:prstGeom>
          <a:solidFill>
            <a:srgbClr val="99FF99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any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SYNTCOMP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synthesizer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26439" y="1874520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819400" y="914400"/>
            <a:ext cx="1801212" cy="1981200"/>
          </a:xfrm>
          <a:prstGeom prst="round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5335171"/>
            <a:ext cx="18288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new format</a:t>
            </a:r>
          </a:p>
          <a:p>
            <a:pPr algn="ctr"/>
            <a:r>
              <a:rPr lang="en-US" b="1" dirty="0" smtClean="0"/>
              <a:t>(extended SMV)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5334000"/>
            <a:ext cx="31242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translator</a:t>
            </a:r>
            <a:endParaRPr lang="en-US" b="1" dirty="0"/>
          </a:p>
          <a:p>
            <a:pPr algn="ctr"/>
            <a:r>
              <a:rPr lang="en-US" b="1" dirty="0" smtClean="0"/>
              <a:t>extended SMV -&gt; SYNTCOMP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24600" y="5335171"/>
            <a:ext cx="24384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synthesis example:</a:t>
            </a:r>
          </a:p>
          <a:p>
            <a:pPr algn="ctr"/>
            <a:r>
              <a:rPr lang="en-US" b="1" dirty="0" smtClean="0"/>
              <a:t>a Huffman encoder</a:t>
            </a:r>
          </a:p>
        </p:txBody>
      </p:sp>
    </p:spTree>
    <p:extLst>
      <p:ext uri="{BB962C8B-B14F-4D97-AF65-F5344CB8AC3E}">
        <p14:creationId xmlns:p14="http://schemas.microsoft.com/office/powerpoint/2010/main" val="235810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requirements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915400" cy="5029200"/>
              </a:xfrm>
            </p:spPr>
            <p:txBody>
              <a:bodyPr/>
              <a:lstStyle/>
              <a:p>
                <a:r>
                  <a:rPr lang="en-US" dirty="0" smtClean="0"/>
                  <a:t>embedded into existing programming language</a:t>
                </a:r>
              </a:p>
              <a:p>
                <a:r>
                  <a:rPr lang="en-US" dirty="0" smtClean="0"/>
                  <a:t>modular</a:t>
                </a:r>
              </a:p>
              <a:p>
                <a:r>
                  <a:rPr lang="en-US" dirty="0" smtClean="0"/>
                  <a:t>property language agnostic (LTL,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dirty="0" smtClean="0"/>
                  <a:t>RE, automata…)</a:t>
                </a:r>
              </a:p>
              <a:p>
                <a:r>
                  <a:rPr lang="en-US" dirty="0" smtClean="0"/>
                  <a:t>fast synthesizers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915400" cy="5029200"/>
              </a:xfrm>
              <a:blipFill rotWithShape="1">
                <a:blip r:embed="rId2"/>
                <a:stretch>
                  <a:fillRect l="-1504" t="-1576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format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915400" cy="5029200"/>
              </a:xfrm>
            </p:spPr>
            <p:txBody>
              <a:bodyPr/>
              <a:lstStyle/>
              <a:p>
                <a:r>
                  <a:rPr lang="en-US" dirty="0" smtClean="0"/>
                  <a:t>embedded into existing programming language</a:t>
                </a:r>
              </a:p>
              <a:p>
                <a:pPr lvl="1"/>
                <a:r>
                  <a:rPr lang="en-US" dirty="0" smtClean="0"/>
                  <a:t>SMV</a:t>
                </a:r>
              </a:p>
              <a:p>
                <a:r>
                  <a:rPr lang="en-US" dirty="0" smtClean="0"/>
                  <a:t>modular</a:t>
                </a:r>
              </a:p>
              <a:p>
                <a:pPr lvl="1"/>
                <a:r>
                  <a:rPr lang="en-US" dirty="0" smtClean="0"/>
                  <a:t>part of SMV</a:t>
                </a:r>
              </a:p>
              <a:p>
                <a:r>
                  <a:rPr lang="en-US" dirty="0" smtClean="0"/>
                  <a:t>property language agnostic (LTL,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ω</m:t>
                    </m:r>
                  </m:oMath>
                </a14:m>
                <a:r>
                  <a:rPr lang="en-US" dirty="0" smtClean="0"/>
                  <a:t>RE, automata…)</a:t>
                </a:r>
              </a:p>
              <a:p>
                <a:pPr lvl="1"/>
                <a:r>
                  <a:rPr lang="en-US" dirty="0" smtClean="0"/>
                  <a:t>automata</a:t>
                </a:r>
              </a:p>
              <a:p>
                <a:r>
                  <a:rPr lang="en-US" dirty="0"/>
                  <a:t>fast </a:t>
                </a:r>
                <a:r>
                  <a:rPr lang="en-US" dirty="0" smtClean="0"/>
                  <a:t>synthesizers</a:t>
                </a:r>
                <a:endParaRPr lang="en-US" dirty="0"/>
              </a:p>
              <a:p>
                <a:pPr lvl="1"/>
                <a:r>
                  <a:rPr lang="en-US" dirty="0" smtClean="0"/>
                  <a:t>SYNTCOMP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915400" cy="5029200"/>
              </a:xfrm>
              <a:blipFill rotWithShape="1">
                <a:blip r:embed="rId2"/>
                <a:stretch>
                  <a:fillRect l="-1504" t="-1576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_distraction_fre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95000"/>
              <a:lumOff val="5000"/>
            </a:schemeClr>
          </a:solidFill>
        </a:ln>
      </a:spPr>
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my_distraction_free2</Template>
  <TotalTime>19120</TotalTime>
  <Words>965</Words>
  <Application>Microsoft Office PowerPoint</Application>
  <PresentationFormat>On-screen Show (4:3)</PresentationFormat>
  <Paragraphs>233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my_distraction_free2</vt:lpstr>
      <vt:lpstr>Specification Format for Reactive Synthesis Problems</vt:lpstr>
      <vt:lpstr>Simple arbiter</vt:lpstr>
      <vt:lpstr>In LTL:  (.,.)^∗ (.,g) (¬r,¬g)^+  (¬r,g)</vt:lpstr>
      <vt:lpstr>Synthesis flow</vt:lpstr>
      <vt:lpstr>Synthesis flow</vt:lpstr>
      <vt:lpstr>Synthesis flow</vt:lpstr>
      <vt:lpstr>Outline of the talk</vt:lpstr>
      <vt:lpstr>Format requirements</vt:lpstr>
      <vt:lpstr>Proposed format</vt:lpstr>
      <vt:lpstr>Comparison with ([1])([2])</vt:lpstr>
      <vt:lpstr>Extended smv</vt:lpstr>
      <vt:lpstr>SMV format</vt:lpstr>
      <vt:lpstr>SMV format (cont.)</vt:lpstr>
      <vt:lpstr>Extended SMV</vt:lpstr>
      <vt:lpstr>Extended SMV</vt:lpstr>
      <vt:lpstr>translation into syntcomp</vt:lpstr>
      <vt:lpstr>SYNTCOMP format</vt:lpstr>
      <vt:lpstr>Working flow</vt:lpstr>
      <vt:lpstr>synthesizing Huffman encoder</vt:lpstr>
      <vt:lpstr>Huffman encoding</vt:lpstr>
      <vt:lpstr>Letters frequency table</vt:lpstr>
      <vt:lpstr>Synthesizing a Huffman encoder</vt:lpstr>
      <vt:lpstr>Info about the synthesis</vt:lpstr>
      <vt:lpstr>Conclusion &amp; discussion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synthesis  of  token rings</dc:title>
  <dc:creator>art_haali</dc:creator>
  <cp:lastModifiedBy>ayrat</cp:lastModifiedBy>
  <cp:revision>928</cp:revision>
  <dcterms:created xsi:type="dcterms:W3CDTF">2006-08-16T00:00:00Z</dcterms:created>
  <dcterms:modified xsi:type="dcterms:W3CDTF">2015-07-18T22:10:11Z</dcterms:modified>
</cp:coreProperties>
</file>