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78" r:id="rId2"/>
    <p:sldId id="286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13" r:id="rId17"/>
    <p:sldId id="305" r:id="rId18"/>
    <p:sldId id="306" r:id="rId19"/>
    <p:sldId id="307" r:id="rId20"/>
    <p:sldId id="314" r:id="rId21"/>
    <p:sldId id="315" r:id="rId22"/>
    <p:sldId id="316" r:id="rId23"/>
    <p:sldId id="317" r:id="rId24"/>
    <p:sldId id="318" r:id="rId25"/>
    <p:sldId id="319" r:id="rId26"/>
    <p:sldId id="310" r:id="rId27"/>
    <p:sldId id="312" r:id="rId28"/>
    <p:sldId id="32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EFFE5"/>
    <a:srgbClr val="008000"/>
    <a:srgbClr val="009900"/>
    <a:srgbClr val="006600"/>
    <a:srgbClr val="FF0066"/>
    <a:srgbClr val="EA005F"/>
    <a:srgbClr val="FFCCFF"/>
    <a:srgbClr val="D60057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2" autoAdjust="0"/>
    <p:restoredTop sz="96562" autoAdjust="0"/>
  </p:normalViewPr>
  <p:slideViewPr>
    <p:cSldViewPr>
      <p:cViewPr varScale="1">
        <p:scale>
          <a:sx n="68" d="100"/>
          <a:sy n="68" d="100"/>
        </p:scale>
        <p:origin x="-98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635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E8390-740A-4156-84F4-AF6D97A256E8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32CE-271A-43BA-8885-2AB95CF7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Usually, a client comes and says “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want this HW module that reads input “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” and outputs “grant” for every “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” ”.</a:t>
            </a:r>
          </a:p>
          <a:p>
            <a:r>
              <a:rPr lang="en-US" baseline="0" dirty="0" smtClean="0"/>
              <a:t>Can you do that?</a:t>
            </a:r>
          </a:p>
          <a:p>
            <a:r>
              <a:rPr lang="en-US" baseline="0" dirty="0" smtClean="0"/>
              <a:t>Then a HW designer/programmer goes to her desk and writes the code [in </a:t>
            </a:r>
            <a:r>
              <a:rPr lang="en-US" baseline="0" dirty="0" err="1" smtClean="0"/>
              <a:t>verilog</a:t>
            </a:r>
            <a:r>
              <a:rPr lang="en-US" baseline="0" dirty="0" smtClean="0"/>
              <a:t>] that implements the client’s requirements.</a:t>
            </a:r>
          </a:p>
          <a:p>
            <a:r>
              <a:rPr lang="en-US" dirty="0" smtClean="0"/>
              <a:t>So</a:t>
            </a:r>
            <a:r>
              <a:rPr lang="en-US" baseline="0" dirty="0" smtClean="0"/>
              <a:t> we have:</a:t>
            </a:r>
          </a:p>
          <a:p>
            <a:r>
              <a:rPr lang="en-US" baseline="0" dirty="0" smtClean="0"/>
              <a:t>requirements </a:t>
            </a:r>
            <a:r>
              <a:rPr lang="en-US" baseline="0" dirty="0" smtClean="0">
                <a:sym typeface="Wingdings" panose="05000000000000000000" pitchFamily="2" charset="2"/>
              </a:rPr>
              <a:t> programmer  code.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In that example, the programmer would probably write </a:t>
            </a:r>
            <a:r>
              <a:rPr lang="en-US" baseline="0" dirty="0" err="1" smtClean="0">
                <a:sym typeface="Wingdings" panose="05000000000000000000" pitchFamily="2" charset="2"/>
              </a:rPr>
              <a:t>smth</a:t>
            </a:r>
            <a:r>
              <a:rPr lang="en-US" baseline="0" dirty="0" smtClean="0">
                <a:sym typeface="Wingdings" panose="05000000000000000000" pitchFamily="2" charset="2"/>
              </a:rPr>
              <a:t> like: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[pic of normal arbiter]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The idea of the automatic synthesis is that the client writes her requirements in some logic.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Then we push a button and the automatic synthesizer produces the code. There is no programmer in the loop.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So we have: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requirements written in some logic  [push the button]  code.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Continuing with the toy example, the specification would be: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G( </a:t>
            </a:r>
            <a:r>
              <a:rPr lang="en-US" baseline="0" dirty="0" err="1" smtClean="0">
                <a:sym typeface="Wingdings" panose="05000000000000000000" pitchFamily="2" charset="2"/>
              </a:rPr>
              <a:t>req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Fg</a:t>
            </a:r>
            <a:r>
              <a:rPr lang="en-US" baseline="0" dirty="0" smtClean="0"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bit more formally,</a:t>
            </a:r>
            <a:r>
              <a:rPr lang="en-US" baseline="0" dirty="0" smtClean="0"/>
              <a:t> the reactive synthesis problem is:</a:t>
            </a:r>
          </a:p>
          <a:p>
            <a:r>
              <a:rPr lang="en-US" baseline="0" dirty="0" smtClean="0"/>
              <a:t>given:</a:t>
            </a:r>
          </a:p>
          <a:p>
            <a:r>
              <a:rPr lang="en-US" baseline="0" dirty="0" smtClean="0"/>
              <a:t>return: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two key ingredients here.</a:t>
            </a:r>
          </a:p>
          <a:p>
            <a:r>
              <a:rPr lang="en-US" baseline="0" dirty="0" smtClean="0"/>
              <a:t>What is kind of specifications---in which logic?</a:t>
            </a:r>
          </a:p>
          <a:p>
            <a:r>
              <a:rPr lang="en-US" baseline="0" dirty="0" smtClean="0"/>
              <a:t>What kind of systems do we synthesize?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several directions in which reactive synthesis was studied.</a:t>
            </a:r>
          </a:p>
          <a:p>
            <a:endParaRPr lang="en-US" dirty="0" smtClean="0"/>
          </a:p>
          <a:p>
            <a:r>
              <a:rPr lang="en-US" dirty="0" smtClean="0"/>
              <a:t>-- extending logics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extending systems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faster algorithms</a:t>
            </a:r>
          </a:p>
          <a:p>
            <a:endParaRPr lang="en-US" dirty="0" smtClean="0"/>
          </a:p>
          <a:p>
            <a:r>
              <a:rPr lang="en-US" dirty="0" smtClean="0"/>
              <a:t>On</a:t>
            </a:r>
            <a:r>
              <a:rPr lang="en-US" baseline="0" dirty="0" smtClean="0"/>
              <a:t> the </a:t>
            </a:r>
            <a:r>
              <a:rPr lang="en-US" baseline="0" smtClean="0"/>
              <a:t>practical side,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4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 dirty="0" smtClean="0"/>
              <a:t>Beautify</a:t>
            </a:r>
            <a:r>
              <a:rPr lang="en-US" baseline="0" dirty="0" smtClean="0"/>
              <a:t> these figures – make it similar to token rings</a:t>
            </a:r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566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0240"/>
          </a:xfrm>
          <a:noFill/>
        </p:spPr>
        <p:txBody>
          <a:bodyPr anchor="b">
            <a:noAutofit/>
          </a:bodyPr>
          <a:lstStyle>
            <a:lvl1pPr>
              <a:defRPr sz="3400" b="1" i="0">
                <a:solidFill>
                  <a:schemeClr val="tx1"/>
                </a:solidFill>
                <a:latin typeface="Segoe Print" panose="020006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  <a:lvl2pPr marL="742950" indent="-285750">
              <a:buClr>
                <a:srgbClr val="0070C0"/>
              </a:buClr>
              <a:buFont typeface="Arial" pitchFamily="34" charset="0"/>
              <a:buChar char="­"/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9877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­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90750"/>
            <a:ext cx="9296400" cy="2000250"/>
          </a:xfrm>
        </p:spPr>
        <p:txBody>
          <a:bodyPr>
            <a:noAutofit/>
          </a:bodyPr>
          <a:lstStyle/>
          <a:p>
            <a:pPr>
              <a:lnSpc>
                <a:spcPts val="7040"/>
              </a:lnSpc>
            </a:pPr>
            <a:r>
              <a:rPr lang="en-US" sz="5200" b="1" dirty="0" smtClean="0">
                <a:ln w="28575">
                  <a:noFill/>
                </a:ln>
                <a:latin typeface="Segoe Print" panose="02000600000000000000" pitchFamily="2" charset="0"/>
                <a:ea typeface="CMU Sans Serif" panose="02000603000000000000" pitchFamily="2" charset="0"/>
                <a:cs typeface="Arial" panose="020B0604020202020204" pitchFamily="34" charset="0"/>
              </a:rPr>
              <a:t>Reactive synthesis:</a:t>
            </a:r>
            <a:br>
              <a:rPr lang="en-US" sz="5200" b="1" dirty="0" smtClean="0">
                <a:ln w="28575">
                  <a:noFill/>
                </a:ln>
                <a:latin typeface="Segoe Print" panose="02000600000000000000" pitchFamily="2" charset="0"/>
                <a:ea typeface="CMU Sans Serif" panose="02000603000000000000" pitchFamily="2" charset="0"/>
                <a:cs typeface="Arial" panose="020B0604020202020204" pitchFamily="34" charset="0"/>
              </a:rPr>
            </a:br>
            <a:r>
              <a:rPr lang="en-US" sz="5200" b="1" dirty="0" smtClean="0">
                <a:ln w="28575">
                  <a:noFill/>
                </a:ln>
                <a:latin typeface="Segoe Print" panose="02000600000000000000" pitchFamily="2" charset="0"/>
                <a:ea typeface="CMU Sans Serif" panose="02000603000000000000" pitchFamily="2" charset="0"/>
                <a:cs typeface="Arial" panose="020B0604020202020204" pitchFamily="34" charset="0"/>
              </a:rPr>
              <a:t>branching </a:t>
            </a:r>
            <a:r>
              <a:rPr lang="en-US" sz="5200" b="1" dirty="0" smtClean="0">
                <a:ln w="28575">
                  <a:noFill/>
                </a:ln>
                <a:latin typeface="Segoe Print" panose="02000600000000000000" pitchFamily="2" charset="0"/>
                <a:ea typeface="CMU Sans Serif" panose="02000603000000000000" pitchFamily="2" charset="0"/>
                <a:cs typeface="Arial" panose="020B0604020202020204" pitchFamily="34" charset="0"/>
              </a:rPr>
              <a:t>logics and parameterized </a:t>
            </a:r>
            <a:r>
              <a:rPr lang="en-US" sz="5200" b="1" dirty="0" smtClean="0">
                <a:ln w="28575">
                  <a:noFill/>
                </a:ln>
                <a:latin typeface="Segoe Print" panose="02000600000000000000" pitchFamily="2" charset="0"/>
                <a:ea typeface="CMU Sans Serif" panose="02000603000000000000" pitchFamily="2" charset="0"/>
                <a:cs typeface="Arial" panose="020B0604020202020204" pitchFamily="34" charset="0"/>
              </a:rPr>
              <a:t>systems</a:t>
            </a:r>
            <a:endParaRPr lang="en-US" sz="5200" b="1" dirty="0">
              <a:ln w="28575">
                <a:noFill/>
              </a:ln>
              <a:latin typeface="Segoe Print" panose="02000600000000000000" pitchFamily="2" charset="0"/>
              <a:ea typeface="CMU Sans Serif" panose="02000603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60" y="6237421"/>
            <a:ext cx="997838" cy="4937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6600" y="5181600"/>
            <a:ext cx="2626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Ayrat Khalimov</a:t>
            </a:r>
          </a:p>
          <a:p>
            <a:pPr algn="ctr"/>
            <a:r>
              <a:rPr lang="en-US" sz="2000" dirty="0"/>
              <a:t>PhD </a:t>
            </a:r>
            <a:r>
              <a:rPr lang="en-US" sz="2000" dirty="0" smtClean="0"/>
              <a:t>defense</a:t>
            </a:r>
          </a:p>
          <a:p>
            <a:pPr algn="ctr"/>
            <a:r>
              <a:rPr lang="en-US" sz="2000" dirty="0" smtClean="0"/>
              <a:t>TU Graz, March 9, 2018</a:t>
            </a:r>
            <a:endParaRPr lang="en-US" sz="2000" dirty="0"/>
          </a:p>
        </p:txBody>
      </p:sp>
      <p:pic>
        <p:nvPicPr>
          <p:cNvPr id="9" name="Picture 3" descr="C:\Users\akhalimov\Desktop\logo_ri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16" y="6248372"/>
            <a:ext cx="1296144" cy="4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54824" y="6634067"/>
            <a:ext cx="1341176" cy="1477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Rigorous Systems Engineering</a:t>
            </a:r>
            <a:endParaRPr 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CTL* is (not) useful?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Recall </a:t>
                </a:r>
                <a:r>
                  <a:rPr lang="en-US" dirty="0"/>
                  <a:t>the </a:t>
                </a:r>
                <a:r>
                  <a:rPr lang="en-US" dirty="0" smtClean="0"/>
                  <a:t>lazy arbiter </a:t>
                </a:r>
                <a:r>
                  <a:rPr lang="en-US" dirty="0"/>
                  <a:t>that satisfies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𝐀</m:t>
                    </m:r>
                    <m:r>
                      <a:rPr lang="en-US" i="1" dirty="0">
                        <a:latin typeface="Cambria Math"/>
                      </a:rPr>
                      <m:t>𝐺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𝑟</m:t>
                    </m:r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𝐹𝑔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To </a:t>
                </a:r>
                <a:r>
                  <a:rPr lang="en-US" dirty="0"/>
                  <a:t>avoid </a:t>
                </a:r>
                <a:r>
                  <a:rPr lang="en-US" dirty="0" smtClean="0"/>
                  <a:t>lazy </a:t>
                </a:r>
                <a:r>
                  <a:rPr lang="en-US" dirty="0"/>
                  <a:t>arbiters the designer </a:t>
                </a:r>
                <a:r>
                  <a:rPr lang="en-US" dirty="0" smtClean="0"/>
                  <a:t>can (automatically) add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/>
                      </a:rPr>
                      <m:t>𝐄</m:t>
                    </m:r>
                    <m:r>
                      <a:rPr lang="en-US" i="1" dirty="0">
                        <a:latin typeface="Cambria Math"/>
                      </a:rPr>
                      <m:t>𝐹𝐺</m:t>
                    </m:r>
                    <m:r>
                      <a:rPr lang="en-US" b="0" i="1" dirty="0" smtClean="0">
                        <a:solidFill>
                          <a:srgbClr val="000099"/>
                        </a:solidFill>
                        <a:latin typeface="Cambria Math"/>
                      </a:rPr>
                      <m:t>¬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/>
                      </a:rPr>
                      <m:t>𝐀</m:t>
                    </m:r>
                    <m:r>
                      <a:rPr lang="en-US" i="1" dirty="0" err="1">
                        <a:latin typeface="Cambria Math"/>
                      </a:rPr>
                      <m:t>𝐺</m:t>
                    </m:r>
                    <m:r>
                      <a:rPr lang="en-US" b="1" dirty="0" err="1">
                        <a:latin typeface="Cambria Math"/>
                      </a:rPr>
                      <m:t>𝐄</m:t>
                    </m:r>
                    <m:r>
                      <a:rPr lang="en-US" i="1" dirty="0" err="1">
                        <a:latin typeface="Cambria Math"/>
                      </a:rPr>
                      <m:t>𝐹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¬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𝑔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CTL* is declarative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Writing CTL* properties is hard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029200"/>
              </a:xfrm>
              <a:blipFill rotWithShape="1">
                <a:blip r:embed="rId2"/>
                <a:stretch>
                  <a:fillRect l="-1614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0" y="1981200"/>
            <a:ext cx="1524000" cy="1219200"/>
            <a:chOff x="3886200" y="5181600"/>
            <a:chExt cx="152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3886200" y="5181600"/>
              <a:ext cx="1524000" cy="1219200"/>
            </a:xfrm>
            <a:prstGeom prst="rect">
              <a:avLst/>
            </a:prstGeom>
            <a:solidFill>
              <a:srgbClr val="FF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069824" y="5486400"/>
              <a:ext cx="1179335" cy="674132"/>
              <a:chOff x="1219200" y="4103132"/>
              <a:chExt cx="1179335" cy="6741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219200" y="4103132"/>
                <a:ext cx="1156752" cy="551418"/>
                <a:chOff x="228600" y="3112532"/>
                <a:chExt cx="1156752" cy="55141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228600" y="32004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FFC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sz="2000" dirty="0" err="1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Oval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600" y="3200400"/>
                      <a:ext cx="457200" cy="457200"/>
                    </a:xfrm>
                    <a:prstGeom prst="ellipse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Curved Connector 10"/>
                <p:cNvCxnSpPr>
                  <a:stCxn id="10" idx="0"/>
                  <a:endCxn id="10" idx="4"/>
                </p:cNvCxnSpPr>
                <p:nvPr/>
              </p:nvCxnSpPr>
              <p:spPr>
                <a:xfrm rot="16200000" flipH="1">
                  <a:off x="228600" y="3429000"/>
                  <a:ext cx="457200" cy="12700"/>
                </a:xfrm>
                <a:prstGeom prst="curvedConnector5">
                  <a:avLst>
                    <a:gd name="adj1" fmla="val -50000"/>
                    <a:gd name="adj2" fmla="val 8040000"/>
                    <a:gd name="adj3" fmla="val 150000"/>
                  </a:avLst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035576" y="3112532"/>
                      <a:ext cx="3497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5576" y="3112532"/>
                      <a:ext cx="349776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73776" y="4407932"/>
                    <a:ext cx="5247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3776" y="4407932"/>
                    <a:ext cx="52475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440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contribution </a:t>
            </a:r>
            <a:r>
              <a:rPr lang="en-US" dirty="0"/>
              <a:t>to CTL* </a:t>
            </a:r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known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Safra</a:t>
            </a:r>
            <a:r>
              <a:rPr lang="en-US" dirty="0" smtClean="0"/>
              <a:t>-full” </a:t>
            </a:r>
            <a:r>
              <a:rPr lang="en-US" dirty="0"/>
              <a:t>CTL* synthesis [62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New:</a:t>
            </a:r>
          </a:p>
          <a:p>
            <a:pPr lvl="1"/>
            <a:r>
              <a:rPr lang="en-US" dirty="0" smtClean="0"/>
              <a:t>Bounded </a:t>
            </a:r>
            <a:r>
              <a:rPr lang="en-US" dirty="0"/>
              <a:t>synthesis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Synthesis via reduction </a:t>
            </a:r>
            <a:r>
              <a:rPr lang="en-US" dirty="0"/>
              <a:t>to LTL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4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synthesis for LTL </a:t>
            </a:r>
            <a:r>
              <a:rPr lang="en-US" dirty="0" smtClean="0"/>
              <a:t>[46]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8534400" cy="5029200"/>
              </a:xfrm>
            </p:spPr>
            <p:txBody>
              <a:bodyPr/>
              <a:lstStyle/>
              <a:p>
                <a:r>
                  <a:rPr lang="en-US" dirty="0" smtClean="0"/>
                  <a:t>Encode </a:t>
                </a:r>
                <a:r>
                  <a:rPr lang="en-US" dirty="0"/>
                  <a:t>model checking into </a:t>
                </a:r>
                <a:r>
                  <a:rPr lang="en-US" dirty="0" smtClean="0"/>
                  <a:t>SMT</a:t>
                </a:r>
              </a:p>
              <a:p>
                <a:pPr lvl="1"/>
                <a:r>
                  <a:rPr lang="en-US" dirty="0" smtClean="0"/>
                  <a:t>the query is satisfiable </a:t>
                </a:r>
                <a:r>
                  <a:rPr lang="en-US" dirty="0" smtClean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𝑠𝑦𝑠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sym typeface="Wingdings" panose="05000000000000000000" pitchFamily="2" charset="2"/>
                      </a:rPr>
                      <m:t>Φ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Synthesis</a:t>
                </a:r>
                <a:r>
                  <a:rPr lang="en-US" dirty="0"/>
                  <a:t>: replace </a:t>
                </a:r>
                <a:r>
                  <a:rPr lang="en-US" dirty="0" smtClean="0"/>
                  <a:t>system with the unknown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𝑠𝑦𝑠</m:t>
                    </m:r>
                    <m:r>
                      <a:rPr lang="en-US" b="0" i="0" smtClean="0">
                        <a:latin typeface="Cambria Math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sys</m:t>
                    </m:r>
                    <m:r>
                      <a:rPr lang="en-US" b="0" i="1" smtClean="0">
                        <a:latin typeface="Cambria Math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534400" cy="5029200"/>
              </a:xfrm>
              <a:blipFill rotWithShape="1">
                <a:blip r:embed="rId2"/>
                <a:stretch>
                  <a:fillRect l="-1571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1272" y="3465493"/>
                <a:ext cx="1044324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LTL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2" y="3465493"/>
                <a:ext cx="104432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15672" y="5456873"/>
                <a:ext cx="2558008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(unknown)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𝑠𝑦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72" y="5456873"/>
                <a:ext cx="255800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4502" t="-9091" b="-30682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72872" y="3465493"/>
                <a:ext cx="2114233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800" dirty="0" smtClean="0"/>
                  <a:t>automaton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72" y="3465493"/>
                <a:ext cx="2114233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5444" t="-9091" b="-30682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319558" y="3659199"/>
            <a:ext cx="2286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65763" y="4187786"/>
                <a:ext cx="2026709" cy="954107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800" b="0" dirty="0" smtClean="0"/>
                  <a:t>SMT query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∃</m:t>
                      </m:r>
                      <m:r>
                        <a:rPr lang="en-US" sz="2800" b="0" i="1" smtClean="0">
                          <a:latin typeface="Cambria Math"/>
                        </a:rPr>
                        <m:t>𝑠𝑦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⊨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r>
                        <a:rPr lang="en-US" sz="2800" b="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763" y="4187786"/>
                <a:ext cx="2026709" cy="954107"/>
              </a:xfrm>
              <a:prstGeom prst="rect">
                <a:avLst/>
              </a:prstGeom>
              <a:blipFill rotWithShape="1">
                <a:blip r:embed="rId6"/>
                <a:stretch>
                  <a:fillRect l="-5988" t="-5063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2700000">
            <a:off x="3677617" y="3959858"/>
            <a:ext cx="2286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8900000">
            <a:off x="3677616" y="5189237"/>
            <a:ext cx="2286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49672" y="3541693"/>
                <a:ext cx="188301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𝑠𝑦</m:t>
                    </m:r>
                    <m:sSub>
                      <m:sSubPr>
                        <m:ctrlPr>
                          <a:rPr lang="en-US" sz="2800" b="0" i="0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672" y="3541693"/>
                <a:ext cx="1883016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5788" t="-9091" b="-30682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 rot="18900000">
            <a:off x="6029218" y="4096058"/>
            <a:ext cx="383708" cy="26287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rgbClr val="008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700000">
            <a:off x="6016144" y="4925806"/>
            <a:ext cx="342900" cy="2220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8672" y="5218093"/>
            <a:ext cx="269432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return</a:t>
            </a:r>
          </a:p>
          <a:p>
            <a:pPr algn="ctr"/>
            <a:r>
              <a:rPr lang="en-US" sz="2800" dirty="0" smtClean="0"/>
              <a:t>unrealizable for 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34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</a:t>
            </a:r>
            <a:r>
              <a:rPr lang="en-US" dirty="0"/>
              <a:t>synthesis for CTL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620" y="3002276"/>
                <a:ext cx="1180580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CTL</m:t>
                          </m:r>
                          <m:r>
                            <a:rPr lang="en-US" sz="2800" b="0" i="0" smtClean="0">
                              <a:latin typeface="Cambria Math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" y="3002276"/>
                <a:ext cx="118058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60728" y="5212076"/>
                <a:ext cx="2558008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(unknown)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𝑠𝑦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28" y="5212076"/>
                <a:ext cx="255800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739" t="-9091" b="-30682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51328" y="2577405"/>
                <a:ext cx="1593706" cy="146065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800" dirty="0" smtClean="0"/>
                  <a:t>automata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𝐴𝐺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𝐸𝐹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¬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328" y="2577405"/>
                <a:ext cx="1593706" cy="1460656"/>
              </a:xfrm>
              <a:prstGeom prst="rect">
                <a:avLst/>
              </a:prstGeom>
              <a:blipFill rotWithShape="1">
                <a:blip r:embed="rId4"/>
                <a:stretch>
                  <a:fillRect l="-7197" t="-3320" r="-5303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295400" y="3195982"/>
            <a:ext cx="2286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29000" y="4214574"/>
                <a:ext cx="2809423" cy="98732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800" b="0" dirty="0" smtClean="0"/>
                  <a:t>SMT query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∃</m:t>
                      </m:r>
                      <m:r>
                        <a:rPr lang="en-US" sz="2800" b="0" i="1" smtClean="0">
                          <a:latin typeface="Cambria Math"/>
                        </a:rPr>
                        <m:t>𝑠𝑦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𝐴𝐺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214574"/>
                <a:ext cx="2809423" cy="987322"/>
              </a:xfrm>
              <a:prstGeom prst="rect">
                <a:avLst/>
              </a:prstGeom>
              <a:blipFill rotWithShape="1">
                <a:blip r:embed="rId5"/>
                <a:stretch>
                  <a:fillRect l="-4329" t="-4878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2700000">
            <a:off x="3190035" y="4011551"/>
            <a:ext cx="2286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8900000">
            <a:off x="3171545" y="5078351"/>
            <a:ext cx="2286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710223" y="3617893"/>
                <a:ext cx="188301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𝑠𝑦</m:t>
                    </m:r>
                    <m:sSub>
                      <m:sSubPr>
                        <m:ctrlPr>
                          <a:rPr lang="en-US" sz="2800" b="0" i="0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23" y="3617893"/>
                <a:ext cx="188301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6109" t="-9091" b="-30682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 rot="18900000">
            <a:off x="6289769" y="4172258"/>
            <a:ext cx="383708" cy="26287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rgbClr val="008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700000">
            <a:off x="6276695" y="5002006"/>
            <a:ext cx="342900" cy="2220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9223" y="5294293"/>
            <a:ext cx="269432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return</a:t>
            </a:r>
          </a:p>
          <a:p>
            <a:pPr algn="ctr"/>
            <a:r>
              <a:rPr lang="en-US" sz="2800" dirty="0" smtClean="0"/>
              <a:t>unrealizable for k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847049" y="1248728"/>
                <a:ext cx="5257017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1" i="1" dirty="0" smtClean="0">
                          <a:latin typeface="Cambria Math"/>
                        </a:rPr>
                        <m:t>𝒔𝒚𝒔𝒕𝒆𝒎</m:t>
                      </m:r>
                      <m:r>
                        <a:rPr lang="en-US" sz="4200" b="1" i="1" dirty="0" smtClean="0">
                          <a:latin typeface="Cambria Math"/>
                        </a:rPr>
                        <m:t>⊨</m:t>
                      </m:r>
                      <m:r>
                        <a:rPr lang="en-US" sz="4200" b="1" i="0" dirty="0" smtClean="0">
                          <a:latin typeface="Cambria Math"/>
                        </a:rPr>
                        <m:t> </m:t>
                      </m:r>
                      <m:r>
                        <a:rPr lang="en-US" sz="4200" b="1" dirty="0">
                          <a:latin typeface="Cambria Math"/>
                        </a:rPr>
                        <m:t>𝐀</m:t>
                      </m:r>
                      <m:r>
                        <a:rPr lang="en-US" sz="4200" i="1" dirty="0">
                          <a:latin typeface="Cambria Math"/>
                        </a:rPr>
                        <m:t>𝐺</m:t>
                      </m:r>
                      <m:r>
                        <a:rPr lang="en-US" sz="4200" i="1" dirty="0">
                          <a:latin typeface="Cambria Math"/>
                        </a:rPr>
                        <m:t> </m:t>
                      </m:r>
                      <m:r>
                        <a:rPr lang="en-US" sz="4200" b="1" dirty="0">
                          <a:latin typeface="Cambria Math"/>
                        </a:rPr>
                        <m:t>𝐄</m:t>
                      </m:r>
                      <m:r>
                        <a:rPr lang="en-US" sz="4200" i="1" dirty="0">
                          <a:latin typeface="Cambria Math"/>
                        </a:rPr>
                        <m:t>𝐹</m:t>
                      </m:r>
                      <m:r>
                        <a:rPr lang="en-US" sz="4200" b="0" i="1" dirty="0" smtClean="0">
                          <a:latin typeface="Cambria Math"/>
                        </a:rPr>
                        <m:t>¬</m:t>
                      </m:r>
                      <m:r>
                        <a:rPr lang="en-US" sz="4200" b="0" i="1" dirty="0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049" y="1248728"/>
                <a:ext cx="5257017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486400" y="1777425"/>
            <a:ext cx="1881999" cy="859927"/>
            <a:chOff x="6248400" y="2010728"/>
            <a:chExt cx="2467490" cy="8599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906663" y="2239328"/>
                  <a:ext cx="1809227" cy="6313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00AC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00AC0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00AC0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3200" b="1" i="1" smtClean="0">
                                <a:solidFill>
                                  <a:srgbClr val="00AC00"/>
                                </a:solidFill>
                                <a:latin typeface="Cambria Math"/>
                              </a:rPr>
                              <m:t>𝑭</m:t>
                            </m:r>
                            <m:r>
                              <a:rPr lang="en-US" sz="3200" b="1" i="1" smtClean="0">
                                <a:solidFill>
                                  <a:srgbClr val="00AC00"/>
                                </a:solidFill>
                                <a:latin typeface="Cambria Math"/>
                              </a:rPr>
                              <m:t>¬</m:t>
                            </m:r>
                            <m:r>
                              <a:rPr lang="en-US" sz="3200" b="1" i="1" smtClean="0">
                                <a:solidFill>
                                  <a:srgbClr val="00AC00"/>
                                </a:solidFill>
                                <a:latin typeface="Cambria Math"/>
                              </a:rPr>
                              <m:t>𝒈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rgbClr val="FF0066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6663" y="2239328"/>
                  <a:ext cx="1809227" cy="63132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Brace 18"/>
            <p:cNvSpPr/>
            <p:nvPr/>
          </p:nvSpPr>
          <p:spPr>
            <a:xfrm rot="16200000">
              <a:off x="6972300" y="1286828"/>
              <a:ext cx="381000" cy="1828800"/>
            </a:xfrm>
            <a:prstGeom prst="leftBrace">
              <a:avLst/>
            </a:prstGeom>
            <a:ln w="25400">
              <a:solidFill>
                <a:srgbClr val="00AC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4399" y="533400"/>
            <a:ext cx="2209802" cy="936128"/>
            <a:chOff x="5486399" y="533400"/>
            <a:chExt cx="2209802" cy="936128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6400800" y="174127"/>
              <a:ext cx="381000" cy="2209802"/>
            </a:xfrm>
            <a:prstGeom prst="leftBrace">
              <a:avLst/>
            </a:prstGeom>
            <a:ln w="25400">
              <a:solidFill>
                <a:srgbClr val="00AC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42327" y="533400"/>
                  <a:ext cx="1325043" cy="628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00AC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00AC0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00AC00"/>
                                </a:solidFill>
                                <a:latin typeface="Cambria Math"/>
                              </a:rPr>
                              <m:t>𝑨𝑮</m:t>
                            </m:r>
                            <m:sSub>
                              <m:sSubPr>
                                <m:ctrlPr>
                                  <a:rPr lang="en-US" sz="3200" b="1" i="1" smtClean="0">
                                    <a:solidFill>
                                      <a:srgbClr val="00AC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rgbClr val="00AC0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rgbClr val="00AC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rgbClr val="FF0066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2327" y="533400"/>
                  <a:ext cx="1325043" cy="62882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255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synthesis for CTL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29000"/>
            <a:ext cx="8534400" cy="3200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+ Finds smallest models</a:t>
            </a:r>
          </a:p>
          <a:p>
            <a:pPr marL="0" indent="0">
              <a:buNone/>
            </a:pPr>
            <a:r>
              <a:rPr lang="en-US" dirty="0" smtClean="0"/>
              <a:t>+ Flexible</a:t>
            </a:r>
          </a:p>
          <a:p>
            <a:pPr marL="0" indent="0">
              <a:buNone/>
            </a:pPr>
            <a:r>
              <a:rPr lang="en-US" dirty="0" smtClean="0"/>
              <a:t>+ Inherits progress in SMTs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-  Bad </a:t>
            </a:r>
            <a:r>
              <a:rPr lang="en-US" dirty="0"/>
              <a:t>at establishing </a:t>
            </a:r>
            <a:r>
              <a:rPr lang="en-US" i="1" dirty="0"/>
              <a:t>un</a:t>
            </a:r>
            <a:r>
              <a:rPr lang="en-US" dirty="0"/>
              <a:t>realizability</a:t>
            </a:r>
          </a:p>
          <a:p>
            <a:pPr marL="0" indent="0">
              <a:buNone/>
            </a:pPr>
            <a:r>
              <a:rPr lang="en-US" dirty="0" smtClean="0"/>
              <a:t>-  Requires additional development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 SMTs are not very fast…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09" y="838200"/>
            <a:ext cx="5133181" cy="219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1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CTL</a:t>
            </a:r>
            <a:r>
              <a:rPr lang="en-US" dirty="0"/>
              <a:t>* synthesis via LTL </a:t>
            </a:r>
            <a:r>
              <a:rPr lang="en-US" dirty="0" smtClean="0"/>
              <a:t>synthesis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839200" cy="5334000"/>
              </a:xfrm>
            </p:spPr>
            <p:txBody>
              <a:bodyPr/>
              <a:lstStyle/>
              <a:p>
                <a:r>
                  <a:rPr lang="en-US" dirty="0"/>
                  <a:t>Synthesize </a:t>
                </a:r>
                <a:r>
                  <a:rPr lang="en-US" dirty="0" smtClean="0"/>
                  <a:t>proof along the models:</a:t>
                </a:r>
                <a:endParaRPr lang="en-US" dirty="0"/>
              </a:p>
              <a:p>
                <a:pPr lvl="1"/>
                <a:r>
                  <a:rPr lang="en-US" dirty="0"/>
                  <a:t>for each sub-formula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𝜑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𝜑</m:t>
                    </m:r>
                  </m:oMath>
                </a14:m>
                <a:r>
                  <a:rPr lang="en-US" dirty="0"/>
                  <a:t>, introduce new system </a:t>
                </a:r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𝜑</m:t>
                    </m:r>
                  </m:oMath>
                </a14:m>
                <a:r>
                  <a:rPr lang="en-US" dirty="0"/>
                  <a:t>, introduce direction-output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/>
                  <a:t>   that encodes system path that satisfies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LTL formula says: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i="1">
                                <a:latin typeface="Cambria Math"/>
                              </a:rPr>
                              <m:t>𝜑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→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"</m:t>
                    </m:r>
                    <m:r>
                      <a:rPr lang="en-US" b="1">
                        <a:latin typeface="Cambria Math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  <m:r>
                              <a:rPr lang="en-US" i="1">
                                <a:latin typeface="Cambria Math"/>
                              </a:rPr>
                              <m:t>𝜑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→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/>
                              </a:rPr>
                              <m:t>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𝜑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→</m:t>
                            </m:r>
                            <m:r>
                              <a:rPr lang="en-US" i="1">
                                <a:latin typeface="Cambria Math"/>
                              </a:rPr>
                              <m:t>𝜑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"</m:t>
                    </m:r>
                  </m:oMath>
                </a14:m>
                <a:r>
                  <a:rPr lang="en-US" dirty="0"/>
                  <a:t> (roughly)</a:t>
                </a:r>
              </a:p>
              <a:p>
                <a:pPr lvl="1"/>
                <a:r>
                  <a:rPr lang="en-US" dirty="0"/>
                  <a:t>The top-level proposition holds initially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839200" cy="5334000"/>
              </a:xfrm>
              <a:blipFill rotWithShape="1">
                <a:blip r:embed="rId2"/>
                <a:stretch>
                  <a:fillRect l="-1517" t="-1486" r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209800"/>
                <a:ext cx="8534400" cy="4038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𝚽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</a:rPr>
                          <m:t>𝐂𝐓𝐋</m:t>
                        </m:r>
                        <m:r>
                          <a:rPr lang="en-US" b="1" i="0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nn-NO" b="1">
                        <a:latin typeface="Cambria Math"/>
                      </a:rPr>
                      <m:t>𝐄𝐗</m:t>
                    </m:r>
                    <m:d>
                      <m:dPr>
                        <m:ctrlPr>
                          <a:rPr lang="nn-NO" b="1" i="1">
                            <a:latin typeface="Cambria Math"/>
                          </a:rPr>
                        </m:ctrlPr>
                      </m:dPr>
                      <m:e>
                        <m:r>
                          <a:rPr lang="nn-NO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nn-NO" i="1">
                            <a:latin typeface="Cambria Math"/>
                          </a:rPr>
                          <m:t> ∧</m:t>
                        </m:r>
                        <m:r>
                          <a:rPr lang="nn-NO" b="1">
                            <a:latin typeface="Cambria Math"/>
                          </a:rPr>
                          <m:t>𝐅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, inputs={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}, outputs={</a:t>
                </a:r>
                <a:r>
                  <a:rPr lang="en-US" dirty="0" smtClean="0">
                    <a:solidFill>
                      <a:srgbClr val="000099"/>
                    </a:solidFill>
                  </a:rPr>
                  <a:t>g</a:t>
                </a:r>
                <a:r>
                  <a:rPr lang="en-US" dirty="0" smtClean="0"/>
                  <a:t>}</a:t>
                </a:r>
              </a:p>
              <a:p>
                <a:r>
                  <a:rPr lang="en-US" dirty="0"/>
                  <a:t>inputs={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}, outputs=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{</m:t>
                    </m:r>
                    <m:r>
                      <a:rPr lang="en-US" i="1" dirty="0" smtClean="0">
                        <a:solidFill>
                          <a:srgbClr val="000099"/>
                        </a:solidFill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solidFill>
                          <a:srgbClr val="000099"/>
                        </a:solidFill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solidFill>
                          <a:srgbClr val="000099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solidFill>
                          <a:srgbClr val="000099"/>
                        </a:solidFill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solidFill>
                          <a:srgbClr val="000099"/>
                        </a:solidFill>
                        <a:latin typeface="Cambria Math"/>
                      </a:rPr>
                      <m:t>𝑑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0" smtClean="0">
                              <a:latin typeface="Cambria Math"/>
                            </a:rPr>
                            <m:t>𝐋𝐓𝐋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smtClean="0">
                          <a:latin typeface="Cambria Math"/>
                        </a:rPr>
                        <m:t>∧</m:t>
                      </m:r>
                      <m:r>
                        <a:rPr lang="en-US" b="1" i="1" smtClean="0">
                          <a:latin typeface="Cambria Math"/>
                        </a:rPr>
                        <m:t>𝑮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smtClean="0">
                          <a:latin typeface="Cambria Math"/>
                        </a:rPr>
                        <m:t>∧</m:t>
                      </m:r>
                      <m:r>
                        <a:rPr lang="en-US" b="1" i="1" smtClean="0">
                          <a:latin typeface="Cambria Math"/>
                        </a:rPr>
                        <m:t>𝑮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smtClean="0">
                          <a:latin typeface="Cambria Math"/>
                        </a:rPr>
                        <m:t>→</m:t>
                      </m:r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𝒈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∧</m:t>
                          </m:r>
                          <m:r>
                            <a:rPr lang="en-US" b="1" i="1">
                              <a:latin typeface="Cambria Math"/>
                            </a:rPr>
                            <m:t>𝑭</m:t>
                          </m:r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209800"/>
                <a:ext cx="8534400" cy="4038600"/>
              </a:xfrm>
              <a:blipFill rotWithShape="1">
                <a:blip r:embed="rId2"/>
                <a:stretch>
                  <a:fillRect l="-1571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29000" y="685800"/>
                <a:ext cx="5638800" cy="12168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top-level proposition holds </a:t>
                </a:r>
                <a:r>
                  <a:rPr lang="en-US" sz="2200" dirty="0" smtClean="0"/>
                  <a:t>initially</a:t>
                </a:r>
                <a:endParaRPr lang="en-US" sz="2200" b="1" dirty="0" smtClean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1">
                        <a:latin typeface="Cambria Math"/>
                      </a:rPr>
                      <m:t>𝐆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𝜑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 →</m:t>
                        </m:r>
                        <m:r>
                          <a:rPr lang="en-US" sz="2200" i="1">
                            <a:latin typeface="Cambria Math"/>
                          </a:rPr>
                          <m:t>𝜑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1">
                        <a:latin typeface="Cambria Math"/>
                      </a:rPr>
                      <m:t>"</m:t>
                    </m:r>
                    <m:r>
                      <a:rPr lang="en-US" sz="2200" b="1">
                        <a:latin typeface="Cambria Math"/>
                      </a:rPr>
                      <m:t>𝐆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𝐸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𝜑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 →</m:t>
                        </m:r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1">
                                <a:latin typeface="Cambria Math"/>
                              </a:rPr>
                              <m:t>𝐆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𝜑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𝜑</m:t>
                            </m:r>
                          </m:e>
                        </m:d>
                        <m:r>
                          <a:rPr lang="en-US" sz="220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"</m:t>
                    </m:r>
                  </m:oMath>
                </a14:m>
                <a:r>
                  <a:rPr lang="en-US" sz="2200" dirty="0"/>
                  <a:t> (roughly</a:t>
                </a:r>
                <a:r>
                  <a:rPr lang="en-US" sz="2200" dirty="0" smtClean="0"/>
                  <a:t>)</a:t>
                </a:r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85800"/>
                <a:ext cx="5638800" cy="1216872"/>
              </a:xfrm>
              <a:prstGeom prst="rect">
                <a:avLst/>
              </a:prstGeom>
              <a:blipFill rotWithShape="1">
                <a:blip r:embed="rId3"/>
                <a:stretch>
                  <a:fillRect t="-2488" b="-5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E:\presentations\2017 CAV SYNT\annotated-mode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1" r="24619"/>
          <a:stretch/>
        </p:blipFill>
        <p:spPr bwMode="auto">
          <a:xfrm>
            <a:off x="2575560" y="4552950"/>
            <a:ext cx="374904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52600" y="5297269"/>
                <a:ext cx="807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297269"/>
                <a:ext cx="807529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72200" y="5410200"/>
                <a:ext cx="807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410200"/>
                <a:ext cx="80752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58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</a:t>
            </a:r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𝐿𝑇𝐿</m:t>
                        </m:r>
                      </m:sub>
                    </m:sSub>
                  </m:oMath>
                </a14:m>
                <a:r>
                  <a:rPr lang="en-US" dirty="0"/>
                  <a:t> is realizable </a:t>
                </a:r>
                <a:r>
                  <a:rPr lang="en-US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sym typeface="Wingdings" panose="05000000000000000000" pitchFamily="2" charset="2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  <m:t>𝐶𝑇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  <m:t>𝐿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is realizable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𝐿𝑇𝐿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𝐶𝑇𝐿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Yet the synthesis complexity stays in 2EXPTIME</a:t>
                </a:r>
              </a:p>
              <a:p>
                <a:r>
                  <a:rPr lang="en-US" dirty="0"/>
                  <a:t>Systems can get larger</a:t>
                </a:r>
              </a:p>
              <a:p>
                <a:r>
                  <a:rPr lang="en-US" dirty="0"/>
                  <a:t>Experiments: faster when the # of E-formulas is small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1" t="-1818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approaches to CTL* </a:t>
            </a:r>
            <a:r>
              <a:rPr lang="en-US" dirty="0" smtClean="0"/>
              <a:t>synthesis</a:t>
            </a:r>
          </a:p>
          <a:p>
            <a:pPr lvl="1"/>
            <a:r>
              <a:rPr lang="en-US" dirty="0" smtClean="0"/>
              <a:t>bounded </a:t>
            </a:r>
            <a:r>
              <a:rPr lang="en-US" dirty="0"/>
              <a:t>synthesis </a:t>
            </a:r>
            <a:r>
              <a:rPr lang="en-US" dirty="0" smtClean="0"/>
              <a:t>approach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reduction </a:t>
            </a:r>
            <a:r>
              <a:rPr lang="en-US" dirty="0"/>
              <a:t>via </a:t>
            </a:r>
            <a:r>
              <a:rPr lang="en-US" dirty="0" smtClean="0"/>
              <a:t>LTL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4191000" cy="1790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53000"/>
            <a:ext cx="4425950" cy="104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2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II</a:t>
            </a:r>
            <a:br>
              <a:rPr lang="en-US" dirty="0" smtClean="0"/>
            </a:br>
            <a:r>
              <a:rPr lang="en-US" dirty="0" smtClean="0"/>
              <a:t>Parameter</a:t>
            </a:r>
            <a:r>
              <a:rPr lang="en-US" i="1" dirty="0" smtClean="0"/>
              <a:t>i</a:t>
            </a:r>
            <a:r>
              <a:rPr lang="en-US" dirty="0" smtClean="0"/>
              <a:t>zed synthesis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9225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1" y="4769337"/>
            <a:ext cx="9019464" cy="1250463"/>
            <a:chOff x="533401" y="4020228"/>
            <a:chExt cx="9019464" cy="1250463"/>
          </a:xfrm>
        </p:grpSpPr>
        <p:cxnSp>
          <p:nvCxnSpPr>
            <p:cNvPr id="8" name="Shape 146"/>
            <p:cNvCxnSpPr/>
            <p:nvPr/>
          </p:nvCxnSpPr>
          <p:spPr>
            <a:xfrm rot="10800000">
              <a:off x="995929" y="4760058"/>
              <a:ext cx="211500" cy="211500"/>
            </a:xfrm>
            <a:prstGeom prst="straightConnector1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9" name="Shape 147"/>
            <p:cNvCxnSpPr/>
            <p:nvPr/>
          </p:nvCxnSpPr>
          <p:spPr>
            <a:xfrm rot="10800000">
              <a:off x="533401" y="4302610"/>
              <a:ext cx="211500" cy="211500"/>
            </a:xfrm>
            <a:prstGeom prst="straightConnector1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10" name="Shape 152"/>
            <p:cNvSpPr/>
            <p:nvPr/>
          </p:nvSpPr>
          <p:spPr>
            <a:xfrm>
              <a:off x="1451894" y="4510661"/>
              <a:ext cx="627599" cy="2555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37"/>
            <p:cNvSpPr/>
            <p:nvPr/>
          </p:nvSpPr>
          <p:spPr>
            <a:xfrm>
              <a:off x="694311" y="4469760"/>
              <a:ext cx="353699" cy="353699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34615" y="4085817"/>
              <a:ext cx="1118569" cy="1119285"/>
              <a:chOff x="755576" y="1699056"/>
              <a:chExt cx="1369028" cy="136990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55576" y="1699056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Shape 157"/>
              <p:cNvSpPr/>
              <p:nvPr/>
            </p:nvSpPr>
            <p:spPr>
              <a:xfrm>
                <a:off x="826708" y="1699932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33" name="Shape 157"/>
              <p:cNvSpPr/>
              <p:nvPr/>
            </p:nvSpPr>
            <p:spPr>
              <a:xfrm>
                <a:off x="1763688" y="1915956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34" name="Shape 157"/>
              <p:cNvSpPr/>
              <p:nvPr/>
            </p:nvSpPr>
            <p:spPr>
              <a:xfrm>
                <a:off x="1115616" y="270804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612404" y="4020228"/>
              <a:ext cx="1000184" cy="1250463"/>
              <a:chOff x="755576" y="1538506"/>
              <a:chExt cx="1224136" cy="153045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55576" y="1699056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Shape 157"/>
              <p:cNvSpPr/>
              <p:nvPr/>
            </p:nvSpPr>
            <p:spPr>
              <a:xfrm>
                <a:off x="1187185" y="1538506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30" name="Shape 157"/>
              <p:cNvSpPr/>
              <p:nvPr/>
            </p:nvSpPr>
            <p:spPr>
              <a:xfrm>
                <a:off x="1186389" y="2708044"/>
                <a:ext cx="360917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375211" y="4095228"/>
              <a:ext cx="1162343" cy="1100462"/>
              <a:chOff x="3995936" y="1700808"/>
              <a:chExt cx="1369028" cy="1296144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067944" y="1700808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Shape 157"/>
              <p:cNvSpPr/>
              <p:nvPr/>
            </p:nvSpPr>
            <p:spPr>
              <a:xfrm>
                <a:off x="4139076" y="170168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25" name="Shape 157"/>
              <p:cNvSpPr/>
              <p:nvPr/>
            </p:nvSpPr>
            <p:spPr>
              <a:xfrm>
                <a:off x="5004048" y="184482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26" name="Shape 157"/>
              <p:cNvSpPr/>
              <p:nvPr/>
            </p:nvSpPr>
            <p:spPr>
              <a:xfrm>
                <a:off x="3995936" y="2420888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27" name="Shape 157"/>
              <p:cNvSpPr/>
              <p:nvPr/>
            </p:nvSpPr>
            <p:spPr>
              <a:xfrm>
                <a:off x="4860032" y="2636036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359581" y="4035745"/>
              <a:ext cx="1193284" cy="1219428"/>
              <a:chOff x="6019800" y="4703810"/>
              <a:chExt cx="1193284" cy="121942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019800" y="4800410"/>
                <a:ext cx="1193284" cy="1122828"/>
                <a:chOff x="3995936" y="1700808"/>
                <a:chExt cx="1405471" cy="1322487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067944" y="1700808"/>
                  <a:ext cx="1224136" cy="12241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Shape 157"/>
                <p:cNvSpPr/>
                <p:nvPr/>
              </p:nvSpPr>
              <p:spPr>
                <a:xfrm>
                  <a:off x="4139076" y="1701684"/>
                  <a:ext cx="360916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 dirty="0"/>
                </a:p>
              </p:txBody>
            </p:sp>
            <p:sp>
              <p:nvSpPr>
                <p:cNvPr id="20" name="Shape 157"/>
                <p:cNvSpPr/>
                <p:nvPr/>
              </p:nvSpPr>
              <p:spPr>
                <a:xfrm>
                  <a:off x="5040491" y="2168422"/>
                  <a:ext cx="360916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  <p:sp>
              <p:nvSpPr>
                <p:cNvPr id="21" name="Shape 157"/>
                <p:cNvSpPr/>
                <p:nvPr/>
              </p:nvSpPr>
              <p:spPr>
                <a:xfrm>
                  <a:off x="3995936" y="2420888"/>
                  <a:ext cx="360916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  <p:sp>
              <p:nvSpPr>
                <p:cNvPr id="22" name="Shape 157"/>
                <p:cNvSpPr/>
                <p:nvPr/>
              </p:nvSpPr>
              <p:spPr>
                <a:xfrm>
                  <a:off x="4595847" y="2662379"/>
                  <a:ext cx="360916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</p:grpSp>
          <p:sp>
            <p:nvSpPr>
              <p:cNvPr id="17" name="Shape 157"/>
              <p:cNvSpPr/>
              <p:nvPr/>
            </p:nvSpPr>
            <p:spPr>
              <a:xfrm>
                <a:off x="6682355" y="4703810"/>
                <a:ext cx="306428" cy="306428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34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rgbClr val="0070C0"/>
                </a:solidFill>
              </a:rPr>
              <a:t>reactive synthesis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3846" y="1447800"/>
            <a:ext cx="2153154" cy="2242810"/>
            <a:chOff x="609600" y="1447800"/>
            <a:chExt cx="2153154" cy="2242810"/>
          </a:xfrm>
        </p:grpSpPr>
        <p:pic>
          <p:nvPicPr>
            <p:cNvPr id="1030" name="Picture 6" descr="E:\presentations\phd\2018 phd defence\requirement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447800"/>
              <a:ext cx="685800" cy="166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09600" y="3167390"/>
              <a:ext cx="21531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requirements</a:t>
              </a:r>
              <a:endParaRPr lang="en-US" sz="2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29000" y="1524000"/>
            <a:ext cx="2016578" cy="2166610"/>
            <a:chOff x="3563711" y="1524000"/>
            <a:chExt cx="2016578" cy="2166610"/>
          </a:xfrm>
        </p:grpSpPr>
        <p:pic>
          <p:nvPicPr>
            <p:cNvPr id="1031" name="Picture 7" descr="E:\presentations\phd\2018 phd defence\programm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1867" y="1524000"/>
              <a:ext cx="1520265" cy="140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563711" y="3167390"/>
              <a:ext cx="2016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programmer</a:t>
              </a:r>
              <a:endParaRPr lang="en-US" sz="2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58000" y="3167390"/>
            <a:ext cx="1196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619500" y="1981200"/>
            <a:ext cx="1905000" cy="9906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4800" y="4114800"/>
                <a:ext cx="3411190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/>
                  <a:t>“A module with</a:t>
                </a:r>
              </a:p>
              <a:p>
                <a:r>
                  <a:rPr lang="en-US" sz="2800" i="1" dirty="0"/>
                  <a:t> </a:t>
                </a:r>
                <a:r>
                  <a:rPr lang="en-US" sz="2800" i="1" dirty="0" smtClean="0"/>
                  <a:t>input </a:t>
                </a:r>
                <a:r>
                  <a:rPr lang="en-US" sz="2800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sz="2800" i="1" dirty="0" smtClean="0"/>
                  <a:t> and 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𝑔</m:t>
                    </m:r>
                  </m:oMath>
                </a14:m>
                <a:r>
                  <a:rPr lang="en-US" sz="2800" i="1" dirty="0" smtClean="0"/>
                  <a:t>,</a:t>
                </a:r>
              </a:p>
              <a:p>
                <a:r>
                  <a:rPr lang="en-US" sz="2800" i="1" dirty="0"/>
                  <a:t> </a:t>
                </a:r>
                <a:r>
                  <a:rPr lang="en-US" sz="2800" i="1" dirty="0" smtClean="0"/>
                  <a:t>and every request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𝑟</m:t>
                    </m:r>
                  </m:oMath>
                </a14:m>
                <a:endParaRPr lang="en-US" sz="2800" i="1" dirty="0" smtClean="0">
                  <a:solidFill>
                    <a:srgbClr val="FF0000"/>
                  </a:solidFill>
                </a:endParaRPr>
              </a:p>
              <a:p>
                <a:r>
                  <a:rPr lang="en-US" sz="2800" i="1" dirty="0" smtClean="0"/>
                  <a:t> should be granted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9"/>
                        </a:solidFill>
                        <a:latin typeface="Cambria Math"/>
                      </a:rPr>
                      <m:t>𝑔</m:t>
                    </m:r>
                  </m:oMath>
                </a14:m>
                <a:r>
                  <a:rPr lang="en-US" sz="2800" i="1" dirty="0" smtClean="0"/>
                  <a:t>”</a:t>
                </a:r>
                <a:endParaRPr lang="en-US" sz="2800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114800"/>
                <a:ext cx="3411190" cy="1815882"/>
              </a:xfrm>
              <a:prstGeom prst="rect">
                <a:avLst/>
              </a:prstGeom>
              <a:blipFill rotWithShape="1">
                <a:blip r:embed="rId5"/>
                <a:stretch>
                  <a:fillRect l="-3571" t="-3020" r="-714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172200" y="4419600"/>
            <a:ext cx="2514600" cy="1447800"/>
            <a:chOff x="3276600" y="5181600"/>
            <a:chExt cx="2514600" cy="1447800"/>
          </a:xfrm>
        </p:grpSpPr>
        <p:sp>
          <p:nvSpPr>
            <p:cNvPr id="30" name="Rectangle 29"/>
            <p:cNvSpPr/>
            <p:nvPr/>
          </p:nvSpPr>
          <p:spPr>
            <a:xfrm>
              <a:off x="3276600" y="5181600"/>
              <a:ext cx="2514600" cy="1447800"/>
            </a:xfrm>
            <a:prstGeom prst="rect">
              <a:avLst/>
            </a:prstGeom>
            <a:solidFill>
              <a:srgbClr val="FF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460224" y="5269468"/>
              <a:ext cx="2330976" cy="1295400"/>
              <a:chOff x="609600" y="3886200"/>
              <a:chExt cx="2330976" cy="12954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219200" y="3886200"/>
                <a:ext cx="1118126" cy="762000"/>
                <a:chOff x="228600" y="2895600"/>
                <a:chExt cx="1118126" cy="762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228600" y="32004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FFC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¬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sz="2000" dirty="0" err="1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Oval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600" y="3200400"/>
                      <a:ext cx="457200" cy="457200"/>
                    </a:xfrm>
                    <a:prstGeom prst="ellipse">
                      <a:avLst/>
                    </a:prstGeom>
                    <a:blipFill rotWithShape="1">
                      <a:blip r:embed="rId6"/>
                      <a:stretch>
                        <a:fillRect l="-2532"/>
                      </a:stretch>
                    </a:blip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Curved Connector 42"/>
                <p:cNvCxnSpPr>
                  <a:stCxn id="42" idx="0"/>
                  <a:endCxn id="35" idx="0"/>
                </p:cNvCxnSpPr>
                <p:nvPr/>
              </p:nvCxnSpPr>
              <p:spPr>
                <a:xfrm rot="5400000" flipH="1" flipV="1">
                  <a:off x="898788" y="2758812"/>
                  <a:ext cx="12700" cy="883176"/>
                </a:xfrm>
                <a:prstGeom prst="curvedConnector3">
                  <a:avLst>
                    <a:gd name="adj1" fmla="val 1800000"/>
                  </a:avLst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730776" y="2895600"/>
                      <a:ext cx="3497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776" y="2895600"/>
                      <a:ext cx="34977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/>
                  <p:cNvSpPr/>
                  <p:nvPr/>
                </p:nvSpPr>
                <p:spPr>
                  <a:xfrm>
                    <a:off x="2102376" y="4191000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oMath>
                      </m:oMathPara>
                    </a14:m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Oval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2376" y="4191000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09600" y="4191000"/>
                    <a:ext cx="5247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4191000"/>
                    <a:ext cx="524759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Curved Connector 36"/>
              <p:cNvCxnSpPr>
                <a:stCxn id="42" idx="3"/>
                <a:endCxn id="42" idx="1"/>
              </p:cNvCxnSpPr>
              <p:nvPr/>
            </p:nvCxnSpPr>
            <p:spPr>
              <a:xfrm rot="5400000" flipH="1">
                <a:off x="1124510" y="4419600"/>
                <a:ext cx="323290" cy="12700"/>
              </a:xfrm>
              <a:prstGeom prst="curvedConnector5">
                <a:avLst>
                  <a:gd name="adj1" fmla="val -70711"/>
                  <a:gd name="adj2" fmla="val 4872795"/>
                  <a:gd name="adj3" fmla="val 170711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/>
              <p:cNvCxnSpPr>
                <a:stCxn id="35" idx="6"/>
                <a:endCxn id="35" idx="4"/>
              </p:cNvCxnSpPr>
              <p:nvPr/>
            </p:nvCxnSpPr>
            <p:spPr>
              <a:xfrm flipH="1">
                <a:off x="2330976" y="4419600"/>
                <a:ext cx="228600" cy="228600"/>
              </a:xfrm>
              <a:prstGeom prst="curvedConnector4">
                <a:avLst>
                  <a:gd name="adj1" fmla="val -100000"/>
                  <a:gd name="adj2" fmla="val 200000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90800" y="4712732"/>
                    <a:ext cx="3497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4712732"/>
                    <a:ext cx="349776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Curved Connector 39"/>
              <p:cNvCxnSpPr>
                <a:stCxn id="35" idx="3"/>
                <a:endCxn id="42" idx="5"/>
              </p:cNvCxnSpPr>
              <p:nvPr/>
            </p:nvCxnSpPr>
            <p:spPr>
              <a:xfrm rot="5400000">
                <a:off x="1889388" y="4301302"/>
                <a:ext cx="12700" cy="559886"/>
              </a:xfrm>
              <a:prstGeom prst="curvedConnector3">
                <a:avLst>
                  <a:gd name="adj1" fmla="val 2327205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676400" y="4812268"/>
                    <a:ext cx="5247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4812268"/>
                    <a:ext cx="524759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Rectangle 5"/>
          <p:cNvSpPr/>
          <p:nvPr/>
        </p:nvSpPr>
        <p:spPr>
          <a:xfrm>
            <a:off x="6934200" y="1600200"/>
            <a:ext cx="990600" cy="1295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48400" y="2286000"/>
            <a:ext cx="6858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24800" y="2286000"/>
            <a:ext cx="6858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324600" y="1828800"/>
                <a:ext cx="445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828800"/>
                <a:ext cx="445827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042214" y="1838980"/>
                <a:ext cx="492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000099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214" y="1838980"/>
                <a:ext cx="492186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2610" y="4648200"/>
                <a:ext cx="300537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𝐼</m:t>
                      </m:r>
                      <m:r>
                        <a:rPr lang="en-US" sz="2800" i="1" dirty="0" smtClean="0">
                          <a:latin typeface="Cambria Math"/>
                        </a:rPr>
                        <m:t> = {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2800" i="1" dirty="0" smtClean="0">
                          <a:latin typeface="Cambria Math"/>
                        </a:rPr>
                        <m:t>}, </m:t>
                      </m:r>
                      <m:r>
                        <a:rPr lang="en-US" sz="2800" i="1" dirty="0" smtClean="0">
                          <a:latin typeface="Cambria Math"/>
                        </a:rPr>
                        <m:t>𝑂</m:t>
                      </m:r>
                      <m:r>
                        <a:rPr lang="en-US" sz="2800" i="1" dirty="0" smtClean="0">
                          <a:latin typeface="Cambria Math"/>
                        </a:rPr>
                        <m:t>={</m:t>
                      </m:r>
                      <m:r>
                        <a:rPr lang="en-US" sz="2800" i="1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2800" i="1" dirty="0" smtClean="0">
                          <a:latin typeface="Cambria Math"/>
                        </a:rPr>
                        <m:t>}, </m:t>
                      </m:r>
                    </m:oMath>
                  </m:oMathPara>
                </a14:m>
                <a:endParaRPr lang="en-US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𝐺</m:t>
                      </m:r>
                      <m:r>
                        <a:rPr lang="en-US" sz="2800" i="1" dirty="0" smtClean="0">
                          <a:latin typeface="Cambria Math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2800" i="1" dirty="0" smtClean="0">
                          <a:latin typeface="Cambria Math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/>
                        </a:rPr>
                        <m:t>→</m:t>
                      </m:r>
                      <m:r>
                        <a:rPr lang="en-US" sz="2800" b="0" i="1" dirty="0" smtClean="0">
                          <a:latin typeface="Cambria Math"/>
                        </a:rPr>
                        <m:t>𝐹</m:t>
                      </m:r>
                      <m:r>
                        <a:rPr lang="en-US" sz="2800" b="0" i="1" dirty="0" smtClean="0">
                          <a:latin typeface="Cambria Math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000099"/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2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10" y="4648200"/>
                <a:ext cx="3005375" cy="95410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11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  <p:bldP spid="28" grpId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143000" y="1371600"/>
            <a:ext cx="6477000" cy="4648200"/>
          </a:xfrm>
          <a:prstGeom prst="ellipse">
            <a:avLst/>
          </a:prstGeom>
          <a:solidFill>
            <a:srgbClr val="FEFFE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synthesis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97032" y="1615440"/>
            <a:ext cx="914400" cy="990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867400" y="4038600"/>
            <a:ext cx="1295400" cy="838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1600200" y="3751579"/>
            <a:ext cx="1981200" cy="914400"/>
          </a:xfrm>
          <a:prstGeom prst="triangl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17010" y="3464560"/>
            <a:ext cx="1915160" cy="4953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41" idx="0"/>
            <a:endCxn id="33" idx="2"/>
          </p:cNvCxnSpPr>
          <p:nvPr/>
        </p:nvCxnSpPr>
        <p:spPr>
          <a:xfrm rot="16200000" flipV="1">
            <a:off x="4385151" y="2875121"/>
            <a:ext cx="858520" cy="320358"/>
          </a:xfrm>
          <a:prstGeom prst="bentConnector3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1" idx="2"/>
            <a:endCxn id="38" idx="2"/>
          </p:cNvCxnSpPr>
          <p:nvPr/>
        </p:nvCxnSpPr>
        <p:spPr>
          <a:xfrm rot="16200000" flipH="1">
            <a:off x="5172075" y="3762375"/>
            <a:ext cx="497840" cy="892810"/>
          </a:xfrm>
          <a:prstGeom prst="bentConnector2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1"/>
            <a:endCxn id="40" idx="5"/>
          </p:cNvCxnSpPr>
          <p:nvPr/>
        </p:nvCxnSpPr>
        <p:spPr>
          <a:xfrm rot="10800000" flipV="1">
            <a:off x="3086100" y="3712209"/>
            <a:ext cx="930910" cy="496569"/>
          </a:xfrm>
          <a:prstGeom prst="bentConnector3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0"/>
          </p:cNvCxnSpPr>
          <p:nvPr/>
        </p:nvCxnSpPr>
        <p:spPr>
          <a:xfrm flipV="1">
            <a:off x="4654232" y="838200"/>
            <a:ext cx="0" cy="77724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1"/>
          </p:cNvCxnSpPr>
          <p:nvPr/>
        </p:nvCxnSpPr>
        <p:spPr>
          <a:xfrm flipH="1">
            <a:off x="685800" y="4208779"/>
            <a:ext cx="140970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6"/>
          </p:cNvCxnSpPr>
          <p:nvPr/>
        </p:nvCxnSpPr>
        <p:spPr>
          <a:xfrm>
            <a:off x="7162800" y="4457700"/>
            <a:ext cx="83820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3"/>
          </p:cNvCxnSpPr>
          <p:nvPr/>
        </p:nvCxnSpPr>
        <p:spPr>
          <a:xfrm>
            <a:off x="5932170" y="3712210"/>
            <a:ext cx="244983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3" idx="1"/>
            <a:endCxn id="40" idx="0"/>
          </p:cNvCxnSpPr>
          <p:nvPr/>
        </p:nvCxnSpPr>
        <p:spPr>
          <a:xfrm rot="10800000" flipV="1">
            <a:off x="2590800" y="2110739"/>
            <a:ext cx="1606232" cy="1640839"/>
          </a:xfrm>
          <a:prstGeom prst="bentConnector2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3" idx="3"/>
            <a:endCxn id="38" idx="0"/>
          </p:cNvCxnSpPr>
          <p:nvPr/>
        </p:nvCxnSpPr>
        <p:spPr>
          <a:xfrm>
            <a:off x="5111432" y="2110740"/>
            <a:ext cx="1403668" cy="1927860"/>
          </a:xfrm>
          <a:prstGeom prst="bentConnector2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0" idx="3"/>
            <a:endCxn id="38" idx="4"/>
          </p:cNvCxnSpPr>
          <p:nvPr/>
        </p:nvCxnSpPr>
        <p:spPr>
          <a:xfrm rot="16200000" flipH="1">
            <a:off x="4447540" y="2809239"/>
            <a:ext cx="210821" cy="3924300"/>
          </a:xfrm>
          <a:prstGeom prst="bentConnector3">
            <a:avLst>
              <a:gd name="adj1" fmla="val 208433"/>
            </a:avLst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371600" y="1371600"/>
            <a:ext cx="6477000" cy="4648200"/>
          </a:xfrm>
          <a:prstGeom prst="ellipse">
            <a:avLst/>
          </a:prstGeom>
          <a:solidFill>
            <a:srgbClr val="FEFFE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i="0" dirty="0" smtClean="0"/>
              <a:t>uniform</a:t>
            </a:r>
            <a:r>
              <a:rPr lang="en-US" dirty="0" smtClean="0"/>
              <a:t> synthesis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96000" y="4038600"/>
            <a:ext cx="1295400" cy="838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19" idx="0"/>
            <a:endCxn id="21" idx="4"/>
          </p:cNvCxnSpPr>
          <p:nvPr/>
        </p:nvCxnSpPr>
        <p:spPr>
          <a:xfrm rot="16200000" flipV="1">
            <a:off x="4605020" y="2585720"/>
            <a:ext cx="619760" cy="609600"/>
          </a:xfrm>
          <a:prstGeom prst="bentConnector3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9" idx="4"/>
            <a:endCxn id="38" idx="2"/>
          </p:cNvCxnSpPr>
          <p:nvPr/>
        </p:nvCxnSpPr>
        <p:spPr>
          <a:xfrm rot="16200000" flipH="1">
            <a:off x="5448300" y="3810000"/>
            <a:ext cx="419100" cy="876300"/>
          </a:xfrm>
          <a:prstGeom prst="bentConnector2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2"/>
            <a:endCxn id="25" idx="6"/>
          </p:cNvCxnSpPr>
          <p:nvPr/>
        </p:nvCxnSpPr>
        <p:spPr>
          <a:xfrm rot="10800000" flipV="1">
            <a:off x="3629660" y="3619500"/>
            <a:ext cx="942340" cy="589278"/>
          </a:xfrm>
          <a:prstGeom prst="bentConnector3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0"/>
          </p:cNvCxnSpPr>
          <p:nvPr/>
        </p:nvCxnSpPr>
        <p:spPr>
          <a:xfrm flipV="1">
            <a:off x="4610100" y="838200"/>
            <a:ext cx="0" cy="90424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5" idx="2"/>
          </p:cNvCxnSpPr>
          <p:nvPr/>
        </p:nvCxnSpPr>
        <p:spPr>
          <a:xfrm flipH="1">
            <a:off x="914400" y="4208778"/>
            <a:ext cx="1419860" cy="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6"/>
          </p:cNvCxnSpPr>
          <p:nvPr/>
        </p:nvCxnSpPr>
        <p:spPr>
          <a:xfrm>
            <a:off x="7391400" y="4457700"/>
            <a:ext cx="83820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572000" y="3200400"/>
            <a:ext cx="1295400" cy="838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62400" y="1742440"/>
            <a:ext cx="1295400" cy="838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34260" y="3789678"/>
            <a:ext cx="1295400" cy="838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9" idx="6"/>
          </p:cNvCxnSpPr>
          <p:nvPr/>
        </p:nvCxnSpPr>
        <p:spPr>
          <a:xfrm>
            <a:off x="5867400" y="3619500"/>
            <a:ext cx="236220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6"/>
            <a:endCxn id="38" idx="0"/>
          </p:cNvCxnSpPr>
          <p:nvPr/>
        </p:nvCxnSpPr>
        <p:spPr>
          <a:xfrm>
            <a:off x="5257800" y="2161540"/>
            <a:ext cx="1485900" cy="1877060"/>
          </a:xfrm>
          <a:prstGeom prst="bentConnector2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1" idx="2"/>
            <a:endCxn id="25" idx="0"/>
          </p:cNvCxnSpPr>
          <p:nvPr/>
        </p:nvCxnSpPr>
        <p:spPr>
          <a:xfrm rot="10800000" flipV="1">
            <a:off x="2981960" y="2161540"/>
            <a:ext cx="980440" cy="1628138"/>
          </a:xfrm>
          <a:prstGeom prst="bentConnector2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4"/>
            <a:endCxn id="38" idx="4"/>
          </p:cNvCxnSpPr>
          <p:nvPr/>
        </p:nvCxnSpPr>
        <p:spPr>
          <a:xfrm rot="16200000" flipH="1">
            <a:off x="4738369" y="2871469"/>
            <a:ext cx="248922" cy="3761740"/>
          </a:xfrm>
          <a:prstGeom prst="bentConnector3">
            <a:avLst>
              <a:gd name="adj1" fmla="val 191836"/>
            </a:avLst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295400" y="1828800"/>
            <a:ext cx="6477000" cy="426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534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Token </a:t>
            </a:r>
            <a:r>
              <a:rPr lang="en-US" dirty="0" smtClean="0"/>
              <a:t>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89834" y="3505200"/>
            <a:ext cx="1295400" cy="838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21" idx="2"/>
            <a:endCxn id="25" idx="0"/>
          </p:cNvCxnSpPr>
          <p:nvPr/>
        </p:nvCxnSpPr>
        <p:spPr>
          <a:xfrm rot="10800000" flipV="1">
            <a:off x="2628900" y="2618740"/>
            <a:ext cx="1257300" cy="103886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0"/>
          </p:cNvCxnSpPr>
          <p:nvPr/>
        </p:nvCxnSpPr>
        <p:spPr>
          <a:xfrm flipV="1">
            <a:off x="4533900" y="1295400"/>
            <a:ext cx="0" cy="90424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5" idx="2"/>
          </p:cNvCxnSpPr>
          <p:nvPr/>
        </p:nvCxnSpPr>
        <p:spPr>
          <a:xfrm flipH="1">
            <a:off x="561340" y="4076700"/>
            <a:ext cx="1419860" cy="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6"/>
          </p:cNvCxnSpPr>
          <p:nvPr/>
        </p:nvCxnSpPr>
        <p:spPr>
          <a:xfrm>
            <a:off x="7285234" y="3924300"/>
            <a:ext cx="83820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659473" y="4914900"/>
            <a:ext cx="1295400" cy="838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86200" y="2199640"/>
            <a:ext cx="1295400" cy="838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81200" y="3657600"/>
            <a:ext cx="1295400" cy="838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25" idx="4"/>
            <a:endCxn id="19" idx="2"/>
          </p:cNvCxnSpPr>
          <p:nvPr/>
        </p:nvCxnSpPr>
        <p:spPr>
          <a:xfrm rot="16200000" flipH="1">
            <a:off x="2725086" y="4399613"/>
            <a:ext cx="838200" cy="103057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9" idx="6"/>
            <a:endCxn id="38" idx="4"/>
          </p:cNvCxnSpPr>
          <p:nvPr/>
        </p:nvCxnSpPr>
        <p:spPr>
          <a:xfrm flipV="1">
            <a:off x="4954873" y="4343400"/>
            <a:ext cx="1682661" cy="99060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8" idx="0"/>
            <a:endCxn id="21" idx="6"/>
          </p:cNvCxnSpPr>
          <p:nvPr/>
        </p:nvCxnSpPr>
        <p:spPr>
          <a:xfrm rot="16200000" flipV="1">
            <a:off x="5466337" y="2334003"/>
            <a:ext cx="886460" cy="145593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93972" y="5766486"/>
            <a:ext cx="0" cy="6858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hape 90"/>
              <p:cNvSpPr txBox="1">
                <a:spLocks/>
              </p:cNvSpPr>
              <p:nvPr/>
            </p:nvSpPr>
            <p:spPr>
              <a:xfrm>
                <a:off x="992288" y="1447800"/>
                <a:ext cx="7072384" cy="1738907"/>
              </a:xfrm>
              <a:prstGeom prst="rect">
                <a:avLst/>
              </a:prstGeom>
              <a:ln w="38100" cap="flat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25" tIns="91425" rIns="91425" bIns="91425" rtlCol="0" anchor="t" anchorCtr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0070C0"/>
                  </a:buClr>
                  <a:buFont typeface="Arial" pitchFamily="34" charset="0"/>
                  <a:buChar char="­"/>
                  <a:defRPr sz="2800" kern="120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buClr>
                    <a:srgbClr val="000000"/>
                  </a:buClr>
                  <a:buSzPct val="36666"/>
                  <a:buFont typeface="Arial"/>
                  <a:buNone/>
                </a:pPr>
                <a:r>
                  <a:rPr lang="x-none" smtClean="0"/>
                  <a:t>Given parameterized specification </a:t>
                </a:r>
                <a:r>
                  <a:rPr lang="x-none" i="1" smtClean="0">
                    <a:solidFill>
                      <a:srgbClr val="FF0000"/>
                    </a:solidFill>
                  </a:rPr>
                  <a:t>φ</a:t>
                </a:r>
                <a:r>
                  <a:rPr lang="x-none" smtClean="0">
                    <a:solidFill>
                      <a:srgbClr val="000000"/>
                    </a:solidFill>
                  </a:rPr>
                  <a:t>, </a:t>
                </a:r>
              </a:p>
              <a:p>
                <a:pPr marL="0" indent="0" algn="ctr">
                  <a:spcBef>
                    <a:spcPts val="600"/>
                  </a:spcBef>
                  <a:buClr>
                    <a:srgbClr val="000000"/>
                  </a:buClr>
                  <a:buSzPct val="36666"/>
                  <a:buFont typeface="Arial"/>
                  <a:buNone/>
                </a:pPr>
                <a:r>
                  <a:rPr lang="x-none" smtClean="0"/>
                  <a:t>find a process implementation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x-none" smtClean="0"/>
                  <a:t> 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spcBef>
                    <a:spcPts val="600"/>
                  </a:spcBef>
                  <a:buClr>
                    <a:srgbClr val="000000"/>
                  </a:buClr>
                  <a:buSzPct val="36666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⊨</m:t>
                      </m:r>
                      <m:r>
                        <a:rPr lang="en-US" b="0" i="1" smtClean="0"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Shap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88" y="1447800"/>
                <a:ext cx="7072384" cy="1738907"/>
              </a:xfrm>
              <a:prstGeom prst="rect">
                <a:avLst/>
              </a:prstGeom>
              <a:blipFill rotWithShape="1">
                <a:blip r:embed="rId2"/>
                <a:stretch>
                  <a:fillRect t="-1031"/>
                </a:stretch>
              </a:blipFill>
              <a:ln w="38100" cap="flat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33401" y="4769337"/>
            <a:ext cx="9019464" cy="1250463"/>
            <a:chOff x="533401" y="4020228"/>
            <a:chExt cx="9019464" cy="1250463"/>
          </a:xfrm>
        </p:grpSpPr>
        <p:cxnSp>
          <p:nvCxnSpPr>
            <p:cNvPr id="10" name="Shape 146"/>
            <p:cNvCxnSpPr/>
            <p:nvPr/>
          </p:nvCxnSpPr>
          <p:spPr>
            <a:xfrm rot="10800000">
              <a:off x="995929" y="4760058"/>
              <a:ext cx="211500" cy="211500"/>
            </a:xfrm>
            <a:prstGeom prst="straightConnector1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11" name="Shape 147"/>
            <p:cNvCxnSpPr/>
            <p:nvPr/>
          </p:nvCxnSpPr>
          <p:spPr>
            <a:xfrm rot="10800000">
              <a:off x="533401" y="4302610"/>
              <a:ext cx="211500" cy="211500"/>
            </a:xfrm>
            <a:prstGeom prst="straightConnector1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12" name="Shape 152"/>
            <p:cNvSpPr/>
            <p:nvPr/>
          </p:nvSpPr>
          <p:spPr>
            <a:xfrm>
              <a:off x="1451894" y="4510661"/>
              <a:ext cx="627599" cy="2555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7"/>
            <p:cNvSpPr/>
            <p:nvPr/>
          </p:nvSpPr>
          <p:spPr>
            <a:xfrm>
              <a:off x="694311" y="4469760"/>
              <a:ext cx="353699" cy="353699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434615" y="4085817"/>
              <a:ext cx="1118569" cy="1119285"/>
              <a:chOff x="755576" y="1699056"/>
              <a:chExt cx="1369028" cy="1369904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55576" y="1699056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Shape 157"/>
              <p:cNvSpPr/>
              <p:nvPr/>
            </p:nvSpPr>
            <p:spPr>
              <a:xfrm>
                <a:off x="826708" y="1699932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35" name="Shape 157"/>
              <p:cNvSpPr/>
              <p:nvPr/>
            </p:nvSpPr>
            <p:spPr>
              <a:xfrm>
                <a:off x="1763688" y="1915956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36" name="Shape 157"/>
              <p:cNvSpPr/>
              <p:nvPr/>
            </p:nvSpPr>
            <p:spPr>
              <a:xfrm>
                <a:off x="1115616" y="270804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612404" y="4020228"/>
              <a:ext cx="1000184" cy="1250463"/>
              <a:chOff x="755576" y="1538506"/>
              <a:chExt cx="1224136" cy="1530454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755576" y="1699056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Shape 157"/>
              <p:cNvSpPr/>
              <p:nvPr/>
            </p:nvSpPr>
            <p:spPr>
              <a:xfrm>
                <a:off x="1187185" y="1538506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32" name="Shape 157"/>
              <p:cNvSpPr/>
              <p:nvPr/>
            </p:nvSpPr>
            <p:spPr>
              <a:xfrm>
                <a:off x="1186389" y="2708044"/>
                <a:ext cx="360917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5211" y="4095228"/>
              <a:ext cx="1162343" cy="1100462"/>
              <a:chOff x="3995936" y="1700808"/>
              <a:chExt cx="1369028" cy="129614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067944" y="1700808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Shape 157"/>
              <p:cNvSpPr/>
              <p:nvPr/>
            </p:nvSpPr>
            <p:spPr>
              <a:xfrm>
                <a:off x="4139076" y="170168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27" name="Shape 157"/>
              <p:cNvSpPr/>
              <p:nvPr/>
            </p:nvSpPr>
            <p:spPr>
              <a:xfrm>
                <a:off x="5004048" y="184482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28" name="Shape 157"/>
              <p:cNvSpPr/>
              <p:nvPr/>
            </p:nvSpPr>
            <p:spPr>
              <a:xfrm>
                <a:off x="3995936" y="2420888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29" name="Shape 157"/>
              <p:cNvSpPr/>
              <p:nvPr/>
            </p:nvSpPr>
            <p:spPr>
              <a:xfrm>
                <a:off x="4860032" y="2636036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8359581" y="4035745"/>
              <a:ext cx="1193284" cy="1219428"/>
              <a:chOff x="6019800" y="4703810"/>
              <a:chExt cx="1193284" cy="121942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019800" y="4800410"/>
                <a:ext cx="1193284" cy="1122828"/>
                <a:chOff x="3995936" y="1700808"/>
                <a:chExt cx="1405471" cy="1322487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067944" y="1700808"/>
                  <a:ext cx="1224136" cy="12241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Shape 157"/>
                <p:cNvSpPr/>
                <p:nvPr/>
              </p:nvSpPr>
              <p:spPr>
                <a:xfrm>
                  <a:off x="4139076" y="1701684"/>
                  <a:ext cx="360916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 dirty="0"/>
                </a:p>
              </p:txBody>
            </p:sp>
            <p:sp>
              <p:nvSpPr>
                <p:cNvPr id="22" name="Shape 157"/>
                <p:cNvSpPr/>
                <p:nvPr/>
              </p:nvSpPr>
              <p:spPr>
                <a:xfrm>
                  <a:off x="5040491" y="2168422"/>
                  <a:ext cx="360916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  <p:sp>
              <p:nvSpPr>
                <p:cNvPr id="23" name="Shape 157"/>
                <p:cNvSpPr/>
                <p:nvPr/>
              </p:nvSpPr>
              <p:spPr>
                <a:xfrm>
                  <a:off x="3995936" y="2420888"/>
                  <a:ext cx="360916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  <p:sp>
              <p:nvSpPr>
                <p:cNvPr id="24" name="Shape 157"/>
                <p:cNvSpPr/>
                <p:nvPr/>
              </p:nvSpPr>
              <p:spPr>
                <a:xfrm>
                  <a:off x="4595847" y="2662379"/>
                  <a:ext cx="360916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</p:grpSp>
          <p:sp>
            <p:nvSpPr>
              <p:cNvPr id="19" name="Shape 157"/>
              <p:cNvSpPr/>
              <p:nvPr/>
            </p:nvSpPr>
            <p:spPr>
              <a:xfrm>
                <a:off x="6682355" y="4703810"/>
                <a:ext cx="306428" cy="306428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</p:grpSp>
      </p:grpSp>
      <p:sp>
        <p:nvSpPr>
          <p:cNvPr id="37" name="Title 1"/>
          <p:cNvSpPr txBox="1">
            <a:spLocks/>
          </p:cNvSpPr>
          <p:nvPr/>
        </p:nvSpPr>
        <p:spPr>
          <a:xfrm>
            <a:off x="0" y="0"/>
            <a:ext cx="9144000" cy="65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i="0" dirty="0">
                <a:solidFill>
                  <a:prstClr val="black"/>
                </a:solidFill>
                <a:latin typeface="Segoe Print" panose="02000600000000000000" pitchFamily="2" charset="0"/>
              </a:rPr>
              <a:t>Parameterized synthesis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5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Shape 98"/>
          <p:cNvSpPr/>
          <p:nvPr/>
        </p:nvSpPr>
        <p:spPr>
          <a:xfrm>
            <a:off x="1712084" y="1279131"/>
            <a:ext cx="5755516" cy="42382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cxnSp>
        <p:nvCxnSpPr>
          <p:cNvPr id="7" name="Shape 99"/>
          <p:cNvCxnSpPr/>
          <p:nvPr/>
        </p:nvCxnSpPr>
        <p:spPr>
          <a:xfrm rot="10800000" flipH="1">
            <a:off x="5112575" y="-619429"/>
            <a:ext cx="261600" cy="238290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" name="Shape 100"/>
          <p:cNvCxnSpPr/>
          <p:nvPr/>
        </p:nvCxnSpPr>
        <p:spPr>
          <a:xfrm rot="10800000" flipH="1">
            <a:off x="6893497" y="-685800"/>
            <a:ext cx="72599" cy="2150399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9" name="TextBox 8"/>
          <p:cNvSpPr txBox="1"/>
          <p:nvPr/>
        </p:nvSpPr>
        <p:spPr>
          <a:xfrm>
            <a:off x="6179383" y="5139572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clients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smtClean="0">
                <a:solidFill>
                  <a:prstClr val="black"/>
                </a:solidFill>
                <a:latin typeface="Segoe Print" panose="02000600000000000000" pitchFamily="2" charset="0"/>
              </a:rPr>
              <a:t>Why?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7749" y="5558135"/>
            <a:ext cx="4284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Synthesis time of AMBA protocol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32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157862"/>
            <a:ext cx="8229600" cy="76941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x-none" sz="3800" i="0" smtClean="0">
                <a:latin typeface="Segoe Print" panose="02000600000000000000" pitchFamily="2" charset="0"/>
              </a:rPr>
              <a:t>Cutoffs in </a:t>
            </a:r>
            <a:r>
              <a:rPr lang="en-US" sz="3800" i="0" dirty="0" smtClean="0">
                <a:latin typeface="Segoe Print" panose="02000600000000000000" pitchFamily="2" charset="0"/>
              </a:rPr>
              <a:t>t</a:t>
            </a:r>
            <a:r>
              <a:rPr lang="x-none" sz="3800" i="0" smtClean="0">
                <a:latin typeface="Segoe Print" panose="02000600000000000000" pitchFamily="2" charset="0"/>
              </a:rPr>
              <a:t>oken </a:t>
            </a:r>
            <a:r>
              <a:rPr lang="en-US" sz="3800" i="0" dirty="0" smtClean="0">
                <a:latin typeface="Segoe Print" panose="02000600000000000000" pitchFamily="2" charset="0"/>
              </a:rPr>
              <a:t>r</a:t>
            </a:r>
            <a:r>
              <a:rPr lang="x-none" sz="3800" i="0" smtClean="0">
                <a:latin typeface="Segoe Print" panose="02000600000000000000" pitchFamily="2" charset="0"/>
              </a:rPr>
              <a:t>ings</a:t>
            </a:r>
            <a:r>
              <a:rPr lang="en-US" sz="3800" i="0" dirty="0" smtClean="0">
                <a:latin typeface="Segoe Print" panose="02000600000000000000" pitchFamily="2" charset="0"/>
              </a:rPr>
              <a:t> [40,50]</a:t>
            </a:r>
            <a:endParaRPr lang="x-none" sz="3800" i="0">
              <a:solidFill>
                <a:srgbClr val="0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24000" y="1667400"/>
            <a:ext cx="1040129" cy="594097"/>
            <a:chOff x="533568" y="5070143"/>
            <a:chExt cx="1040129" cy="594097"/>
          </a:xfrm>
        </p:grpSpPr>
        <p:sp>
          <p:nvSpPr>
            <p:cNvPr id="126" name="Shape 126"/>
            <p:cNvSpPr/>
            <p:nvPr/>
          </p:nvSpPr>
          <p:spPr>
            <a:xfrm>
              <a:off x="533568" y="5514240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Shape 127"/>
                <p:cNvSpPr txBox="1"/>
                <p:nvPr/>
              </p:nvSpPr>
              <p:spPr>
                <a:xfrm>
                  <a:off x="671597" y="5070143"/>
                  <a:ext cx="902100" cy="461635"/>
                </a:xfrm>
                <a:prstGeom prst="rect">
                  <a:avLst/>
                </a:prstGeom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pPr lvl="0" algn="ctr">
                    <a:buClr>
                      <a:srgbClr val="000000"/>
                    </a:buClr>
                    <a:buSzPct val="61111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/>
                          </a:rPr>
                          <m:t>∀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.</m:t>
                        </m:r>
                        <m:r>
                          <a:rPr lang="x-none" sz="1800" b="1" i="1" smtClean="0">
                            <a:latin typeface="Cambria Math"/>
                          </a:rPr>
                          <m:t>𝝋</m:t>
                        </m:r>
                        <m:r>
                          <a:rPr lang="x-none" sz="1800" b="1" i="1" smtClean="0">
                            <a:latin typeface="Cambria Math"/>
                          </a:rPr>
                          <m:t>(</m:t>
                        </m:r>
                        <m:r>
                          <a:rPr lang="x-none" sz="1800" b="1" i="1" smtClean="0">
                            <a:latin typeface="Cambria Math"/>
                          </a:rPr>
                          <m:t>𝒊</m:t>
                        </m:r>
                        <m:r>
                          <a:rPr lang="x-none" sz="1800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x-none" sz="1800" b="1" i="1"/>
                </a:p>
              </p:txBody>
            </p:sp>
          </mc:Choice>
          <mc:Fallback>
            <p:sp>
              <p:nvSpPr>
                <p:cNvPr id="127" name="Shap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97" y="5070143"/>
                  <a:ext cx="902100" cy="46163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054" r="-2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Shape 126"/>
            <p:cNvSpPr/>
            <p:nvPr/>
          </p:nvSpPr>
          <p:spPr>
            <a:xfrm>
              <a:off x="1420470" y="5514240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8" name="Straight Connector 7"/>
            <p:cNvCxnSpPr>
              <a:stCxn id="126" idx="6"/>
              <a:endCxn id="11" idx="2"/>
            </p:cNvCxnSpPr>
            <p:nvPr/>
          </p:nvCxnSpPr>
          <p:spPr>
            <a:xfrm>
              <a:off x="683568" y="5589240"/>
              <a:ext cx="736902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05200" y="1295400"/>
            <a:ext cx="1608151" cy="1819800"/>
            <a:chOff x="2720907" y="4578136"/>
            <a:chExt cx="1608151" cy="1819800"/>
          </a:xfrm>
        </p:grpSpPr>
        <p:grpSp>
          <p:nvGrpSpPr>
            <p:cNvPr id="3" name="Group 2"/>
            <p:cNvGrpSpPr/>
            <p:nvPr/>
          </p:nvGrpSpPr>
          <p:grpSpPr>
            <a:xfrm>
              <a:off x="2795908" y="4653136"/>
              <a:ext cx="1533150" cy="1669799"/>
              <a:chOff x="1881556" y="4466062"/>
              <a:chExt cx="1533150" cy="1669799"/>
            </a:xfrm>
          </p:grpSpPr>
          <p:sp>
            <p:nvSpPr>
              <p:cNvPr id="121" name="Shape 121"/>
              <p:cNvSpPr/>
              <p:nvPr/>
            </p:nvSpPr>
            <p:spPr>
              <a:xfrm rot="-5400000">
                <a:off x="1769506" y="4578112"/>
                <a:ext cx="1669799" cy="1445700"/>
              </a:xfrm>
              <a:prstGeom prst="triangle">
                <a:avLst>
                  <a:gd name="adj" fmla="val 50000"/>
                </a:avLst>
              </a:prstGeom>
              <a:noFill/>
              <a:ln w="76200" cap="flat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78571"/>
                  <a:buFont typeface="Arial"/>
                  <a:buNone/>
                </a:pPr>
                <a:r>
                  <a:rPr lang="x-none">
                    <a:solidFill>
                      <a:srgbClr val="222222"/>
                    </a:solidFill>
                  </a:rPr>
                  <a:t> 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Shape 122"/>
                  <p:cNvSpPr txBox="1"/>
                  <p:nvPr/>
                </p:nvSpPr>
                <p:spPr>
                  <a:xfrm>
                    <a:off x="1958955" y="5085533"/>
                    <a:ext cx="1455751" cy="430857"/>
                  </a:xfrm>
                  <a:prstGeom prst="rect">
                    <a:avLst/>
                  </a:prstGeom>
                </p:spPr>
                <p:txBody>
                  <a:bodyPr wrap="square" lIns="91425" tIns="91425" rIns="91425" bIns="91425" anchor="ctr" anchorCtr="0">
                    <a:spAutoFit/>
                  </a:bodyPr>
                  <a:lstStyle/>
                  <a:p>
                    <a:pPr lvl="0" rtl="0">
                      <a:buClr>
                        <a:srgbClr val="000000"/>
                      </a:buClr>
                      <a:buSzPct val="61111"/>
                      <a:buFont typeface="Arial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/>
                            </a:rPr>
                            <m:t>∀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𝝋</m:t>
                          </m:r>
                          <m:r>
                            <a:rPr lang="x-none" sz="1600" b="1" i="1" smtClean="0">
                              <a:latin typeface="Cambria Math"/>
                            </a:rPr>
                            <m:t>(</m:t>
                          </m:r>
                          <m:r>
                            <a:rPr lang="x-none" sz="1600" b="1" i="1">
                              <a:latin typeface="Cambria Math"/>
                            </a:rPr>
                            <m:t>𝒊</m:t>
                          </m:r>
                          <m:r>
                            <a:rPr lang="x-none" sz="1600" b="1" i="1">
                              <a:latin typeface="Cambria Math"/>
                            </a:rPr>
                            <m:t>, </m:t>
                          </m:r>
                          <m:r>
                            <a:rPr lang="x-none" sz="1600" b="1" i="1">
                              <a:latin typeface="Cambria Math"/>
                            </a:rPr>
                            <m:t>𝒊</m:t>
                          </m:r>
                          <m:r>
                            <a:rPr lang="x-none" sz="1600" b="1" i="1">
                              <a:latin typeface="Cambria Math"/>
                            </a:rPr>
                            <m:t>+</m:t>
                          </m:r>
                          <m:r>
                            <a:rPr lang="x-none" sz="1600" b="1" i="1">
                              <a:latin typeface="Cambria Math"/>
                            </a:rPr>
                            <m:t>𝟏</m:t>
                          </m:r>
                          <m:r>
                            <a:rPr lang="x-none" sz="1600" b="1" i="1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x-none" sz="1600" b="1" i="1"/>
                  </a:p>
                </p:txBody>
              </p:sp>
            </mc:Choice>
            <mc:Fallback>
              <p:sp>
                <p:nvSpPr>
                  <p:cNvPr id="122" name="Shape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8955" y="5085533"/>
                    <a:ext cx="1455751" cy="43085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Shape 126"/>
            <p:cNvSpPr/>
            <p:nvPr/>
          </p:nvSpPr>
          <p:spPr>
            <a:xfrm>
              <a:off x="4166608" y="4578136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26"/>
            <p:cNvSpPr/>
            <p:nvPr/>
          </p:nvSpPr>
          <p:spPr>
            <a:xfrm>
              <a:off x="4161611" y="6247936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26"/>
            <p:cNvSpPr/>
            <p:nvPr/>
          </p:nvSpPr>
          <p:spPr>
            <a:xfrm>
              <a:off x="2720907" y="5413036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97301" y="1464185"/>
            <a:ext cx="1551299" cy="1368827"/>
            <a:chOff x="5227155" y="4746921"/>
            <a:chExt cx="1551299" cy="13688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Shape 123"/>
                <p:cNvSpPr/>
                <p:nvPr/>
              </p:nvSpPr>
              <p:spPr>
                <a:xfrm>
                  <a:off x="5302155" y="4785699"/>
                  <a:ext cx="1401299" cy="1292631"/>
                </a:xfrm>
                <a:prstGeom prst="rect">
                  <a:avLst/>
                </a:prstGeom>
                <a:noFill/>
                <a:ln w="76200" cap="flat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pPr lvl="0" algn="ctr" rtl="0">
                    <a:buClr>
                      <a:srgbClr val="000000"/>
                    </a:buClr>
                    <a:buSzPct val="61111"/>
                    <a:buFont typeface="Arial"/>
                    <a:buNone/>
                  </a:pPr>
                  <a:endParaRPr lang="en-US" b="1" i="1" dirty="0" smtClean="0">
                    <a:latin typeface="Cambria Math"/>
                  </a:endParaRPr>
                </a:p>
                <a:p>
                  <a:pPr lvl="0" algn="ctr" rtl="0">
                    <a:buClr>
                      <a:srgbClr val="000000"/>
                    </a:buClr>
                    <a:buSzPct val="61111"/>
                    <a:buFont typeface="Arial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∀</m:t>
                        </m:r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latin typeface="Cambria Math"/>
                          </a:rPr>
                          <m:t>: </m:t>
                        </m:r>
                        <m:r>
                          <a:rPr lang="en-US" b="1" i="1" smtClean="0">
                            <a:latin typeface="Cambria Math"/>
                          </a:rPr>
                          <m:t>𝝋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b="1" dirty="0" smtClean="0"/>
                </a:p>
                <a:p>
                  <a:pPr lvl="0" algn="ctr" rtl="0">
                    <a:buClr>
                      <a:srgbClr val="000000"/>
                    </a:buClr>
                    <a:buSzPct val="61111"/>
                    <a:buFont typeface="Arial"/>
                    <a:buNone/>
                  </a:pPr>
                  <a:endParaRPr lang="en-US" b="1" dirty="0"/>
                </a:p>
                <a:p>
                  <a:pPr lvl="0" algn="ctr" rtl="0">
                    <a:buClr>
                      <a:srgbClr val="000000"/>
                    </a:buClr>
                    <a:buSzPct val="61111"/>
                    <a:buFont typeface="Arial"/>
                    <a:buNone/>
                  </a:pPr>
                  <a:endParaRPr lang="en-US" b="1" dirty="0" smtClean="0"/>
                </a:p>
              </p:txBody>
            </p:sp>
          </mc:Choice>
          <mc:Fallback>
            <p:sp>
              <p:nvSpPr>
                <p:cNvPr id="123" name="Shap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155" y="4785699"/>
                  <a:ext cx="1401299" cy="12926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76200" cap="flat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Shape 126"/>
            <p:cNvSpPr/>
            <p:nvPr/>
          </p:nvSpPr>
          <p:spPr>
            <a:xfrm>
              <a:off x="6628454" y="4756865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" name="Shape 126"/>
            <p:cNvSpPr/>
            <p:nvPr/>
          </p:nvSpPr>
          <p:spPr>
            <a:xfrm>
              <a:off x="6628454" y="5957163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" name="Shape 126"/>
            <p:cNvSpPr/>
            <p:nvPr/>
          </p:nvSpPr>
          <p:spPr>
            <a:xfrm>
              <a:off x="5227155" y="5965748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0" name="Shape 126"/>
            <p:cNvSpPr/>
            <p:nvPr/>
          </p:nvSpPr>
          <p:spPr>
            <a:xfrm>
              <a:off x="5232380" y="4746921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30" name="Shape 152"/>
          <p:cNvSpPr/>
          <p:nvPr/>
        </p:nvSpPr>
        <p:spPr>
          <a:xfrm rot="5400000">
            <a:off x="1790700" y="2781300"/>
            <a:ext cx="457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grpSp>
        <p:nvGrpSpPr>
          <p:cNvPr id="32" name="Group 31"/>
          <p:cNvGrpSpPr/>
          <p:nvPr/>
        </p:nvGrpSpPr>
        <p:grpSpPr>
          <a:xfrm>
            <a:off x="1524000" y="3505200"/>
            <a:ext cx="1118569" cy="1119285"/>
            <a:chOff x="755576" y="1699056"/>
            <a:chExt cx="1369028" cy="1369904"/>
          </a:xfrm>
        </p:grpSpPr>
        <p:sp>
          <p:nvSpPr>
            <p:cNvPr id="51" name="Oval 50"/>
            <p:cNvSpPr/>
            <p:nvPr/>
          </p:nvSpPr>
          <p:spPr>
            <a:xfrm>
              <a:off x="755576" y="1699056"/>
              <a:ext cx="1224136" cy="1224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hape 157"/>
            <p:cNvSpPr/>
            <p:nvPr/>
          </p:nvSpPr>
          <p:spPr>
            <a:xfrm>
              <a:off x="826708" y="1699932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 dirty="0"/>
            </a:p>
          </p:txBody>
        </p:sp>
        <p:sp>
          <p:nvSpPr>
            <p:cNvPr id="53" name="Shape 157"/>
            <p:cNvSpPr/>
            <p:nvPr/>
          </p:nvSpPr>
          <p:spPr>
            <a:xfrm>
              <a:off x="1763688" y="1915956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54" name="Shape 157"/>
            <p:cNvSpPr/>
            <p:nvPr/>
          </p:nvSpPr>
          <p:spPr>
            <a:xfrm>
              <a:off x="1115616" y="2708044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47800" y="5071738"/>
            <a:ext cx="1162343" cy="1100462"/>
            <a:chOff x="3995936" y="1700808"/>
            <a:chExt cx="1369028" cy="1296144"/>
          </a:xfrm>
        </p:grpSpPr>
        <p:sp>
          <p:nvSpPr>
            <p:cNvPr id="43" name="Oval 42"/>
            <p:cNvSpPr/>
            <p:nvPr/>
          </p:nvSpPr>
          <p:spPr>
            <a:xfrm>
              <a:off x="4067944" y="1700808"/>
              <a:ext cx="1224136" cy="1224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hape 157"/>
            <p:cNvSpPr/>
            <p:nvPr/>
          </p:nvSpPr>
          <p:spPr>
            <a:xfrm>
              <a:off x="4139076" y="1701684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 dirty="0"/>
            </a:p>
          </p:txBody>
        </p:sp>
        <p:sp>
          <p:nvSpPr>
            <p:cNvPr id="45" name="Shape 157"/>
            <p:cNvSpPr/>
            <p:nvPr/>
          </p:nvSpPr>
          <p:spPr>
            <a:xfrm>
              <a:off x="5004048" y="1844824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46" name="Shape 157"/>
            <p:cNvSpPr/>
            <p:nvPr/>
          </p:nvSpPr>
          <p:spPr>
            <a:xfrm>
              <a:off x="3995936" y="2420888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47" name="Shape 157"/>
            <p:cNvSpPr/>
            <p:nvPr/>
          </p:nvSpPr>
          <p:spPr>
            <a:xfrm>
              <a:off x="4860032" y="2636036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47800" y="6552972"/>
            <a:ext cx="1193284" cy="1219428"/>
            <a:chOff x="6019800" y="4703810"/>
            <a:chExt cx="1193284" cy="1219428"/>
          </a:xfrm>
        </p:grpSpPr>
        <p:grpSp>
          <p:nvGrpSpPr>
            <p:cNvPr id="36" name="Group 35"/>
            <p:cNvGrpSpPr/>
            <p:nvPr/>
          </p:nvGrpSpPr>
          <p:grpSpPr>
            <a:xfrm>
              <a:off x="6019800" y="4800410"/>
              <a:ext cx="1193284" cy="1122828"/>
              <a:chOff x="3995936" y="1700808"/>
              <a:chExt cx="1405471" cy="132248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67944" y="1700808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157"/>
              <p:cNvSpPr/>
              <p:nvPr/>
            </p:nvSpPr>
            <p:spPr>
              <a:xfrm>
                <a:off x="4139076" y="170168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40" name="Shape 157"/>
              <p:cNvSpPr/>
              <p:nvPr/>
            </p:nvSpPr>
            <p:spPr>
              <a:xfrm>
                <a:off x="5040491" y="2168422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41" name="Shape 157"/>
              <p:cNvSpPr/>
              <p:nvPr/>
            </p:nvSpPr>
            <p:spPr>
              <a:xfrm>
                <a:off x="3995936" y="2420888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42" name="Shape 157"/>
              <p:cNvSpPr/>
              <p:nvPr/>
            </p:nvSpPr>
            <p:spPr>
              <a:xfrm>
                <a:off x="4595847" y="2662379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37" name="Shape 157"/>
            <p:cNvSpPr/>
            <p:nvPr/>
          </p:nvSpPr>
          <p:spPr>
            <a:xfrm>
              <a:off x="6682355" y="4703810"/>
              <a:ext cx="306428" cy="306428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 dirty="0"/>
            </a:p>
          </p:txBody>
        </p:sp>
      </p:grpSp>
      <p:sp>
        <p:nvSpPr>
          <p:cNvPr id="55" name="Shape 152"/>
          <p:cNvSpPr/>
          <p:nvPr/>
        </p:nvSpPr>
        <p:spPr>
          <a:xfrm rot="5400000">
            <a:off x="4152900" y="3314700"/>
            <a:ext cx="457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grpSp>
        <p:nvGrpSpPr>
          <p:cNvPr id="65" name="Group 64"/>
          <p:cNvGrpSpPr/>
          <p:nvPr/>
        </p:nvGrpSpPr>
        <p:grpSpPr>
          <a:xfrm>
            <a:off x="3810000" y="4038600"/>
            <a:ext cx="1162343" cy="1100462"/>
            <a:chOff x="3995936" y="1700808"/>
            <a:chExt cx="1369028" cy="1296144"/>
          </a:xfrm>
        </p:grpSpPr>
        <p:sp>
          <p:nvSpPr>
            <p:cNvPr id="66" name="Oval 65"/>
            <p:cNvSpPr/>
            <p:nvPr/>
          </p:nvSpPr>
          <p:spPr>
            <a:xfrm>
              <a:off x="4067944" y="1700808"/>
              <a:ext cx="1224136" cy="1224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hape 157"/>
            <p:cNvSpPr/>
            <p:nvPr/>
          </p:nvSpPr>
          <p:spPr>
            <a:xfrm>
              <a:off x="4139076" y="1701684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 dirty="0"/>
            </a:p>
          </p:txBody>
        </p:sp>
        <p:sp>
          <p:nvSpPr>
            <p:cNvPr id="68" name="Shape 157"/>
            <p:cNvSpPr/>
            <p:nvPr/>
          </p:nvSpPr>
          <p:spPr>
            <a:xfrm>
              <a:off x="5004048" y="1844824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69" name="Shape 157"/>
            <p:cNvSpPr/>
            <p:nvPr/>
          </p:nvSpPr>
          <p:spPr>
            <a:xfrm>
              <a:off x="3995936" y="2420888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70" name="Shape 157"/>
            <p:cNvSpPr/>
            <p:nvPr/>
          </p:nvSpPr>
          <p:spPr>
            <a:xfrm>
              <a:off x="4860032" y="2636036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53200" y="3962400"/>
            <a:ext cx="1193284" cy="1219428"/>
            <a:chOff x="6019800" y="4703810"/>
            <a:chExt cx="1193284" cy="1219428"/>
          </a:xfrm>
        </p:grpSpPr>
        <p:grpSp>
          <p:nvGrpSpPr>
            <p:cNvPr id="72" name="Group 71"/>
            <p:cNvGrpSpPr/>
            <p:nvPr/>
          </p:nvGrpSpPr>
          <p:grpSpPr>
            <a:xfrm>
              <a:off x="6019800" y="4800410"/>
              <a:ext cx="1193284" cy="1122828"/>
              <a:chOff x="3995936" y="1700808"/>
              <a:chExt cx="1405471" cy="1322487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067944" y="1700808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Shape 157"/>
              <p:cNvSpPr/>
              <p:nvPr/>
            </p:nvSpPr>
            <p:spPr>
              <a:xfrm>
                <a:off x="4139076" y="170168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76" name="Shape 157"/>
              <p:cNvSpPr/>
              <p:nvPr/>
            </p:nvSpPr>
            <p:spPr>
              <a:xfrm>
                <a:off x="5040491" y="2168422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77" name="Shape 157"/>
              <p:cNvSpPr/>
              <p:nvPr/>
            </p:nvSpPr>
            <p:spPr>
              <a:xfrm>
                <a:off x="3995936" y="2420888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78" name="Shape 157"/>
              <p:cNvSpPr/>
              <p:nvPr/>
            </p:nvSpPr>
            <p:spPr>
              <a:xfrm>
                <a:off x="4595847" y="2662379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73" name="Shape 157"/>
            <p:cNvSpPr/>
            <p:nvPr/>
          </p:nvSpPr>
          <p:spPr>
            <a:xfrm>
              <a:off x="6682355" y="4703810"/>
              <a:ext cx="306428" cy="306428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 dirty="0"/>
            </a:p>
          </p:txBody>
        </p:sp>
      </p:grpSp>
      <p:sp>
        <p:nvSpPr>
          <p:cNvPr id="79" name="Shape 152"/>
          <p:cNvSpPr/>
          <p:nvPr/>
        </p:nvSpPr>
        <p:spPr>
          <a:xfrm rot="5400000">
            <a:off x="6896100" y="3314700"/>
            <a:ext cx="457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grpSp>
        <p:nvGrpSpPr>
          <p:cNvPr id="80" name="Group 79"/>
          <p:cNvGrpSpPr/>
          <p:nvPr/>
        </p:nvGrpSpPr>
        <p:grpSpPr>
          <a:xfrm>
            <a:off x="6553199" y="5486400"/>
            <a:ext cx="1269484" cy="1220827"/>
            <a:chOff x="5943599" y="4703810"/>
            <a:chExt cx="1269484" cy="1220827"/>
          </a:xfrm>
        </p:grpSpPr>
        <p:grpSp>
          <p:nvGrpSpPr>
            <p:cNvPr id="81" name="Group 80"/>
            <p:cNvGrpSpPr/>
            <p:nvPr/>
          </p:nvGrpSpPr>
          <p:grpSpPr>
            <a:xfrm>
              <a:off x="5943599" y="4800410"/>
              <a:ext cx="1269484" cy="1124227"/>
              <a:chOff x="3906186" y="1700808"/>
              <a:chExt cx="1495221" cy="1324135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067944" y="1700808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Shape 157"/>
              <p:cNvSpPr/>
              <p:nvPr/>
            </p:nvSpPr>
            <p:spPr>
              <a:xfrm>
                <a:off x="4139076" y="170168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85" name="Shape 157"/>
              <p:cNvSpPr/>
              <p:nvPr/>
            </p:nvSpPr>
            <p:spPr>
              <a:xfrm>
                <a:off x="5040491" y="1856280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86" name="Shape 157"/>
              <p:cNvSpPr/>
              <p:nvPr/>
            </p:nvSpPr>
            <p:spPr>
              <a:xfrm>
                <a:off x="3906186" y="2305029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87" name="Shape 157"/>
              <p:cNvSpPr/>
              <p:nvPr/>
            </p:nvSpPr>
            <p:spPr>
              <a:xfrm>
                <a:off x="4444686" y="2664027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82" name="Shape 157"/>
            <p:cNvSpPr/>
            <p:nvPr/>
          </p:nvSpPr>
          <p:spPr>
            <a:xfrm>
              <a:off x="6551572" y="4703810"/>
              <a:ext cx="306428" cy="306428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 dirty="0"/>
            </a:p>
          </p:txBody>
        </p:sp>
      </p:grpSp>
      <p:sp>
        <p:nvSpPr>
          <p:cNvPr id="88" name="Shape 157"/>
          <p:cNvSpPr/>
          <p:nvPr/>
        </p:nvSpPr>
        <p:spPr>
          <a:xfrm>
            <a:off x="7465972" y="6246772"/>
            <a:ext cx="306428" cy="306428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grpSp>
        <p:nvGrpSpPr>
          <p:cNvPr id="89" name="Group 88"/>
          <p:cNvGrpSpPr/>
          <p:nvPr/>
        </p:nvGrpSpPr>
        <p:grpSpPr>
          <a:xfrm>
            <a:off x="3810000" y="5333772"/>
            <a:ext cx="1193284" cy="1219428"/>
            <a:chOff x="6019800" y="4703810"/>
            <a:chExt cx="1193284" cy="1219428"/>
          </a:xfrm>
        </p:grpSpPr>
        <p:grpSp>
          <p:nvGrpSpPr>
            <p:cNvPr id="90" name="Group 89"/>
            <p:cNvGrpSpPr/>
            <p:nvPr/>
          </p:nvGrpSpPr>
          <p:grpSpPr>
            <a:xfrm>
              <a:off x="6019800" y="4800410"/>
              <a:ext cx="1193284" cy="1122828"/>
              <a:chOff x="3995936" y="1700808"/>
              <a:chExt cx="1405471" cy="1322487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067944" y="1700808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Shape 157"/>
              <p:cNvSpPr/>
              <p:nvPr/>
            </p:nvSpPr>
            <p:spPr>
              <a:xfrm>
                <a:off x="4139076" y="170168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94" name="Shape 157"/>
              <p:cNvSpPr/>
              <p:nvPr/>
            </p:nvSpPr>
            <p:spPr>
              <a:xfrm>
                <a:off x="5040491" y="2168422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95" name="Shape 157"/>
              <p:cNvSpPr/>
              <p:nvPr/>
            </p:nvSpPr>
            <p:spPr>
              <a:xfrm>
                <a:off x="3995936" y="2420888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96" name="Shape 157"/>
              <p:cNvSpPr/>
              <p:nvPr/>
            </p:nvSpPr>
            <p:spPr>
              <a:xfrm>
                <a:off x="4595847" y="2662379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91" name="Shape 157"/>
            <p:cNvSpPr/>
            <p:nvPr/>
          </p:nvSpPr>
          <p:spPr>
            <a:xfrm>
              <a:off x="6682355" y="4703810"/>
              <a:ext cx="306428" cy="306428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16515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5" grpId="0" animBg="1"/>
      <p:bldP spid="79" grpId="0" animBg="1"/>
      <p:bldP spid="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 in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ring architectures:</a:t>
            </a:r>
          </a:p>
          <a:p>
            <a:pPr lvl="1"/>
            <a:r>
              <a:rPr lang="en-US" dirty="0" smtClean="0"/>
              <a:t>Optimizations of bounded synthesis</a:t>
            </a:r>
          </a:p>
          <a:p>
            <a:pPr lvl="2"/>
            <a:r>
              <a:rPr lang="en-US" dirty="0" smtClean="0"/>
              <a:t>modular cutoffs</a:t>
            </a:r>
          </a:p>
          <a:p>
            <a:pPr lvl="2"/>
            <a:r>
              <a:rPr lang="en-US" dirty="0" smtClean="0"/>
              <a:t>hub abstraction</a:t>
            </a:r>
            <a:endParaRPr lang="en-US" dirty="0"/>
          </a:p>
          <a:p>
            <a:pPr lvl="1"/>
            <a:r>
              <a:rPr lang="en-US" dirty="0" smtClean="0"/>
              <a:t>AMBA </a:t>
            </a:r>
            <a:r>
              <a:rPr lang="en-US" dirty="0"/>
              <a:t>case </a:t>
            </a:r>
            <a:r>
              <a:rPr lang="en-US" dirty="0" smtClean="0"/>
              <a:t>study</a:t>
            </a:r>
          </a:p>
          <a:p>
            <a:pPr lvl="2"/>
            <a:r>
              <a:rPr lang="en-US" dirty="0" smtClean="0"/>
              <a:t>cutoff extensions</a:t>
            </a:r>
          </a:p>
          <a:p>
            <a:pPr lvl="2"/>
            <a:r>
              <a:rPr lang="en-US" dirty="0" smtClean="0"/>
              <a:t>incremental property synthesis</a:t>
            </a:r>
          </a:p>
          <a:p>
            <a:pPr lvl="2"/>
            <a:endParaRPr lang="en-US" dirty="0"/>
          </a:p>
          <a:p>
            <a:r>
              <a:rPr lang="en-US" dirty="0" smtClean="0"/>
              <a:t>Guarded systems:</a:t>
            </a:r>
          </a:p>
          <a:p>
            <a:pPr lvl="1"/>
            <a:r>
              <a:rPr lang="en-US" dirty="0" smtClean="0"/>
              <a:t>we significantly extended cutoffs </a:t>
            </a:r>
            <a:r>
              <a:rPr lang="en-US" dirty="0"/>
              <a:t>of [37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 Two new </a:t>
            </a:r>
            <a:r>
              <a:rPr lang="en-US" dirty="0"/>
              <a:t>synthesis approaches for CTL</a:t>
            </a:r>
            <a:r>
              <a:rPr lang="en-US" dirty="0" smtClean="0"/>
              <a:t>*:</a:t>
            </a:r>
          </a:p>
          <a:p>
            <a:pPr lvl="1"/>
            <a:r>
              <a:rPr lang="en-US" dirty="0" smtClean="0"/>
              <a:t>using bounded synthesis (flexible </a:t>
            </a:r>
            <a:r>
              <a:rPr lang="en-US" dirty="0"/>
              <a:t>but </a:t>
            </a:r>
            <a:r>
              <a:rPr lang="en-US" dirty="0" smtClean="0"/>
              <a:t>slow)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reducing to LTL synthesis (often faster)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2. New </a:t>
            </a:r>
            <a:r>
              <a:rPr lang="en-US" dirty="0"/>
              <a:t>cutoffs </a:t>
            </a:r>
            <a:r>
              <a:rPr lang="en-US" dirty="0" smtClean="0"/>
              <a:t>and </a:t>
            </a:r>
            <a:r>
              <a:rPr lang="en-US" dirty="0"/>
              <a:t>tricks for </a:t>
            </a:r>
            <a:r>
              <a:rPr lang="en-US" dirty="0" smtClean="0"/>
              <a:t>parameterized synthesis</a:t>
            </a:r>
          </a:p>
          <a:p>
            <a:pPr lvl="1"/>
            <a:r>
              <a:rPr lang="en-US" dirty="0" smtClean="0"/>
              <a:t>token-rings</a:t>
            </a:r>
            <a:r>
              <a:rPr lang="en-US" dirty="0"/>
              <a:t>: small cutoff extensions, </a:t>
            </a:r>
            <a:r>
              <a:rPr lang="en-US" dirty="0" smtClean="0"/>
              <a:t>efficient optimizations</a:t>
            </a:r>
          </a:p>
          <a:p>
            <a:pPr lvl="1"/>
            <a:r>
              <a:rPr lang="en-US" dirty="0" smtClean="0"/>
              <a:t>guarded </a:t>
            </a:r>
            <a:r>
              <a:rPr lang="en-US" dirty="0"/>
              <a:t>systems: new cutoffs</a:t>
            </a:r>
          </a:p>
          <a:p>
            <a:endParaRPr lang="en-US" dirty="0"/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other reductions </a:t>
            </a:r>
            <a:r>
              <a:rPr lang="en-US" dirty="0"/>
              <a:t>to LTL </a:t>
            </a:r>
            <a:r>
              <a:rPr lang="en-US" dirty="0" smtClean="0"/>
              <a:t>synthesis</a:t>
            </a:r>
          </a:p>
          <a:p>
            <a:pPr lvl="1"/>
            <a:r>
              <a:rPr lang="en-US" dirty="0" smtClean="0"/>
              <a:t>synthesis </a:t>
            </a:r>
            <a:r>
              <a:rPr lang="en-US" dirty="0"/>
              <a:t>with parameterized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1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Decidability of parameterized verification, book</a:t>
            </a:r>
          </a:p>
          <a:p>
            <a:r>
              <a:rPr lang="en-US" dirty="0"/>
              <a:t>Parameterized Model Checking of Token-Passing Systems</a:t>
            </a:r>
            <a:endParaRPr lang="en-US" dirty="0" smtClean="0"/>
          </a:p>
          <a:p>
            <a:r>
              <a:rPr lang="da-DK" dirty="0" smtClean="0"/>
              <a:t>Semi-Formal </a:t>
            </a:r>
            <a:r>
              <a:rPr lang="da-DK" dirty="0"/>
              <a:t>Methods for Soft </a:t>
            </a:r>
            <a:r>
              <a:rPr lang="da-DK"/>
              <a:t>Error </a:t>
            </a:r>
            <a:r>
              <a:rPr lang="da-DK" smtClean="0"/>
              <a:t>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</a:t>
            </a:r>
            <a:r>
              <a:rPr lang="en-US" dirty="0" smtClean="0"/>
              <a:t>synthesis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 smtClean="0"/>
                  <a:t>Given</a:t>
                </a:r>
                <a:r>
                  <a:rPr lang="en-US" dirty="0" smtClean="0"/>
                  <a:t>: specification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some </a:t>
                </a:r>
                <a:r>
                  <a:rPr lang="en-US" b="1" dirty="0" smtClean="0">
                    <a:solidFill>
                      <a:srgbClr val="000099"/>
                    </a:solidFill>
                  </a:rPr>
                  <a:t>logic</a:t>
                </a:r>
                <a:endParaRPr lang="en-US" b="1" dirty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 smtClean="0"/>
                  <a:t>Output</a:t>
                </a:r>
                <a:r>
                  <a:rPr lang="en-US" dirty="0" smtClean="0"/>
                  <a:t>: </a:t>
                </a:r>
                <a:r>
                  <a:rPr lang="en-US" dirty="0"/>
                  <a:t>system of some </a:t>
                </a:r>
                <a:r>
                  <a:rPr lang="en-US" b="1" dirty="0" smtClean="0">
                    <a:solidFill>
                      <a:srgbClr val="008000"/>
                    </a:solidFill>
                  </a:rPr>
                  <a:t>kind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 </a:t>
                </a:r>
                <a:r>
                  <a:rPr lang="en-US" dirty="0" smtClean="0"/>
                  <a:t>that satisfies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play with both ingredients:</a:t>
                </a:r>
              </a:p>
              <a:p>
                <a:r>
                  <a:rPr lang="en-US" dirty="0" smtClean="0"/>
                  <a:t>Part 1: logic</a:t>
                </a:r>
              </a:p>
              <a:p>
                <a:r>
                  <a:rPr lang="en-US" dirty="0" smtClean="0"/>
                  <a:t>Part 2: systems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But </a:t>
                </a:r>
                <a:r>
                  <a:rPr lang="en-US" dirty="0"/>
                  <a:t>what is the problem with the current?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86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my research </a:t>
            </a:r>
            <a:r>
              <a:rPr lang="en-US" dirty="0" smtClean="0"/>
              <a:t>in Part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344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</a:t>
                </a:r>
                <a:r>
                  <a:rPr lang="en-US" dirty="0"/>
                  <a:t>the </a:t>
                </a:r>
                <a:r>
                  <a:rPr lang="en-US" dirty="0" smtClean="0"/>
                  <a:t>previous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𝐺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i="1" dirty="0">
                          <a:latin typeface="Cambria Math"/>
                        </a:rPr>
                        <m:t> →</m:t>
                      </m:r>
                      <m:r>
                        <a:rPr lang="en-US" i="1" dirty="0">
                          <a:latin typeface="Cambria Math"/>
                        </a:rPr>
                        <m:t>𝐹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solidFill>
                            <a:srgbClr val="000099"/>
                          </a:solidFill>
                          <a:latin typeface="Cambria Math"/>
                        </a:rPr>
                        <m:t>𝑔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reality the synthesizer produces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r>
                  <a:rPr lang="en-US" dirty="0" smtClean="0"/>
                  <a:t>Write better specifications, but keep the declarative nature (“what”, not “how”):</a:t>
                </a:r>
              </a:p>
              <a:p>
                <a:pPr lvl="1"/>
                <a:r>
                  <a:rPr lang="en-US" dirty="0" smtClean="0"/>
                  <a:t>“There should </a:t>
                </a:r>
                <a:r>
                  <a:rPr lang="en-US" b="1" dirty="0" smtClean="0"/>
                  <a:t>exist</a:t>
                </a:r>
                <a:r>
                  <a:rPr lang="en-US" dirty="0" smtClean="0"/>
                  <a:t> a way to lower the grant“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34400" cy="5334000"/>
              </a:xfrm>
              <a:blipFill rotWithShape="1">
                <a:blip r:embed="rId3"/>
                <a:stretch>
                  <a:fillRect l="-1571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0" y="2082114"/>
            <a:ext cx="1524000" cy="1219200"/>
            <a:chOff x="3886200" y="5181600"/>
            <a:chExt cx="152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3886200" y="5181600"/>
              <a:ext cx="1524000" cy="1219200"/>
            </a:xfrm>
            <a:prstGeom prst="rect">
              <a:avLst/>
            </a:prstGeom>
            <a:solidFill>
              <a:srgbClr val="FF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069824" y="5486400"/>
              <a:ext cx="1179335" cy="674132"/>
              <a:chOff x="1219200" y="4103132"/>
              <a:chExt cx="1179335" cy="6741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219200" y="4103132"/>
                <a:ext cx="1156752" cy="551418"/>
                <a:chOff x="228600" y="3112532"/>
                <a:chExt cx="1156752" cy="55141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8600" y="32004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FFC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sz="2000" dirty="0" err="1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Oval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600" y="3200400"/>
                      <a:ext cx="457200" cy="457200"/>
                    </a:xfrm>
                    <a:prstGeom prst="ellipse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Curved Connector 16"/>
                <p:cNvCxnSpPr>
                  <a:stCxn id="16" idx="0"/>
                  <a:endCxn id="16" idx="4"/>
                </p:cNvCxnSpPr>
                <p:nvPr/>
              </p:nvCxnSpPr>
              <p:spPr>
                <a:xfrm rot="16200000" flipH="1">
                  <a:off x="228600" y="3429000"/>
                  <a:ext cx="457200" cy="12700"/>
                </a:xfrm>
                <a:prstGeom prst="curvedConnector5">
                  <a:avLst>
                    <a:gd name="adj1" fmla="val -50000"/>
                    <a:gd name="adj2" fmla="val 8040000"/>
                    <a:gd name="adj3" fmla="val 150000"/>
                  </a:avLst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035576" y="3112532"/>
                      <a:ext cx="3497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5576" y="3112532"/>
                      <a:ext cx="349776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73776" y="4407932"/>
                    <a:ext cx="5247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3776" y="4407932"/>
                    <a:ext cx="52475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789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my research in Part 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8392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Use synthesis when writing </a:t>
                </a:r>
                <a:r>
                  <a:rPr lang="en-US" dirty="0"/>
                  <a:t>specifications </a:t>
                </a:r>
                <a:r>
                  <a:rPr lang="en-US" dirty="0" smtClean="0"/>
                  <a:t>worth it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the arbiter example, what if there are               10 requests? 100?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∀</m:t>
                      </m:r>
                      <m:r>
                        <a:rPr lang="en-US" b="0" i="1" dirty="0" smtClean="0">
                          <a:latin typeface="Cambria Math"/>
                        </a:rPr>
                        <m:t>𝑖</m:t>
                      </m:r>
                      <m:r>
                        <a:rPr lang="en-US" b="0" i="1" dirty="0" smtClean="0">
                          <a:latin typeface="Cambria Math"/>
                        </a:rPr>
                        <m:t>: </m:t>
                      </m:r>
                      <m:r>
                        <a:rPr lang="en-US" i="1" dirty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 →</m:t>
                          </m:r>
                          <m:r>
                            <a:rPr lang="en-US" i="1" dirty="0">
                              <a:latin typeface="Cambria Math"/>
                            </a:rPr>
                            <m:t>𝐹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r>
                        <a:rPr lang="en-US" b="0" i="1" smtClean="0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i="1" dirty="0" smtClean="0"/>
                  <a:t>parameterized</a:t>
                </a:r>
                <a:r>
                  <a:rPr lang="en-US" dirty="0" smtClean="0"/>
                  <a:t> synthesis: </a:t>
                </a:r>
              </a:p>
              <a:p>
                <a:pPr lvl="1"/>
                <a:r>
                  <a:rPr lang="en-US" dirty="0" smtClean="0"/>
                  <a:t>find a block that can be cloned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839200" cy="5029200"/>
              </a:xfrm>
              <a:blipFill rotWithShape="1">
                <a:blip r:embed="rId2"/>
                <a:stretch>
                  <a:fillRect l="-1517" t="-1576" r="-621" b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9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It is hard to write good specifications for synthesis.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Part I studies synthesis from </a:t>
            </a:r>
            <a:r>
              <a:rPr lang="en-US" b="1" dirty="0" smtClean="0"/>
              <a:t>richer</a:t>
            </a:r>
            <a:r>
              <a:rPr lang="en-US" dirty="0" smtClean="0"/>
              <a:t> </a:t>
            </a:r>
            <a:r>
              <a:rPr lang="en-US" b="1" dirty="0" smtClean="0"/>
              <a:t>languages</a:t>
            </a:r>
            <a:endParaRPr lang="en-US" b="1" dirty="0"/>
          </a:p>
          <a:p>
            <a:pPr lvl="1"/>
            <a:r>
              <a:rPr lang="en-US" dirty="0" smtClean="0"/>
              <a:t>Two </a:t>
            </a:r>
            <a:r>
              <a:rPr lang="en-US" dirty="0"/>
              <a:t>new approaches for CTL* synthesis</a:t>
            </a:r>
          </a:p>
          <a:p>
            <a:endParaRPr lang="en-US" dirty="0"/>
          </a:p>
          <a:p>
            <a:r>
              <a:rPr lang="en-US" dirty="0" smtClean="0"/>
              <a:t>Part II </a:t>
            </a:r>
            <a:r>
              <a:rPr lang="en-US" dirty="0"/>
              <a:t>studies synthesis of </a:t>
            </a:r>
            <a:r>
              <a:rPr lang="en-US" b="1" dirty="0" smtClean="0"/>
              <a:t>richer systems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cutoffs and a case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</a:t>
            </a:r>
            <a:r>
              <a:rPr lang="en-US" dirty="0" smtClean="0"/>
              <a:t>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Approaches </a:t>
            </a:r>
            <a:r>
              <a:rPr lang="en-US" dirty="0"/>
              <a:t>to CTL* </a:t>
            </a:r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9225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Linear Temporal Logic (LTL)?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 machine </a:t>
                </a:r>
                <a:r>
                  <a:rPr lang="en-US" dirty="0"/>
                  <a:t>maps inputs to </a:t>
                </a:r>
                <a:r>
                  <a:rPr lang="en-US" dirty="0" smtClean="0"/>
                  <a:t>outputs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An LTL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𝐿𝑇𝐿</m:t>
                        </m:r>
                      </m:sub>
                    </m:sSub>
                  </m:oMath>
                </a14:m>
                <a:r>
                  <a:rPr lang="en-US" dirty="0" smtClean="0"/>
                  <a:t> describes </a:t>
                </a:r>
                <a:r>
                  <a:rPr lang="en-US" dirty="0"/>
                  <a:t>infinite </a:t>
                </a:r>
                <a:r>
                  <a:rPr lang="en-US" dirty="0" smtClean="0"/>
                  <a:t>computations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𝐺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𝑟</m:t>
                    </m:r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𝐹𝑔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𝐺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𝑟</m:t>
                    </m:r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𝑋</m:t>
                    </m:r>
                    <m:r>
                      <a:rPr lang="en-US" i="1" dirty="0">
                        <a:solidFill>
                          <a:srgbClr val="000099"/>
                        </a:solidFill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/>
                  <a:t>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𝐺</m:t>
                    </m:r>
                    <m:r>
                      <a:rPr lang="pt-BR" i="1" dirty="0" smtClean="0"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𝑔</m:t>
                    </m:r>
                    <m:r>
                      <a:rPr lang="pt-BR" i="1" dirty="0" smtClean="0">
                        <a:latin typeface="Cambria Math"/>
                      </a:rPr>
                      <m:t>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𝑟</m:t>
                    </m:r>
                    <m:r>
                      <a:rPr lang="pt-BR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𝐹𝐺</m:t>
                    </m:r>
                    <m:r>
                      <a:rPr lang="pt-BR" i="1" dirty="0"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¬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𝑔</m:t>
                    </m:r>
                    <m:r>
                      <a:rPr lang="pt-BR" i="1" dirty="0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𝑠𝑦𝑠</m:t>
                    </m:r>
                    <m:r>
                      <a:rPr lang="en-US" b="0" i="1" dirty="0" smtClean="0">
                        <a:latin typeface="Cambria Math"/>
                      </a:rPr>
                      <m:t>⊨</m:t>
                    </m:r>
                    <m:r>
                      <a:rPr lang="en-US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𝐀</m:t>
                    </m:r>
                    <m:r>
                      <a:rPr lang="en-US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  <m:r>
                      <a:rPr lang="en-US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𝐺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𝑟</m:t>
                    </m:r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𝐹𝑔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029200"/>
              </a:xfrm>
              <a:blipFill rotWithShape="1">
                <a:blip r:embed="rId2"/>
                <a:stretch>
                  <a:fillRect l="-1474" t="-1455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950308"/>
            <a:ext cx="2514600" cy="1447800"/>
            <a:chOff x="3276600" y="5181600"/>
            <a:chExt cx="2514600" cy="1447800"/>
          </a:xfrm>
        </p:grpSpPr>
        <p:sp>
          <p:nvSpPr>
            <p:cNvPr id="6" name="Rectangle 5"/>
            <p:cNvSpPr/>
            <p:nvPr/>
          </p:nvSpPr>
          <p:spPr>
            <a:xfrm>
              <a:off x="3276600" y="5181600"/>
              <a:ext cx="2514600" cy="1447800"/>
            </a:xfrm>
            <a:prstGeom prst="rect">
              <a:avLst/>
            </a:prstGeom>
            <a:solidFill>
              <a:srgbClr val="FF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60224" y="5269468"/>
              <a:ext cx="2330976" cy="1295400"/>
              <a:chOff x="609600" y="3886200"/>
              <a:chExt cx="2330976" cy="1295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219200" y="3886200"/>
                <a:ext cx="1118126" cy="762000"/>
                <a:chOff x="228600" y="2895600"/>
                <a:chExt cx="1118126" cy="762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8600" y="32004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FFC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¬</m:t>
                            </m:r>
                            <m:r>
                              <a:rPr lang="en-US" sz="2000" b="0" i="1" smtClean="0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sz="2000" dirty="0" err="1" smtClean="0">
                        <a:solidFill>
                          <a:srgbClr val="000099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Oval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600" y="3200400"/>
                      <a:ext cx="457200" cy="457200"/>
                    </a:xfrm>
                    <a:prstGeom prst="ellipse">
                      <a:avLst/>
                    </a:prstGeom>
                    <a:blipFill rotWithShape="1">
                      <a:blip r:embed="rId3"/>
                      <a:stretch>
                        <a:fillRect l="-2532"/>
                      </a:stretch>
                    </a:blip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Curved Connector 16"/>
                <p:cNvCxnSpPr>
                  <a:stCxn id="16" idx="0"/>
                  <a:endCxn id="9" idx="0"/>
                </p:cNvCxnSpPr>
                <p:nvPr/>
              </p:nvCxnSpPr>
              <p:spPr>
                <a:xfrm rot="5400000" flipH="1" flipV="1">
                  <a:off x="898788" y="2758812"/>
                  <a:ext cx="12700" cy="883176"/>
                </a:xfrm>
                <a:prstGeom prst="curvedConnector3">
                  <a:avLst>
                    <a:gd name="adj1" fmla="val 1800000"/>
                  </a:avLst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730776" y="2895600"/>
                      <a:ext cx="3497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776" y="2895600"/>
                      <a:ext cx="34977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2102376" y="4191000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𝑔</m:t>
                          </m:r>
                        </m:oMath>
                      </m:oMathPara>
                    </a14:m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2376" y="4191000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09600" y="4191000"/>
                    <a:ext cx="5247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4191000"/>
                    <a:ext cx="52475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urved Connector 10"/>
              <p:cNvCxnSpPr>
                <a:stCxn id="16" idx="3"/>
                <a:endCxn id="16" idx="1"/>
              </p:cNvCxnSpPr>
              <p:nvPr/>
            </p:nvCxnSpPr>
            <p:spPr>
              <a:xfrm rot="5400000" flipH="1">
                <a:off x="1124510" y="4419600"/>
                <a:ext cx="323290" cy="12700"/>
              </a:xfrm>
              <a:prstGeom prst="curvedConnector5">
                <a:avLst>
                  <a:gd name="adj1" fmla="val -70711"/>
                  <a:gd name="adj2" fmla="val 4872795"/>
                  <a:gd name="adj3" fmla="val 170711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>
                <a:stCxn id="9" idx="6"/>
                <a:endCxn id="9" idx="4"/>
              </p:cNvCxnSpPr>
              <p:nvPr/>
            </p:nvCxnSpPr>
            <p:spPr>
              <a:xfrm flipH="1">
                <a:off x="2330976" y="4419600"/>
                <a:ext cx="228600" cy="228600"/>
              </a:xfrm>
              <a:prstGeom prst="curvedConnector4">
                <a:avLst>
                  <a:gd name="adj1" fmla="val -100000"/>
                  <a:gd name="adj2" fmla="val 200000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590800" y="4712732"/>
                    <a:ext cx="3497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4712732"/>
                    <a:ext cx="34977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urved Connector 13"/>
              <p:cNvCxnSpPr>
                <a:stCxn id="9" idx="3"/>
                <a:endCxn id="16" idx="5"/>
              </p:cNvCxnSpPr>
              <p:nvPr/>
            </p:nvCxnSpPr>
            <p:spPr>
              <a:xfrm rot="5400000">
                <a:off x="1889388" y="4301302"/>
                <a:ext cx="12700" cy="559886"/>
              </a:xfrm>
              <a:prstGeom prst="curvedConnector3">
                <a:avLst>
                  <a:gd name="adj1" fmla="val 2327205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76400" y="4812268"/>
                    <a:ext cx="5247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4812268"/>
                    <a:ext cx="52475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29000" y="2438400"/>
                <a:ext cx="4267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2800" b="0" i="1" smtClean="0">
                          <a:latin typeface="Cambria Math"/>
                        </a:rPr>
                        <m:t>)(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2800" i="1">
                          <a:latin typeface="Cambria Math"/>
                        </a:rPr>
                        <m:t>)(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2800" i="1">
                          <a:latin typeface="Cambria Math"/>
                        </a:rPr>
                        <m:t>)(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38400"/>
                <a:ext cx="426720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Computation Tree Logic (CTL*)?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machine maps inputs to outputs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CTL</a:t>
                </a:r>
                <a:r>
                  <a:rPr lang="en-US" dirty="0"/>
                  <a:t>* </a:t>
                </a:r>
                <a:r>
                  <a:rPr lang="en-US" dirty="0" smtClean="0"/>
                  <a:t>can describe possibilities using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𝐀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𝐄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𝐄</m:t>
                    </m:r>
                    <m:r>
                      <a:rPr lang="en-US" i="1" dirty="0">
                        <a:latin typeface="Cambria Math"/>
                      </a:rPr>
                      <m:t>𝐹𝐺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b="1" i="0" dirty="0">
                        <a:latin typeface="Cambria Math"/>
                      </a:rPr>
                      <m:t>𝐄</m:t>
                    </m:r>
                    <m:r>
                      <a:rPr lang="en-US" i="1" dirty="0">
                        <a:latin typeface="Cambria Math"/>
                      </a:rPr>
                      <m:t>𝐹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∧</m:t>
                    </m:r>
                    <m:r>
                      <a:rPr lang="en-US" i="1" dirty="0" err="1"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¬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), 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1" i="0" dirty="0">
                        <a:latin typeface="Cambria Math"/>
                      </a:rPr>
                      <m:t>𝐀</m:t>
                    </m:r>
                    <m:r>
                      <a:rPr lang="en-US" i="1" dirty="0">
                        <a:latin typeface="Cambria Math"/>
                      </a:rPr>
                      <m:t>𝐺</m:t>
                    </m:r>
                    <m:r>
                      <a:rPr lang="en-US" b="1" i="0" dirty="0">
                        <a:latin typeface="Cambria Math"/>
                      </a:rPr>
                      <m:t>𝐄</m:t>
                    </m:r>
                    <m:r>
                      <a:rPr lang="en-US" i="1" dirty="0">
                        <a:latin typeface="Cambria Math"/>
                      </a:rPr>
                      <m:t>𝐹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¬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𝑔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𝑠𝑦𝑠</m:t>
                    </m:r>
                    <m:r>
                      <a:rPr lang="en-US" b="0" i="1" dirty="0" smtClean="0">
                        <a:latin typeface="Cambria Math"/>
                      </a:rPr>
                      <m:t>⊨</m:t>
                    </m:r>
                    <m:r>
                      <a:rPr lang="en-US" b="1" i="0" dirty="0" err="1" smtClean="0">
                        <a:latin typeface="Cambria Math"/>
                      </a:rPr>
                      <m:t>𝐀</m:t>
                    </m:r>
                    <m:r>
                      <a:rPr lang="en-US" i="1" dirty="0" err="1" smtClean="0">
                        <a:latin typeface="Cambria Math"/>
                      </a:rPr>
                      <m:t>𝐺</m:t>
                    </m:r>
                    <m:r>
                      <a:rPr lang="en-US" b="1" i="0" dirty="0" err="1" smtClean="0">
                        <a:latin typeface="Cambria Math"/>
                      </a:rPr>
                      <m:t>𝐄</m:t>
                    </m:r>
                    <m:r>
                      <a:rPr lang="en-US" i="1" dirty="0" err="1" smtClean="0">
                        <a:latin typeface="Cambria Math"/>
                      </a:rPr>
                      <m:t>𝐹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¬</m:t>
                    </m:r>
                    <m:r>
                      <a:rPr lang="en-US" i="1">
                        <a:solidFill>
                          <a:srgbClr val="000099"/>
                        </a:solidFill>
                        <a:latin typeface="Cambria Math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1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24200" y="1981200"/>
            <a:ext cx="2514600" cy="1447800"/>
            <a:chOff x="3276600" y="5181600"/>
            <a:chExt cx="2514600" cy="1447800"/>
          </a:xfrm>
        </p:grpSpPr>
        <p:sp>
          <p:nvSpPr>
            <p:cNvPr id="6" name="Rectangle 5"/>
            <p:cNvSpPr/>
            <p:nvPr/>
          </p:nvSpPr>
          <p:spPr>
            <a:xfrm>
              <a:off x="3276600" y="5181600"/>
              <a:ext cx="2514600" cy="1447800"/>
            </a:xfrm>
            <a:prstGeom prst="rect">
              <a:avLst/>
            </a:prstGeom>
            <a:solidFill>
              <a:srgbClr val="FF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60224" y="5269468"/>
              <a:ext cx="2330976" cy="1295400"/>
              <a:chOff x="609600" y="3886200"/>
              <a:chExt cx="2330976" cy="1295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219200" y="3886200"/>
                <a:ext cx="1118126" cy="762000"/>
                <a:chOff x="228600" y="2895600"/>
                <a:chExt cx="1118126" cy="762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8600" y="3200400"/>
                      <a:ext cx="457200" cy="457200"/>
                    </a:xfrm>
                    <a:prstGeom prst="ellipse">
                      <a:avLst/>
                    </a:prstGeom>
                    <a:solidFill>
                      <a:srgbClr val="99FFC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¬</m:t>
                            </m:r>
                            <m:r>
                              <a:rPr lang="en-US" sz="2000" b="0" i="1" smtClean="0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sz="2000" dirty="0" err="1" smtClean="0">
                        <a:solidFill>
                          <a:srgbClr val="000099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Oval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600" y="3200400"/>
                      <a:ext cx="457200" cy="457200"/>
                    </a:xfrm>
                    <a:prstGeom prst="ellipse">
                      <a:avLst/>
                    </a:prstGeom>
                    <a:blipFill rotWithShape="1">
                      <a:blip r:embed="rId3"/>
                      <a:stretch>
                        <a:fillRect l="-2532"/>
                      </a:stretch>
                    </a:blip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Curved Connector 16"/>
                <p:cNvCxnSpPr>
                  <a:stCxn id="16" idx="0"/>
                  <a:endCxn id="9" idx="0"/>
                </p:cNvCxnSpPr>
                <p:nvPr/>
              </p:nvCxnSpPr>
              <p:spPr>
                <a:xfrm rot="5400000" flipH="1" flipV="1">
                  <a:off x="898788" y="2758812"/>
                  <a:ext cx="12700" cy="883176"/>
                </a:xfrm>
                <a:prstGeom prst="curvedConnector3">
                  <a:avLst>
                    <a:gd name="adj1" fmla="val 1800000"/>
                  </a:avLst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730776" y="2895600"/>
                      <a:ext cx="3497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776" y="2895600"/>
                      <a:ext cx="34977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2102376" y="4191000"/>
                    <a:ext cx="457200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𝑔</m:t>
                          </m:r>
                        </m:oMath>
                      </m:oMathPara>
                    </a14:m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2376" y="4191000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09600" y="4191000"/>
                    <a:ext cx="5247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4191000"/>
                    <a:ext cx="52475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urved Connector 10"/>
              <p:cNvCxnSpPr>
                <a:stCxn id="16" idx="3"/>
                <a:endCxn id="16" idx="1"/>
              </p:cNvCxnSpPr>
              <p:nvPr/>
            </p:nvCxnSpPr>
            <p:spPr>
              <a:xfrm rot="5400000" flipH="1">
                <a:off x="1124510" y="4419600"/>
                <a:ext cx="323290" cy="12700"/>
              </a:xfrm>
              <a:prstGeom prst="curvedConnector5">
                <a:avLst>
                  <a:gd name="adj1" fmla="val -70711"/>
                  <a:gd name="adj2" fmla="val 4872795"/>
                  <a:gd name="adj3" fmla="val 170711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>
                <a:stCxn id="9" idx="6"/>
                <a:endCxn id="9" idx="4"/>
              </p:cNvCxnSpPr>
              <p:nvPr/>
            </p:nvCxnSpPr>
            <p:spPr>
              <a:xfrm flipH="1">
                <a:off x="2330976" y="4419600"/>
                <a:ext cx="228600" cy="228600"/>
              </a:xfrm>
              <a:prstGeom prst="curvedConnector4">
                <a:avLst>
                  <a:gd name="adj1" fmla="val -100000"/>
                  <a:gd name="adj2" fmla="val 200000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590800" y="4712732"/>
                    <a:ext cx="3497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4712732"/>
                    <a:ext cx="34977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urved Connector 13"/>
              <p:cNvCxnSpPr>
                <a:stCxn id="9" idx="3"/>
                <a:endCxn id="16" idx="5"/>
              </p:cNvCxnSpPr>
              <p:nvPr/>
            </p:nvCxnSpPr>
            <p:spPr>
              <a:xfrm rot="5400000">
                <a:off x="1889388" y="4301302"/>
                <a:ext cx="12700" cy="559886"/>
              </a:xfrm>
              <a:prstGeom prst="curvedConnector3">
                <a:avLst>
                  <a:gd name="adj1" fmla="val 2327205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76400" y="4812268"/>
                    <a:ext cx="5247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4812268"/>
                    <a:ext cx="52475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701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_distraction_fre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my_distraction_free2</Template>
  <TotalTime>32938</TotalTime>
  <Words>1423</Words>
  <Application>Microsoft Office PowerPoint</Application>
  <PresentationFormat>On-screen Show (4:3)</PresentationFormat>
  <Paragraphs>282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my_distraction_free2</vt:lpstr>
      <vt:lpstr>Reactive synthesis: branching logics and parameterized systems</vt:lpstr>
      <vt:lpstr>What is reactive synthesis?</vt:lpstr>
      <vt:lpstr>Reactive synthesis problem</vt:lpstr>
      <vt:lpstr>Motivation for my research in Part I</vt:lpstr>
      <vt:lpstr>Motivation for my research in Part II</vt:lpstr>
      <vt:lpstr>Thesis overview</vt:lpstr>
      <vt:lpstr>Part I Approaches to CTL* synthesis</vt:lpstr>
      <vt:lpstr>What is Linear Temporal Logic (LTL)?</vt:lpstr>
      <vt:lpstr>What is Computation Tree Logic (CTL*)?</vt:lpstr>
      <vt:lpstr>Why CTL* is (not) useful?</vt:lpstr>
      <vt:lpstr>Thesis contribution to CTL* synthesis</vt:lpstr>
      <vt:lpstr>Bounded synthesis for LTL [46]</vt:lpstr>
      <vt:lpstr>Bounded synthesis for CTL*</vt:lpstr>
      <vt:lpstr>Bounded synthesis for CTL*</vt:lpstr>
      <vt:lpstr>CTL* synthesis via LTL synthesis</vt:lpstr>
      <vt:lpstr>Example</vt:lpstr>
      <vt:lpstr>Properties of the reduction</vt:lpstr>
      <vt:lpstr>Concluding Part I</vt:lpstr>
      <vt:lpstr>Part II Parameterized synthesis</vt:lpstr>
      <vt:lpstr>Distributed synthesis</vt:lpstr>
      <vt:lpstr>Distributed uniform synthesis</vt:lpstr>
      <vt:lpstr>Token rings</vt:lpstr>
      <vt:lpstr>PowerPoint Presentation</vt:lpstr>
      <vt:lpstr>Why?</vt:lpstr>
      <vt:lpstr>Cutoffs in token rings [40,50]</vt:lpstr>
      <vt:lpstr>Contributions in Part II</vt:lpstr>
      <vt:lpstr>Conclusion</vt:lpstr>
      <vt:lpstr>Other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synthesis  of  token rings</dc:title>
  <dc:creator>art_haali</dc:creator>
  <cp:lastModifiedBy>ayrat</cp:lastModifiedBy>
  <cp:revision>2469</cp:revision>
  <dcterms:created xsi:type="dcterms:W3CDTF">2006-08-16T00:00:00Z</dcterms:created>
  <dcterms:modified xsi:type="dcterms:W3CDTF">2018-03-09T12:50:57Z</dcterms:modified>
</cp:coreProperties>
</file>