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1"/>
  </p:sldMasterIdLst>
  <p:notesMasterIdLst>
    <p:notesMasterId r:id="rId57"/>
  </p:notesMasterIdLst>
  <p:sldIdLst>
    <p:sldId id="256" r:id="rId2"/>
    <p:sldId id="331" r:id="rId3"/>
    <p:sldId id="332" r:id="rId4"/>
    <p:sldId id="333" r:id="rId5"/>
    <p:sldId id="258" r:id="rId6"/>
    <p:sldId id="266" r:id="rId7"/>
    <p:sldId id="334" r:id="rId8"/>
    <p:sldId id="335" r:id="rId9"/>
    <p:sldId id="336" r:id="rId10"/>
    <p:sldId id="337" r:id="rId11"/>
    <p:sldId id="338" r:id="rId12"/>
    <p:sldId id="339" r:id="rId13"/>
    <p:sldId id="340" r:id="rId14"/>
    <p:sldId id="341" r:id="rId15"/>
    <p:sldId id="342" r:id="rId16"/>
    <p:sldId id="343" r:id="rId17"/>
    <p:sldId id="344" r:id="rId18"/>
    <p:sldId id="259" r:id="rId19"/>
    <p:sldId id="327" r:id="rId20"/>
    <p:sldId id="315" r:id="rId21"/>
    <p:sldId id="267" r:id="rId22"/>
    <p:sldId id="270"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377"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2DEEF"/>
    <a:srgbClr val="EAEFF7"/>
    <a:srgbClr val="FFFFFF"/>
    <a:srgbClr val="FF3300"/>
    <a:srgbClr val="000000"/>
    <a:srgbClr val="000099"/>
    <a:srgbClr val="FFFF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77" autoAdjust="0"/>
  </p:normalViewPr>
  <p:slideViewPr>
    <p:cSldViewPr>
      <p:cViewPr varScale="1">
        <p:scale>
          <a:sx n="67" d="100"/>
          <a:sy n="67" d="100"/>
        </p:scale>
        <p:origin x="13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2D0D082E-E09E-4D11-8421-E55CA5006449}" type="datetimeFigureOut">
              <a:rPr lang="en-US"/>
              <a:pPr>
                <a:defRPr/>
              </a:pPr>
              <a:t>10/9/2019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89FD7609-25D3-4C6C-B17C-57FF32D7BB35}" type="slidenum">
              <a:rPr lang="en-US"/>
              <a:pPr>
                <a:defRPr/>
              </a:pPr>
              <a:t>‹#›</a:t>
            </a:fld>
            <a:endParaRPr lang="en-US"/>
          </a:p>
        </p:txBody>
      </p:sp>
    </p:spTree>
    <p:extLst>
      <p:ext uri="{BB962C8B-B14F-4D97-AF65-F5344CB8AC3E}">
        <p14:creationId xmlns:p14="http://schemas.microsoft.com/office/powerpoint/2010/main" val="1292496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cs typeface="Arial" panose="020B0604020202020204" pitchFamily="34" charset="0"/>
              </a:rPr>
              <a:t>This is a tree because it is a set of nodes {A,B,C,D,E,F,G,H,I}, with node A as a root node and the</a:t>
            </a:r>
          </a:p>
          <a:p>
            <a:r>
              <a:rPr lang="en-US" altLang="en-US" smtClean="0">
                <a:latin typeface="Arial" panose="020B0604020202020204" pitchFamily="34" charset="0"/>
                <a:cs typeface="Arial" panose="020B0604020202020204" pitchFamily="34" charset="0"/>
              </a:rPr>
              <a:t>remaining nodes partitioned into three disjointed sets {B,G,H,I}, { C,E,F} and {D}, respectively. Each of</a:t>
            </a:r>
          </a:p>
          <a:p>
            <a:r>
              <a:rPr lang="en-US" altLang="en-US" smtClean="0">
                <a:latin typeface="Arial" panose="020B0604020202020204" pitchFamily="34" charset="0"/>
                <a:cs typeface="Arial" panose="020B0604020202020204" pitchFamily="34" charset="0"/>
              </a:rPr>
              <a:t>these sets is a tree because each satisfies the aforementioned definition properly.</a:t>
            </a:r>
          </a:p>
          <a:p>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372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cs typeface="Arial" panose="020B0604020202020204" pitchFamily="34" charset="0"/>
              </a:rPr>
              <a:t>Even though this is a set of nodes {A,B,C,D,E,F,G,H,I}, with node A as a root node, this is not a tree</a:t>
            </a:r>
          </a:p>
          <a:p>
            <a:r>
              <a:rPr lang="en-US" altLang="en-US" smtClean="0">
                <a:latin typeface="Arial" panose="020B0604020202020204" pitchFamily="34" charset="0"/>
                <a:cs typeface="Arial" panose="020B0604020202020204" pitchFamily="34" charset="0"/>
              </a:rPr>
              <a:t>because the fact that node E is shared makes it impossible to partition nodes B through I into</a:t>
            </a:r>
          </a:p>
          <a:p>
            <a:r>
              <a:rPr lang="en-US" altLang="en-US" smtClean="0">
                <a:latin typeface="Arial" panose="020B0604020202020204" pitchFamily="34" charset="0"/>
                <a:cs typeface="Arial" panose="020B0604020202020204" pitchFamily="34" charset="0"/>
              </a:rPr>
              <a:t>disjointed sets.</a:t>
            </a:r>
          </a:p>
          <a:p>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26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9FD7609-25D3-4C6C-B17C-57FF32D7BB35}" type="slidenum">
              <a:rPr lang="en-US" smtClean="0"/>
              <a:pPr>
                <a:defRPr/>
              </a:pPr>
              <a:t>5</a:t>
            </a:fld>
            <a:endParaRPr lang="en-US"/>
          </a:p>
        </p:txBody>
      </p:sp>
    </p:spTree>
    <p:extLst>
      <p:ext uri="{BB962C8B-B14F-4D97-AF65-F5344CB8AC3E}">
        <p14:creationId xmlns:p14="http://schemas.microsoft.com/office/powerpoint/2010/main" val="7384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901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cs typeface="Arial" panose="020B0604020202020204" pitchFamily="34" charset="0"/>
              </a:rPr>
              <a:t>A full binary tree is a binary of depth k having 2^k − 1 nodes. If it has &lt; 2^k − 1, it is not a full binary tree.</a:t>
            </a:r>
          </a:p>
          <a:p>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374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98D38D-A559-47E1-B93A-7C99AAD9D80B}" type="slidenum">
              <a:rPr lang="en-US" altLang="en-US"/>
              <a:pPr eaLnBrk="1" hangingPunct="1"/>
              <a:t>16</a:t>
            </a:fld>
            <a:endParaRPr lang="en-US" alt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86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F585E4-6E27-4C02-BEFE-482109B24AB2}" type="slidenum">
              <a:rPr lang="en-US" altLang="en-US"/>
              <a:pPr eaLnBrk="1" hangingPunct="1"/>
              <a:t>17</a:t>
            </a:fld>
            <a:endParaRPr lang="en-US" alt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0111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41400"/>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b="1"/>
            </a:lvl1pPr>
          </a:lstStyle>
          <a:p>
            <a:pPr>
              <a:defRPr/>
            </a:pPr>
            <a:fld id="{1478318E-C07A-4D3D-A6A3-43CD8CE59CD2}" type="slidenum">
              <a:rPr lang="en-US" smtClean="0"/>
              <a:pPr>
                <a:defRPr/>
              </a:pPr>
              <a:t>‹#›</a:t>
            </a:fld>
            <a:endParaRPr lang="en-US" dirty="0"/>
          </a:p>
        </p:txBody>
      </p:sp>
    </p:spTree>
    <p:extLst>
      <p:ext uri="{BB962C8B-B14F-4D97-AF65-F5344CB8AC3E}">
        <p14:creationId xmlns:p14="http://schemas.microsoft.com/office/powerpoint/2010/main" val="184112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C5E43F1-39FF-4327-A688-D716E00EA0D2}" type="slidenum">
              <a:rPr lang="en-US" smtClean="0"/>
              <a:pPr>
                <a:defRPr/>
              </a:pPr>
              <a:t>‹#›</a:t>
            </a:fld>
            <a:endParaRPr lang="en-US"/>
          </a:p>
        </p:txBody>
      </p:sp>
    </p:spTree>
    <p:extLst>
      <p:ext uri="{BB962C8B-B14F-4D97-AF65-F5344CB8AC3E}">
        <p14:creationId xmlns:p14="http://schemas.microsoft.com/office/powerpoint/2010/main" val="107583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801C286-E41F-4F94-B4E8-878B1D61A4C8}" type="slidenum">
              <a:rPr lang="en-US" smtClean="0"/>
              <a:pPr>
                <a:defRPr/>
              </a:pPr>
              <a:t>‹#›</a:t>
            </a:fld>
            <a:endParaRPr lang="en-US"/>
          </a:p>
        </p:txBody>
      </p:sp>
    </p:spTree>
    <p:extLst>
      <p:ext uri="{BB962C8B-B14F-4D97-AF65-F5344CB8AC3E}">
        <p14:creationId xmlns:p14="http://schemas.microsoft.com/office/powerpoint/2010/main" val="325642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171450" indent="-171450">
              <a:buFont typeface="Wingdings" panose="05000000000000000000" pitchFamily="2" charset="2"/>
              <a:buChar char="§"/>
              <a:defRPr sz="3200">
                <a:latin typeface="Times New Roman" panose="02020603050405020304" pitchFamily="18" charset="0"/>
                <a:cs typeface="Times New Roman" panose="02020603050405020304" pitchFamily="18" charset="0"/>
              </a:defRPr>
            </a:lvl1pPr>
            <a:lvl2pPr marL="514350" indent="-171450">
              <a:buFont typeface="Wingdings" panose="05000000000000000000" pitchFamily="2" charset="2"/>
              <a:buChar char="§"/>
              <a:defRPr sz="2800">
                <a:latin typeface="Times New Roman" panose="02020603050405020304" pitchFamily="18" charset="0"/>
                <a:cs typeface="Times New Roman" panose="02020603050405020304" pitchFamily="18" charset="0"/>
              </a:defRPr>
            </a:lvl2pPr>
            <a:lvl3pPr marL="857250" indent="-171450">
              <a:buFont typeface="Wingdings" panose="05000000000000000000" pitchFamily="2" charset="2"/>
              <a:buChar char="§"/>
              <a:defRPr sz="2000">
                <a:latin typeface="Times New Roman" panose="02020603050405020304" pitchFamily="18" charset="0"/>
                <a:cs typeface="Times New Roman" panose="02020603050405020304" pitchFamily="18" charset="0"/>
              </a:defRPr>
            </a:lvl3pPr>
            <a:lvl4pPr marL="1200150" indent="-171450">
              <a:buFont typeface="Wingdings" panose="05000000000000000000" pitchFamily="2" charset="2"/>
              <a:buChar char="§"/>
              <a:defRPr sz="1800">
                <a:latin typeface="Times New Roman" panose="02020603050405020304" pitchFamily="18" charset="0"/>
                <a:cs typeface="Times New Roman" panose="02020603050405020304" pitchFamily="18" charset="0"/>
              </a:defRPr>
            </a:lvl4pPr>
            <a:lvl5pPr marL="1543050" indent="-171450">
              <a:buFont typeface="Wingdings" panose="05000000000000000000" pitchFamily="2" charset="2"/>
              <a:buChar char="§"/>
              <a:defRPr sz="18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b="1">
                <a:solidFill>
                  <a:schemeClr val="tx1"/>
                </a:solidFill>
              </a:defRPr>
            </a:lvl1pPr>
          </a:lstStyle>
          <a:p>
            <a:pPr>
              <a:defRPr/>
            </a:pPr>
            <a:fld id="{75514897-2CD3-4C86-831B-0AB1BD6E92CA}" type="slidenum">
              <a:rPr lang="en-US" smtClean="0"/>
              <a:pPr>
                <a:defRPr/>
              </a:pPr>
              <a:t>‹#›</a:t>
            </a:fld>
            <a:endParaRPr lang="en-US" dirty="0"/>
          </a:p>
        </p:txBody>
      </p:sp>
    </p:spTree>
    <p:extLst>
      <p:ext uri="{BB962C8B-B14F-4D97-AF65-F5344CB8AC3E}">
        <p14:creationId xmlns:p14="http://schemas.microsoft.com/office/powerpoint/2010/main" val="307681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62262"/>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B47116F-A5C4-45A3-BD27-A8CEE0B05DE9}" type="slidenum">
              <a:rPr lang="en-US" smtClean="0"/>
              <a:pPr>
                <a:defRPr/>
              </a:pPr>
              <a:t>‹#›</a:t>
            </a:fld>
            <a:endParaRPr lang="en-US"/>
          </a:p>
        </p:txBody>
      </p:sp>
    </p:spTree>
    <p:extLst>
      <p:ext uri="{BB962C8B-B14F-4D97-AF65-F5344CB8AC3E}">
        <p14:creationId xmlns:p14="http://schemas.microsoft.com/office/powerpoint/2010/main" val="54245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E3F9D67-DFB9-4A21-B59E-0172C59F1F3A}" type="slidenum">
              <a:rPr lang="en-US" smtClean="0"/>
              <a:pPr>
                <a:defRPr/>
              </a:pPr>
              <a:t>‹#›</a:t>
            </a:fld>
            <a:endParaRPr lang="en-US"/>
          </a:p>
        </p:txBody>
      </p:sp>
    </p:spTree>
    <p:extLst>
      <p:ext uri="{BB962C8B-B14F-4D97-AF65-F5344CB8AC3E}">
        <p14:creationId xmlns:p14="http://schemas.microsoft.com/office/powerpoint/2010/main" val="198181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3888" y="1489075"/>
            <a:ext cx="386715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888" y="2193926"/>
            <a:ext cx="3867150" cy="397827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2248" y="1489075"/>
            <a:ext cx="386834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2248" y="2193926"/>
            <a:ext cx="3868340" cy="397827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C78B196-89C0-45B9-8946-214AAE238741}" type="slidenum">
              <a:rPr lang="en-US" smtClean="0"/>
              <a:pPr>
                <a:defRPr/>
              </a:pPr>
              <a:t>‹#›</a:t>
            </a:fld>
            <a:endParaRPr lang="en-US"/>
          </a:p>
        </p:txBody>
      </p:sp>
    </p:spTree>
    <p:extLst>
      <p:ext uri="{BB962C8B-B14F-4D97-AF65-F5344CB8AC3E}">
        <p14:creationId xmlns:p14="http://schemas.microsoft.com/office/powerpoint/2010/main" val="76294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0786728-FBBD-46A5-9CFF-84AC8AD4A536}" type="slidenum">
              <a:rPr lang="en-US" smtClean="0"/>
              <a:pPr>
                <a:defRPr/>
              </a:pPr>
              <a:t>‹#›</a:t>
            </a:fld>
            <a:endParaRPr lang="en-US"/>
          </a:p>
        </p:txBody>
      </p:sp>
    </p:spTree>
    <p:extLst>
      <p:ext uri="{BB962C8B-B14F-4D97-AF65-F5344CB8AC3E}">
        <p14:creationId xmlns:p14="http://schemas.microsoft.com/office/powerpoint/2010/main" val="365520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A866C1C-1123-493F-8A2A-56B83D7EB702}" type="slidenum">
              <a:rPr lang="en-US" smtClean="0"/>
              <a:pPr>
                <a:defRPr/>
              </a:pPr>
              <a:t>‹#›</a:t>
            </a:fld>
            <a:endParaRPr lang="en-US"/>
          </a:p>
        </p:txBody>
      </p:sp>
    </p:spTree>
    <p:extLst>
      <p:ext uri="{BB962C8B-B14F-4D97-AF65-F5344CB8AC3E}">
        <p14:creationId xmlns:p14="http://schemas.microsoft.com/office/powerpoint/2010/main" val="53534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82DE3A1-4119-42C5-919B-05966368E7CE}" type="slidenum">
              <a:rPr lang="en-US" smtClean="0"/>
              <a:pPr>
                <a:defRPr/>
              </a:pPr>
              <a:t>‹#›</a:t>
            </a:fld>
            <a:endParaRPr lang="en-US"/>
          </a:p>
        </p:txBody>
      </p:sp>
    </p:spTree>
    <p:extLst>
      <p:ext uri="{BB962C8B-B14F-4D97-AF65-F5344CB8AC3E}">
        <p14:creationId xmlns:p14="http://schemas.microsoft.com/office/powerpoint/2010/main" val="75636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C232D45-71C3-4BF0-8655-3A2FAEA4074C}" type="slidenum">
              <a:rPr lang="en-US" smtClean="0"/>
              <a:pPr>
                <a:defRPr/>
              </a:pPr>
              <a:t>‹#›</a:t>
            </a:fld>
            <a:endParaRPr lang="en-US"/>
          </a:p>
        </p:txBody>
      </p:sp>
    </p:spTree>
    <p:extLst>
      <p:ext uri="{BB962C8B-B14F-4D97-AF65-F5344CB8AC3E}">
        <p14:creationId xmlns:p14="http://schemas.microsoft.com/office/powerpoint/2010/main" val="386473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42EC0F2-6636-4CB3-9369-07758DB7F81D}" type="slidenum">
              <a:rPr lang="en-US" smtClean="0"/>
              <a:pPr>
                <a:defRPr/>
              </a:pPr>
              <a:t>‹#›</a:t>
            </a:fld>
            <a:endParaRPr lang="en-US"/>
          </a:p>
        </p:txBody>
      </p:sp>
    </p:spTree>
    <p:extLst>
      <p:ext uri="{BB962C8B-B14F-4D97-AF65-F5344CB8AC3E}">
        <p14:creationId xmlns:p14="http://schemas.microsoft.com/office/powerpoint/2010/main" val="1783070360"/>
      </p:ext>
    </p:extLst>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hf hdr="0" ftr="0" dt="0"/>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geeksforgeeks.org/setsize-c-stl/" TargetMode="External"/><Relationship Id="rId2" Type="http://schemas.openxmlformats.org/officeDocument/2006/relationships/hyperlink" Target="https://www.geeksforgeeks.org/setbegin-setend-c-stl/" TargetMode="External"/><Relationship Id="rId1" Type="http://schemas.openxmlformats.org/officeDocument/2006/relationships/slideLayout" Target="../slideLayouts/slideLayout2.xml"/><Relationship Id="rId4" Type="http://schemas.openxmlformats.org/officeDocument/2006/relationships/hyperlink" Target="https://www.geeksforgeeks.org/setempty-c-st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71601" y="1628800"/>
            <a:ext cx="7128792" cy="1720825"/>
          </a:xfrm>
        </p:spPr>
        <p:txBody>
          <a:bodyPr>
            <a:normAutofit/>
          </a:bodyPr>
          <a:lstStyle/>
          <a:p>
            <a:pPr algn="ctr" eaLnBrk="1" fontAlgn="auto" hangingPunct="1">
              <a:spcAft>
                <a:spcPts val="0"/>
              </a:spcAft>
              <a:defRPr/>
            </a:pPr>
            <a:r>
              <a:rPr lang="en-US" sz="4800" smtClean="0">
                <a:latin typeface="Arial" panose="020B0604020202020204" pitchFamily="34" charset="0"/>
                <a:cs typeface="Arial" panose="020B0604020202020204" pitchFamily="34" charset="0"/>
              </a:rPr>
              <a:t>Cây </a:t>
            </a:r>
            <a:r>
              <a:rPr lang="en-US" sz="4800" dirty="0" err="1" smtClean="0">
                <a:latin typeface="Arial" panose="020B0604020202020204" pitchFamily="34" charset="0"/>
                <a:cs typeface="Arial" panose="020B0604020202020204" pitchFamily="34" charset="0"/>
              </a:rPr>
              <a:t>nhị</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phân</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tìm</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kiếm</a:t>
            </a:r>
            <a:endParaRPr lang="en-US" sz="4000" dirty="0">
              <a:latin typeface="Arial Unicode MS" pitchFamily="34" charset="-128"/>
            </a:endParaRPr>
          </a:p>
        </p:txBody>
      </p:sp>
      <p:sp>
        <p:nvSpPr>
          <p:cNvPr id="1024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7A5C889-6979-4D15-B5BC-BE4B6BE124D2}" type="slidenum">
              <a:rPr lang="en-US" smtClean="0">
                <a:solidFill>
                  <a:srgbClr val="FFFFFF"/>
                </a:solidFill>
              </a:rPr>
              <a:pPr eaLnBrk="1" hangingPunct="1"/>
              <a:t>1</a:t>
            </a:fld>
            <a:endParaRPr lang="en-US" smtClean="0">
              <a:solidFill>
                <a:srgbClr val="FFFFFF"/>
              </a:solidFill>
            </a:endParaRPr>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7" name="Rectangle 7"/>
          <p:cNvSpPr>
            <a:spLocks noGrp="1"/>
          </p:cNvSpPr>
          <p:nvPr>
            <p:ph type="title"/>
          </p:nvPr>
        </p:nvSpPr>
        <p:spPr>
          <a:xfrm>
            <a:off x="609600" y="228600"/>
            <a:ext cx="8153400" cy="990600"/>
          </a:xfrm>
        </p:spPr>
        <p:txBody>
          <a:bodyPr/>
          <a:lstStyle/>
          <a:p>
            <a:r>
              <a:rPr lang="en-US" altLang="en-US" smtClean="0">
                <a:solidFill>
                  <a:schemeClr val="tx1"/>
                </a:solidFill>
              </a:rPr>
              <a:t>Binary Tree – Ví dụ</a:t>
            </a:r>
          </a:p>
        </p:txBody>
      </p:sp>
      <p:sp>
        <p:nvSpPr>
          <p:cNvPr id="184328" name="Rectangle 8"/>
          <p:cNvSpPr>
            <a:spLocks noGrp="1"/>
          </p:cNvSpPr>
          <p:nvPr>
            <p:ph type="body" idx="1"/>
          </p:nvPr>
        </p:nvSpPr>
        <p:spPr>
          <a:xfrm>
            <a:off x="612775" y="1600200"/>
            <a:ext cx="8153400" cy="4525963"/>
          </a:xfrm>
        </p:spPr>
        <p:txBody>
          <a:bodyPr/>
          <a:lstStyle/>
          <a:p>
            <a:r>
              <a:rPr lang="en-US" altLang="en-US" smtClean="0"/>
              <a:t>A full binary tree</a:t>
            </a:r>
          </a:p>
        </p:txBody>
      </p:sp>
      <p:pic>
        <p:nvPicPr>
          <p:cNvPr id="184324"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116013" y="2349500"/>
            <a:ext cx="6119812" cy="30527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794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Binary Tree – Ví dụ</a:t>
            </a:r>
          </a:p>
        </p:txBody>
      </p:sp>
      <p:sp>
        <p:nvSpPr>
          <p:cNvPr id="39943" name="Rectangle 7"/>
          <p:cNvSpPr>
            <a:spLocks noGrp="1"/>
          </p:cNvSpPr>
          <p:nvPr>
            <p:ph type="body" idx="4294967295"/>
          </p:nvPr>
        </p:nvSpPr>
        <p:spPr/>
        <p:txBody>
          <a:bodyPr/>
          <a:lstStyle/>
          <a:p>
            <a:r>
              <a:rPr lang="en-US" altLang="en-US" smtClean="0"/>
              <a:t>Cây nhị phân dùng để biểu diễn một biểu thức toán học:</a:t>
            </a:r>
          </a:p>
        </p:txBody>
      </p:sp>
      <p:sp>
        <p:nvSpPr>
          <p:cNvPr id="7" name="Slide Number Placeholder 5"/>
          <p:cNvSpPr>
            <a:spLocks noGrp="1"/>
          </p:cNvSpPr>
          <p:nvPr>
            <p:ph type="sldNum"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0C7876E-EF4D-44A1-A917-F28207C1D16A}" type="slidenum">
              <a:rPr lang="en-US" altLang="en-US" sz="1200">
                <a:solidFill>
                  <a:srgbClr val="FFFFFF"/>
                </a:solidFill>
              </a:rPr>
              <a:pPr eaLnBrk="1" hangingPunct="1">
                <a:lnSpc>
                  <a:spcPct val="80000"/>
                </a:lnSpc>
              </a:pPr>
              <a:t>11</a:t>
            </a:fld>
            <a:endParaRPr lang="en-US" altLang="en-US" sz="1200">
              <a:solidFill>
                <a:srgbClr val="FFFFFF"/>
              </a:solidFill>
            </a:endParaRPr>
          </a:p>
        </p:txBody>
      </p:sp>
      <p:pic>
        <p:nvPicPr>
          <p:cNvPr id="39940"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58888" y="2136775"/>
            <a:ext cx="6265862" cy="4427538"/>
          </a:xfrm>
          <a:noFill/>
        </p:spPr>
      </p:pic>
    </p:spTree>
    <p:extLst>
      <p:ext uri="{BB962C8B-B14F-4D97-AF65-F5344CB8AC3E}">
        <p14:creationId xmlns:p14="http://schemas.microsoft.com/office/powerpoint/2010/main" val="1574657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Binary Tree – Một số tính chất</a:t>
            </a:r>
          </a:p>
        </p:txBody>
      </p:sp>
      <p:sp>
        <p:nvSpPr>
          <p:cNvPr id="43012" name="Rectangle 3"/>
          <p:cNvSpPr>
            <a:spLocks noGrp="1" noChangeArrowheads="1"/>
          </p:cNvSpPr>
          <p:nvPr>
            <p:ph type="body" idx="1"/>
          </p:nvPr>
        </p:nvSpPr>
        <p:spPr>
          <a:xfrm>
            <a:off x="179512" y="1628800"/>
            <a:ext cx="5014504" cy="4525963"/>
          </a:xfrm>
        </p:spPr>
        <p:txBody>
          <a:bodyPr/>
          <a:lstStyle/>
          <a:p>
            <a:pPr eaLnBrk="1" hangingPunct="1"/>
            <a:r>
              <a:rPr lang="en-US" altLang="en-US" smtClean="0">
                <a:solidFill>
                  <a:srgbClr val="FF0000"/>
                </a:solidFill>
              </a:rPr>
              <a:t>Số nút nằm ở mức i </a:t>
            </a:r>
            <a:r>
              <a:rPr lang="en-US" altLang="en-US" smtClean="0"/>
              <a:t>≤ 2</a:t>
            </a:r>
            <a:r>
              <a:rPr lang="en-US" altLang="en-US" baseline="30000" smtClean="0"/>
              <a:t>i</a:t>
            </a:r>
            <a:endParaRPr lang="en-US" altLang="en-US" smtClean="0"/>
          </a:p>
          <a:p>
            <a:pPr eaLnBrk="1" hangingPunct="1"/>
            <a:r>
              <a:rPr lang="en-US" altLang="en-US" smtClean="0">
                <a:solidFill>
                  <a:srgbClr val="FF0000"/>
                </a:solidFill>
              </a:rPr>
              <a:t>Số nút lá ≤ 2</a:t>
            </a:r>
            <a:r>
              <a:rPr lang="en-US" altLang="en-US" baseline="30000" smtClean="0">
                <a:solidFill>
                  <a:srgbClr val="FF0000"/>
                </a:solidFill>
              </a:rPr>
              <a:t>h-1</a:t>
            </a:r>
            <a:r>
              <a:rPr lang="en-US" altLang="en-US" smtClean="0"/>
              <a:t>, với h là chiều cao của cây</a:t>
            </a:r>
          </a:p>
          <a:p>
            <a:pPr eaLnBrk="1" hangingPunct="1"/>
            <a:r>
              <a:rPr lang="en-US" altLang="en-US" smtClean="0">
                <a:solidFill>
                  <a:srgbClr val="FF0000"/>
                </a:solidFill>
              </a:rPr>
              <a:t>Chiều cao của cây</a:t>
            </a:r>
            <a:r>
              <a:rPr lang="en-US" altLang="en-US" smtClean="0"/>
              <a:t> h ≥ log</a:t>
            </a:r>
            <a:r>
              <a:rPr lang="en-US" altLang="en-US" baseline="-25000" smtClean="0"/>
              <a:t>2</a:t>
            </a:r>
            <a:r>
              <a:rPr lang="en-US" altLang="en-US" smtClean="0"/>
              <a:t>N, với N là số nút trong cây</a:t>
            </a:r>
          </a:p>
          <a:p>
            <a:pPr eaLnBrk="1" hangingPunct="1"/>
            <a:r>
              <a:rPr lang="en-US" altLang="en-US" smtClean="0">
                <a:solidFill>
                  <a:srgbClr val="FF0000"/>
                </a:solidFill>
              </a:rPr>
              <a:t>Số nút trong cây</a:t>
            </a:r>
            <a:r>
              <a:rPr lang="en-US" altLang="en-US" smtClean="0"/>
              <a:t> ≤ 2</a:t>
            </a:r>
            <a:r>
              <a:rPr lang="en-US" altLang="en-US" baseline="30000" smtClean="0"/>
              <a:t>h</a:t>
            </a:r>
            <a:r>
              <a:rPr lang="en-US" altLang="en-US" smtClean="0"/>
              <a:t>-1với h là chiều cao của cây</a:t>
            </a:r>
          </a:p>
          <a:p>
            <a:pPr eaLnBrk="1" hangingPunct="1"/>
            <a:endParaRPr lang="en-US" altLang="en-US" smtClean="0"/>
          </a:p>
        </p:txBody>
      </p:sp>
      <p:sp>
        <p:nvSpPr>
          <p:cNvPr id="7" name="Slide Number Placeholder 5"/>
          <p:cNvSpPr>
            <a:spLocks noGrp="1"/>
          </p:cNvSpPr>
          <p:nvPr>
            <p:ph type="sldNum"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A66B1193-A22F-48BD-A9D7-D613BBE24340}" type="slidenum">
              <a:rPr lang="en-US" altLang="en-US" sz="1200">
                <a:solidFill>
                  <a:srgbClr val="FFFFFF"/>
                </a:solidFill>
              </a:rPr>
              <a:pPr eaLnBrk="1" hangingPunct="1">
                <a:lnSpc>
                  <a:spcPct val="80000"/>
                </a:lnSpc>
              </a:pPr>
              <a:t>12</a:t>
            </a:fld>
            <a:endParaRPr lang="en-US" altLang="en-US" sz="1200">
              <a:solidFill>
                <a:srgbClr val="FFFFFF"/>
              </a:solidFill>
            </a:endParaRPr>
          </a:p>
        </p:txBody>
      </p:sp>
      <p:pic>
        <p:nvPicPr>
          <p:cNvPr id="43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348880"/>
            <a:ext cx="3542665" cy="221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416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p:cNvSpPr>
          <p:nvPr>
            <p:ph type="title"/>
          </p:nvPr>
        </p:nvSpPr>
        <p:spPr>
          <a:xfrm>
            <a:off x="609600" y="228600"/>
            <a:ext cx="8153400" cy="990600"/>
          </a:xfrm>
        </p:spPr>
        <p:txBody>
          <a:bodyPr/>
          <a:lstStyle/>
          <a:p>
            <a:r>
              <a:rPr lang="en-US" altLang="en-US" sz="4000" smtClean="0">
                <a:solidFill>
                  <a:schemeClr val="tx1"/>
                </a:solidFill>
              </a:rPr>
              <a:t>Binary Search Tree</a:t>
            </a:r>
          </a:p>
        </p:txBody>
      </p:sp>
      <p:sp>
        <p:nvSpPr>
          <p:cNvPr id="208899" name="Rectangle 3"/>
          <p:cNvSpPr>
            <a:spLocks noGrp="1"/>
          </p:cNvSpPr>
          <p:nvPr>
            <p:ph type="body" idx="1"/>
          </p:nvPr>
        </p:nvSpPr>
        <p:spPr>
          <a:xfrm>
            <a:off x="612775" y="1600200"/>
            <a:ext cx="8153400" cy="4525963"/>
          </a:xfrm>
        </p:spPr>
        <p:txBody>
          <a:bodyPr>
            <a:normAutofit/>
          </a:bodyPr>
          <a:lstStyle/>
          <a:p>
            <a:r>
              <a:rPr lang="en-US" altLang="en-US" smtClean="0"/>
              <a:t>Nhu cầu tìm kiếm là rất quan trọng. Vì lý do này, người ta đã đưa ra cấu trúc cây để thỏa mãn nhu cầu trên</a:t>
            </a:r>
          </a:p>
          <a:p>
            <a:r>
              <a:rPr lang="en-US" altLang="en-US" smtClean="0"/>
              <a:t>Tuy nhiên, nếu chỉ với cấu trúc cây nhị phân đã định nghĩa ở trên, việc tìm kiếm còn rất mơ hồ</a:t>
            </a:r>
          </a:p>
          <a:p>
            <a:r>
              <a:rPr lang="en-US" altLang="en-US" smtClean="0"/>
              <a:t>Cần có thêm một số ràng buộc để cấu trúc cây trở nên chặt chẽ, dễ dùng hơn</a:t>
            </a:r>
          </a:p>
          <a:p>
            <a:r>
              <a:rPr lang="en-US" altLang="en-US" smtClean="0"/>
              <a:t>Một cấu trúc như vậy chính là </a:t>
            </a:r>
            <a:r>
              <a:rPr lang="en-US" altLang="en-US" b="1" smtClean="0"/>
              <a:t>cây nhị phân tìm kiếm</a:t>
            </a:r>
          </a:p>
        </p:txBody>
      </p:sp>
    </p:spTree>
    <p:extLst>
      <p:ext uri="{BB962C8B-B14F-4D97-AF65-F5344CB8AC3E}">
        <p14:creationId xmlns:p14="http://schemas.microsoft.com/office/powerpoint/2010/main" val="2720086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Binary Search Tree - Định nghĩa</a:t>
            </a:r>
          </a:p>
        </p:txBody>
      </p:sp>
      <p:sp>
        <p:nvSpPr>
          <p:cNvPr id="66564" name="Rectangle 3"/>
          <p:cNvSpPr>
            <a:spLocks noGrp="1" noChangeArrowheads="1"/>
          </p:cNvSpPr>
          <p:nvPr>
            <p:ph type="body" idx="1"/>
          </p:nvPr>
        </p:nvSpPr>
        <p:spPr>
          <a:xfrm>
            <a:off x="612775" y="1600200"/>
            <a:ext cx="8153400" cy="4525963"/>
          </a:xfrm>
        </p:spPr>
        <p:txBody>
          <a:bodyPr>
            <a:normAutofit fontScale="92500" lnSpcReduction="10000"/>
          </a:bodyPr>
          <a:lstStyle/>
          <a:p>
            <a:pPr eaLnBrk="1" hangingPunct="1"/>
            <a:r>
              <a:rPr lang="en-US" altLang="en-US" smtClean="0"/>
              <a:t>Cây nhị phân tìm kiếm (CNPTK) là cây nhị phân trong đó </a:t>
            </a:r>
            <a:r>
              <a:rPr lang="en-US" altLang="en-US" b="1" smtClean="0"/>
              <a:t>tại mỗi nút</a:t>
            </a:r>
            <a:r>
              <a:rPr lang="en-US" altLang="en-US" smtClean="0"/>
              <a:t>, khóa của nút đang xét </a:t>
            </a:r>
            <a:r>
              <a:rPr lang="en-US" altLang="en-US" smtClean="0">
                <a:solidFill>
                  <a:srgbClr val="0000FF"/>
                </a:solidFill>
              </a:rPr>
              <a:t>lớn hơn</a:t>
            </a:r>
            <a:r>
              <a:rPr lang="en-US" altLang="en-US" smtClean="0"/>
              <a:t> khóa của tất cả các nút thuộc </a:t>
            </a:r>
            <a:r>
              <a:rPr lang="en-US" altLang="en-US" smtClean="0">
                <a:solidFill>
                  <a:srgbClr val="FF0000"/>
                </a:solidFill>
              </a:rPr>
              <a:t>cây con trái</a:t>
            </a:r>
            <a:r>
              <a:rPr lang="en-US" altLang="en-US" smtClean="0"/>
              <a:t> và </a:t>
            </a:r>
            <a:r>
              <a:rPr lang="en-US" altLang="en-US" smtClean="0">
                <a:solidFill>
                  <a:srgbClr val="0000FF"/>
                </a:solidFill>
              </a:rPr>
              <a:t>nhỏ hơn</a:t>
            </a:r>
            <a:r>
              <a:rPr lang="en-US" altLang="en-US" smtClean="0"/>
              <a:t> khóa của tất cả các nút thuộc </a:t>
            </a:r>
            <a:r>
              <a:rPr lang="en-US" altLang="en-US" smtClean="0">
                <a:solidFill>
                  <a:srgbClr val="FF0000"/>
                </a:solidFill>
              </a:rPr>
              <a:t>cây con phải</a:t>
            </a:r>
          </a:p>
          <a:p>
            <a:r>
              <a:rPr lang="en-US" altLang="en-US" smtClean="0"/>
              <a:t>Nhờ ràng buộc về khóa trên CNPTK, việc tìm kiếm trở nên có định hướng</a:t>
            </a:r>
          </a:p>
          <a:p>
            <a:pPr eaLnBrk="1" hangingPunct="1"/>
            <a:r>
              <a:rPr lang="en-US" altLang="en-US" smtClean="0"/>
              <a:t>Nếu số nút trên cây là N thì chi phí tìm kiếm trung bình chỉ khoảng log</a:t>
            </a:r>
            <a:r>
              <a:rPr lang="en-US" altLang="en-US" baseline="-25000" smtClean="0"/>
              <a:t>2</a:t>
            </a:r>
            <a:r>
              <a:rPr lang="en-US" altLang="en-US" smtClean="0"/>
              <a:t>N</a:t>
            </a:r>
          </a:p>
          <a:p>
            <a:r>
              <a:rPr lang="en-US" altLang="en-US" smtClean="0"/>
              <a:t>Trong thực tế, khi xét đến cây nhị phân chủ yếu người ta xét CNPTK</a:t>
            </a:r>
          </a:p>
        </p:txBody>
      </p:sp>
      <p:sp>
        <p:nvSpPr>
          <p:cNvPr id="6656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2C0D2F-10BC-404C-BDBD-7847A429FDA9}" type="slidenum">
              <a:rPr lang="en-US" altLang="en-US">
                <a:solidFill>
                  <a:srgbClr val="FFFFFF"/>
                </a:solidFill>
              </a:rPr>
              <a:pPr eaLnBrk="1" hangingPunct="1"/>
              <a:t>14</a:t>
            </a:fld>
            <a:endParaRPr lang="en-US" altLang="en-US">
              <a:solidFill>
                <a:srgbClr val="FFFFFF"/>
              </a:solidFill>
            </a:endParaRPr>
          </a:p>
        </p:txBody>
      </p:sp>
    </p:spTree>
    <p:extLst>
      <p:ext uri="{BB962C8B-B14F-4D97-AF65-F5344CB8AC3E}">
        <p14:creationId xmlns:p14="http://schemas.microsoft.com/office/powerpoint/2010/main" val="2929923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Binary Search Tree – Ví dụ</a:t>
            </a:r>
          </a:p>
        </p:txBody>
      </p:sp>
      <p:sp>
        <p:nvSpPr>
          <p:cNvPr id="67587"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3FF3A-F592-433C-8924-42FF67BF6FC2}" type="slidenum">
              <a:rPr lang="en-US" altLang="en-US">
                <a:solidFill>
                  <a:srgbClr val="FFFFFF"/>
                </a:solidFill>
              </a:rPr>
              <a:pPr eaLnBrk="1" hangingPunct="1"/>
              <a:t>15</a:t>
            </a:fld>
            <a:endParaRPr lang="en-US" altLang="en-US">
              <a:solidFill>
                <a:srgbClr val="FFFFFF"/>
              </a:solidFill>
            </a:endParaRPr>
          </a:p>
        </p:txBody>
      </p:sp>
      <p:sp>
        <p:nvSpPr>
          <p:cNvPr id="67588" name="Rectangle 3"/>
          <p:cNvSpPr>
            <a:spLocks noGrp="1" noChangeArrowheads="1"/>
          </p:cNvSpPr>
          <p:nvPr>
            <p:ph sz="quarter" idx="1"/>
          </p:nvPr>
        </p:nvSpPr>
        <p:spPr>
          <a:xfrm>
            <a:off x="612775" y="1600200"/>
            <a:ext cx="8153400" cy="4495800"/>
          </a:xfrm>
        </p:spPr>
        <p:txBody>
          <a:bodyPr/>
          <a:lstStyle/>
          <a:p>
            <a:pPr eaLnBrk="1" hangingPunct="1"/>
            <a:endParaRPr lang="en-US" altLang="en-US" smtClean="0"/>
          </a:p>
        </p:txBody>
      </p:sp>
      <p:grpSp>
        <p:nvGrpSpPr>
          <p:cNvPr id="67589" name="Group 4"/>
          <p:cNvGrpSpPr>
            <a:grpSpLocks noChangeAspect="1"/>
          </p:cNvGrpSpPr>
          <p:nvPr/>
        </p:nvGrpSpPr>
        <p:grpSpPr bwMode="auto">
          <a:xfrm>
            <a:off x="990600" y="1628775"/>
            <a:ext cx="6965950" cy="4197350"/>
            <a:chOff x="2549" y="6554"/>
            <a:chExt cx="7546" cy="4830"/>
          </a:xfrm>
        </p:grpSpPr>
        <p:sp>
          <p:nvSpPr>
            <p:cNvPr id="31749" name="AutoShape 5"/>
            <p:cNvSpPr>
              <a:spLocks noChangeAspect="1" noChangeArrowheads="1"/>
            </p:cNvSpPr>
            <p:nvPr/>
          </p:nvSpPr>
          <p:spPr bwMode="auto">
            <a:xfrm>
              <a:off x="6059" y="6554"/>
              <a:ext cx="67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44</a:t>
              </a:r>
            </a:p>
          </p:txBody>
        </p:sp>
        <p:sp>
          <p:nvSpPr>
            <p:cNvPr id="67591" name="Line 6"/>
            <p:cNvSpPr>
              <a:spLocks noChangeAspect="1" noChangeShapeType="1"/>
            </p:cNvSpPr>
            <p:nvPr/>
          </p:nvSpPr>
          <p:spPr bwMode="auto">
            <a:xfrm flipH="1">
              <a:off x="4050" y="7005"/>
              <a:ext cx="2325" cy="10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7592" name="Line 7"/>
            <p:cNvSpPr>
              <a:spLocks noChangeAspect="1" noChangeShapeType="1"/>
            </p:cNvSpPr>
            <p:nvPr/>
          </p:nvSpPr>
          <p:spPr bwMode="auto">
            <a:xfrm>
              <a:off x="4065" y="8490"/>
              <a:ext cx="1065"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7593" name="Line 8"/>
            <p:cNvSpPr>
              <a:spLocks noChangeAspect="1" noChangeShapeType="1"/>
            </p:cNvSpPr>
            <p:nvPr/>
          </p:nvSpPr>
          <p:spPr bwMode="auto">
            <a:xfrm flipH="1">
              <a:off x="2865" y="8490"/>
              <a:ext cx="1185"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7594" name="Line 9"/>
            <p:cNvSpPr>
              <a:spLocks noChangeAspect="1" noChangeShapeType="1"/>
            </p:cNvSpPr>
            <p:nvPr/>
          </p:nvSpPr>
          <p:spPr bwMode="auto">
            <a:xfrm>
              <a:off x="6390" y="7005"/>
              <a:ext cx="2610" cy="10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7595" name="Line 10"/>
            <p:cNvSpPr>
              <a:spLocks noChangeAspect="1" noChangeShapeType="1"/>
            </p:cNvSpPr>
            <p:nvPr/>
          </p:nvSpPr>
          <p:spPr bwMode="auto">
            <a:xfrm flipH="1">
              <a:off x="8145" y="8490"/>
              <a:ext cx="870"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7596" name="Line 11"/>
            <p:cNvSpPr>
              <a:spLocks noChangeAspect="1" noChangeShapeType="1"/>
            </p:cNvSpPr>
            <p:nvPr/>
          </p:nvSpPr>
          <p:spPr bwMode="auto">
            <a:xfrm>
              <a:off x="9015" y="8490"/>
              <a:ext cx="750"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756" name="AutoShape 12"/>
            <p:cNvSpPr>
              <a:spLocks noChangeAspect="1" noChangeArrowheads="1"/>
            </p:cNvSpPr>
            <p:nvPr/>
          </p:nvSpPr>
          <p:spPr bwMode="auto">
            <a:xfrm>
              <a:off x="3718" y="8039"/>
              <a:ext cx="707"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18</a:t>
              </a:r>
            </a:p>
          </p:txBody>
        </p:sp>
        <p:sp>
          <p:nvSpPr>
            <p:cNvPr id="31757" name="AutoShape 13"/>
            <p:cNvSpPr>
              <a:spLocks noChangeAspect="1" noChangeArrowheads="1"/>
            </p:cNvSpPr>
            <p:nvPr/>
          </p:nvSpPr>
          <p:spPr bwMode="auto">
            <a:xfrm>
              <a:off x="8638" y="8039"/>
              <a:ext cx="67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88</a:t>
              </a:r>
            </a:p>
          </p:txBody>
        </p:sp>
        <p:sp>
          <p:nvSpPr>
            <p:cNvPr id="31758" name="AutoShape 14"/>
            <p:cNvSpPr>
              <a:spLocks noChangeAspect="1" noChangeArrowheads="1"/>
            </p:cNvSpPr>
            <p:nvPr/>
          </p:nvSpPr>
          <p:spPr bwMode="auto">
            <a:xfrm>
              <a:off x="2549" y="9493"/>
              <a:ext cx="707" cy="437"/>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13</a:t>
              </a:r>
            </a:p>
          </p:txBody>
        </p:sp>
        <p:sp>
          <p:nvSpPr>
            <p:cNvPr id="31759" name="AutoShape 15"/>
            <p:cNvSpPr>
              <a:spLocks noChangeAspect="1" noChangeArrowheads="1"/>
            </p:cNvSpPr>
            <p:nvPr/>
          </p:nvSpPr>
          <p:spPr bwMode="auto">
            <a:xfrm>
              <a:off x="4709" y="9493"/>
              <a:ext cx="707" cy="437"/>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37</a:t>
              </a:r>
            </a:p>
          </p:txBody>
        </p:sp>
        <p:sp>
          <p:nvSpPr>
            <p:cNvPr id="31760" name="AutoShape 16"/>
            <p:cNvSpPr>
              <a:spLocks noChangeAspect="1" noChangeArrowheads="1"/>
            </p:cNvSpPr>
            <p:nvPr/>
          </p:nvSpPr>
          <p:spPr bwMode="auto">
            <a:xfrm>
              <a:off x="7799" y="9479"/>
              <a:ext cx="67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59</a:t>
              </a:r>
            </a:p>
          </p:txBody>
        </p:sp>
        <p:sp>
          <p:nvSpPr>
            <p:cNvPr id="31761" name="AutoShape 17"/>
            <p:cNvSpPr>
              <a:spLocks noChangeAspect="1" noChangeArrowheads="1"/>
            </p:cNvSpPr>
            <p:nvPr/>
          </p:nvSpPr>
          <p:spPr bwMode="auto">
            <a:xfrm>
              <a:off x="9419" y="9479"/>
              <a:ext cx="67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108</a:t>
              </a:r>
            </a:p>
          </p:txBody>
        </p:sp>
        <p:sp>
          <p:nvSpPr>
            <p:cNvPr id="67603" name="Line 18"/>
            <p:cNvSpPr>
              <a:spLocks noChangeAspect="1" noChangeShapeType="1"/>
            </p:cNvSpPr>
            <p:nvPr/>
          </p:nvSpPr>
          <p:spPr bwMode="auto">
            <a:xfrm>
              <a:off x="5072" y="9945"/>
              <a:ext cx="628"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7604" name="Line 19"/>
            <p:cNvSpPr>
              <a:spLocks noChangeAspect="1" noChangeShapeType="1"/>
            </p:cNvSpPr>
            <p:nvPr/>
          </p:nvSpPr>
          <p:spPr bwMode="auto">
            <a:xfrm flipH="1">
              <a:off x="4364" y="9945"/>
              <a:ext cx="699"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67605" name="Group 20"/>
            <p:cNvGrpSpPr>
              <a:grpSpLocks noChangeAspect="1"/>
            </p:cNvGrpSpPr>
            <p:nvPr/>
          </p:nvGrpSpPr>
          <p:grpSpPr bwMode="auto">
            <a:xfrm>
              <a:off x="7454" y="9945"/>
              <a:ext cx="1336" cy="1005"/>
              <a:chOff x="3900" y="9945"/>
              <a:chExt cx="2265" cy="1005"/>
            </a:xfrm>
          </p:grpSpPr>
          <p:sp>
            <p:nvSpPr>
              <p:cNvPr id="67612" name="Line 21"/>
              <p:cNvSpPr>
                <a:spLocks noChangeAspect="1" noChangeShapeType="1"/>
              </p:cNvSpPr>
              <p:nvPr/>
            </p:nvSpPr>
            <p:spPr bwMode="auto">
              <a:xfrm>
                <a:off x="5100" y="9945"/>
                <a:ext cx="1065"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7613" name="Line 22"/>
              <p:cNvSpPr>
                <a:spLocks noChangeAspect="1" noChangeShapeType="1"/>
              </p:cNvSpPr>
              <p:nvPr/>
            </p:nvSpPr>
            <p:spPr bwMode="auto">
              <a:xfrm flipH="1">
                <a:off x="3900" y="9945"/>
                <a:ext cx="1185"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67606" name="Line 23"/>
            <p:cNvSpPr>
              <a:spLocks noChangeAspect="1" noChangeShapeType="1"/>
            </p:cNvSpPr>
            <p:nvPr/>
          </p:nvSpPr>
          <p:spPr bwMode="auto">
            <a:xfrm>
              <a:off x="2927" y="9945"/>
              <a:ext cx="628"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768" name="AutoShape 24"/>
            <p:cNvSpPr>
              <a:spLocks noChangeAspect="1" noChangeArrowheads="1"/>
            </p:cNvSpPr>
            <p:nvPr/>
          </p:nvSpPr>
          <p:spPr bwMode="auto">
            <a:xfrm>
              <a:off x="3194" y="10949"/>
              <a:ext cx="707"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15</a:t>
              </a:r>
            </a:p>
          </p:txBody>
        </p:sp>
        <p:sp>
          <p:nvSpPr>
            <p:cNvPr id="31769" name="AutoShape 25"/>
            <p:cNvSpPr>
              <a:spLocks noChangeAspect="1" noChangeArrowheads="1"/>
            </p:cNvSpPr>
            <p:nvPr/>
          </p:nvSpPr>
          <p:spPr bwMode="auto">
            <a:xfrm>
              <a:off x="4035" y="10949"/>
              <a:ext cx="705"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23</a:t>
              </a:r>
            </a:p>
          </p:txBody>
        </p:sp>
        <p:sp>
          <p:nvSpPr>
            <p:cNvPr id="31770" name="AutoShape 26"/>
            <p:cNvSpPr>
              <a:spLocks noChangeAspect="1" noChangeArrowheads="1"/>
            </p:cNvSpPr>
            <p:nvPr/>
          </p:nvSpPr>
          <p:spPr bwMode="auto">
            <a:xfrm>
              <a:off x="5309" y="10949"/>
              <a:ext cx="705"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40</a:t>
              </a:r>
            </a:p>
          </p:txBody>
        </p:sp>
        <p:sp>
          <p:nvSpPr>
            <p:cNvPr id="31771" name="AutoShape 27"/>
            <p:cNvSpPr>
              <a:spLocks noChangeAspect="1" noChangeArrowheads="1"/>
            </p:cNvSpPr>
            <p:nvPr/>
          </p:nvSpPr>
          <p:spPr bwMode="auto">
            <a:xfrm>
              <a:off x="7094" y="10949"/>
              <a:ext cx="705"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55</a:t>
              </a:r>
            </a:p>
          </p:txBody>
        </p:sp>
        <p:sp>
          <p:nvSpPr>
            <p:cNvPr id="31772" name="AutoShape 28"/>
            <p:cNvSpPr>
              <a:spLocks noChangeAspect="1" noChangeArrowheads="1"/>
            </p:cNvSpPr>
            <p:nvPr/>
          </p:nvSpPr>
          <p:spPr bwMode="auto">
            <a:xfrm>
              <a:off x="8413" y="10949"/>
              <a:ext cx="707"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71</a:t>
              </a:r>
            </a:p>
          </p:txBody>
        </p:sp>
      </p:grpSp>
    </p:spTree>
    <p:extLst>
      <p:ext uri="{BB962C8B-B14F-4D97-AF65-F5344CB8AC3E}">
        <p14:creationId xmlns:p14="http://schemas.microsoft.com/office/powerpoint/2010/main" val="2636094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67589"/>
                                        </p:tgtEl>
                                        <p:attrNameLst>
                                          <p:attrName>style.visibility</p:attrName>
                                        </p:attrNameLst>
                                      </p:cBhvr>
                                      <p:to>
                                        <p:strVal val="visible"/>
                                      </p:to>
                                    </p:set>
                                    <p:animEffect transition="in" filter="wedge">
                                      <p:cBhvr>
                                        <p:cTn id="7" dur="50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E46224-7C74-47B9-872F-114EA4CBF1F5}" type="slidenum">
              <a:rPr lang="en-US" altLang="en-US">
                <a:solidFill>
                  <a:srgbClr val="FFFFFF"/>
                </a:solidFill>
              </a:rPr>
              <a:pPr eaLnBrk="1" hangingPunct="1"/>
              <a:t>16</a:t>
            </a:fld>
            <a:endParaRPr lang="en-US" altLang="en-US">
              <a:solidFill>
                <a:srgbClr val="FFFFFF"/>
              </a:solidFill>
            </a:endParaRPr>
          </a:p>
        </p:txBody>
      </p:sp>
      <p:pic>
        <p:nvPicPr>
          <p:cNvPr id="686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38" y="1895475"/>
            <a:ext cx="734377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Rectangle 5"/>
          <p:cNvSpPr>
            <a:spLocks noGrp="1"/>
          </p:cNvSpPr>
          <p:nvPr>
            <p:ph type="title" idx="4294967295"/>
          </p:nvPr>
        </p:nvSpPr>
        <p:spPr/>
        <p:txBody>
          <a:bodyPr/>
          <a:lstStyle/>
          <a:p>
            <a:r>
              <a:rPr lang="en-US" altLang="en-US" smtClean="0">
                <a:solidFill>
                  <a:schemeClr val="tx1"/>
                </a:solidFill>
              </a:rPr>
              <a:t>Binary Search Tree – Ví dụ</a:t>
            </a:r>
          </a:p>
        </p:txBody>
      </p:sp>
    </p:spTree>
    <p:extLst>
      <p:ext uri="{BB962C8B-B14F-4D97-AF65-F5344CB8AC3E}">
        <p14:creationId xmlns:p14="http://schemas.microsoft.com/office/powerpoint/2010/main" val="20311119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wedge">
                                      <p:cBhvr>
                                        <p:cTn id="7" dur="30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6085F9-7798-4D54-8296-BA4CAC7B775E}" type="slidenum">
              <a:rPr lang="en-US" altLang="en-US">
                <a:solidFill>
                  <a:srgbClr val="FFFFFF"/>
                </a:solidFill>
              </a:rPr>
              <a:pPr eaLnBrk="1" hangingPunct="1"/>
              <a:t>17</a:t>
            </a:fld>
            <a:endParaRPr lang="en-US" altLang="en-US">
              <a:solidFill>
                <a:srgbClr val="FFFFFF"/>
              </a:solidFill>
            </a:endParaRPr>
          </a:p>
        </p:txBody>
      </p:sp>
      <p:pic>
        <p:nvPicPr>
          <p:cNvPr id="6963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150" y="1290638"/>
            <a:ext cx="6048375"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0" name="Rectangle 8"/>
          <p:cNvSpPr>
            <a:spLocks noGrp="1"/>
          </p:cNvSpPr>
          <p:nvPr>
            <p:ph type="title" idx="4294967295"/>
          </p:nvPr>
        </p:nvSpPr>
        <p:spPr/>
        <p:txBody>
          <a:bodyPr/>
          <a:lstStyle/>
          <a:p>
            <a:r>
              <a:rPr lang="en-US" altLang="en-US" smtClean="0">
                <a:solidFill>
                  <a:schemeClr val="tx1"/>
                </a:solidFill>
              </a:rPr>
              <a:t>Binary Search Tree – Ví dụ</a:t>
            </a:r>
          </a:p>
        </p:txBody>
      </p:sp>
    </p:spTree>
    <p:extLst>
      <p:ext uri="{BB962C8B-B14F-4D97-AF65-F5344CB8AC3E}">
        <p14:creationId xmlns:p14="http://schemas.microsoft.com/office/powerpoint/2010/main" val="13313435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3" name="Freeform 33"/>
          <p:cNvSpPr>
            <a:spLocks/>
          </p:cNvSpPr>
          <p:nvPr/>
        </p:nvSpPr>
        <p:spPr bwMode="auto">
          <a:xfrm>
            <a:off x="35496" y="2681511"/>
            <a:ext cx="2335213" cy="2771775"/>
          </a:xfrm>
          <a:custGeom>
            <a:avLst/>
            <a:gdLst>
              <a:gd name="T0" fmla="*/ 2147483647 w 1471"/>
              <a:gd name="T1" fmla="*/ 2147483647 h 1746"/>
              <a:gd name="T2" fmla="*/ 2147483647 w 1471"/>
              <a:gd name="T3" fmla="*/ 2147483647 h 1746"/>
              <a:gd name="T4" fmla="*/ 2147483647 w 1471"/>
              <a:gd name="T5" fmla="*/ 2147483647 h 1746"/>
              <a:gd name="T6" fmla="*/ 2147483647 w 1471"/>
              <a:gd name="T7" fmla="*/ 2147483647 h 1746"/>
              <a:gd name="T8" fmla="*/ 2147483647 w 1471"/>
              <a:gd name="T9" fmla="*/ 2147483647 h 1746"/>
              <a:gd name="T10" fmla="*/ 2147483647 w 1471"/>
              <a:gd name="T11" fmla="*/ 2147483647 h 1746"/>
              <a:gd name="T12" fmla="*/ 2147483647 w 1471"/>
              <a:gd name="T13" fmla="*/ 2147483647 h 1746"/>
              <a:gd name="T14" fmla="*/ 2147483647 w 1471"/>
              <a:gd name="T15" fmla="*/ 2147483647 h 1746"/>
              <a:gd name="T16" fmla="*/ 2147483647 w 1471"/>
              <a:gd name="T17" fmla="*/ 2147483647 h 1746"/>
              <a:gd name="T18" fmla="*/ 2147483647 w 1471"/>
              <a:gd name="T19" fmla="*/ 2147483647 h 1746"/>
              <a:gd name="T20" fmla="*/ 2147483647 w 1471"/>
              <a:gd name="T21" fmla="*/ 2147483647 h 1746"/>
              <a:gd name="T22" fmla="*/ 2147483647 w 1471"/>
              <a:gd name="T23" fmla="*/ 2147483647 h 1746"/>
              <a:gd name="T24" fmla="*/ 2147483647 w 1471"/>
              <a:gd name="T25" fmla="*/ 2147483647 h 1746"/>
              <a:gd name="T26" fmla="*/ 2147483647 w 1471"/>
              <a:gd name="T27" fmla="*/ 2147483647 h 1746"/>
              <a:gd name="T28" fmla="*/ 2147483647 w 1471"/>
              <a:gd name="T29" fmla="*/ 2147483647 h 1746"/>
              <a:gd name="T30" fmla="*/ 2147483647 w 1471"/>
              <a:gd name="T31" fmla="*/ 2147483647 h 1746"/>
              <a:gd name="T32" fmla="*/ 2147483647 w 1471"/>
              <a:gd name="T33" fmla="*/ 2147483647 h 1746"/>
              <a:gd name="T34" fmla="*/ 2147483647 w 1471"/>
              <a:gd name="T35" fmla="*/ 2147483647 h 1746"/>
              <a:gd name="T36" fmla="*/ 2147483647 w 1471"/>
              <a:gd name="T37" fmla="*/ 2147483647 h 1746"/>
              <a:gd name="T38" fmla="*/ 2147483647 w 1471"/>
              <a:gd name="T39" fmla="*/ 2147483647 h 1746"/>
              <a:gd name="T40" fmla="*/ 2147483647 w 1471"/>
              <a:gd name="T41" fmla="*/ 2147483647 h 1746"/>
              <a:gd name="T42" fmla="*/ 2147483647 w 1471"/>
              <a:gd name="T43" fmla="*/ 2147483647 h 1746"/>
              <a:gd name="T44" fmla="*/ 2147483647 w 1471"/>
              <a:gd name="T45" fmla="*/ 2147483647 h 1746"/>
              <a:gd name="T46" fmla="*/ 2147483647 w 1471"/>
              <a:gd name="T47" fmla="*/ 2147483647 h 1746"/>
              <a:gd name="T48" fmla="*/ 2147483647 w 1471"/>
              <a:gd name="T49" fmla="*/ 2147483647 h 1746"/>
              <a:gd name="T50" fmla="*/ 2147483647 w 1471"/>
              <a:gd name="T51" fmla="*/ 2147483647 h 17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71"/>
              <a:gd name="T79" fmla="*/ 0 h 1746"/>
              <a:gd name="T80" fmla="*/ 1471 w 1471"/>
              <a:gd name="T81" fmla="*/ 1746 h 17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71" h="1746">
                <a:moveTo>
                  <a:pt x="575" y="13"/>
                </a:moveTo>
                <a:cubicBezTo>
                  <a:pt x="650" y="20"/>
                  <a:pt x="725" y="18"/>
                  <a:pt x="800" y="21"/>
                </a:cubicBezTo>
                <a:cubicBezTo>
                  <a:pt x="864" y="39"/>
                  <a:pt x="893" y="86"/>
                  <a:pt x="944" y="128"/>
                </a:cubicBezTo>
                <a:cubicBezTo>
                  <a:pt x="1006" y="178"/>
                  <a:pt x="1066" y="200"/>
                  <a:pt x="1119" y="268"/>
                </a:cubicBezTo>
                <a:cubicBezTo>
                  <a:pt x="1180" y="347"/>
                  <a:pt x="1220" y="438"/>
                  <a:pt x="1299" y="498"/>
                </a:cubicBezTo>
                <a:cubicBezTo>
                  <a:pt x="1324" y="537"/>
                  <a:pt x="1348" y="575"/>
                  <a:pt x="1372" y="614"/>
                </a:cubicBezTo>
                <a:cubicBezTo>
                  <a:pt x="1382" y="629"/>
                  <a:pt x="1387" y="646"/>
                  <a:pt x="1393" y="663"/>
                </a:cubicBezTo>
                <a:cubicBezTo>
                  <a:pt x="1398" y="688"/>
                  <a:pt x="1402" y="742"/>
                  <a:pt x="1401" y="762"/>
                </a:cubicBezTo>
                <a:cubicBezTo>
                  <a:pt x="1410" y="817"/>
                  <a:pt x="1471" y="914"/>
                  <a:pt x="1446" y="993"/>
                </a:cubicBezTo>
                <a:cubicBezTo>
                  <a:pt x="1408" y="1105"/>
                  <a:pt x="1291" y="1129"/>
                  <a:pt x="1249" y="1239"/>
                </a:cubicBezTo>
                <a:cubicBezTo>
                  <a:pt x="1236" y="1273"/>
                  <a:pt x="1217" y="1304"/>
                  <a:pt x="1205" y="1338"/>
                </a:cubicBezTo>
                <a:cubicBezTo>
                  <a:pt x="1184" y="1397"/>
                  <a:pt x="1173" y="1462"/>
                  <a:pt x="1148" y="1519"/>
                </a:cubicBezTo>
                <a:cubicBezTo>
                  <a:pt x="1131" y="1556"/>
                  <a:pt x="1112" y="1596"/>
                  <a:pt x="1097" y="1634"/>
                </a:cubicBezTo>
                <a:cubicBezTo>
                  <a:pt x="1092" y="1645"/>
                  <a:pt x="1076" y="1712"/>
                  <a:pt x="1067" y="1724"/>
                </a:cubicBezTo>
                <a:cubicBezTo>
                  <a:pt x="1053" y="1743"/>
                  <a:pt x="1024" y="1737"/>
                  <a:pt x="1002" y="1741"/>
                </a:cubicBezTo>
                <a:cubicBezTo>
                  <a:pt x="908" y="1735"/>
                  <a:pt x="812" y="1746"/>
                  <a:pt x="720" y="1724"/>
                </a:cubicBezTo>
                <a:cubicBezTo>
                  <a:pt x="701" y="1720"/>
                  <a:pt x="704" y="1683"/>
                  <a:pt x="691" y="1667"/>
                </a:cubicBezTo>
                <a:cubicBezTo>
                  <a:pt x="626" y="1590"/>
                  <a:pt x="546" y="1543"/>
                  <a:pt x="481" y="1469"/>
                </a:cubicBezTo>
                <a:cubicBezTo>
                  <a:pt x="448" y="1432"/>
                  <a:pt x="446" y="1407"/>
                  <a:pt x="401" y="1395"/>
                </a:cubicBezTo>
                <a:cubicBezTo>
                  <a:pt x="357" y="1345"/>
                  <a:pt x="311" y="1308"/>
                  <a:pt x="278" y="1247"/>
                </a:cubicBezTo>
                <a:cubicBezTo>
                  <a:pt x="262" y="1218"/>
                  <a:pt x="175" y="1208"/>
                  <a:pt x="154" y="1182"/>
                </a:cubicBezTo>
                <a:cubicBezTo>
                  <a:pt x="85" y="1092"/>
                  <a:pt x="88" y="1101"/>
                  <a:pt x="22" y="1051"/>
                </a:cubicBezTo>
                <a:cubicBezTo>
                  <a:pt x="0" y="1006"/>
                  <a:pt x="27" y="954"/>
                  <a:pt x="24" y="910"/>
                </a:cubicBezTo>
                <a:cubicBezTo>
                  <a:pt x="15" y="869"/>
                  <a:pt x="10" y="827"/>
                  <a:pt x="2" y="786"/>
                </a:cubicBezTo>
                <a:cubicBezTo>
                  <a:pt x="72" y="656"/>
                  <a:pt x="420" y="277"/>
                  <a:pt x="442" y="129"/>
                </a:cubicBezTo>
                <a:cubicBezTo>
                  <a:pt x="537" y="0"/>
                  <a:pt x="515" y="31"/>
                  <a:pt x="575" y="13"/>
                </a:cubicBezTo>
                <a:close/>
              </a:path>
            </a:pathLst>
          </a:custGeom>
          <a:blipFill dpi="0" rotWithShape="1">
            <a:blip r:embed="rId2"/>
            <a:srcRect/>
            <a:tile tx="0" ty="0" sx="100000" sy="100000" flip="none" algn="tl"/>
          </a:blipFill>
          <a:ln w="19050">
            <a:solidFill>
              <a:schemeClr val="tx1"/>
            </a:solidFill>
            <a:prstDash val="dash"/>
            <a:round/>
            <a:headEnd/>
            <a:tailEnd/>
          </a:ln>
        </p:spPr>
        <p:txBody>
          <a:bodyPr/>
          <a:lstStyle/>
          <a:p>
            <a:endParaRPr lang="en-US"/>
          </a:p>
        </p:txBody>
      </p:sp>
      <p:sp>
        <p:nvSpPr>
          <p:cNvPr id="5154" name="Freeform 34"/>
          <p:cNvSpPr>
            <a:spLocks/>
          </p:cNvSpPr>
          <p:nvPr/>
        </p:nvSpPr>
        <p:spPr bwMode="auto">
          <a:xfrm>
            <a:off x="2421509" y="2897411"/>
            <a:ext cx="2103438" cy="2763837"/>
          </a:xfrm>
          <a:custGeom>
            <a:avLst/>
            <a:gdLst>
              <a:gd name="T0" fmla="*/ 2147483647 w 1325"/>
              <a:gd name="T1" fmla="*/ 2147483647 h 1741"/>
              <a:gd name="T2" fmla="*/ 2147483647 w 1325"/>
              <a:gd name="T3" fmla="*/ 2147483647 h 1741"/>
              <a:gd name="T4" fmla="*/ 2147483647 w 1325"/>
              <a:gd name="T5" fmla="*/ 2147483647 h 1741"/>
              <a:gd name="T6" fmla="*/ 2147483647 w 1325"/>
              <a:gd name="T7" fmla="*/ 2147483647 h 1741"/>
              <a:gd name="T8" fmla="*/ 2147483647 w 1325"/>
              <a:gd name="T9" fmla="*/ 2147483647 h 1741"/>
              <a:gd name="T10" fmla="*/ 2147483647 w 1325"/>
              <a:gd name="T11" fmla="*/ 2147483647 h 1741"/>
              <a:gd name="T12" fmla="*/ 2147483647 w 1325"/>
              <a:gd name="T13" fmla="*/ 2147483647 h 1741"/>
              <a:gd name="T14" fmla="*/ 2147483647 w 1325"/>
              <a:gd name="T15" fmla="*/ 2147483647 h 1741"/>
              <a:gd name="T16" fmla="*/ 2147483647 w 1325"/>
              <a:gd name="T17" fmla="*/ 2147483647 h 1741"/>
              <a:gd name="T18" fmla="*/ 2147483647 w 1325"/>
              <a:gd name="T19" fmla="*/ 2147483647 h 1741"/>
              <a:gd name="T20" fmla="*/ 2147483647 w 1325"/>
              <a:gd name="T21" fmla="*/ 2147483647 h 1741"/>
              <a:gd name="T22" fmla="*/ 2147483647 w 1325"/>
              <a:gd name="T23" fmla="*/ 2147483647 h 1741"/>
              <a:gd name="T24" fmla="*/ 2147483647 w 1325"/>
              <a:gd name="T25" fmla="*/ 2147483647 h 1741"/>
              <a:gd name="T26" fmla="*/ 2147483647 w 1325"/>
              <a:gd name="T27" fmla="*/ 2147483647 h 1741"/>
              <a:gd name="T28" fmla="*/ 2147483647 w 1325"/>
              <a:gd name="T29" fmla="*/ 2147483647 h 1741"/>
              <a:gd name="T30" fmla="*/ 2147483647 w 1325"/>
              <a:gd name="T31" fmla="*/ 2147483647 h 1741"/>
              <a:gd name="T32" fmla="*/ 2147483647 w 1325"/>
              <a:gd name="T33" fmla="*/ 2147483647 h 1741"/>
              <a:gd name="T34" fmla="*/ 2147483647 w 1325"/>
              <a:gd name="T35" fmla="*/ 2147483647 h 1741"/>
              <a:gd name="T36" fmla="*/ 2147483647 w 1325"/>
              <a:gd name="T37" fmla="*/ 2147483647 h 1741"/>
              <a:gd name="T38" fmla="*/ 2147483647 w 1325"/>
              <a:gd name="T39" fmla="*/ 2147483647 h 17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25"/>
              <a:gd name="T61" fmla="*/ 0 h 1741"/>
              <a:gd name="T62" fmla="*/ 1325 w 1325"/>
              <a:gd name="T63" fmla="*/ 1741 h 17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25" h="1741">
                <a:moveTo>
                  <a:pt x="483" y="13"/>
                </a:moveTo>
                <a:cubicBezTo>
                  <a:pt x="558" y="20"/>
                  <a:pt x="633" y="18"/>
                  <a:pt x="708" y="21"/>
                </a:cubicBezTo>
                <a:cubicBezTo>
                  <a:pt x="772" y="39"/>
                  <a:pt x="801" y="86"/>
                  <a:pt x="852" y="128"/>
                </a:cubicBezTo>
                <a:cubicBezTo>
                  <a:pt x="914" y="178"/>
                  <a:pt x="974" y="200"/>
                  <a:pt x="1027" y="268"/>
                </a:cubicBezTo>
                <a:cubicBezTo>
                  <a:pt x="1088" y="347"/>
                  <a:pt x="1128" y="438"/>
                  <a:pt x="1207" y="498"/>
                </a:cubicBezTo>
                <a:cubicBezTo>
                  <a:pt x="1253" y="564"/>
                  <a:pt x="1276" y="581"/>
                  <a:pt x="1301" y="663"/>
                </a:cubicBezTo>
                <a:cubicBezTo>
                  <a:pt x="1309" y="727"/>
                  <a:pt x="1325" y="794"/>
                  <a:pt x="1301" y="890"/>
                </a:cubicBezTo>
                <a:cubicBezTo>
                  <a:pt x="1277" y="986"/>
                  <a:pt x="1188" y="1164"/>
                  <a:pt x="1157" y="1239"/>
                </a:cubicBezTo>
                <a:cubicBezTo>
                  <a:pt x="1144" y="1273"/>
                  <a:pt x="1125" y="1304"/>
                  <a:pt x="1113" y="1338"/>
                </a:cubicBezTo>
                <a:cubicBezTo>
                  <a:pt x="1092" y="1397"/>
                  <a:pt x="1081" y="1462"/>
                  <a:pt x="1056" y="1519"/>
                </a:cubicBezTo>
                <a:cubicBezTo>
                  <a:pt x="1039" y="1556"/>
                  <a:pt x="1020" y="1596"/>
                  <a:pt x="1005" y="1634"/>
                </a:cubicBezTo>
                <a:cubicBezTo>
                  <a:pt x="981" y="1671"/>
                  <a:pt x="978" y="1736"/>
                  <a:pt x="910" y="1741"/>
                </a:cubicBezTo>
                <a:cubicBezTo>
                  <a:pt x="847" y="1731"/>
                  <a:pt x="697" y="1700"/>
                  <a:pt x="599" y="1667"/>
                </a:cubicBezTo>
                <a:cubicBezTo>
                  <a:pt x="534" y="1590"/>
                  <a:pt x="386" y="1614"/>
                  <a:pt x="321" y="1540"/>
                </a:cubicBezTo>
                <a:cubicBezTo>
                  <a:pt x="252" y="1470"/>
                  <a:pt x="226" y="1326"/>
                  <a:pt x="186" y="1247"/>
                </a:cubicBezTo>
                <a:cubicBezTo>
                  <a:pt x="148" y="1192"/>
                  <a:pt x="112" y="1118"/>
                  <a:pt x="83" y="1063"/>
                </a:cubicBezTo>
                <a:cubicBezTo>
                  <a:pt x="61" y="1018"/>
                  <a:pt x="12" y="959"/>
                  <a:pt x="9" y="915"/>
                </a:cubicBezTo>
                <a:cubicBezTo>
                  <a:pt x="0" y="874"/>
                  <a:pt x="17" y="799"/>
                  <a:pt x="9" y="758"/>
                </a:cubicBezTo>
                <a:cubicBezTo>
                  <a:pt x="79" y="628"/>
                  <a:pt x="328" y="277"/>
                  <a:pt x="350" y="129"/>
                </a:cubicBezTo>
                <a:cubicBezTo>
                  <a:pt x="445" y="0"/>
                  <a:pt x="423" y="31"/>
                  <a:pt x="483" y="13"/>
                </a:cubicBezTo>
                <a:close/>
              </a:path>
            </a:pathLst>
          </a:custGeom>
          <a:blipFill dpi="0" rotWithShape="1">
            <a:blip r:embed="rId3"/>
            <a:srcRect/>
            <a:tile tx="0" ty="0" sx="100000" sy="100000" flip="none" algn="tl"/>
          </a:blipFill>
          <a:ln w="19050">
            <a:solidFill>
              <a:schemeClr val="tx1"/>
            </a:solidFill>
            <a:prstDash val="dash"/>
            <a:round/>
            <a:headEnd/>
            <a:tailEnd/>
          </a:ln>
        </p:spPr>
        <p:txBody>
          <a:bodyPr/>
          <a:lstStyle/>
          <a:p>
            <a:endParaRPr lang="en-US"/>
          </a:p>
        </p:txBody>
      </p:sp>
      <p:sp>
        <p:nvSpPr>
          <p:cNvPr id="5122" name="Rectangle 2"/>
          <p:cNvSpPr>
            <a:spLocks noGrp="1" noChangeArrowheads="1"/>
          </p:cNvSpPr>
          <p:nvPr>
            <p:ph type="title"/>
          </p:nvPr>
        </p:nvSpPr>
        <p:spPr>
          <a:xfrm>
            <a:off x="651447" y="188640"/>
            <a:ext cx="8241033" cy="1280890"/>
          </a:xfrm>
        </p:spPr>
        <p:txBody>
          <a:bodyPr>
            <a:normAutofit/>
          </a:bodyPr>
          <a:lstStyle/>
          <a:p>
            <a:pPr eaLnBrk="1" fontAlgn="auto" hangingPunct="1">
              <a:spcAft>
                <a:spcPts val="0"/>
              </a:spcAft>
              <a:defRPr/>
            </a:pPr>
            <a:r>
              <a:rPr lang="en-US" dirty="0" err="1"/>
              <a:t>Đặc</a:t>
            </a:r>
            <a:r>
              <a:rPr lang="en-US" dirty="0"/>
              <a:t> </a:t>
            </a:r>
            <a:r>
              <a:rPr lang="en-US" dirty="0" err="1"/>
              <a:t>điểm</a:t>
            </a:r>
            <a:r>
              <a:rPr lang="en-US" dirty="0"/>
              <a:t> </a:t>
            </a:r>
            <a:r>
              <a:rPr lang="en-US" dirty="0" err="1"/>
              <a:t>cây</a:t>
            </a:r>
            <a:r>
              <a:rPr lang="en-US" dirty="0"/>
              <a:t> </a:t>
            </a:r>
            <a:r>
              <a:rPr lang="en-US" dirty="0" err="1"/>
              <a:t>nhị</a:t>
            </a:r>
            <a:r>
              <a:rPr lang="en-US" dirty="0"/>
              <a:t> </a:t>
            </a:r>
            <a:r>
              <a:rPr lang="en-US" dirty="0" err="1"/>
              <a:t>phân</a:t>
            </a:r>
            <a:r>
              <a:rPr lang="en-US" dirty="0"/>
              <a:t> </a:t>
            </a:r>
            <a:r>
              <a:rPr lang="en-US" dirty="0" err="1"/>
              <a:t>tìm</a:t>
            </a:r>
            <a:r>
              <a:rPr lang="en-US" dirty="0"/>
              <a:t> </a:t>
            </a:r>
            <a:r>
              <a:rPr lang="en-US" dirty="0" err="1"/>
              <a:t>kiếm</a:t>
            </a:r>
            <a:endParaRPr lang="en-US" dirty="0"/>
          </a:p>
        </p:txBody>
      </p:sp>
      <p:sp>
        <p:nvSpPr>
          <p:cNvPr id="14341" name="Rectangle 3"/>
          <p:cNvSpPr>
            <a:spLocks noGrp="1" noChangeArrowheads="1"/>
          </p:cNvSpPr>
          <p:nvPr>
            <p:ph idx="1"/>
          </p:nvPr>
        </p:nvSpPr>
        <p:spPr>
          <a:xfrm>
            <a:off x="4514851" y="1412874"/>
            <a:ext cx="4477642" cy="5445125"/>
          </a:xfrm>
        </p:spPr>
        <p:txBody>
          <a:bodyPr>
            <a:normAutofit/>
          </a:bodyPr>
          <a:lstStyle/>
          <a:p>
            <a:pPr eaLnBrk="1" hangingPunct="1">
              <a:lnSpc>
                <a:spcPct val="90000"/>
              </a:lnSpc>
            </a:pPr>
            <a:r>
              <a:rPr lang="en-US" dirty="0" err="1" smtClean="0"/>
              <a:t>Là</a:t>
            </a:r>
            <a:r>
              <a:rPr lang="en-US" dirty="0" smtClean="0"/>
              <a:t> </a:t>
            </a:r>
            <a:r>
              <a:rPr lang="en-US" dirty="0" err="1" smtClean="0"/>
              <a:t>cây</a:t>
            </a:r>
            <a:r>
              <a:rPr lang="en-US" dirty="0" smtClean="0"/>
              <a:t> </a:t>
            </a:r>
            <a:r>
              <a:rPr lang="en-US" dirty="0" err="1" smtClean="0">
                <a:solidFill>
                  <a:srgbClr val="FF0000"/>
                </a:solidFill>
              </a:rPr>
              <a:t>nhị</a:t>
            </a:r>
            <a:r>
              <a:rPr lang="en-US" dirty="0" smtClean="0">
                <a:solidFill>
                  <a:srgbClr val="FF0000"/>
                </a:solidFill>
              </a:rPr>
              <a:t> </a:t>
            </a:r>
            <a:r>
              <a:rPr lang="en-US" dirty="0" err="1" smtClean="0">
                <a:solidFill>
                  <a:srgbClr val="FF0000"/>
                </a:solidFill>
              </a:rPr>
              <a:t>phân</a:t>
            </a:r>
            <a:endParaRPr lang="en-US" dirty="0" smtClean="0">
              <a:solidFill>
                <a:srgbClr val="FF0000"/>
              </a:solidFill>
            </a:endParaRPr>
          </a:p>
          <a:p>
            <a:pPr algn="just" eaLnBrk="1" hangingPunct="1">
              <a:lnSpc>
                <a:spcPct val="90000"/>
              </a:lnSpc>
            </a:pP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một</a:t>
            </a:r>
            <a:r>
              <a:rPr lang="en-US" dirty="0" smtClean="0"/>
              <a:t> node </a:t>
            </a:r>
            <a:r>
              <a:rPr lang="en-US" dirty="0" err="1" smtClean="0"/>
              <a:t>bất</a:t>
            </a:r>
            <a:r>
              <a:rPr lang="en-US" dirty="0" smtClean="0"/>
              <a:t> </a:t>
            </a:r>
            <a:r>
              <a:rPr lang="en-US" dirty="0" err="1" smtClean="0"/>
              <a:t>kỳ</a:t>
            </a:r>
            <a:r>
              <a:rPr lang="en-US" dirty="0" smtClean="0"/>
              <a:t> </a:t>
            </a:r>
            <a:r>
              <a:rPr lang="en-US" dirty="0" err="1" smtClean="0"/>
              <a:t>luôn</a:t>
            </a:r>
            <a:r>
              <a:rPr lang="en-US" dirty="0" smtClean="0"/>
              <a:t> </a:t>
            </a:r>
            <a:r>
              <a:rPr lang="en-US" dirty="0" err="1" smtClean="0">
                <a:solidFill>
                  <a:srgbClr val="FF0000"/>
                </a:solidFill>
              </a:rPr>
              <a:t>lớn</a:t>
            </a:r>
            <a:r>
              <a:rPr lang="en-US" dirty="0" smtClean="0">
                <a:solidFill>
                  <a:srgbClr val="FF0000"/>
                </a:solidFill>
              </a:rPr>
              <a:t> </a:t>
            </a:r>
            <a:r>
              <a:rPr lang="en-US" dirty="0" err="1" smtClean="0">
                <a:solidFill>
                  <a:srgbClr val="FF0000"/>
                </a:solidFill>
              </a:rPr>
              <a:t>hơn</a:t>
            </a:r>
            <a:r>
              <a:rPr lang="en-US" dirty="0" smtClean="0">
                <a:solidFill>
                  <a:srgbClr val="FF0000"/>
                </a:solidFill>
              </a:rPr>
              <a:t> </a:t>
            </a:r>
            <a:r>
              <a:rPr lang="en-US" dirty="0" err="1" smtClean="0">
                <a:solidFill>
                  <a:srgbClr val="FF0000"/>
                </a:solidFill>
              </a:rPr>
              <a:t>giá</a:t>
            </a:r>
            <a:r>
              <a:rPr lang="en-US" dirty="0" smtClean="0">
                <a:solidFill>
                  <a:srgbClr val="FF0000"/>
                </a:solidFill>
              </a:rPr>
              <a:t> </a:t>
            </a:r>
            <a:r>
              <a:rPr lang="en-US" dirty="0" err="1" smtClean="0">
                <a:solidFill>
                  <a:srgbClr val="FF0000"/>
                </a:solidFill>
              </a:rPr>
              <a:t>trị</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tất</a:t>
            </a:r>
            <a:r>
              <a:rPr lang="en-US" dirty="0" smtClean="0">
                <a:solidFill>
                  <a:srgbClr val="FF0000"/>
                </a:solidFill>
              </a:rPr>
              <a:t> </a:t>
            </a:r>
            <a:r>
              <a:rPr lang="en-US" dirty="0" err="1" smtClean="0">
                <a:solidFill>
                  <a:srgbClr val="FF0000"/>
                </a:solidFill>
              </a:rPr>
              <a:t>cả</a:t>
            </a:r>
            <a:r>
              <a:rPr lang="en-US" dirty="0" smtClean="0">
                <a:solidFill>
                  <a:srgbClr val="FF0000"/>
                </a:solidFill>
              </a:rPr>
              <a:t> </a:t>
            </a:r>
            <a:r>
              <a:rPr lang="en-US" dirty="0" err="1" smtClean="0">
                <a:solidFill>
                  <a:srgbClr val="FF0000"/>
                </a:solidFill>
              </a:rPr>
              <a:t>các</a:t>
            </a:r>
            <a:r>
              <a:rPr lang="en-US" dirty="0" smtClean="0">
                <a:solidFill>
                  <a:srgbClr val="FF0000"/>
                </a:solidFill>
              </a:rPr>
              <a:t> node </a:t>
            </a:r>
            <a:r>
              <a:rPr lang="en-US" dirty="0" err="1" smtClean="0">
                <a:solidFill>
                  <a:srgbClr val="FF0000"/>
                </a:solidFill>
              </a:rPr>
              <a:t>bên</a:t>
            </a:r>
            <a:r>
              <a:rPr lang="en-US" dirty="0" smtClean="0">
                <a:solidFill>
                  <a:srgbClr val="FF0000"/>
                </a:solidFill>
              </a:rPr>
              <a:t> </a:t>
            </a:r>
            <a:r>
              <a:rPr lang="en-US" dirty="0" err="1" smtClean="0">
                <a:solidFill>
                  <a:srgbClr val="FF0000"/>
                </a:solidFill>
              </a:rPr>
              <a:t>trái</a:t>
            </a:r>
            <a:r>
              <a:rPr lang="en-US" dirty="0" smtClean="0">
                <a:solidFill>
                  <a:srgbClr val="FF0000"/>
                </a:solidFill>
              </a:rPr>
              <a:t> </a:t>
            </a:r>
            <a:r>
              <a:rPr lang="en-US" dirty="0" err="1" smtClean="0">
                <a:solidFill>
                  <a:srgbClr val="FF0000"/>
                </a:solidFill>
              </a:rPr>
              <a:t>và</a:t>
            </a:r>
            <a:r>
              <a:rPr lang="en-US" dirty="0" smtClean="0">
                <a:solidFill>
                  <a:srgbClr val="FF0000"/>
                </a:solidFill>
              </a:rPr>
              <a:t> </a:t>
            </a:r>
            <a:r>
              <a:rPr lang="en-US" dirty="0" err="1" smtClean="0">
                <a:solidFill>
                  <a:srgbClr val="FF0000"/>
                </a:solidFill>
              </a:rPr>
              <a:t>nhỏ</a:t>
            </a:r>
            <a:r>
              <a:rPr lang="en-US" dirty="0" smtClean="0">
                <a:solidFill>
                  <a:srgbClr val="FF0000"/>
                </a:solidFill>
              </a:rPr>
              <a:t> </a:t>
            </a:r>
            <a:r>
              <a:rPr lang="en-US" dirty="0" err="1" smtClean="0">
                <a:solidFill>
                  <a:srgbClr val="FF0000"/>
                </a:solidFill>
              </a:rPr>
              <a:t>hơn</a:t>
            </a:r>
            <a:r>
              <a:rPr lang="en-US" dirty="0" smtClean="0">
                <a:solidFill>
                  <a:srgbClr val="FF0000"/>
                </a:solidFill>
              </a:rPr>
              <a:t> </a:t>
            </a:r>
            <a:r>
              <a:rPr lang="en-US" dirty="0" err="1" smtClean="0">
                <a:solidFill>
                  <a:srgbClr val="FF0000"/>
                </a:solidFill>
              </a:rPr>
              <a:t>giá</a:t>
            </a:r>
            <a:r>
              <a:rPr lang="en-US" dirty="0" smtClean="0">
                <a:solidFill>
                  <a:srgbClr val="FF0000"/>
                </a:solidFill>
              </a:rPr>
              <a:t> </a:t>
            </a:r>
            <a:r>
              <a:rPr lang="en-US" dirty="0" err="1" smtClean="0">
                <a:solidFill>
                  <a:srgbClr val="FF0000"/>
                </a:solidFill>
              </a:rPr>
              <a:t>trị</a:t>
            </a:r>
            <a:r>
              <a:rPr lang="en-US" dirty="0" smtClean="0">
                <a:solidFill>
                  <a:srgbClr val="FF0000"/>
                </a:solidFill>
              </a:rPr>
              <a:t> </a:t>
            </a:r>
            <a:r>
              <a:rPr lang="en-US" dirty="0" err="1" smtClean="0">
                <a:solidFill>
                  <a:srgbClr val="FF0000"/>
                </a:solidFill>
              </a:rPr>
              <a:t>tất</a:t>
            </a:r>
            <a:r>
              <a:rPr lang="en-US" dirty="0" smtClean="0">
                <a:solidFill>
                  <a:srgbClr val="FF0000"/>
                </a:solidFill>
              </a:rPr>
              <a:t> </a:t>
            </a:r>
            <a:r>
              <a:rPr lang="en-US" dirty="0" err="1" smtClean="0">
                <a:solidFill>
                  <a:srgbClr val="FF0000"/>
                </a:solidFill>
              </a:rPr>
              <a:t>cả</a:t>
            </a:r>
            <a:r>
              <a:rPr lang="en-US" dirty="0" smtClean="0">
                <a:solidFill>
                  <a:srgbClr val="FF0000"/>
                </a:solidFill>
              </a:rPr>
              <a:t> </a:t>
            </a:r>
            <a:r>
              <a:rPr lang="en-US" dirty="0" err="1" smtClean="0">
                <a:solidFill>
                  <a:srgbClr val="FF0000"/>
                </a:solidFill>
              </a:rPr>
              <a:t>các</a:t>
            </a:r>
            <a:r>
              <a:rPr lang="en-US" dirty="0" smtClean="0">
                <a:solidFill>
                  <a:srgbClr val="FF0000"/>
                </a:solidFill>
              </a:rPr>
              <a:t> node </a:t>
            </a:r>
            <a:r>
              <a:rPr lang="en-US" dirty="0" err="1" smtClean="0">
                <a:solidFill>
                  <a:srgbClr val="FF0000"/>
                </a:solidFill>
              </a:rPr>
              <a:t>bên</a:t>
            </a:r>
            <a:r>
              <a:rPr lang="en-US" dirty="0" smtClean="0">
                <a:solidFill>
                  <a:srgbClr val="FF0000"/>
                </a:solidFill>
              </a:rPr>
              <a:t> </a:t>
            </a:r>
            <a:r>
              <a:rPr lang="en-US" dirty="0" err="1" smtClean="0">
                <a:solidFill>
                  <a:srgbClr val="FF0000"/>
                </a:solidFill>
              </a:rPr>
              <a:t>phải</a:t>
            </a:r>
            <a:endParaRPr lang="en-US" dirty="0" smtClean="0">
              <a:solidFill>
                <a:srgbClr val="FF0000"/>
              </a:solidFill>
            </a:endParaRPr>
          </a:p>
          <a:p>
            <a:pPr algn="just" eaLnBrk="1" hangingPunct="1">
              <a:lnSpc>
                <a:spcPct val="90000"/>
              </a:lnSpc>
              <a:buFont typeface="Wingdings" pitchFamily="2" charset="2"/>
              <a:buNone/>
            </a:pPr>
            <a:r>
              <a:rPr lang="en-US" dirty="0" smtClean="0">
                <a:sym typeface="Wingdings" pitchFamily="2" charset="2"/>
              </a:rPr>
              <a:t></a:t>
            </a:r>
            <a:r>
              <a:rPr lang="en-US" dirty="0" err="1" smtClean="0">
                <a:sym typeface="Wingdings" pitchFamily="2" charset="2"/>
              </a:rPr>
              <a:t>Nút</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a:t>
            </a:r>
            <a:r>
              <a:rPr lang="en-US" dirty="0" err="1" smtClean="0">
                <a:sym typeface="Wingdings" pitchFamily="2" charset="2"/>
              </a:rPr>
              <a:t>nhỏ</a:t>
            </a:r>
            <a:r>
              <a:rPr lang="en-US" dirty="0" smtClean="0">
                <a:sym typeface="Wingdings" pitchFamily="2" charset="2"/>
              </a:rPr>
              <a:t> </a:t>
            </a:r>
            <a:r>
              <a:rPr lang="en-US" dirty="0" err="1" smtClean="0">
                <a:sym typeface="Wingdings" pitchFamily="2" charset="2"/>
              </a:rPr>
              <a:t>nhất</a:t>
            </a:r>
            <a:r>
              <a:rPr lang="en-US" dirty="0" smtClean="0">
                <a:sym typeface="Wingdings" pitchFamily="2" charset="2"/>
              </a:rPr>
              <a:t> </a:t>
            </a:r>
            <a:r>
              <a:rPr lang="en-US" dirty="0" err="1" smtClean="0">
                <a:sym typeface="Wingdings" pitchFamily="2" charset="2"/>
              </a:rPr>
              <a:t>nằm</a:t>
            </a:r>
            <a:r>
              <a:rPr lang="en-US" dirty="0" smtClean="0">
                <a:sym typeface="Wingdings" pitchFamily="2" charset="2"/>
              </a:rPr>
              <a:t> ở </a:t>
            </a:r>
            <a:r>
              <a:rPr lang="en-US" dirty="0" err="1" smtClean="0">
                <a:sym typeface="Wingdings" pitchFamily="2" charset="2"/>
              </a:rPr>
              <a:t>trái</a:t>
            </a:r>
            <a:r>
              <a:rPr lang="en-US" dirty="0" smtClean="0">
                <a:sym typeface="Wingdings" pitchFamily="2" charset="2"/>
              </a:rPr>
              <a:t> </a:t>
            </a:r>
            <a:r>
              <a:rPr lang="en-US" dirty="0" err="1" smtClean="0">
                <a:sym typeface="Wingdings" pitchFamily="2" charset="2"/>
              </a:rPr>
              <a:t>nhất</a:t>
            </a:r>
            <a:r>
              <a:rPr lang="en-US" dirty="0" smtClean="0">
                <a:sym typeface="Wingdings" pitchFamily="2" charset="2"/>
              </a:rPr>
              <a:t> </a:t>
            </a:r>
            <a:r>
              <a:rPr lang="en-US" dirty="0" err="1" smtClean="0">
                <a:sym typeface="Wingdings" pitchFamily="2" charset="2"/>
              </a:rPr>
              <a:t>của</a:t>
            </a:r>
            <a:r>
              <a:rPr lang="en-US" dirty="0" smtClean="0">
                <a:sym typeface="Wingdings" pitchFamily="2" charset="2"/>
              </a:rPr>
              <a:t> </a:t>
            </a:r>
            <a:r>
              <a:rPr lang="en-US" dirty="0" err="1" smtClean="0">
                <a:sym typeface="Wingdings" pitchFamily="2" charset="2"/>
              </a:rPr>
              <a:t>cây</a:t>
            </a:r>
            <a:r>
              <a:rPr lang="en-US" dirty="0" smtClean="0">
                <a:sym typeface="Wingdings" pitchFamily="2" charset="2"/>
              </a:rPr>
              <a:t>  </a:t>
            </a:r>
          </a:p>
          <a:p>
            <a:pPr algn="just" eaLnBrk="1" hangingPunct="1">
              <a:lnSpc>
                <a:spcPct val="90000"/>
              </a:lnSpc>
              <a:buFont typeface="Wingdings" pitchFamily="2" charset="2"/>
              <a:buNone/>
            </a:pPr>
            <a:r>
              <a:rPr lang="en-US" dirty="0" smtClean="0">
                <a:sym typeface="Wingdings" pitchFamily="2" charset="2"/>
              </a:rPr>
              <a:t></a:t>
            </a:r>
            <a:r>
              <a:rPr lang="en-US" dirty="0" err="1" smtClean="0">
                <a:sym typeface="Wingdings" pitchFamily="2" charset="2"/>
              </a:rPr>
              <a:t>Nút</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a:t>
            </a:r>
            <a:r>
              <a:rPr lang="en-US" dirty="0" err="1" smtClean="0">
                <a:sym typeface="Wingdings" pitchFamily="2" charset="2"/>
              </a:rPr>
              <a:t>lớn</a:t>
            </a:r>
            <a:r>
              <a:rPr lang="en-US" dirty="0" smtClean="0">
                <a:sym typeface="Wingdings" pitchFamily="2" charset="2"/>
              </a:rPr>
              <a:t> </a:t>
            </a:r>
            <a:r>
              <a:rPr lang="en-US" dirty="0" err="1" smtClean="0">
                <a:sym typeface="Wingdings" pitchFamily="2" charset="2"/>
              </a:rPr>
              <a:t>nhất</a:t>
            </a:r>
            <a:r>
              <a:rPr lang="en-US" dirty="0" smtClean="0">
                <a:sym typeface="Wingdings" pitchFamily="2" charset="2"/>
              </a:rPr>
              <a:t> </a:t>
            </a:r>
            <a:r>
              <a:rPr lang="en-US" dirty="0" err="1" smtClean="0">
                <a:sym typeface="Wingdings" pitchFamily="2" charset="2"/>
              </a:rPr>
              <a:t>nằm</a:t>
            </a:r>
            <a:r>
              <a:rPr lang="en-US" dirty="0" smtClean="0">
                <a:sym typeface="Wingdings" pitchFamily="2" charset="2"/>
              </a:rPr>
              <a:t> ở </a:t>
            </a: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nhất</a:t>
            </a:r>
            <a:r>
              <a:rPr lang="en-US" dirty="0" smtClean="0">
                <a:sym typeface="Wingdings" pitchFamily="2" charset="2"/>
              </a:rPr>
              <a:t> </a:t>
            </a:r>
            <a:r>
              <a:rPr lang="en-US" dirty="0" err="1" smtClean="0">
                <a:sym typeface="Wingdings" pitchFamily="2" charset="2"/>
              </a:rPr>
              <a:t>của</a:t>
            </a:r>
            <a:r>
              <a:rPr lang="en-US" dirty="0" smtClean="0">
                <a:sym typeface="Wingdings" pitchFamily="2" charset="2"/>
              </a:rPr>
              <a:t> </a:t>
            </a:r>
            <a:r>
              <a:rPr lang="en-US" dirty="0" err="1" smtClean="0">
                <a:sym typeface="Wingdings" pitchFamily="2" charset="2"/>
              </a:rPr>
              <a:t>cây</a:t>
            </a:r>
            <a:endParaRPr lang="en-US" dirty="0" smtClean="0"/>
          </a:p>
        </p:txBody>
      </p:sp>
      <p:sp>
        <p:nvSpPr>
          <p:cNvPr id="14359" name="Slide Number Placeholder 2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F298A7D-B445-495A-A0BB-8F21B3EE79EB}" type="slidenum">
              <a:rPr lang="en-US" smtClean="0"/>
              <a:pPr eaLnBrk="1" hangingPunct="1"/>
              <a:t>18</a:t>
            </a:fld>
            <a:endParaRPr lang="en-US" smtClean="0"/>
          </a:p>
        </p:txBody>
      </p:sp>
      <p:sp>
        <p:nvSpPr>
          <p:cNvPr id="5124" name="Oval 4"/>
          <p:cNvSpPr>
            <a:spLocks noChangeArrowheads="1"/>
          </p:cNvSpPr>
          <p:nvPr/>
        </p:nvSpPr>
        <p:spPr bwMode="auto">
          <a:xfrm>
            <a:off x="2018284" y="2254473"/>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lgn="ctr">
              <a:defRPr/>
            </a:pPr>
            <a:r>
              <a:rPr lang="en-US" sz="2400" b="1">
                <a:solidFill>
                  <a:srgbClr val="000099"/>
                </a:solidFill>
                <a:effectLst>
                  <a:outerShdw blurRad="38100" dist="38100" dir="2700000" algn="tl">
                    <a:srgbClr val="000000"/>
                  </a:outerShdw>
                </a:effectLst>
                <a:latin typeface="Times New Roman" pitchFamily="18" charset="0"/>
              </a:rPr>
              <a:t>7</a:t>
            </a:r>
          </a:p>
        </p:txBody>
      </p:sp>
      <p:sp>
        <p:nvSpPr>
          <p:cNvPr id="5125" name="Oval 5"/>
          <p:cNvSpPr>
            <a:spLocks noChangeArrowheads="1"/>
          </p:cNvSpPr>
          <p:nvPr/>
        </p:nvSpPr>
        <p:spPr bwMode="auto">
          <a:xfrm>
            <a:off x="865759" y="3046636"/>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lgn="ctr">
              <a:defRPr/>
            </a:pPr>
            <a:r>
              <a:rPr lang="en-US" sz="2400" b="1" dirty="0">
                <a:solidFill>
                  <a:srgbClr val="000099"/>
                </a:solidFill>
                <a:latin typeface="Times New Roman" pitchFamily="18" charset="0"/>
              </a:rPr>
              <a:t>3</a:t>
            </a:r>
          </a:p>
        </p:txBody>
      </p:sp>
      <p:sp>
        <p:nvSpPr>
          <p:cNvPr id="5126" name="Oval 6"/>
          <p:cNvSpPr>
            <a:spLocks noChangeArrowheads="1"/>
          </p:cNvSpPr>
          <p:nvPr/>
        </p:nvSpPr>
        <p:spPr bwMode="auto">
          <a:xfrm>
            <a:off x="3242247" y="3046636"/>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lgn="ctr">
              <a:defRPr/>
            </a:pPr>
            <a:r>
              <a:rPr lang="en-US" sz="2400" b="1">
                <a:solidFill>
                  <a:srgbClr val="000099"/>
                </a:solidFill>
                <a:latin typeface="Times New Roman" pitchFamily="18" charset="0"/>
              </a:rPr>
              <a:t>36</a:t>
            </a:r>
          </a:p>
        </p:txBody>
      </p:sp>
      <p:sp>
        <p:nvSpPr>
          <p:cNvPr id="5127" name="Oval 7"/>
          <p:cNvSpPr>
            <a:spLocks noChangeArrowheads="1"/>
          </p:cNvSpPr>
          <p:nvPr/>
        </p:nvSpPr>
        <p:spPr bwMode="auto">
          <a:xfrm>
            <a:off x="146622" y="3911823"/>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lgn="ctr">
              <a:defRPr/>
            </a:pPr>
            <a:r>
              <a:rPr lang="en-US" sz="2400" b="1">
                <a:solidFill>
                  <a:srgbClr val="000099"/>
                </a:solidFill>
                <a:latin typeface="Times New Roman" pitchFamily="18" charset="0"/>
              </a:rPr>
              <a:t>1</a:t>
            </a:r>
          </a:p>
        </p:txBody>
      </p:sp>
      <p:sp>
        <p:nvSpPr>
          <p:cNvPr id="5128" name="Oval 8"/>
          <p:cNvSpPr>
            <a:spLocks noChangeArrowheads="1"/>
          </p:cNvSpPr>
          <p:nvPr/>
        </p:nvSpPr>
        <p:spPr bwMode="auto">
          <a:xfrm>
            <a:off x="1729359" y="3911823"/>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lgn="ctr">
              <a:defRPr/>
            </a:pPr>
            <a:r>
              <a:rPr lang="en-US" sz="2400" b="1">
                <a:solidFill>
                  <a:srgbClr val="000099"/>
                </a:solidFill>
                <a:latin typeface="Times New Roman" pitchFamily="18" charset="0"/>
              </a:rPr>
              <a:t>6</a:t>
            </a:r>
          </a:p>
        </p:txBody>
      </p:sp>
      <p:sp>
        <p:nvSpPr>
          <p:cNvPr id="5129" name="Oval 9"/>
          <p:cNvSpPr>
            <a:spLocks noChangeArrowheads="1"/>
          </p:cNvSpPr>
          <p:nvPr/>
        </p:nvSpPr>
        <p:spPr bwMode="auto">
          <a:xfrm>
            <a:off x="2521522" y="3911823"/>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lgn="ctr">
              <a:defRPr/>
            </a:pPr>
            <a:r>
              <a:rPr lang="en-US" sz="2400" b="1">
                <a:solidFill>
                  <a:srgbClr val="000099"/>
                </a:solidFill>
                <a:latin typeface="Times New Roman" pitchFamily="18" charset="0"/>
              </a:rPr>
              <a:t>15</a:t>
            </a:r>
          </a:p>
        </p:txBody>
      </p:sp>
      <p:sp>
        <p:nvSpPr>
          <p:cNvPr id="5130" name="Oval 10"/>
          <p:cNvSpPr>
            <a:spLocks noChangeArrowheads="1"/>
          </p:cNvSpPr>
          <p:nvPr/>
        </p:nvSpPr>
        <p:spPr bwMode="auto">
          <a:xfrm>
            <a:off x="3961384" y="3911823"/>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lgn="ctr">
              <a:defRPr/>
            </a:pPr>
            <a:r>
              <a:rPr lang="en-US" sz="2400" b="1">
                <a:solidFill>
                  <a:srgbClr val="000099"/>
                </a:solidFill>
                <a:latin typeface="Times New Roman" pitchFamily="18" charset="0"/>
              </a:rPr>
              <a:t>40</a:t>
            </a:r>
          </a:p>
        </p:txBody>
      </p:sp>
      <p:sp>
        <p:nvSpPr>
          <p:cNvPr id="5131" name="Oval 11"/>
          <p:cNvSpPr>
            <a:spLocks noChangeArrowheads="1"/>
          </p:cNvSpPr>
          <p:nvPr/>
        </p:nvSpPr>
        <p:spPr bwMode="auto">
          <a:xfrm>
            <a:off x="2954909" y="4775423"/>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lgn="ctr">
              <a:defRPr/>
            </a:pPr>
            <a:r>
              <a:rPr lang="en-US" sz="2400" b="1">
                <a:solidFill>
                  <a:srgbClr val="000099"/>
                </a:solidFill>
                <a:latin typeface="Times New Roman" pitchFamily="18" charset="0"/>
              </a:rPr>
              <a:t>23</a:t>
            </a:r>
          </a:p>
        </p:txBody>
      </p:sp>
      <p:sp>
        <p:nvSpPr>
          <p:cNvPr id="5132" name="Oval 12"/>
          <p:cNvSpPr>
            <a:spLocks noChangeArrowheads="1"/>
          </p:cNvSpPr>
          <p:nvPr/>
        </p:nvSpPr>
        <p:spPr bwMode="auto">
          <a:xfrm>
            <a:off x="1297559" y="4775423"/>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lgn="ctr">
              <a:defRPr/>
            </a:pPr>
            <a:r>
              <a:rPr lang="en-US" sz="2400" b="1">
                <a:solidFill>
                  <a:srgbClr val="000099"/>
                </a:solidFill>
                <a:latin typeface="Times New Roman" pitchFamily="18" charset="0"/>
              </a:rPr>
              <a:t>4</a:t>
            </a:r>
          </a:p>
        </p:txBody>
      </p:sp>
      <p:sp>
        <p:nvSpPr>
          <p:cNvPr id="14351" name="Line 13"/>
          <p:cNvSpPr>
            <a:spLocks noChangeShapeType="1"/>
          </p:cNvSpPr>
          <p:nvPr/>
        </p:nvSpPr>
        <p:spPr bwMode="auto">
          <a:xfrm flipH="1">
            <a:off x="1297559" y="2616423"/>
            <a:ext cx="792163" cy="50323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Line 14"/>
          <p:cNvSpPr>
            <a:spLocks noChangeShapeType="1"/>
          </p:cNvSpPr>
          <p:nvPr/>
        </p:nvSpPr>
        <p:spPr bwMode="auto">
          <a:xfrm>
            <a:off x="2475484" y="2629123"/>
            <a:ext cx="838200" cy="49053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15"/>
          <p:cNvSpPr>
            <a:spLocks noChangeShapeType="1"/>
          </p:cNvSpPr>
          <p:nvPr/>
        </p:nvSpPr>
        <p:spPr bwMode="auto">
          <a:xfrm flipH="1">
            <a:off x="505397" y="3480023"/>
            <a:ext cx="433387" cy="50323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Line 16"/>
          <p:cNvSpPr>
            <a:spLocks noChangeShapeType="1"/>
          </p:cNvSpPr>
          <p:nvPr/>
        </p:nvSpPr>
        <p:spPr bwMode="auto">
          <a:xfrm>
            <a:off x="1297559" y="3480023"/>
            <a:ext cx="504825" cy="50323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5" name="Line 17"/>
          <p:cNvSpPr>
            <a:spLocks noChangeShapeType="1"/>
          </p:cNvSpPr>
          <p:nvPr/>
        </p:nvSpPr>
        <p:spPr bwMode="auto">
          <a:xfrm flipH="1">
            <a:off x="1657922" y="4416648"/>
            <a:ext cx="215900" cy="4318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18"/>
          <p:cNvSpPr>
            <a:spLocks noChangeShapeType="1"/>
          </p:cNvSpPr>
          <p:nvPr/>
        </p:nvSpPr>
        <p:spPr bwMode="auto">
          <a:xfrm flipH="1">
            <a:off x="2954909" y="3480023"/>
            <a:ext cx="431800" cy="50323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Line 19"/>
          <p:cNvSpPr>
            <a:spLocks noChangeShapeType="1"/>
          </p:cNvSpPr>
          <p:nvPr/>
        </p:nvSpPr>
        <p:spPr bwMode="auto">
          <a:xfrm>
            <a:off x="3674047" y="3480023"/>
            <a:ext cx="431800" cy="50323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8" name="Line 20"/>
          <p:cNvSpPr>
            <a:spLocks noChangeShapeType="1"/>
          </p:cNvSpPr>
          <p:nvPr/>
        </p:nvSpPr>
        <p:spPr bwMode="auto">
          <a:xfrm>
            <a:off x="2881884" y="4343623"/>
            <a:ext cx="215900" cy="5048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repeatCount="indefinite" fill="hold" nodeType="afterEffect">
                                  <p:stCondLst>
                                    <p:cond delay="0"/>
                                  </p:stCondLst>
                                  <p:endCondLst>
                                    <p:cond evt="onNext" delay="0">
                                      <p:tgtEl>
                                        <p:sldTgt/>
                                      </p:tgtEl>
                                    </p:cond>
                                  </p:endCondLst>
                                  <p:childTnLst>
                                    <p:animClr clrSpc="rgb" dir="cw">
                                      <p:cBhvr>
                                        <p:cTn id="6" dur="2000" fill="hold"/>
                                        <p:tgtEl>
                                          <p:spTgt spid="5153"/>
                                        </p:tgtEl>
                                        <p:attrNameLst>
                                          <p:attrName>fillcolor</p:attrName>
                                        </p:attrNameLst>
                                      </p:cBhvr>
                                      <p:to>
                                        <a:schemeClr val="accent2"/>
                                      </p:to>
                                    </p:animClr>
                                    <p:set>
                                      <p:cBhvr>
                                        <p:cTn id="7" dur="2000" fill="hold"/>
                                        <p:tgtEl>
                                          <p:spTgt spid="5153"/>
                                        </p:tgtEl>
                                        <p:attrNameLst>
                                          <p:attrName>fill.type</p:attrName>
                                        </p:attrNameLst>
                                      </p:cBhvr>
                                      <p:to>
                                        <p:strVal val="solid"/>
                                      </p:to>
                                    </p:set>
                                    <p:set>
                                      <p:cBhvr>
                                        <p:cTn id="8" dur="2000" fill="hold"/>
                                        <p:tgtEl>
                                          <p:spTgt spid="5153"/>
                                        </p:tgtEl>
                                        <p:attrNameLst>
                                          <p:attrName>fill.on</p:attrName>
                                        </p:attrNameLst>
                                      </p:cBhvr>
                                      <p:to>
                                        <p:strVal val="true"/>
                                      </p:to>
                                    </p:set>
                                  </p:childTnLst>
                                </p:cTn>
                              </p:par>
                              <p:par>
                                <p:cTn id="9" presetID="1" presetClass="emph" presetSubtype="2" repeatCount="indefinite" fill="hold" nodeType="withEffect">
                                  <p:stCondLst>
                                    <p:cond delay="0"/>
                                  </p:stCondLst>
                                  <p:endCondLst>
                                    <p:cond evt="onNext" delay="0">
                                      <p:tgtEl>
                                        <p:sldTgt/>
                                      </p:tgtEl>
                                    </p:cond>
                                  </p:endCondLst>
                                  <p:childTnLst>
                                    <p:animClr clrSpc="rgb" dir="cw">
                                      <p:cBhvr>
                                        <p:cTn id="10" dur="2000" fill="hold"/>
                                        <p:tgtEl>
                                          <p:spTgt spid="5154"/>
                                        </p:tgtEl>
                                        <p:attrNameLst>
                                          <p:attrName>fillcolor</p:attrName>
                                        </p:attrNameLst>
                                      </p:cBhvr>
                                      <p:to>
                                        <a:schemeClr val="accent2"/>
                                      </p:to>
                                    </p:animClr>
                                    <p:set>
                                      <p:cBhvr>
                                        <p:cTn id="11" dur="2000" fill="hold"/>
                                        <p:tgtEl>
                                          <p:spTgt spid="5154"/>
                                        </p:tgtEl>
                                        <p:attrNameLst>
                                          <p:attrName>fill.type</p:attrName>
                                        </p:attrNameLst>
                                      </p:cBhvr>
                                      <p:to>
                                        <p:strVal val="solid"/>
                                      </p:to>
                                    </p:set>
                                    <p:set>
                                      <p:cBhvr>
                                        <p:cTn id="12" dur="2000" fill="hold"/>
                                        <p:tgtEl>
                                          <p:spTgt spid="515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4624"/>
            <a:ext cx="7886700" cy="1325563"/>
          </a:xfrm>
        </p:spPr>
        <p:txBody>
          <a:bodyPr/>
          <a:lstStyle/>
          <a:p>
            <a:r>
              <a:rPr lang="en-US" dirty="0" err="1" smtClean="0"/>
              <a:t>Định</a:t>
            </a:r>
            <a:r>
              <a:rPr lang="en-US" dirty="0" smtClean="0"/>
              <a:t> </a:t>
            </a:r>
            <a:r>
              <a:rPr lang="en-US" dirty="0" err="1" smtClean="0"/>
              <a:t>nghĩa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endParaRPr lang="en-US" dirty="0"/>
          </a:p>
        </p:txBody>
      </p:sp>
      <p:sp>
        <p:nvSpPr>
          <p:cNvPr id="4" name="Slide Number Placeholder 3"/>
          <p:cNvSpPr>
            <a:spLocks noGrp="1"/>
          </p:cNvSpPr>
          <p:nvPr>
            <p:ph type="sldNum" sz="quarter" idx="12"/>
          </p:nvPr>
        </p:nvSpPr>
        <p:spPr/>
        <p:txBody>
          <a:bodyPr/>
          <a:lstStyle/>
          <a:p>
            <a:pPr>
              <a:defRPr/>
            </a:pPr>
            <a:fld id="{75514897-2CD3-4C86-831B-0AB1BD6E92CA}" type="slidenum">
              <a:rPr lang="en-US" smtClean="0"/>
              <a:pPr>
                <a:defRPr/>
              </a:pPr>
              <a:t>19</a:t>
            </a:fld>
            <a:endParaRPr lang="en-US" dirty="0"/>
          </a:p>
        </p:txBody>
      </p:sp>
      <p:sp>
        <p:nvSpPr>
          <p:cNvPr id="5" name="Rectangle 3"/>
          <p:cNvSpPr txBox="1">
            <a:spLocks noChangeArrowheads="1"/>
          </p:cNvSpPr>
          <p:nvPr/>
        </p:nvSpPr>
        <p:spPr>
          <a:xfrm>
            <a:off x="898525" y="3614515"/>
            <a:ext cx="6854825" cy="3243485"/>
          </a:xfrm>
          <a:prstGeom prst="rect">
            <a:avLst/>
          </a:prstGeom>
        </p:spPr>
        <p:txBody>
          <a:bodyPr>
            <a:noAutofit/>
          </a:bodyPr>
          <a:lstStyle>
            <a:lvl1pPr marL="342900" indent="-342900" algn="l" defTabSz="457200" rtl="0" eaLnBrk="1" latinLnBrk="0" hangingPunct="1">
              <a:spcBef>
                <a:spcPct val="20000"/>
              </a:spcBef>
              <a:spcAft>
                <a:spcPts val="60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6pPr>
            <a:lvl7pPr marL="29718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7pPr>
            <a:lvl8pPr marL="34290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8pPr>
            <a:lvl9pPr marL="38862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9pPr>
          </a:lstStyle>
          <a:p>
            <a:pPr fontAlgn="auto">
              <a:buFont typeface="Wingdings" pitchFamily="2" charset="2"/>
              <a:buNone/>
            </a:pPr>
            <a:r>
              <a:rPr lang="en-US" sz="3200" dirty="0" err="1" smtClean="0"/>
              <a:t>typedef</a:t>
            </a:r>
            <a:r>
              <a:rPr lang="en-US" sz="3200" dirty="0" smtClean="0"/>
              <a:t> </a:t>
            </a:r>
            <a:r>
              <a:rPr lang="en-US" sz="3200" dirty="0" err="1" smtClean="0"/>
              <a:t>struct</a:t>
            </a:r>
            <a:r>
              <a:rPr lang="en-US" sz="3200" dirty="0" smtClean="0"/>
              <a:t> TNODE</a:t>
            </a:r>
          </a:p>
          <a:p>
            <a:pPr fontAlgn="auto">
              <a:buFont typeface="Wingdings" pitchFamily="2" charset="2"/>
              <a:buNone/>
            </a:pPr>
            <a:r>
              <a:rPr lang="en-US" sz="3200" dirty="0" smtClean="0"/>
              <a:t>{</a:t>
            </a:r>
          </a:p>
          <a:p>
            <a:pPr fontAlgn="auto">
              <a:buFont typeface="Wingdings" pitchFamily="2" charset="2"/>
              <a:buNone/>
            </a:pPr>
            <a:r>
              <a:rPr lang="en-US" sz="3200" dirty="0" smtClean="0"/>
              <a:t>	</a:t>
            </a:r>
            <a:r>
              <a:rPr lang="en-US" sz="3200" dirty="0" smtClean="0">
                <a:solidFill>
                  <a:srgbClr val="FF3300"/>
                </a:solidFill>
              </a:rPr>
              <a:t>&lt;Data&gt;</a:t>
            </a:r>
            <a:r>
              <a:rPr lang="en-US" sz="3200" dirty="0" smtClean="0"/>
              <a:t> Key;</a:t>
            </a:r>
          </a:p>
          <a:p>
            <a:pPr fontAlgn="auto">
              <a:buFont typeface="Wingdings" pitchFamily="2" charset="2"/>
              <a:buNone/>
            </a:pPr>
            <a:r>
              <a:rPr lang="en-US" sz="3200" dirty="0" smtClean="0"/>
              <a:t>	</a:t>
            </a:r>
            <a:r>
              <a:rPr lang="en-US" sz="3200" dirty="0" err="1" smtClean="0"/>
              <a:t>struct</a:t>
            </a:r>
            <a:r>
              <a:rPr lang="en-US" sz="3200" dirty="0" smtClean="0"/>
              <a:t> TNODE *</a:t>
            </a:r>
            <a:r>
              <a:rPr lang="en-US" sz="3200" dirty="0" err="1" smtClean="0"/>
              <a:t>pLeft</a:t>
            </a:r>
            <a:r>
              <a:rPr lang="en-US" sz="3200" dirty="0" smtClean="0"/>
              <a:t>, *</a:t>
            </a:r>
            <a:r>
              <a:rPr lang="en-US" sz="3200" dirty="0" err="1" smtClean="0"/>
              <a:t>pRight</a:t>
            </a:r>
            <a:r>
              <a:rPr lang="en-US" sz="3200" dirty="0" smtClean="0"/>
              <a:t>;</a:t>
            </a:r>
          </a:p>
          <a:p>
            <a:pPr fontAlgn="auto">
              <a:buFont typeface="Wingdings" pitchFamily="2" charset="2"/>
              <a:buNone/>
            </a:pPr>
            <a:r>
              <a:rPr lang="en-US" sz="3200" dirty="0" smtClean="0"/>
              <a:t>} *TREE; </a:t>
            </a:r>
          </a:p>
        </p:txBody>
      </p:sp>
      <p:sp>
        <p:nvSpPr>
          <p:cNvPr id="6" name="Rectangle 16"/>
          <p:cNvSpPr>
            <a:spLocks noChangeArrowheads="1"/>
          </p:cNvSpPr>
          <p:nvPr/>
        </p:nvSpPr>
        <p:spPr bwMode="auto">
          <a:xfrm>
            <a:off x="468313" y="1054323"/>
            <a:ext cx="3311525" cy="25193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400" b="1" dirty="0" err="1">
                <a:solidFill>
                  <a:schemeClr val="bg1"/>
                </a:solidFill>
                <a:latin typeface="Times New Roman" pitchFamily="18" charset="0"/>
              </a:rPr>
              <a:t>Nút</a:t>
            </a:r>
            <a:endParaRPr lang="en-US" sz="2400" b="1" dirty="0">
              <a:solidFill>
                <a:schemeClr val="bg1"/>
              </a:solidFill>
              <a:latin typeface="Times New Roman" pitchFamily="18" charset="0"/>
            </a:endParaRPr>
          </a:p>
        </p:txBody>
      </p:sp>
      <p:sp>
        <p:nvSpPr>
          <p:cNvPr id="7" name="Oval 7"/>
          <p:cNvSpPr>
            <a:spLocks noChangeArrowheads="1"/>
          </p:cNvSpPr>
          <p:nvPr/>
        </p:nvSpPr>
        <p:spPr bwMode="auto">
          <a:xfrm>
            <a:off x="1531938" y="1338486"/>
            <a:ext cx="1371600" cy="1371600"/>
          </a:xfrm>
          <a:prstGeom prst="ellipse">
            <a:avLst/>
          </a:prstGeom>
          <a:gradFill rotWithShape="1">
            <a:gsLst>
              <a:gs pos="0">
                <a:srgbClr val="FFFF99"/>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400" b="1">
                <a:solidFill>
                  <a:srgbClr val="000099"/>
                </a:solidFill>
                <a:latin typeface="Times New Roman" pitchFamily="18" charset="0"/>
              </a:rPr>
              <a:t>Giá trị</a:t>
            </a:r>
          </a:p>
        </p:txBody>
      </p:sp>
      <p:sp>
        <p:nvSpPr>
          <p:cNvPr id="8" name="Line 10"/>
          <p:cNvSpPr>
            <a:spLocks noChangeShapeType="1"/>
          </p:cNvSpPr>
          <p:nvPr/>
        </p:nvSpPr>
        <p:spPr bwMode="auto">
          <a:xfrm>
            <a:off x="1608138" y="2329086"/>
            <a:ext cx="12192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1"/>
          <p:cNvSpPr>
            <a:spLocks noChangeShapeType="1"/>
          </p:cNvSpPr>
          <p:nvPr/>
        </p:nvSpPr>
        <p:spPr bwMode="auto">
          <a:xfrm>
            <a:off x="2217738" y="2329086"/>
            <a:ext cx="0" cy="3810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2"/>
          <p:cNvSpPr>
            <a:spLocks noChangeShapeType="1"/>
          </p:cNvSpPr>
          <p:nvPr/>
        </p:nvSpPr>
        <p:spPr bwMode="auto">
          <a:xfrm flipH="1">
            <a:off x="1379538" y="2481486"/>
            <a:ext cx="685800" cy="6858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3"/>
          <p:cNvSpPr>
            <a:spLocks noChangeShapeType="1"/>
          </p:cNvSpPr>
          <p:nvPr/>
        </p:nvSpPr>
        <p:spPr bwMode="auto">
          <a:xfrm>
            <a:off x="2370138" y="2481486"/>
            <a:ext cx="685800" cy="6858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14"/>
          <p:cNvSpPr txBox="1">
            <a:spLocks noChangeArrowheads="1"/>
          </p:cNvSpPr>
          <p:nvPr/>
        </p:nvSpPr>
        <p:spPr bwMode="auto">
          <a:xfrm>
            <a:off x="898525" y="3070448"/>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solidFill>
                  <a:schemeClr val="bg1"/>
                </a:solidFill>
                <a:latin typeface="Arial Unicode MS" pitchFamily="34" charset="-128"/>
              </a:rPr>
              <a:t>Trỏ trái</a:t>
            </a:r>
          </a:p>
        </p:txBody>
      </p:sp>
      <p:sp>
        <p:nvSpPr>
          <p:cNvPr id="13" name="Text Box 15"/>
          <p:cNvSpPr txBox="1">
            <a:spLocks noChangeArrowheads="1"/>
          </p:cNvSpPr>
          <p:nvPr/>
        </p:nvSpPr>
        <p:spPr bwMode="auto">
          <a:xfrm>
            <a:off x="2570163" y="3070448"/>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dirty="0" err="1">
                <a:solidFill>
                  <a:schemeClr val="bg1"/>
                </a:solidFill>
                <a:latin typeface="Arial Unicode MS" pitchFamily="34" charset="-128"/>
              </a:rPr>
              <a:t>Trỏ</a:t>
            </a:r>
            <a:r>
              <a:rPr lang="en-US" dirty="0">
                <a:solidFill>
                  <a:schemeClr val="bg1"/>
                </a:solidFill>
                <a:latin typeface="Arial Unicode MS" pitchFamily="34" charset="-128"/>
              </a:rPr>
              <a:t> </a:t>
            </a:r>
            <a:r>
              <a:rPr lang="en-US" dirty="0" err="1">
                <a:solidFill>
                  <a:schemeClr val="bg1"/>
                </a:solidFill>
                <a:latin typeface="Arial Unicode MS" pitchFamily="34" charset="-128"/>
              </a:rPr>
              <a:t>phải</a:t>
            </a:r>
            <a:endParaRPr lang="en-US" dirty="0">
              <a:solidFill>
                <a:schemeClr val="bg1"/>
              </a:solidFill>
              <a:latin typeface="Arial Unicode MS" pitchFamily="34" charset="-128"/>
            </a:endParaRPr>
          </a:p>
        </p:txBody>
      </p:sp>
      <p:sp>
        <p:nvSpPr>
          <p:cNvPr id="14" name="Rectangle 17"/>
          <p:cNvSpPr>
            <a:spLocks noChangeArrowheads="1"/>
          </p:cNvSpPr>
          <p:nvPr/>
        </p:nvSpPr>
        <p:spPr bwMode="auto">
          <a:xfrm>
            <a:off x="5218113" y="1052736"/>
            <a:ext cx="3457575" cy="25193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400" b="1">
                <a:solidFill>
                  <a:schemeClr val="bg1"/>
                </a:solidFill>
                <a:latin typeface="Times New Roman" pitchFamily="18" charset="0"/>
              </a:rPr>
              <a:t>TNODE</a:t>
            </a:r>
          </a:p>
        </p:txBody>
      </p:sp>
      <p:sp>
        <p:nvSpPr>
          <p:cNvPr id="15" name="Oval 18"/>
          <p:cNvSpPr>
            <a:spLocks noChangeArrowheads="1"/>
          </p:cNvSpPr>
          <p:nvPr/>
        </p:nvSpPr>
        <p:spPr bwMode="auto">
          <a:xfrm>
            <a:off x="6715125" y="1336898"/>
            <a:ext cx="1371600" cy="1371600"/>
          </a:xfrm>
          <a:prstGeom prst="ellipse">
            <a:avLst/>
          </a:prstGeom>
          <a:gradFill rotWithShape="1">
            <a:gsLst>
              <a:gs pos="0">
                <a:srgbClr val="FFFF99"/>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2400" b="1">
                <a:solidFill>
                  <a:srgbClr val="000099"/>
                </a:solidFill>
                <a:latin typeface="Times New Roman" pitchFamily="18" charset="0"/>
              </a:rPr>
              <a:t>Key</a:t>
            </a:r>
          </a:p>
        </p:txBody>
      </p:sp>
      <p:sp>
        <p:nvSpPr>
          <p:cNvPr id="16" name="Line 19"/>
          <p:cNvSpPr>
            <a:spLocks noChangeShapeType="1"/>
          </p:cNvSpPr>
          <p:nvPr/>
        </p:nvSpPr>
        <p:spPr bwMode="auto">
          <a:xfrm>
            <a:off x="6791325" y="2327498"/>
            <a:ext cx="12192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20"/>
          <p:cNvSpPr>
            <a:spLocks noChangeShapeType="1"/>
          </p:cNvSpPr>
          <p:nvPr/>
        </p:nvSpPr>
        <p:spPr bwMode="auto">
          <a:xfrm>
            <a:off x="7400925" y="2327498"/>
            <a:ext cx="0" cy="3810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21"/>
          <p:cNvSpPr>
            <a:spLocks noChangeShapeType="1"/>
          </p:cNvSpPr>
          <p:nvPr/>
        </p:nvSpPr>
        <p:spPr bwMode="auto">
          <a:xfrm flipH="1">
            <a:off x="6562725" y="2479898"/>
            <a:ext cx="685800" cy="6858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22"/>
          <p:cNvSpPr>
            <a:spLocks noChangeShapeType="1"/>
          </p:cNvSpPr>
          <p:nvPr/>
        </p:nvSpPr>
        <p:spPr bwMode="auto">
          <a:xfrm>
            <a:off x="7553325" y="2479898"/>
            <a:ext cx="685800" cy="6858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23"/>
          <p:cNvSpPr txBox="1">
            <a:spLocks noChangeArrowheads="1"/>
          </p:cNvSpPr>
          <p:nvPr/>
        </p:nvSpPr>
        <p:spPr bwMode="auto">
          <a:xfrm>
            <a:off x="6254750" y="3068861"/>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dirty="0" err="1">
                <a:solidFill>
                  <a:schemeClr val="bg1"/>
                </a:solidFill>
                <a:latin typeface="Arial Unicode MS" pitchFamily="34" charset="-128"/>
              </a:rPr>
              <a:t>pLeft</a:t>
            </a:r>
            <a:endParaRPr lang="en-US" dirty="0">
              <a:solidFill>
                <a:schemeClr val="bg1"/>
              </a:solidFill>
              <a:latin typeface="Arial Unicode MS" pitchFamily="34" charset="-128"/>
            </a:endParaRPr>
          </a:p>
        </p:txBody>
      </p:sp>
      <p:sp>
        <p:nvSpPr>
          <p:cNvPr id="21" name="Text Box 24"/>
          <p:cNvSpPr txBox="1">
            <a:spLocks noChangeArrowheads="1"/>
          </p:cNvSpPr>
          <p:nvPr/>
        </p:nvSpPr>
        <p:spPr bwMode="auto">
          <a:xfrm>
            <a:off x="7753350" y="3068861"/>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dirty="0" err="1">
                <a:solidFill>
                  <a:schemeClr val="bg1"/>
                </a:solidFill>
                <a:latin typeface="Arial Unicode MS" pitchFamily="34" charset="-128"/>
              </a:rPr>
              <a:t>pRight</a:t>
            </a:r>
            <a:endParaRPr lang="en-US" dirty="0">
              <a:solidFill>
                <a:schemeClr val="bg1"/>
              </a:solidFill>
              <a:latin typeface="Arial Unicode MS" pitchFamily="34" charset="-128"/>
            </a:endParaRPr>
          </a:p>
        </p:txBody>
      </p:sp>
      <p:sp>
        <p:nvSpPr>
          <p:cNvPr id="22" name="Line 25"/>
          <p:cNvSpPr>
            <a:spLocks noChangeShapeType="1"/>
          </p:cNvSpPr>
          <p:nvPr/>
        </p:nvSpPr>
        <p:spPr bwMode="auto">
          <a:xfrm>
            <a:off x="3805238" y="2276698"/>
            <a:ext cx="136842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479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2775" y="228600"/>
            <a:ext cx="8153400" cy="990600"/>
          </a:xfrm>
        </p:spPr>
        <p:txBody>
          <a:bodyPr/>
          <a:lstStyle/>
          <a:p>
            <a:pPr eaLnBrk="1" hangingPunct="1"/>
            <a:r>
              <a:rPr lang="en-US" altLang="en-US" smtClean="0"/>
              <a:t>Tree – Định nghĩa</a:t>
            </a:r>
          </a:p>
        </p:txBody>
      </p:sp>
      <p:sp>
        <p:nvSpPr>
          <p:cNvPr id="6" name="Slide Number Placeholder 5"/>
          <p:cNvSpPr>
            <a:spLocks noGrp="1"/>
          </p:cNvSpPr>
          <p:nvPr>
            <p:ph type="sldNum"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842B5D0-DCE7-4EEC-BEA4-FE4975F73EE5}" type="slidenum">
              <a:rPr lang="en-US" altLang="en-US" sz="1200">
                <a:solidFill>
                  <a:srgbClr val="FFFFFF"/>
                </a:solidFill>
              </a:rPr>
              <a:pPr eaLnBrk="1" hangingPunct="1">
                <a:lnSpc>
                  <a:spcPct val="80000"/>
                </a:lnSpc>
              </a:pPr>
              <a:t>2</a:t>
            </a:fld>
            <a:endParaRPr lang="en-US" altLang="en-US" sz="1200">
              <a:solidFill>
                <a:srgbClr val="FFFFFF"/>
              </a:solidFill>
            </a:endParaRPr>
          </a:p>
        </p:txBody>
      </p:sp>
      <p:sp>
        <p:nvSpPr>
          <p:cNvPr id="17412" name="Rectangle 3"/>
          <p:cNvSpPr>
            <a:spLocks noGrp="1" noChangeArrowheads="1"/>
          </p:cNvSpPr>
          <p:nvPr>
            <p:ph sz="quarter" idx="1"/>
          </p:nvPr>
        </p:nvSpPr>
        <p:spPr>
          <a:xfrm>
            <a:off x="612775" y="1600200"/>
            <a:ext cx="8153400" cy="4495800"/>
          </a:xfrm>
        </p:spPr>
        <p:txBody>
          <a:bodyPr>
            <a:normAutofit fontScale="92500" lnSpcReduction="10000"/>
          </a:bodyPr>
          <a:lstStyle/>
          <a:p>
            <a:pPr eaLnBrk="1" hangingPunct="1"/>
            <a:r>
              <a:rPr lang="en-US" altLang="en-US" smtClean="0"/>
              <a:t>Cây là một tập hợp T các phần tử (gọi là </a:t>
            </a:r>
            <a:r>
              <a:rPr lang="en-US" altLang="en-US" smtClean="0">
                <a:solidFill>
                  <a:srgbClr val="FF0000"/>
                </a:solidFill>
              </a:rPr>
              <a:t>nút</a:t>
            </a:r>
            <a:r>
              <a:rPr lang="en-US" altLang="en-US" smtClean="0"/>
              <a:t> của cây) trong đó có 1 nút đặc biệt được gọi là </a:t>
            </a:r>
            <a:r>
              <a:rPr lang="en-US" altLang="en-US" smtClean="0">
                <a:solidFill>
                  <a:srgbClr val="FF0000"/>
                </a:solidFill>
              </a:rPr>
              <a:t>gốc</a:t>
            </a:r>
            <a:r>
              <a:rPr lang="en-US" altLang="en-US" smtClean="0"/>
              <a:t>, các nút còn lại được chia thành những tập rời nhau T</a:t>
            </a:r>
            <a:r>
              <a:rPr lang="en-US" altLang="en-US" baseline="-25000" smtClean="0"/>
              <a:t>1</a:t>
            </a:r>
            <a:r>
              <a:rPr lang="en-US" altLang="en-US" smtClean="0"/>
              <a:t>, T</a:t>
            </a:r>
            <a:r>
              <a:rPr lang="en-US" altLang="en-US" baseline="-25000" smtClean="0"/>
              <a:t>2</a:t>
            </a:r>
            <a:r>
              <a:rPr lang="en-US" altLang="en-US" smtClean="0"/>
              <a:t> , ... , T</a:t>
            </a:r>
            <a:r>
              <a:rPr lang="en-US" altLang="en-US" baseline="-25000" smtClean="0"/>
              <a:t>n</a:t>
            </a:r>
            <a:r>
              <a:rPr lang="en-US" altLang="en-US" smtClean="0"/>
              <a:t> theo quan hệ phân cấp trong đó </a:t>
            </a:r>
            <a:r>
              <a:rPr lang="en-US" altLang="en-US" smtClean="0">
                <a:solidFill>
                  <a:srgbClr val="FF0000"/>
                </a:solidFill>
              </a:rPr>
              <a:t>T</a:t>
            </a:r>
            <a:r>
              <a:rPr lang="en-US" altLang="en-US" baseline="-25000" smtClean="0">
                <a:solidFill>
                  <a:srgbClr val="FF0000"/>
                </a:solidFill>
              </a:rPr>
              <a:t>i</a:t>
            </a:r>
            <a:r>
              <a:rPr lang="en-US" altLang="en-US" smtClean="0">
                <a:solidFill>
                  <a:srgbClr val="FF0000"/>
                </a:solidFill>
              </a:rPr>
              <a:t> cũng là một cây</a:t>
            </a:r>
          </a:p>
          <a:p>
            <a:pPr eaLnBrk="1" hangingPunct="1"/>
            <a:endParaRPr lang="en-US" altLang="en-US" smtClean="0">
              <a:solidFill>
                <a:srgbClr val="FF0000"/>
              </a:solidFill>
            </a:endParaRPr>
          </a:p>
          <a:p>
            <a:pPr eaLnBrk="1" hangingPunct="1">
              <a:buFont typeface="Wingdings" panose="05000000000000000000" pitchFamily="2" charset="2"/>
              <a:buNone/>
            </a:pPr>
            <a:endParaRPr lang="en-US" altLang="en-US" sz="2000" smtClean="0"/>
          </a:p>
          <a:p>
            <a:pPr eaLnBrk="1" hangingPunct="1">
              <a:buFont typeface="Wingdings" panose="05000000000000000000" pitchFamily="2" charset="2"/>
              <a:buNone/>
            </a:pPr>
            <a:r>
              <a:rPr lang="en-US" altLang="en-US" sz="2000" smtClean="0"/>
              <a:t>	</a:t>
            </a:r>
          </a:p>
          <a:p>
            <a:r>
              <a:rPr lang="en-US" altLang="en-US" sz="2000" smtClean="0">
                <a:solidFill>
                  <a:srgbClr val="FF0000"/>
                </a:solidFill>
              </a:rPr>
              <a:t>A tree is a set of one or more nodes T such that:</a:t>
            </a:r>
          </a:p>
          <a:p>
            <a:pPr marL="742950" lvl="1" indent="-285750"/>
            <a:r>
              <a:rPr lang="en-US" altLang="en-US" sz="2000" smtClean="0">
                <a:solidFill>
                  <a:srgbClr val="FF0000"/>
                </a:solidFill>
              </a:rPr>
              <a:t>i. there is a specially designated node called a root</a:t>
            </a:r>
          </a:p>
          <a:p>
            <a:pPr marL="742950" lvl="1" indent="-285750"/>
            <a:r>
              <a:rPr lang="en-US" altLang="en-US" sz="2000" smtClean="0">
                <a:solidFill>
                  <a:srgbClr val="FF0000"/>
                </a:solidFill>
              </a:rPr>
              <a:t>ii. The remaining nodes are partitioned into </a:t>
            </a:r>
            <a:r>
              <a:rPr lang="en-US" altLang="en-US" sz="2000" i="1" smtClean="0">
                <a:solidFill>
                  <a:srgbClr val="FF0000"/>
                </a:solidFill>
              </a:rPr>
              <a:t>n disjointed </a:t>
            </a:r>
            <a:r>
              <a:rPr lang="en-US" altLang="en-US" sz="2000" smtClean="0">
                <a:solidFill>
                  <a:srgbClr val="FF0000"/>
                </a:solidFill>
              </a:rPr>
              <a:t>set of nodes T1, T2,…,T</a:t>
            </a:r>
            <a:r>
              <a:rPr lang="en-US" altLang="en-US" sz="2000" i="1" smtClean="0">
                <a:solidFill>
                  <a:srgbClr val="FF0000"/>
                </a:solidFill>
              </a:rPr>
              <a:t>n</a:t>
            </a:r>
            <a:r>
              <a:rPr lang="en-US" altLang="en-US" sz="2000" smtClean="0">
                <a:solidFill>
                  <a:srgbClr val="FF0000"/>
                </a:solidFill>
              </a:rPr>
              <a:t>, each of which is a tree</a:t>
            </a:r>
          </a:p>
        </p:txBody>
      </p:sp>
    </p:spTree>
    <p:extLst>
      <p:ext uri="{BB962C8B-B14F-4D97-AF65-F5344CB8AC3E}">
        <p14:creationId xmlns:p14="http://schemas.microsoft.com/office/powerpoint/2010/main" val="128807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pPr fontAlgn="auto">
              <a:spcAft>
                <a:spcPts val="0"/>
              </a:spcAft>
              <a:defRPr/>
            </a:pPr>
            <a:r>
              <a:rPr lang="en-US" dirty="0" err="1"/>
              <a:t>Ví</a:t>
            </a:r>
            <a:r>
              <a:rPr lang="en-US" dirty="0"/>
              <a:t> </a:t>
            </a:r>
            <a:r>
              <a:rPr lang="en-US" dirty="0" err="1"/>
              <a:t>dụ</a:t>
            </a:r>
            <a:r>
              <a:rPr lang="en-US" dirty="0"/>
              <a:t> </a:t>
            </a:r>
            <a:r>
              <a:rPr lang="en-US" dirty="0" err="1"/>
              <a:t>khai</a:t>
            </a:r>
            <a:r>
              <a:rPr lang="en-US" dirty="0"/>
              <a:t> </a:t>
            </a:r>
            <a:r>
              <a:rPr lang="en-US" dirty="0" err="1"/>
              <a:t>báo</a:t>
            </a:r>
            <a:endParaRPr lang="en-US" dirty="0"/>
          </a:p>
        </p:txBody>
      </p:sp>
      <p:sp>
        <p:nvSpPr>
          <p:cNvPr id="16387" name="Rectangle 3"/>
          <p:cNvSpPr>
            <a:spLocks noGrp="1" noChangeArrowheads="1"/>
          </p:cNvSpPr>
          <p:nvPr>
            <p:ph idx="1"/>
          </p:nvPr>
        </p:nvSpPr>
        <p:spPr>
          <a:xfrm>
            <a:off x="628650" y="1981200"/>
            <a:ext cx="8058149" cy="4114800"/>
          </a:xfrm>
        </p:spPr>
        <p:txBody>
          <a:bodyPr>
            <a:normAutofit/>
          </a:bodyPr>
          <a:lstStyle/>
          <a:p>
            <a:pPr eaLnBrk="1" hangingPunct="1">
              <a:buFont typeface="Wingdings" pitchFamily="2" charset="2"/>
              <a:buNone/>
            </a:pPr>
            <a:r>
              <a:rPr lang="en-US" sz="3200" dirty="0" err="1" smtClean="0"/>
              <a:t>typedef</a:t>
            </a:r>
            <a:r>
              <a:rPr lang="en-US" sz="3200" dirty="0" smtClean="0"/>
              <a:t> </a:t>
            </a:r>
            <a:r>
              <a:rPr lang="en-US" sz="3200" dirty="0" err="1" smtClean="0"/>
              <a:t>struct</a:t>
            </a:r>
            <a:r>
              <a:rPr lang="en-US" sz="3200" dirty="0" smtClean="0"/>
              <a:t> TNODE</a:t>
            </a:r>
          </a:p>
          <a:p>
            <a:pPr eaLnBrk="1" hangingPunct="1">
              <a:buFont typeface="Wingdings" pitchFamily="2" charset="2"/>
              <a:buNone/>
            </a:pPr>
            <a:r>
              <a:rPr lang="en-US" sz="3200" dirty="0" smtClean="0"/>
              <a:t>{</a:t>
            </a:r>
          </a:p>
          <a:p>
            <a:pPr eaLnBrk="1" hangingPunct="1">
              <a:buFont typeface="Wingdings" pitchFamily="2" charset="2"/>
              <a:buNone/>
            </a:pPr>
            <a:r>
              <a:rPr lang="en-US" sz="3200" dirty="0" smtClean="0"/>
              <a:t>	</a:t>
            </a:r>
            <a:r>
              <a:rPr lang="en-US" sz="3200" dirty="0" err="1" smtClean="0">
                <a:solidFill>
                  <a:srgbClr val="FF0000"/>
                </a:solidFill>
              </a:rPr>
              <a:t>int</a:t>
            </a:r>
            <a:r>
              <a:rPr lang="en-US" sz="3200" dirty="0" smtClean="0">
                <a:solidFill>
                  <a:srgbClr val="FF0000"/>
                </a:solidFill>
              </a:rPr>
              <a:t> </a:t>
            </a:r>
            <a:r>
              <a:rPr lang="en-US" sz="3200" dirty="0" smtClean="0"/>
              <a:t>Key;</a:t>
            </a:r>
          </a:p>
          <a:p>
            <a:pPr eaLnBrk="1" hangingPunct="1">
              <a:buFont typeface="Wingdings" pitchFamily="2" charset="2"/>
              <a:buNone/>
            </a:pPr>
            <a:r>
              <a:rPr lang="en-US" sz="3200" dirty="0" smtClean="0"/>
              <a:t>	</a:t>
            </a:r>
            <a:r>
              <a:rPr lang="en-US" sz="3200" dirty="0" err="1" smtClean="0">
                <a:solidFill>
                  <a:srgbClr val="FF0000"/>
                </a:solidFill>
              </a:rPr>
              <a:t>struct</a:t>
            </a:r>
            <a:r>
              <a:rPr lang="en-US" sz="3200" dirty="0" smtClean="0">
                <a:solidFill>
                  <a:srgbClr val="FF0000"/>
                </a:solidFill>
              </a:rPr>
              <a:t> TNODE </a:t>
            </a:r>
            <a:r>
              <a:rPr lang="en-US" sz="3200" dirty="0" smtClean="0"/>
              <a:t>*</a:t>
            </a:r>
            <a:r>
              <a:rPr lang="en-US" sz="3200" dirty="0" err="1" smtClean="0"/>
              <a:t>pLeft</a:t>
            </a:r>
            <a:r>
              <a:rPr lang="en-US" sz="3200" dirty="0" smtClean="0"/>
              <a:t>, *</a:t>
            </a:r>
            <a:r>
              <a:rPr lang="en-US" sz="3200" dirty="0" err="1" smtClean="0"/>
              <a:t>pRight</a:t>
            </a:r>
            <a:r>
              <a:rPr lang="en-US" sz="3200" dirty="0" smtClean="0"/>
              <a:t>;</a:t>
            </a:r>
          </a:p>
          <a:p>
            <a:pPr eaLnBrk="1" hangingPunct="1">
              <a:buFont typeface="Wingdings" pitchFamily="2" charset="2"/>
              <a:buNone/>
            </a:pPr>
            <a:r>
              <a:rPr lang="en-US" sz="3200" dirty="0" smtClean="0"/>
              <a:t>} *TREE;</a:t>
            </a:r>
          </a:p>
        </p:txBody>
      </p:sp>
      <p:sp>
        <p:nvSpPr>
          <p:cNvPr id="16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D677261A-65E5-455D-991A-BD1D9C949317}" type="slidenum">
              <a:rPr lang="en-US" smtClean="0"/>
              <a:pPr eaLnBrk="1" hangingPunct="1"/>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99592" y="620688"/>
            <a:ext cx="7025208" cy="863624"/>
          </a:xfrm>
        </p:spPr>
        <p:txBody>
          <a:bodyPr>
            <a:normAutofit/>
          </a:bodyPr>
          <a:lstStyle/>
          <a:p>
            <a:pPr eaLnBrk="1" fontAlgn="auto" hangingPunct="1">
              <a:spcAft>
                <a:spcPts val="0"/>
              </a:spcAft>
              <a:defRPr/>
            </a:pPr>
            <a:r>
              <a:rPr lang="en-US" dirty="0" err="1"/>
              <a:t>Cấu</a:t>
            </a:r>
            <a:r>
              <a:rPr lang="en-US" dirty="0"/>
              <a:t> </a:t>
            </a:r>
            <a:r>
              <a:rPr lang="en-US" dirty="0" err="1"/>
              <a:t>trúc</a:t>
            </a:r>
            <a:r>
              <a:rPr lang="en-US" dirty="0"/>
              <a:t> </a:t>
            </a:r>
            <a:r>
              <a:rPr lang="en-US" dirty="0" err="1"/>
              <a:t>chương</a:t>
            </a:r>
            <a:r>
              <a:rPr lang="en-US" dirty="0"/>
              <a:t> </a:t>
            </a:r>
            <a:r>
              <a:rPr lang="en-US" dirty="0" err="1"/>
              <a:t>trình</a:t>
            </a:r>
            <a:endParaRPr lang="en-US" dirty="0"/>
          </a:p>
        </p:txBody>
      </p:sp>
      <p:sp>
        <p:nvSpPr>
          <p:cNvPr id="18448"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DD8087A1-79DD-4536-8693-253C44D64F2F}" type="slidenum">
              <a:rPr lang="en-US" smtClean="0"/>
              <a:pPr eaLnBrk="1" hangingPunct="1"/>
              <a:t>21</a:t>
            </a:fld>
            <a:endParaRPr lang="en-US" smtClean="0"/>
          </a:p>
        </p:txBody>
      </p:sp>
      <p:sp>
        <p:nvSpPr>
          <p:cNvPr id="20484" name="Oval 4"/>
          <p:cNvSpPr>
            <a:spLocks noChangeArrowheads="1"/>
          </p:cNvSpPr>
          <p:nvPr/>
        </p:nvSpPr>
        <p:spPr bwMode="auto">
          <a:xfrm>
            <a:off x="3924300" y="1412875"/>
            <a:ext cx="1079500" cy="504825"/>
          </a:xfrm>
          <a:prstGeom prst="ellipse">
            <a:avLst/>
          </a:prstGeom>
          <a:gradFill rotWithShape="1">
            <a:gsLst>
              <a:gs pos="0">
                <a:srgbClr val="000000"/>
              </a:gs>
              <a:gs pos="20000">
                <a:srgbClr val="000040"/>
              </a:gs>
              <a:gs pos="50000">
                <a:srgbClr val="400040"/>
              </a:gs>
              <a:gs pos="75000">
                <a:srgbClr val="8F0040"/>
              </a:gs>
              <a:gs pos="89999">
                <a:srgbClr val="F27300"/>
              </a:gs>
              <a:gs pos="100000">
                <a:srgbClr val="FFBF00"/>
              </a:gs>
            </a:gsLst>
            <a:lin ang="5400000" scaled="1"/>
          </a:gradFill>
          <a:ln w="9525">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20485" name="Rectangle 5"/>
          <p:cNvSpPr>
            <a:spLocks noChangeArrowheads="1"/>
          </p:cNvSpPr>
          <p:nvPr/>
        </p:nvSpPr>
        <p:spPr bwMode="auto">
          <a:xfrm>
            <a:off x="3203575" y="2205038"/>
            <a:ext cx="2592388" cy="431800"/>
          </a:xfrm>
          <a:prstGeom prst="rect">
            <a:avLst/>
          </a:prstGeom>
          <a:gradFill rotWithShape="1">
            <a:gsLst>
              <a:gs pos="0">
                <a:srgbClr val="000000"/>
              </a:gs>
              <a:gs pos="20000">
                <a:srgbClr val="000040"/>
              </a:gs>
              <a:gs pos="50000">
                <a:srgbClr val="400040"/>
              </a:gs>
              <a:gs pos="75000">
                <a:srgbClr val="8F0040"/>
              </a:gs>
              <a:gs pos="89999">
                <a:srgbClr val="F27300"/>
              </a:gs>
              <a:gs pos="100000">
                <a:srgbClr val="FFBF00"/>
              </a:gs>
            </a:gsLst>
            <a:lin ang="5400000" scaled="1"/>
          </a:gradFill>
          <a:ln w="9525">
            <a:solidFill>
              <a:schemeClr val="tx1"/>
            </a:solidFill>
            <a:miter lim="800000"/>
            <a:headEnd/>
            <a:tailEnd/>
          </a:ln>
        </p:spPr>
        <p:txBody>
          <a:bodyPr wrap="none" anchor="ctr"/>
          <a:lstStyle/>
          <a:p>
            <a:pPr algn="ctr"/>
            <a:r>
              <a:rPr lang="en-US" b="1">
                <a:solidFill>
                  <a:schemeClr val="bg1"/>
                </a:solidFill>
                <a:latin typeface="Arial" charset="0"/>
              </a:rPr>
              <a:t>Khai báo cấu trúc cây</a:t>
            </a:r>
          </a:p>
        </p:txBody>
      </p:sp>
      <p:sp>
        <p:nvSpPr>
          <p:cNvPr id="20486" name="Rectangle 6"/>
          <p:cNvSpPr>
            <a:spLocks noChangeArrowheads="1"/>
          </p:cNvSpPr>
          <p:nvPr/>
        </p:nvSpPr>
        <p:spPr bwMode="auto">
          <a:xfrm>
            <a:off x="3203575" y="2924175"/>
            <a:ext cx="2592388" cy="431800"/>
          </a:xfrm>
          <a:prstGeom prst="rect">
            <a:avLst/>
          </a:prstGeom>
          <a:gradFill rotWithShape="1">
            <a:gsLst>
              <a:gs pos="0">
                <a:srgbClr val="000000"/>
              </a:gs>
              <a:gs pos="20000">
                <a:srgbClr val="000040"/>
              </a:gs>
              <a:gs pos="50000">
                <a:srgbClr val="400040"/>
              </a:gs>
              <a:gs pos="75000">
                <a:srgbClr val="8F0040"/>
              </a:gs>
              <a:gs pos="89999">
                <a:srgbClr val="F27300"/>
              </a:gs>
              <a:gs pos="100000">
                <a:srgbClr val="FFBF00"/>
              </a:gs>
            </a:gsLst>
            <a:lin ang="5400000" scaled="1"/>
          </a:gradFill>
          <a:ln w="9525">
            <a:solidFill>
              <a:schemeClr val="tx1"/>
            </a:solidFill>
            <a:miter lim="800000"/>
            <a:headEnd/>
            <a:tailEnd/>
          </a:ln>
        </p:spPr>
        <p:txBody>
          <a:bodyPr wrap="none" anchor="ctr"/>
          <a:lstStyle/>
          <a:p>
            <a:pPr algn="ctr"/>
            <a:r>
              <a:rPr lang="en-US" b="1">
                <a:solidFill>
                  <a:schemeClr val="bg1"/>
                </a:solidFill>
                <a:latin typeface="Arial" charset="0"/>
              </a:rPr>
              <a:t>Khởi tạo cây rỗng</a:t>
            </a:r>
          </a:p>
        </p:txBody>
      </p:sp>
      <p:sp>
        <p:nvSpPr>
          <p:cNvPr id="20487" name="Rectangle 7"/>
          <p:cNvSpPr>
            <a:spLocks noChangeArrowheads="1"/>
          </p:cNvSpPr>
          <p:nvPr/>
        </p:nvSpPr>
        <p:spPr bwMode="auto">
          <a:xfrm>
            <a:off x="3203575" y="3717925"/>
            <a:ext cx="2592388" cy="431800"/>
          </a:xfrm>
          <a:prstGeom prst="rect">
            <a:avLst/>
          </a:prstGeom>
          <a:gradFill rotWithShape="1">
            <a:gsLst>
              <a:gs pos="0">
                <a:srgbClr val="000000"/>
              </a:gs>
              <a:gs pos="20000">
                <a:srgbClr val="000040"/>
              </a:gs>
              <a:gs pos="50000">
                <a:srgbClr val="400040"/>
              </a:gs>
              <a:gs pos="75000">
                <a:srgbClr val="8F0040"/>
              </a:gs>
              <a:gs pos="89999">
                <a:srgbClr val="F27300"/>
              </a:gs>
              <a:gs pos="100000">
                <a:srgbClr val="FFBF00"/>
              </a:gs>
            </a:gsLst>
            <a:lin ang="5400000" scaled="1"/>
          </a:gradFill>
          <a:ln w="9525">
            <a:solidFill>
              <a:schemeClr val="tx1"/>
            </a:solidFill>
            <a:miter lim="800000"/>
            <a:headEnd/>
            <a:tailEnd/>
          </a:ln>
        </p:spPr>
        <p:txBody>
          <a:bodyPr wrap="none" anchor="ctr"/>
          <a:lstStyle/>
          <a:p>
            <a:pPr algn="ctr"/>
            <a:r>
              <a:rPr lang="en-US" b="1">
                <a:solidFill>
                  <a:schemeClr val="bg1"/>
                </a:solidFill>
                <a:latin typeface="Arial" charset="0"/>
              </a:rPr>
              <a:t>Xây dựng cây</a:t>
            </a:r>
          </a:p>
        </p:txBody>
      </p:sp>
      <p:sp>
        <p:nvSpPr>
          <p:cNvPr id="20488" name="Rectangle 8"/>
          <p:cNvSpPr>
            <a:spLocks noChangeArrowheads="1"/>
          </p:cNvSpPr>
          <p:nvPr/>
        </p:nvSpPr>
        <p:spPr bwMode="auto">
          <a:xfrm>
            <a:off x="3203575" y="4437063"/>
            <a:ext cx="2592388" cy="431800"/>
          </a:xfrm>
          <a:prstGeom prst="rect">
            <a:avLst/>
          </a:prstGeom>
          <a:gradFill rotWithShape="1">
            <a:gsLst>
              <a:gs pos="0">
                <a:srgbClr val="000000"/>
              </a:gs>
              <a:gs pos="20000">
                <a:srgbClr val="000040"/>
              </a:gs>
              <a:gs pos="50000">
                <a:srgbClr val="400040"/>
              </a:gs>
              <a:gs pos="75000">
                <a:srgbClr val="8F0040"/>
              </a:gs>
              <a:gs pos="89999">
                <a:srgbClr val="F27300"/>
              </a:gs>
              <a:gs pos="100000">
                <a:srgbClr val="FFBF00"/>
              </a:gs>
            </a:gsLst>
            <a:lin ang="5400000" scaled="1"/>
          </a:gradFill>
          <a:ln w="9525">
            <a:solidFill>
              <a:schemeClr val="tx1"/>
            </a:solidFill>
            <a:miter lim="800000"/>
            <a:headEnd/>
            <a:tailEnd/>
          </a:ln>
        </p:spPr>
        <p:txBody>
          <a:bodyPr wrap="none" anchor="ctr"/>
          <a:lstStyle/>
          <a:p>
            <a:pPr algn="ctr"/>
            <a:r>
              <a:rPr lang="en-US" b="1">
                <a:solidFill>
                  <a:schemeClr val="bg1"/>
                </a:solidFill>
                <a:latin typeface="Arial" charset="0"/>
              </a:rPr>
              <a:t>Các thao tác</a:t>
            </a:r>
          </a:p>
        </p:txBody>
      </p:sp>
      <p:sp>
        <p:nvSpPr>
          <p:cNvPr id="20489" name="Rectangle 9"/>
          <p:cNvSpPr>
            <a:spLocks noChangeArrowheads="1"/>
          </p:cNvSpPr>
          <p:nvPr/>
        </p:nvSpPr>
        <p:spPr bwMode="auto">
          <a:xfrm>
            <a:off x="3203575" y="5157788"/>
            <a:ext cx="2592388" cy="431800"/>
          </a:xfrm>
          <a:prstGeom prst="rect">
            <a:avLst/>
          </a:prstGeom>
          <a:gradFill rotWithShape="1">
            <a:gsLst>
              <a:gs pos="0">
                <a:srgbClr val="000000"/>
              </a:gs>
              <a:gs pos="20000">
                <a:srgbClr val="000040"/>
              </a:gs>
              <a:gs pos="50000">
                <a:srgbClr val="400040"/>
              </a:gs>
              <a:gs pos="75000">
                <a:srgbClr val="8F0040"/>
              </a:gs>
              <a:gs pos="89999">
                <a:srgbClr val="F27300"/>
              </a:gs>
              <a:gs pos="100000">
                <a:srgbClr val="FFBF00"/>
              </a:gs>
            </a:gsLst>
            <a:lin ang="5400000" scaled="1"/>
          </a:gradFill>
          <a:ln w="9525">
            <a:solidFill>
              <a:schemeClr val="tx1"/>
            </a:solidFill>
            <a:miter lim="800000"/>
            <a:headEnd/>
            <a:tailEnd/>
          </a:ln>
        </p:spPr>
        <p:txBody>
          <a:bodyPr wrap="none" anchor="ctr"/>
          <a:lstStyle/>
          <a:p>
            <a:pPr algn="ctr"/>
            <a:r>
              <a:rPr lang="en-US" b="1">
                <a:solidFill>
                  <a:schemeClr val="bg1"/>
                </a:solidFill>
                <a:latin typeface="Arial" charset="0"/>
              </a:rPr>
              <a:t>Hủy cây</a:t>
            </a:r>
          </a:p>
        </p:txBody>
      </p:sp>
      <p:sp>
        <p:nvSpPr>
          <p:cNvPr id="20490" name="Oval 10"/>
          <p:cNvSpPr>
            <a:spLocks noChangeArrowheads="1"/>
          </p:cNvSpPr>
          <p:nvPr/>
        </p:nvSpPr>
        <p:spPr bwMode="auto">
          <a:xfrm>
            <a:off x="3924300" y="5949950"/>
            <a:ext cx="1079500" cy="504825"/>
          </a:xfrm>
          <a:prstGeom prst="ellipse">
            <a:avLst/>
          </a:prstGeom>
          <a:gradFill rotWithShape="1">
            <a:gsLst>
              <a:gs pos="0">
                <a:srgbClr val="000000"/>
              </a:gs>
              <a:gs pos="20000">
                <a:srgbClr val="000040"/>
              </a:gs>
              <a:gs pos="50000">
                <a:srgbClr val="400040"/>
              </a:gs>
              <a:gs pos="75000">
                <a:srgbClr val="8F0040"/>
              </a:gs>
              <a:gs pos="89999">
                <a:srgbClr val="F27300"/>
              </a:gs>
              <a:gs pos="100000">
                <a:srgbClr val="FFBF00"/>
              </a:gs>
            </a:gsLst>
            <a:lin ang="5400000" scaled="1"/>
          </a:gradFill>
          <a:ln w="9525">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20491" name="Line 11"/>
          <p:cNvSpPr>
            <a:spLocks noChangeShapeType="1"/>
          </p:cNvSpPr>
          <p:nvPr/>
        </p:nvSpPr>
        <p:spPr bwMode="auto">
          <a:xfrm>
            <a:off x="4500563" y="1916113"/>
            <a:ext cx="0" cy="288925"/>
          </a:xfrm>
          <a:prstGeom prst="line">
            <a:avLst/>
          </a:prstGeom>
          <a:noFill/>
          <a:ln w="57150" cmpd="thinThick">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2" name="Line 12"/>
          <p:cNvSpPr>
            <a:spLocks noChangeShapeType="1"/>
          </p:cNvSpPr>
          <p:nvPr/>
        </p:nvSpPr>
        <p:spPr bwMode="auto">
          <a:xfrm>
            <a:off x="4500563" y="2636838"/>
            <a:ext cx="0" cy="288925"/>
          </a:xfrm>
          <a:prstGeom prst="line">
            <a:avLst/>
          </a:prstGeom>
          <a:noFill/>
          <a:ln w="57150" cmpd="thinThick">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3" name="Line 13"/>
          <p:cNvSpPr>
            <a:spLocks noChangeShapeType="1"/>
          </p:cNvSpPr>
          <p:nvPr/>
        </p:nvSpPr>
        <p:spPr bwMode="auto">
          <a:xfrm>
            <a:off x="4500563" y="3427413"/>
            <a:ext cx="0" cy="288925"/>
          </a:xfrm>
          <a:prstGeom prst="line">
            <a:avLst/>
          </a:prstGeom>
          <a:noFill/>
          <a:ln w="57150" cmpd="thinThick">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4" name="Line 14"/>
          <p:cNvSpPr>
            <a:spLocks noChangeShapeType="1"/>
          </p:cNvSpPr>
          <p:nvPr/>
        </p:nvSpPr>
        <p:spPr bwMode="auto">
          <a:xfrm>
            <a:off x="4500563" y="4148138"/>
            <a:ext cx="0" cy="288925"/>
          </a:xfrm>
          <a:prstGeom prst="line">
            <a:avLst/>
          </a:prstGeom>
          <a:noFill/>
          <a:ln w="57150" cmpd="thinThick">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5" name="Line 15"/>
          <p:cNvSpPr>
            <a:spLocks noChangeShapeType="1"/>
          </p:cNvSpPr>
          <p:nvPr/>
        </p:nvSpPr>
        <p:spPr bwMode="auto">
          <a:xfrm>
            <a:off x="4500563" y="4868863"/>
            <a:ext cx="0" cy="288925"/>
          </a:xfrm>
          <a:prstGeom prst="line">
            <a:avLst/>
          </a:prstGeom>
          <a:noFill/>
          <a:ln w="57150" cmpd="thinThick">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6" name="Line 16"/>
          <p:cNvSpPr>
            <a:spLocks noChangeShapeType="1"/>
          </p:cNvSpPr>
          <p:nvPr/>
        </p:nvSpPr>
        <p:spPr bwMode="auto">
          <a:xfrm>
            <a:off x="4500563" y="5661025"/>
            <a:ext cx="0" cy="288925"/>
          </a:xfrm>
          <a:prstGeom prst="line">
            <a:avLst/>
          </a:prstGeom>
          <a:noFill/>
          <a:ln w="57150" cmpd="thinThick">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linds(horizontal)">
                                      <p:cBhvr>
                                        <p:cTn id="7" dur="500"/>
                                        <p:tgtEl>
                                          <p:spTgt spid="2048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485"/>
                                        </p:tgtEl>
                                        <p:attrNameLst>
                                          <p:attrName>style.visibility</p:attrName>
                                        </p:attrNameLst>
                                      </p:cBhvr>
                                      <p:to>
                                        <p:strVal val="visible"/>
                                      </p:to>
                                    </p:set>
                                    <p:animEffect transition="in" filter="blinds(horizontal)">
                                      <p:cBhvr>
                                        <p:cTn id="10" dur="500"/>
                                        <p:tgtEl>
                                          <p:spTgt spid="204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486"/>
                                        </p:tgtEl>
                                        <p:attrNameLst>
                                          <p:attrName>style.visibility</p:attrName>
                                        </p:attrNameLst>
                                      </p:cBhvr>
                                      <p:to>
                                        <p:strVal val="visible"/>
                                      </p:to>
                                    </p:set>
                                    <p:animEffect transition="in" filter="blinds(horizontal)">
                                      <p:cBhvr>
                                        <p:cTn id="13" dur="500"/>
                                        <p:tgtEl>
                                          <p:spTgt spid="2048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487"/>
                                        </p:tgtEl>
                                        <p:attrNameLst>
                                          <p:attrName>style.visibility</p:attrName>
                                        </p:attrNameLst>
                                      </p:cBhvr>
                                      <p:to>
                                        <p:strVal val="visible"/>
                                      </p:to>
                                    </p:set>
                                    <p:animEffect transition="in" filter="blinds(horizontal)">
                                      <p:cBhvr>
                                        <p:cTn id="16" dur="500"/>
                                        <p:tgtEl>
                                          <p:spTgt spid="2048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488"/>
                                        </p:tgtEl>
                                        <p:attrNameLst>
                                          <p:attrName>style.visibility</p:attrName>
                                        </p:attrNameLst>
                                      </p:cBhvr>
                                      <p:to>
                                        <p:strVal val="visible"/>
                                      </p:to>
                                    </p:set>
                                    <p:animEffect transition="in" filter="blinds(horizontal)">
                                      <p:cBhvr>
                                        <p:cTn id="19" dur="500"/>
                                        <p:tgtEl>
                                          <p:spTgt spid="2048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horizontal)">
                                      <p:cBhvr>
                                        <p:cTn id="22" dur="500"/>
                                        <p:tgtEl>
                                          <p:spTgt spid="2048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490"/>
                                        </p:tgtEl>
                                        <p:attrNameLst>
                                          <p:attrName>style.visibility</p:attrName>
                                        </p:attrNameLst>
                                      </p:cBhvr>
                                      <p:to>
                                        <p:strVal val="visible"/>
                                      </p:to>
                                    </p:set>
                                    <p:animEffect transition="in" filter="blinds(horizontal)">
                                      <p:cBhvr>
                                        <p:cTn id="25" dur="500"/>
                                        <p:tgtEl>
                                          <p:spTgt spid="2049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491"/>
                                        </p:tgtEl>
                                        <p:attrNameLst>
                                          <p:attrName>style.visibility</p:attrName>
                                        </p:attrNameLst>
                                      </p:cBhvr>
                                      <p:to>
                                        <p:strVal val="visible"/>
                                      </p:to>
                                    </p:set>
                                    <p:animEffect transition="in" filter="blinds(horizontal)">
                                      <p:cBhvr>
                                        <p:cTn id="28" dur="500"/>
                                        <p:tgtEl>
                                          <p:spTgt spid="2049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492"/>
                                        </p:tgtEl>
                                        <p:attrNameLst>
                                          <p:attrName>style.visibility</p:attrName>
                                        </p:attrNameLst>
                                      </p:cBhvr>
                                      <p:to>
                                        <p:strVal val="visible"/>
                                      </p:to>
                                    </p:set>
                                    <p:animEffect transition="in" filter="blinds(horizontal)">
                                      <p:cBhvr>
                                        <p:cTn id="31" dur="500"/>
                                        <p:tgtEl>
                                          <p:spTgt spid="2049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0493"/>
                                        </p:tgtEl>
                                        <p:attrNameLst>
                                          <p:attrName>style.visibility</p:attrName>
                                        </p:attrNameLst>
                                      </p:cBhvr>
                                      <p:to>
                                        <p:strVal val="visible"/>
                                      </p:to>
                                    </p:set>
                                    <p:animEffect transition="in" filter="blinds(horizontal)">
                                      <p:cBhvr>
                                        <p:cTn id="34" dur="500"/>
                                        <p:tgtEl>
                                          <p:spTgt spid="2049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0494"/>
                                        </p:tgtEl>
                                        <p:attrNameLst>
                                          <p:attrName>style.visibility</p:attrName>
                                        </p:attrNameLst>
                                      </p:cBhvr>
                                      <p:to>
                                        <p:strVal val="visible"/>
                                      </p:to>
                                    </p:set>
                                    <p:animEffect transition="in" filter="blinds(horizontal)">
                                      <p:cBhvr>
                                        <p:cTn id="37" dur="500"/>
                                        <p:tgtEl>
                                          <p:spTgt spid="2049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0495"/>
                                        </p:tgtEl>
                                        <p:attrNameLst>
                                          <p:attrName>style.visibility</p:attrName>
                                        </p:attrNameLst>
                                      </p:cBhvr>
                                      <p:to>
                                        <p:strVal val="visible"/>
                                      </p:to>
                                    </p:set>
                                    <p:animEffect transition="in" filter="blinds(horizontal)">
                                      <p:cBhvr>
                                        <p:cTn id="40" dur="500"/>
                                        <p:tgtEl>
                                          <p:spTgt spid="2049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496"/>
                                        </p:tgtEl>
                                        <p:attrNameLst>
                                          <p:attrName>style.visibility</p:attrName>
                                        </p:attrNameLst>
                                      </p:cBhvr>
                                      <p:to>
                                        <p:strVal val="visible"/>
                                      </p:to>
                                    </p:set>
                                    <p:animEffect transition="in" filter="blinds(horizontal)">
                                      <p:cBhvr>
                                        <p:cTn id="43" dur="500"/>
                                        <p:tgtEl>
                                          <p:spTgt spid="20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20485" grpId="0" animBg="1"/>
      <p:bldP spid="20486" grpId="0" animBg="1"/>
      <p:bldP spid="20487" grpId="0" animBg="1"/>
      <p:bldP spid="20488" grpId="0" animBg="1"/>
      <p:bldP spid="20489" grpId="0" animBg="1"/>
      <p:bldP spid="20490" grpId="0" animBg="1"/>
      <p:bldP spid="20491" grpId="0" animBg="1"/>
      <p:bldP spid="20492" grpId="0" animBg="1"/>
      <p:bldP spid="20493" grpId="0" animBg="1"/>
      <p:bldP spid="20494" grpId="0" animBg="1"/>
      <p:bldP spid="20495" grpId="0" animBg="1"/>
      <p:bldP spid="2049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a:defRPr/>
            </a:pPr>
            <a:r>
              <a:rPr lang="en-US" dirty="0" err="1"/>
              <a:t>Các</a:t>
            </a:r>
            <a:r>
              <a:rPr lang="en-US" dirty="0"/>
              <a:t> </a:t>
            </a:r>
            <a:r>
              <a:rPr lang="en-US" dirty="0" err="1"/>
              <a:t>thao</a:t>
            </a:r>
            <a:r>
              <a:rPr lang="en-US" dirty="0"/>
              <a:t> </a:t>
            </a:r>
            <a:r>
              <a:rPr lang="en-US" dirty="0" err="1"/>
              <a:t>tác</a:t>
            </a:r>
            <a:endParaRPr lang="en-US" dirty="0"/>
          </a:p>
        </p:txBody>
      </p:sp>
      <p:sp>
        <p:nvSpPr>
          <p:cNvPr id="19459" name="Rectangle 3"/>
          <p:cNvSpPr>
            <a:spLocks noGrp="1" noChangeArrowheads="1"/>
          </p:cNvSpPr>
          <p:nvPr>
            <p:ph idx="1"/>
          </p:nvPr>
        </p:nvSpPr>
        <p:spPr>
          <a:xfrm>
            <a:off x="628651" y="2471738"/>
            <a:ext cx="8058150" cy="3624262"/>
          </a:xfrm>
        </p:spPr>
        <p:txBody>
          <a:bodyPr/>
          <a:lstStyle/>
          <a:p>
            <a:pPr eaLnBrk="1" hangingPunct="1">
              <a:buFont typeface="Wingdings" pitchFamily="2" charset="2"/>
              <a:buNone/>
            </a:pPr>
            <a:r>
              <a:rPr lang="en-US" dirty="0" smtClean="0"/>
              <a:t>1. </a:t>
            </a:r>
            <a:r>
              <a:rPr lang="en-US" dirty="0" err="1" smtClean="0"/>
              <a:t>Tạo</a:t>
            </a:r>
            <a:r>
              <a:rPr lang="en-US" dirty="0" smtClean="0"/>
              <a:t> </a:t>
            </a:r>
            <a:r>
              <a:rPr lang="en-US" dirty="0" err="1" smtClean="0"/>
              <a:t>cây</a:t>
            </a:r>
            <a:endParaRPr lang="en-US" dirty="0" smtClean="0"/>
          </a:p>
          <a:p>
            <a:pPr eaLnBrk="1" hangingPunct="1">
              <a:buFont typeface="Wingdings" pitchFamily="2" charset="2"/>
              <a:buNone/>
            </a:pPr>
            <a:r>
              <a:rPr lang="en-US" dirty="0" smtClean="0"/>
              <a:t>2. </a:t>
            </a:r>
            <a:r>
              <a:rPr lang="en-US" dirty="0" err="1" smtClean="0"/>
              <a:t>Duyệt</a:t>
            </a:r>
            <a:r>
              <a:rPr lang="en-US" dirty="0" smtClean="0"/>
              <a:t> </a:t>
            </a:r>
            <a:r>
              <a:rPr lang="en-US" dirty="0" err="1" smtClean="0"/>
              <a:t>cây</a:t>
            </a:r>
            <a:endParaRPr lang="en-US" dirty="0" smtClean="0"/>
          </a:p>
          <a:p>
            <a:pPr eaLnBrk="1" hangingPunct="1">
              <a:buFont typeface="Wingdings" pitchFamily="2" charset="2"/>
              <a:buNone/>
            </a:pPr>
            <a:r>
              <a:rPr lang="en-US" dirty="0" smtClean="0"/>
              <a:t>3. Cho </a:t>
            </a:r>
            <a:r>
              <a:rPr lang="en-US" dirty="0" err="1" smtClean="0"/>
              <a:t>biết</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của</a:t>
            </a:r>
            <a:r>
              <a:rPr lang="en-US" dirty="0" smtClean="0"/>
              <a:t> </a:t>
            </a:r>
            <a:r>
              <a:rPr lang="en-US" dirty="0" err="1" smtClean="0"/>
              <a:t>cây</a:t>
            </a:r>
            <a:endParaRPr lang="en-US" dirty="0" smtClean="0"/>
          </a:p>
          <a:p>
            <a:pPr eaLnBrk="1" hangingPunct="1">
              <a:buFont typeface="Wingdings" pitchFamily="2" charset="2"/>
              <a:buNone/>
            </a:pPr>
            <a:r>
              <a:rPr lang="en-US" dirty="0" smtClean="0"/>
              <a:t>4. </a:t>
            </a:r>
            <a:r>
              <a:rPr lang="en-US" dirty="0" err="1" smtClean="0"/>
              <a:t>Tìm</a:t>
            </a:r>
            <a:r>
              <a:rPr lang="en-US" dirty="0" smtClean="0"/>
              <a:t> </a:t>
            </a:r>
            <a:r>
              <a:rPr lang="en-US" dirty="0" err="1" smtClean="0"/>
              <a:t>kiếm</a:t>
            </a:r>
            <a:endParaRPr lang="en-US" dirty="0" smtClean="0"/>
          </a:p>
          <a:p>
            <a:pPr eaLnBrk="1" hangingPunct="1">
              <a:buFont typeface="Wingdings" pitchFamily="2" charset="2"/>
              <a:buNone/>
            </a:pPr>
            <a:r>
              <a:rPr lang="en-US" dirty="0" smtClean="0"/>
              <a:t>5. </a:t>
            </a:r>
            <a:r>
              <a:rPr lang="en-US" dirty="0" err="1" smtClean="0"/>
              <a:t>Xoá</a:t>
            </a:r>
            <a:r>
              <a:rPr lang="en-US" dirty="0" smtClean="0"/>
              <a:t> node </a:t>
            </a:r>
            <a:r>
              <a:rPr lang="en-US" dirty="0" err="1" smtClean="0"/>
              <a:t>trên</a:t>
            </a:r>
            <a:r>
              <a:rPr lang="en-US" dirty="0" smtClean="0"/>
              <a:t> </a:t>
            </a:r>
            <a:r>
              <a:rPr lang="en-US" dirty="0" err="1" smtClean="0"/>
              <a:t>cây</a:t>
            </a:r>
            <a:r>
              <a:rPr lang="en-US" dirty="0" smtClean="0"/>
              <a:t>  </a:t>
            </a: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C3EFC95A-99E9-4F48-B01E-8B50C08DDC7E}" type="slidenum">
              <a:rPr lang="en-US" smtClean="0"/>
              <a:pPr eaLnBrk="1" hangingPunct="1"/>
              <a:t>22</a:t>
            </a:fld>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Binary Search Tree</a:t>
            </a:r>
          </a:p>
        </p:txBody>
      </p:sp>
      <p:sp>
        <p:nvSpPr>
          <p:cNvPr id="11161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2D8209-17FE-411B-857F-982C308961D7}" type="slidenum">
              <a:rPr lang="en-US" altLang="en-US">
                <a:solidFill>
                  <a:srgbClr val="FFFFFF"/>
                </a:solidFill>
              </a:rPr>
              <a:pPr eaLnBrk="1" hangingPunct="1"/>
              <a:t>23</a:t>
            </a:fld>
            <a:endParaRPr lang="en-US" altLang="en-US">
              <a:solidFill>
                <a:srgbClr val="FFFFFF"/>
              </a:solidFill>
            </a:endParaRPr>
          </a:p>
        </p:txBody>
      </p:sp>
      <p:sp>
        <p:nvSpPr>
          <p:cNvPr id="111620"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altLang="en-US" smtClean="0"/>
              <a:t>Nhận xét:</a:t>
            </a:r>
          </a:p>
          <a:p>
            <a:pPr marL="742950" lvl="1" indent="-285750" eaLnBrk="1" hangingPunct="1">
              <a:lnSpc>
                <a:spcPct val="90000"/>
              </a:lnSpc>
            </a:pPr>
            <a:r>
              <a:rPr lang="en-US" altLang="en-US" sz="2400" smtClean="0"/>
              <a:t>Tất cả các thao tác </a:t>
            </a:r>
            <a:r>
              <a:rPr lang="en-US" altLang="en-US" sz="2400" smtClean="0">
                <a:solidFill>
                  <a:srgbClr val="0000FF"/>
                </a:solidFill>
              </a:rPr>
              <a:t>searchNode</a:t>
            </a:r>
            <a:r>
              <a:rPr lang="en-US" altLang="en-US" sz="2400" smtClean="0"/>
              <a:t>, </a:t>
            </a:r>
            <a:r>
              <a:rPr lang="en-US" altLang="en-US" sz="2400" smtClean="0">
                <a:solidFill>
                  <a:srgbClr val="0000FF"/>
                </a:solidFill>
              </a:rPr>
              <a:t>insertNode</a:t>
            </a:r>
            <a:r>
              <a:rPr lang="en-US" altLang="en-US" sz="2400" smtClean="0"/>
              <a:t>, </a:t>
            </a:r>
            <a:r>
              <a:rPr lang="en-US" altLang="en-US" sz="2400" smtClean="0">
                <a:solidFill>
                  <a:srgbClr val="0000FF"/>
                </a:solidFill>
              </a:rPr>
              <a:t>delNode</a:t>
            </a:r>
            <a:r>
              <a:rPr lang="en-US" altLang="en-US" sz="2400" smtClean="0"/>
              <a:t> đều có độ phức tạp trung bình O(h), với h là chiều cao của cây </a:t>
            </a:r>
          </a:p>
          <a:p>
            <a:pPr marL="742950" lvl="1" indent="-285750" eaLnBrk="1" hangingPunct="1">
              <a:lnSpc>
                <a:spcPct val="90000"/>
              </a:lnSpc>
            </a:pPr>
            <a:r>
              <a:rPr lang="en-US" altLang="en-US" sz="2400" smtClean="0"/>
              <a:t>Trong trong trường hợp tốt nhất, CNPTK có n nút sẽ có độ cao h = log</a:t>
            </a:r>
            <a:r>
              <a:rPr lang="en-US" altLang="en-US" sz="2400" baseline="-25000" smtClean="0"/>
              <a:t>2</a:t>
            </a:r>
            <a:r>
              <a:rPr lang="en-US" altLang="en-US" sz="2400" smtClean="0"/>
              <a:t>(n). Chi phí tìm kiếm khi đó sẽ tương đương tìm kiếm nhị phân trên mảng có thứ tự</a:t>
            </a:r>
          </a:p>
          <a:p>
            <a:pPr marL="742950" lvl="1" indent="-285750" eaLnBrk="1" hangingPunct="1">
              <a:lnSpc>
                <a:spcPct val="90000"/>
              </a:lnSpc>
            </a:pPr>
            <a:r>
              <a:rPr lang="en-US" altLang="en-US" sz="2400" smtClean="0"/>
              <a:t>Trong trường hợp xấu nhất, cây có thể bị suy biến thành 1 danh sách liên kết (khi mà mỗi nút đều chỉ có 1 con trừ nút lá). Lúc đó các thao tác trên sẽ có độ phức tạp O(n)</a:t>
            </a:r>
          </a:p>
          <a:p>
            <a:pPr marL="742950" lvl="1" indent="-285750" eaLnBrk="1" hangingPunct="1">
              <a:lnSpc>
                <a:spcPct val="90000"/>
              </a:lnSpc>
            </a:pPr>
            <a:r>
              <a:rPr lang="en-US" altLang="en-US" sz="2400" smtClean="0"/>
              <a:t>Vì vậy cần có cải tiến cấu trúc của CNPTK để đạt được chi phí cho các thao tác là log</a:t>
            </a:r>
            <a:r>
              <a:rPr lang="en-US" altLang="en-US" sz="2400" baseline="-25000" smtClean="0"/>
              <a:t>2</a:t>
            </a:r>
            <a:r>
              <a:rPr lang="en-US" altLang="en-US" sz="2400" smtClean="0"/>
              <a:t>(n)</a:t>
            </a:r>
          </a:p>
          <a:p>
            <a:pPr eaLnBrk="1" hangingPunct="1">
              <a:lnSpc>
                <a:spcPct val="90000"/>
              </a:lnSpc>
            </a:pPr>
            <a:endParaRPr lang="en-US" altLang="en-US" smtClean="0"/>
          </a:p>
        </p:txBody>
      </p:sp>
    </p:spTree>
    <p:extLst>
      <p:ext uri="{BB962C8B-B14F-4D97-AF65-F5344CB8AC3E}">
        <p14:creationId xmlns:p14="http://schemas.microsoft.com/office/powerpoint/2010/main" val="328780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Binary Search Tree</a:t>
            </a:r>
          </a:p>
        </p:txBody>
      </p:sp>
      <p:sp>
        <p:nvSpPr>
          <p:cNvPr id="11264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79822D-C36C-4FAD-BCA2-6232B4864371}" type="slidenum">
              <a:rPr lang="en-US" altLang="en-US">
                <a:solidFill>
                  <a:srgbClr val="FFFFFF"/>
                </a:solidFill>
              </a:rPr>
              <a:pPr eaLnBrk="1" hangingPunct="1"/>
              <a:t>24</a:t>
            </a:fld>
            <a:endParaRPr lang="en-US" altLang="en-US">
              <a:solidFill>
                <a:srgbClr val="FFFFFF"/>
              </a:solidFill>
            </a:endParaRPr>
          </a:p>
        </p:txBody>
      </p:sp>
      <p:sp>
        <p:nvSpPr>
          <p:cNvPr id="112644" name="Rectangle 3"/>
          <p:cNvSpPr>
            <a:spLocks noGrp="1" noChangeArrowheads="1"/>
          </p:cNvSpPr>
          <p:nvPr>
            <p:ph sz="quarter" idx="1"/>
          </p:nvPr>
        </p:nvSpPr>
        <p:spPr>
          <a:xfrm>
            <a:off x="612775" y="1600200"/>
            <a:ext cx="8153400" cy="4495800"/>
          </a:xfrm>
        </p:spPr>
        <p:txBody>
          <a:bodyPr/>
          <a:lstStyle/>
          <a:p>
            <a:pPr eaLnBrk="1" hangingPunct="1"/>
            <a:r>
              <a:rPr lang="en-US" altLang="en-US" smtClean="0"/>
              <a:t>1,2,3,4,5</a:t>
            </a:r>
          </a:p>
        </p:txBody>
      </p:sp>
      <p:sp>
        <p:nvSpPr>
          <p:cNvPr id="194564" name="Oval 4"/>
          <p:cNvSpPr>
            <a:spLocks noChangeArrowheads="1"/>
          </p:cNvSpPr>
          <p:nvPr/>
        </p:nvSpPr>
        <p:spPr bwMode="auto">
          <a:xfrm>
            <a:off x="3348038" y="1700213"/>
            <a:ext cx="792162" cy="7191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t>1</a:t>
            </a:r>
          </a:p>
        </p:txBody>
      </p:sp>
      <p:sp>
        <p:nvSpPr>
          <p:cNvPr id="194566" name="Oval 6"/>
          <p:cNvSpPr>
            <a:spLocks noChangeArrowheads="1"/>
          </p:cNvSpPr>
          <p:nvPr/>
        </p:nvSpPr>
        <p:spPr bwMode="auto">
          <a:xfrm>
            <a:off x="4356100" y="2924175"/>
            <a:ext cx="792163" cy="7191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t>2</a:t>
            </a:r>
          </a:p>
        </p:txBody>
      </p:sp>
      <p:sp>
        <p:nvSpPr>
          <p:cNvPr id="194567" name="Oval 7"/>
          <p:cNvSpPr>
            <a:spLocks noChangeArrowheads="1"/>
          </p:cNvSpPr>
          <p:nvPr/>
        </p:nvSpPr>
        <p:spPr bwMode="auto">
          <a:xfrm>
            <a:off x="5364163" y="3933825"/>
            <a:ext cx="792162" cy="7191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t>3</a:t>
            </a:r>
          </a:p>
        </p:txBody>
      </p:sp>
      <p:sp>
        <p:nvSpPr>
          <p:cNvPr id="194568" name="Oval 8"/>
          <p:cNvSpPr>
            <a:spLocks noChangeArrowheads="1"/>
          </p:cNvSpPr>
          <p:nvPr/>
        </p:nvSpPr>
        <p:spPr bwMode="auto">
          <a:xfrm>
            <a:off x="6300788" y="4868863"/>
            <a:ext cx="792162" cy="7191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t>4</a:t>
            </a:r>
          </a:p>
        </p:txBody>
      </p:sp>
      <p:sp>
        <p:nvSpPr>
          <p:cNvPr id="194569" name="Oval 9"/>
          <p:cNvSpPr>
            <a:spLocks noChangeArrowheads="1"/>
          </p:cNvSpPr>
          <p:nvPr/>
        </p:nvSpPr>
        <p:spPr bwMode="auto">
          <a:xfrm>
            <a:off x="7235825" y="5805488"/>
            <a:ext cx="792163" cy="7191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t>5</a:t>
            </a:r>
          </a:p>
        </p:txBody>
      </p:sp>
      <p:cxnSp>
        <p:nvCxnSpPr>
          <p:cNvPr id="194570" name="AutoShape 10"/>
          <p:cNvCxnSpPr>
            <a:cxnSpLocks noChangeShapeType="1"/>
            <a:stCxn id="194564" idx="5"/>
            <a:endCxn id="194566" idx="1"/>
          </p:cNvCxnSpPr>
          <p:nvPr/>
        </p:nvCxnSpPr>
        <p:spPr bwMode="auto">
          <a:xfrm>
            <a:off x="4024313" y="2314575"/>
            <a:ext cx="447675" cy="714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4571" name="AutoShape 11"/>
          <p:cNvCxnSpPr>
            <a:cxnSpLocks noChangeShapeType="1"/>
            <a:stCxn id="194566" idx="5"/>
            <a:endCxn id="194567" idx="1"/>
          </p:cNvCxnSpPr>
          <p:nvPr/>
        </p:nvCxnSpPr>
        <p:spPr bwMode="auto">
          <a:xfrm>
            <a:off x="5032375" y="3538538"/>
            <a:ext cx="447675" cy="5000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4572" name="AutoShape 12"/>
          <p:cNvCxnSpPr>
            <a:cxnSpLocks noChangeShapeType="1"/>
            <a:stCxn id="194567" idx="5"/>
            <a:endCxn id="194568" idx="1"/>
          </p:cNvCxnSpPr>
          <p:nvPr/>
        </p:nvCxnSpPr>
        <p:spPr bwMode="auto">
          <a:xfrm>
            <a:off x="6040438" y="4548188"/>
            <a:ext cx="376237"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4573" name="AutoShape 13"/>
          <p:cNvCxnSpPr>
            <a:cxnSpLocks noChangeShapeType="1"/>
            <a:stCxn id="194568" idx="5"/>
            <a:endCxn id="194569" idx="1"/>
          </p:cNvCxnSpPr>
          <p:nvPr/>
        </p:nvCxnSpPr>
        <p:spPr bwMode="auto">
          <a:xfrm>
            <a:off x="6977063" y="5483225"/>
            <a:ext cx="374650" cy="4270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8731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P spid="194566" grpId="0" animBg="1"/>
      <p:bldP spid="194567" grpId="0" animBg="1"/>
      <p:bldP spid="194568" grpId="0" animBg="1"/>
      <p:bldP spid="19456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AVL Tree - Định nghĩa</a:t>
            </a:r>
          </a:p>
        </p:txBody>
      </p:sp>
      <p:sp>
        <p:nvSpPr>
          <p:cNvPr id="114691"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8B1D96-3CCF-4A21-A616-D84641307B4C}" type="slidenum">
              <a:rPr lang="en-US" altLang="en-US">
                <a:solidFill>
                  <a:srgbClr val="FFFFFF"/>
                </a:solidFill>
              </a:rPr>
              <a:pPr eaLnBrk="1" hangingPunct="1"/>
              <a:t>25</a:t>
            </a:fld>
            <a:endParaRPr lang="en-US" altLang="en-US">
              <a:solidFill>
                <a:srgbClr val="FFFFFF"/>
              </a:solidFill>
            </a:endParaRPr>
          </a:p>
        </p:txBody>
      </p:sp>
      <p:sp>
        <p:nvSpPr>
          <p:cNvPr id="114692" name="Rectangle 3"/>
          <p:cNvSpPr>
            <a:spLocks noGrp="1" noChangeArrowheads="1"/>
          </p:cNvSpPr>
          <p:nvPr>
            <p:ph sz="quarter" idx="1"/>
          </p:nvPr>
        </p:nvSpPr>
        <p:spPr>
          <a:xfrm>
            <a:off x="612775" y="1600200"/>
            <a:ext cx="8153400" cy="4495800"/>
          </a:xfrm>
        </p:spPr>
        <p:txBody>
          <a:bodyPr/>
          <a:lstStyle/>
          <a:p>
            <a:pPr eaLnBrk="1" hangingPunct="1"/>
            <a:r>
              <a:rPr lang="en-US" altLang="en-US" smtClean="0"/>
              <a:t>Cây nhị phân tìm kiếm cân bằng là cây mà tại mỗi nút của nó độ cao của cây con trái và của cây con phải chênh lệch không quá một.</a:t>
            </a:r>
          </a:p>
          <a:p>
            <a:pPr eaLnBrk="1" hangingPunct="1"/>
            <a:endParaRPr lang="en-US" altLang="en-US" smtClean="0"/>
          </a:p>
        </p:txBody>
      </p:sp>
    </p:spTree>
    <p:extLst>
      <p:ext uri="{BB962C8B-B14F-4D97-AF65-F5344CB8AC3E}">
        <p14:creationId xmlns:p14="http://schemas.microsoft.com/office/powerpoint/2010/main" val="2890389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AVL Tree – Ví dụ</a:t>
            </a:r>
          </a:p>
        </p:txBody>
      </p:sp>
      <p:sp>
        <p:nvSpPr>
          <p:cNvPr id="11571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EB29C8-61B9-4FE4-B31B-EB6EEFCBCE0F}" type="slidenum">
              <a:rPr lang="en-US" altLang="en-US">
                <a:solidFill>
                  <a:srgbClr val="FFFFFF"/>
                </a:solidFill>
              </a:rPr>
              <a:pPr eaLnBrk="1" hangingPunct="1"/>
              <a:t>26</a:t>
            </a:fld>
            <a:endParaRPr lang="en-US" altLang="en-US">
              <a:solidFill>
                <a:srgbClr val="FFFFFF"/>
              </a:solidFill>
            </a:endParaRPr>
          </a:p>
        </p:txBody>
      </p:sp>
      <p:grpSp>
        <p:nvGrpSpPr>
          <p:cNvPr id="115717" name="Group 4"/>
          <p:cNvGrpSpPr>
            <a:grpSpLocks noChangeAspect="1"/>
          </p:cNvGrpSpPr>
          <p:nvPr/>
        </p:nvGrpSpPr>
        <p:grpSpPr bwMode="auto">
          <a:xfrm>
            <a:off x="1403350" y="1773238"/>
            <a:ext cx="6545263" cy="4189412"/>
            <a:chOff x="2789" y="1514"/>
            <a:chExt cx="7546" cy="4830"/>
          </a:xfrm>
        </p:grpSpPr>
        <p:sp>
          <p:nvSpPr>
            <p:cNvPr id="115718" name="AutoShape 5"/>
            <p:cNvSpPr>
              <a:spLocks noChangeAspect="1" noChangeArrowheads="1"/>
            </p:cNvSpPr>
            <p:nvPr/>
          </p:nvSpPr>
          <p:spPr bwMode="auto">
            <a:xfrm>
              <a:off x="6299" y="1514"/>
              <a:ext cx="67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44</a:t>
              </a:r>
            </a:p>
          </p:txBody>
        </p:sp>
        <p:sp>
          <p:nvSpPr>
            <p:cNvPr id="115719" name="Line 6"/>
            <p:cNvSpPr>
              <a:spLocks noChangeAspect="1" noChangeShapeType="1"/>
            </p:cNvSpPr>
            <p:nvPr/>
          </p:nvSpPr>
          <p:spPr bwMode="auto">
            <a:xfrm flipH="1">
              <a:off x="4290" y="1965"/>
              <a:ext cx="2325" cy="10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5720" name="Line 7"/>
            <p:cNvSpPr>
              <a:spLocks noChangeAspect="1" noChangeShapeType="1"/>
            </p:cNvSpPr>
            <p:nvPr/>
          </p:nvSpPr>
          <p:spPr bwMode="auto">
            <a:xfrm>
              <a:off x="4305" y="3450"/>
              <a:ext cx="1065" cy="10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5721" name="Line 8"/>
            <p:cNvSpPr>
              <a:spLocks noChangeAspect="1" noChangeShapeType="1"/>
            </p:cNvSpPr>
            <p:nvPr/>
          </p:nvSpPr>
          <p:spPr bwMode="auto">
            <a:xfrm flipH="1">
              <a:off x="3105" y="3450"/>
              <a:ext cx="1185" cy="9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5722" name="Line 9"/>
            <p:cNvSpPr>
              <a:spLocks noChangeAspect="1" noChangeShapeType="1"/>
            </p:cNvSpPr>
            <p:nvPr/>
          </p:nvSpPr>
          <p:spPr bwMode="auto">
            <a:xfrm>
              <a:off x="6630" y="1965"/>
              <a:ext cx="2610" cy="10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5723" name="Line 10"/>
            <p:cNvSpPr>
              <a:spLocks noChangeAspect="1" noChangeShapeType="1"/>
            </p:cNvSpPr>
            <p:nvPr/>
          </p:nvSpPr>
          <p:spPr bwMode="auto">
            <a:xfrm flipH="1">
              <a:off x="8385" y="3450"/>
              <a:ext cx="870" cy="9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5724" name="Line 11"/>
            <p:cNvSpPr>
              <a:spLocks noChangeAspect="1" noChangeShapeType="1"/>
            </p:cNvSpPr>
            <p:nvPr/>
          </p:nvSpPr>
          <p:spPr bwMode="auto">
            <a:xfrm>
              <a:off x="9255" y="3450"/>
              <a:ext cx="750" cy="9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5725" name="AutoShape 12"/>
            <p:cNvSpPr>
              <a:spLocks noChangeAspect="1" noChangeArrowheads="1"/>
            </p:cNvSpPr>
            <p:nvPr/>
          </p:nvSpPr>
          <p:spPr bwMode="auto">
            <a:xfrm>
              <a:off x="3959" y="2999"/>
              <a:ext cx="70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23</a:t>
              </a:r>
            </a:p>
          </p:txBody>
        </p:sp>
        <p:sp>
          <p:nvSpPr>
            <p:cNvPr id="115726" name="AutoShape 13"/>
            <p:cNvSpPr>
              <a:spLocks noChangeAspect="1" noChangeArrowheads="1"/>
            </p:cNvSpPr>
            <p:nvPr/>
          </p:nvSpPr>
          <p:spPr bwMode="auto">
            <a:xfrm>
              <a:off x="8879" y="2999"/>
              <a:ext cx="67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88</a:t>
              </a:r>
            </a:p>
          </p:txBody>
        </p:sp>
        <p:sp>
          <p:nvSpPr>
            <p:cNvPr id="115727" name="AutoShape 14"/>
            <p:cNvSpPr>
              <a:spLocks noChangeAspect="1" noChangeArrowheads="1"/>
            </p:cNvSpPr>
            <p:nvPr/>
          </p:nvSpPr>
          <p:spPr bwMode="auto">
            <a:xfrm>
              <a:off x="2789" y="4454"/>
              <a:ext cx="70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13</a:t>
              </a:r>
            </a:p>
          </p:txBody>
        </p:sp>
        <p:sp>
          <p:nvSpPr>
            <p:cNvPr id="115728" name="AutoShape 15"/>
            <p:cNvSpPr>
              <a:spLocks noChangeAspect="1" noChangeArrowheads="1"/>
            </p:cNvSpPr>
            <p:nvPr/>
          </p:nvSpPr>
          <p:spPr bwMode="auto">
            <a:xfrm>
              <a:off x="4949" y="4454"/>
              <a:ext cx="70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37</a:t>
              </a:r>
            </a:p>
          </p:txBody>
        </p:sp>
        <p:sp>
          <p:nvSpPr>
            <p:cNvPr id="115729" name="AutoShape 16"/>
            <p:cNvSpPr>
              <a:spLocks noChangeAspect="1" noChangeArrowheads="1"/>
            </p:cNvSpPr>
            <p:nvPr/>
          </p:nvSpPr>
          <p:spPr bwMode="auto">
            <a:xfrm>
              <a:off x="8039" y="4439"/>
              <a:ext cx="67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59</a:t>
              </a:r>
            </a:p>
          </p:txBody>
        </p:sp>
        <p:sp>
          <p:nvSpPr>
            <p:cNvPr id="115730" name="AutoShape 17"/>
            <p:cNvSpPr>
              <a:spLocks noChangeAspect="1" noChangeArrowheads="1"/>
            </p:cNvSpPr>
            <p:nvPr/>
          </p:nvSpPr>
          <p:spPr bwMode="auto">
            <a:xfrm>
              <a:off x="9659" y="4439"/>
              <a:ext cx="67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108</a:t>
              </a:r>
            </a:p>
          </p:txBody>
        </p:sp>
        <p:sp>
          <p:nvSpPr>
            <p:cNvPr id="115731" name="Line 18"/>
            <p:cNvSpPr>
              <a:spLocks noChangeAspect="1" noChangeShapeType="1"/>
            </p:cNvSpPr>
            <p:nvPr/>
          </p:nvSpPr>
          <p:spPr bwMode="auto">
            <a:xfrm>
              <a:off x="5312" y="4905"/>
              <a:ext cx="628" cy="10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5732" name="Line 19"/>
            <p:cNvSpPr>
              <a:spLocks noChangeAspect="1" noChangeShapeType="1"/>
            </p:cNvSpPr>
            <p:nvPr/>
          </p:nvSpPr>
          <p:spPr bwMode="auto">
            <a:xfrm flipH="1">
              <a:off x="4604" y="4905"/>
              <a:ext cx="699" cy="9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15733" name="Group 20"/>
            <p:cNvGrpSpPr>
              <a:grpSpLocks noChangeAspect="1"/>
            </p:cNvGrpSpPr>
            <p:nvPr/>
          </p:nvGrpSpPr>
          <p:grpSpPr bwMode="auto">
            <a:xfrm>
              <a:off x="7694" y="4905"/>
              <a:ext cx="1336" cy="1005"/>
              <a:chOff x="3900" y="9945"/>
              <a:chExt cx="2265" cy="1005"/>
            </a:xfrm>
          </p:grpSpPr>
          <p:sp>
            <p:nvSpPr>
              <p:cNvPr id="115740" name="Line 21"/>
              <p:cNvSpPr>
                <a:spLocks noChangeAspect="1" noChangeShapeType="1"/>
              </p:cNvSpPr>
              <p:nvPr/>
            </p:nvSpPr>
            <p:spPr bwMode="auto">
              <a:xfrm>
                <a:off x="5100" y="9945"/>
                <a:ext cx="1065" cy="10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5741" name="Line 22"/>
              <p:cNvSpPr>
                <a:spLocks noChangeAspect="1" noChangeShapeType="1"/>
              </p:cNvSpPr>
              <p:nvPr/>
            </p:nvSpPr>
            <p:spPr bwMode="auto">
              <a:xfrm flipH="1">
                <a:off x="3900" y="9945"/>
                <a:ext cx="1185" cy="9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15734" name="Line 23"/>
            <p:cNvSpPr>
              <a:spLocks noChangeAspect="1" noChangeShapeType="1"/>
            </p:cNvSpPr>
            <p:nvPr/>
          </p:nvSpPr>
          <p:spPr bwMode="auto">
            <a:xfrm>
              <a:off x="3167" y="4905"/>
              <a:ext cx="628" cy="10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5735" name="AutoShape 24"/>
            <p:cNvSpPr>
              <a:spLocks noChangeAspect="1" noChangeArrowheads="1"/>
            </p:cNvSpPr>
            <p:nvPr/>
          </p:nvSpPr>
          <p:spPr bwMode="auto">
            <a:xfrm>
              <a:off x="3434" y="5909"/>
              <a:ext cx="70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15</a:t>
              </a:r>
            </a:p>
          </p:txBody>
        </p:sp>
        <p:sp>
          <p:nvSpPr>
            <p:cNvPr id="115736" name="AutoShape 25"/>
            <p:cNvSpPr>
              <a:spLocks noChangeAspect="1" noChangeArrowheads="1"/>
            </p:cNvSpPr>
            <p:nvPr/>
          </p:nvSpPr>
          <p:spPr bwMode="auto">
            <a:xfrm>
              <a:off x="4274" y="5909"/>
              <a:ext cx="70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30</a:t>
              </a:r>
            </a:p>
          </p:txBody>
        </p:sp>
        <p:sp>
          <p:nvSpPr>
            <p:cNvPr id="115737" name="AutoShape 26"/>
            <p:cNvSpPr>
              <a:spLocks noChangeAspect="1" noChangeArrowheads="1"/>
            </p:cNvSpPr>
            <p:nvPr/>
          </p:nvSpPr>
          <p:spPr bwMode="auto">
            <a:xfrm>
              <a:off x="5549" y="5909"/>
              <a:ext cx="70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40</a:t>
              </a:r>
            </a:p>
          </p:txBody>
        </p:sp>
        <p:sp>
          <p:nvSpPr>
            <p:cNvPr id="115738" name="AutoShape 27"/>
            <p:cNvSpPr>
              <a:spLocks noChangeAspect="1" noChangeArrowheads="1"/>
            </p:cNvSpPr>
            <p:nvPr/>
          </p:nvSpPr>
          <p:spPr bwMode="auto">
            <a:xfrm>
              <a:off x="7334" y="5909"/>
              <a:ext cx="70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55</a:t>
              </a:r>
            </a:p>
          </p:txBody>
        </p:sp>
        <p:sp>
          <p:nvSpPr>
            <p:cNvPr id="115739" name="AutoShape 28"/>
            <p:cNvSpPr>
              <a:spLocks noChangeAspect="1" noChangeArrowheads="1"/>
            </p:cNvSpPr>
            <p:nvPr/>
          </p:nvSpPr>
          <p:spPr bwMode="auto">
            <a:xfrm>
              <a:off x="8654" y="5909"/>
              <a:ext cx="706" cy="435"/>
            </a:xfrm>
            <a:prstGeom prst="roundRect">
              <a:avLst>
                <a:gd name="adj" fmla="val 16667"/>
              </a:avLst>
            </a:prstGeom>
            <a:gradFill rotWithShape="0">
              <a:gsLst>
                <a:gs pos="0">
                  <a:srgbClr val="FFFFFF"/>
                </a:gs>
                <a:gs pos="100000">
                  <a:srgbClr val="8F8F8F"/>
                </a:gs>
              </a:gsLst>
              <a:path path="shape">
                <a:fillToRect l="50000" t="50000" r="50000" b="50000"/>
              </a:path>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71</a:t>
              </a:r>
            </a:p>
          </p:txBody>
        </p:sp>
      </p:grpSp>
    </p:spTree>
    <p:extLst>
      <p:ext uri="{BB962C8B-B14F-4D97-AF65-F5344CB8AC3E}">
        <p14:creationId xmlns:p14="http://schemas.microsoft.com/office/powerpoint/2010/main" val="1360360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AVL Tree</a:t>
            </a:r>
          </a:p>
        </p:txBody>
      </p:sp>
      <p:sp>
        <p:nvSpPr>
          <p:cNvPr id="11673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1736A5-9D61-463C-811C-BF00D662A1B8}" type="slidenum">
              <a:rPr lang="en-US" altLang="en-US">
                <a:solidFill>
                  <a:srgbClr val="FFFFFF"/>
                </a:solidFill>
              </a:rPr>
              <a:pPr eaLnBrk="1" hangingPunct="1"/>
              <a:t>27</a:t>
            </a:fld>
            <a:endParaRPr lang="en-US" altLang="en-US">
              <a:solidFill>
                <a:srgbClr val="FFFFFF"/>
              </a:solidFill>
            </a:endParaRPr>
          </a:p>
        </p:txBody>
      </p:sp>
      <p:sp>
        <p:nvSpPr>
          <p:cNvPr id="116740" name="Rectangle 3"/>
          <p:cNvSpPr>
            <a:spLocks noGrp="1" noChangeArrowheads="1"/>
          </p:cNvSpPr>
          <p:nvPr>
            <p:ph sz="quarter" idx="1"/>
          </p:nvPr>
        </p:nvSpPr>
        <p:spPr>
          <a:xfrm>
            <a:off x="612775" y="1600200"/>
            <a:ext cx="8153400" cy="4495800"/>
          </a:xfrm>
        </p:spPr>
        <p:txBody>
          <a:bodyPr/>
          <a:lstStyle/>
          <a:p>
            <a:pPr eaLnBrk="1" hangingPunct="1"/>
            <a:r>
              <a:rPr lang="en-US" altLang="en-US" smtClean="0"/>
              <a:t>Lịch sử cây cân bằng (AVL Tree): </a:t>
            </a:r>
          </a:p>
          <a:p>
            <a:pPr lvl="1" eaLnBrk="1" hangingPunct="1"/>
            <a:r>
              <a:rPr lang="en-US" altLang="en-US" smtClean="0"/>
              <a:t>AVL là tên viết tắt của các tác giả người Nga đã đưa ra định nghĩa của cây cân bằng Adelson-Velskii và Landis (1962)</a:t>
            </a:r>
          </a:p>
          <a:p>
            <a:pPr lvl="1" eaLnBrk="1" hangingPunct="1"/>
            <a:r>
              <a:rPr lang="en-US" altLang="en-US" smtClean="0"/>
              <a:t>Từ cây AVL, người ta đã phát triển thêm nhiều loại CTDL hữu dụng khác như cây đỏ-đen (Red-Black Tree), B-Tree, … </a:t>
            </a:r>
          </a:p>
          <a:p>
            <a:pPr eaLnBrk="1" hangingPunct="1"/>
            <a:endParaRPr lang="en-US" altLang="en-US" smtClean="0"/>
          </a:p>
          <a:p>
            <a:pPr eaLnBrk="1" hangingPunct="1"/>
            <a:r>
              <a:rPr lang="en-US" altLang="en-US" smtClean="0"/>
              <a:t>Cây AVL có chiều cao O(log2(n))</a:t>
            </a:r>
          </a:p>
        </p:txBody>
      </p:sp>
    </p:spTree>
    <p:extLst>
      <p:ext uri="{BB962C8B-B14F-4D97-AF65-F5344CB8AC3E}">
        <p14:creationId xmlns:p14="http://schemas.microsoft.com/office/powerpoint/2010/main" val="566852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AVL Tree – Biểu diễn</a:t>
            </a:r>
          </a:p>
        </p:txBody>
      </p:sp>
      <p:sp>
        <p:nvSpPr>
          <p:cNvPr id="12083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EFF9E0-04A1-40C6-A159-80C82526627A}" type="slidenum">
              <a:rPr lang="en-US" altLang="en-US">
                <a:solidFill>
                  <a:srgbClr val="FFFFFF"/>
                </a:solidFill>
              </a:rPr>
              <a:pPr eaLnBrk="1" hangingPunct="1"/>
              <a:t>28</a:t>
            </a:fld>
            <a:endParaRPr lang="en-US" altLang="en-US">
              <a:solidFill>
                <a:srgbClr val="FFFFFF"/>
              </a:solidFill>
            </a:endParaRPr>
          </a:p>
        </p:txBody>
      </p:sp>
      <p:sp>
        <p:nvSpPr>
          <p:cNvPr id="120836" name="Rectangle 3"/>
          <p:cNvSpPr>
            <a:spLocks noGrp="1" noChangeArrowheads="1"/>
          </p:cNvSpPr>
          <p:nvPr>
            <p:ph sz="quarter" idx="1"/>
          </p:nvPr>
        </p:nvSpPr>
        <p:spPr>
          <a:xfrm>
            <a:off x="612775" y="1600200"/>
            <a:ext cx="8153400" cy="4495800"/>
          </a:xfrm>
        </p:spPr>
        <p:txBody>
          <a:bodyPr>
            <a:normAutofit fontScale="92500" lnSpcReduction="10000"/>
          </a:bodyPr>
          <a:lstStyle/>
          <a:p>
            <a:pPr eaLnBrk="1" hangingPunct="1">
              <a:lnSpc>
                <a:spcPct val="90000"/>
              </a:lnSpc>
            </a:pPr>
            <a:r>
              <a:rPr lang="en-US" altLang="en-US" smtClean="0"/>
              <a:t>Trường hợp thêm hay hủy một phần tử trên cây có thể làm cây tăng hay giảm chiều cao, khi đó phải cân bằng lại cây</a:t>
            </a:r>
          </a:p>
          <a:p>
            <a:pPr eaLnBrk="1" hangingPunct="1">
              <a:lnSpc>
                <a:spcPct val="90000"/>
              </a:lnSpc>
            </a:pPr>
            <a:r>
              <a:rPr lang="en-US" altLang="en-US" smtClean="0"/>
              <a:t>Việc cân bằng lại một cây sẽ phải thực hiện sao cho chỉ ảnh hưởng tối thiểu đến cây nhằm giảm thiểu chi phí cân bằng</a:t>
            </a:r>
          </a:p>
          <a:p>
            <a:pPr eaLnBrk="1" hangingPunct="1">
              <a:lnSpc>
                <a:spcPct val="90000"/>
              </a:lnSpc>
            </a:pPr>
            <a:r>
              <a:rPr lang="en-US" altLang="en-US" smtClean="0"/>
              <a:t>Các thao tác đặc trưng của cây AVL:</a:t>
            </a:r>
          </a:p>
          <a:p>
            <a:pPr lvl="1" eaLnBrk="1" hangingPunct="1">
              <a:lnSpc>
                <a:spcPct val="90000"/>
              </a:lnSpc>
            </a:pPr>
            <a:r>
              <a:rPr lang="en-US" altLang="en-US" smtClean="0"/>
              <a:t>Thêm một phần tử vào cây AVL</a:t>
            </a:r>
          </a:p>
          <a:p>
            <a:pPr lvl="1" eaLnBrk="1" hangingPunct="1">
              <a:lnSpc>
                <a:spcPct val="90000"/>
              </a:lnSpc>
            </a:pPr>
            <a:r>
              <a:rPr lang="en-US" altLang="en-US" smtClean="0"/>
              <a:t>Hủy một phần tử trên cây AVL</a:t>
            </a:r>
          </a:p>
          <a:p>
            <a:pPr lvl="1" eaLnBrk="1" hangingPunct="1">
              <a:lnSpc>
                <a:spcPct val="90000"/>
              </a:lnSpc>
            </a:pPr>
            <a:r>
              <a:rPr lang="en-US" altLang="en-US" smtClean="0"/>
              <a:t>Cân bằng lại một cây vừa bị mất cân bằng</a:t>
            </a:r>
          </a:p>
          <a:p>
            <a:pPr eaLnBrk="1" hangingPunct="1">
              <a:lnSpc>
                <a:spcPct val="90000"/>
              </a:lnSpc>
            </a:pPr>
            <a:endParaRPr lang="en-US" altLang="en-US" smtClean="0"/>
          </a:p>
        </p:txBody>
      </p:sp>
    </p:spTree>
    <p:extLst>
      <p:ext uri="{BB962C8B-B14F-4D97-AF65-F5344CB8AC3E}">
        <p14:creationId xmlns:p14="http://schemas.microsoft.com/office/powerpoint/2010/main" val="3433123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AVL Tree</a:t>
            </a:r>
            <a:endParaRPr lang="en-US" altLang="en-US" smtClean="0"/>
          </a:p>
        </p:txBody>
      </p:sp>
      <p:sp>
        <p:nvSpPr>
          <p:cNvPr id="121860" name="Rectangle 3"/>
          <p:cNvSpPr>
            <a:spLocks noGrp="1" noChangeArrowheads="1"/>
          </p:cNvSpPr>
          <p:nvPr>
            <p:ph type="body" idx="1"/>
          </p:nvPr>
        </p:nvSpPr>
        <p:spPr>
          <a:xfrm>
            <a:off x="612775" y="1600200"/>
            <a:ext cx="8153400" cy="4525963"/>
          </a:xfrm>
        </p:spPr>
        <p:txBody>
          <a:bodyPr/>
          <a:lstStyle/>
          <a:p>
            <a:pPr eaLnBrk="1" hangingPunct="1">
              <a:lnSpc>
                <a:spcPct val="90000"/>
              </a:lnSpc>
            </a:pPr>
            <a:r>
              <a:rPr lang="en-US" altLang="en-US" smtClean="0"/>
              <a:t>Các trường hợp mất cân bằng:</a:t>
            </a:r>
          </a:p>
          <a:p>
            <a:pPr lvl="1" eaLnBrk="1" hangingPunct="1">
              <a:lnSpc>
                <a:spcPct val="90000"/>
              </a:lnSpc>
            </a:pPr>
            <a:r>
              <a:rPr lang="en-US" altLang="en-US" smtClean="0"/>
              <a:t>Ta sẽ không khảo sát tính cân bằng của 1 cây nhị phân bất kỳ mà chỉ quan tâm đến các khả năng mất cân bằng xảy ra khi thêm hoặc hủy một nút trên cây AVL </a:t>
            </a:r>
          </a:p>
          <a:p>
            <a:pPr lvl="1" eaLnBrk="1" hangingPunct="1">
              <a:lnSpc>
                <a:spcPct val="90000"/>
              </a:lnSpc>
            </a:pPr>
            <a:r>
              <a:rPr lang="en-US" altLang="en-US" smtClean="0"/>
              <a:t>Như vậy, khi mất cân bằng, độ lệch chiều cao giữa 2 cây con sẽ là 2</a:t>
            </a:r>
          </a:p>
          <a:p>
            <a:pPr lvl="1" eaLnBrk="1" hangingPunct="1">
              <a:lnSpc>
                <a:spcPct val="90000"/>
              </a:lnSpc>
            </a:pPr>
            <a:r>
              <a:rPr lang="en-US" altLang="en-US" smtClean="0"/>
              <a:t>Có 6 khả năng sau: </a:t>
            </a:r>
          </a:p>
          <a:p>
            <a:pPr marL="1143000" lvl="2" eaLnBrk="1" hangingPunct="1">
              <a:lnSpc>
                <a:spcPct val="90000"/>
              </a:lnSpc>
            </a:pPr>
            <a:r>
              <a:rPr lang="en-US" altLang="en-US" sz="2200" smtClean="0"/>
              <a:t>Trường hợp 1 - Cây T lệch về bên trái : 3 khả năng</a:t>
            </a:r>
          </a:p>
          <a:p>
            <a:pPr marL="1143000" lvl="2" eaLnBrk="1" hangingPunct="1">
              <a:lnSpc>
                <a:spcPct val="90000"/>
              </a:lnSpc>
            </a:pPr>
            <a:r>
              <a:rPr lang="en-US" altLang="en-US" sz="2200" smtClean="0"/>
              <a:t>Trường hợp 2 - Cây T lệch về bên phải: 3 khả năng</a:t>
            </a:r>
          </a:p>
          <a:p>
            <a:pPr eaLnBrk="1" hangingPunct="1">
              <a:lnSpc>
                <a:spcPct val="90000"/>
              </a:lnSpc>
            </a:pPr>
            <a:endParaRPr lang="en-US" altLang="en-US" smtClean="0"/>
          </a:p>
        </p:txBody>
      </p:sp>
      <p:sp>
        <p:nvSpPr>
          <p:cNvPr id="12185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EE6F7B-6BB1-4C22-9E8A-F489956A0B16}" type="slidenum">
              <a:rPr lang="en-US" altLang="en-US">
                <a:solidFill>
                  <a:srgbClr val="FFFFFF"/>
                </a:solidFill>
              </a:rPr>
              <a:pPr eaLnBrk="1" hangingPunct="1"/>
              <a:t>29</a:t>
            </a:fld>
            <a:endParaRPr lang="en-US" altLang="en-US">
              <a:solidFill>
                <a:srgbClr val="FFFFFF"/>
              </a:solidFill>
            </a:endParaRPr>
          </a:p>
        </p:txBody>
      </p:sp>
    </p:spTree>
    <p:extLst>
      <p:ext uri="{BB962C8B-B14F-4D97-AF65-F5344CB8AC3E}">
        <p14:creationId xmlns:p14="http://schemas.microsoft.com/office/powerpoint/2010/main" val="1015716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1" name="Rectangle 5"/>
          <p:cNvSpPr>
            <a:spLocks noGrp="1"/>
          </p:cNvSpPr>
          <p:nvPr>
            <p:ph type="title"/>
          </p:nvPr>
        </p:nvSpPr>
        <p:spPr>
          <a:xfrm>
            <a:off x="609600" y="228600"/>
            <a:ext cx="8153400" cy="990600"/>
          </a:xfrm>
        </p:spPr>
        <p:txBody>
          <a:bodyPr/>
          <a:lstStyle/>
          <a:p>
            <a:r>
              <a:rPr lang="en-US" altLang="en-US" smtClean="0"/>
              <a:t>Tree – Ví dụ</a:t>
            </a:r>
          </a:p>
        </p:txBody>
      </p:sp>
      <p:pic>
        <p:nvPicPr>
          <p:cNvPr id="16794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58888" y="2492375"/>
            <a:ext cx="6662737" cy="28860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0188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AVL Tree</a:t>
            </a:r>
            <a:endParaRPr lang="en-US" altLang="en-US" sz="4000" smtClean="0"/>
          </a:p>
        </p:txBody>
      </p:sp>
      <p:sp>
        <p:nvSpPr>
          <p:cNvPr id="122939" name="Rectangle 59"/>
          <p:cNvSpPr>
            <a:spLocks noGrp="1"/>
          </p:cNvSpPr>
          <p:nvPr>
            <p:ph type="body" idx="4294967295"/>
          </p:nvPr>
        </p:nvSpPr>
        <p:spPr/>
        <p:txBody>
          <a:bodyPr/>
          <a:lstStyle/>
          <a:p>
            <a:r>
              <a:rPr lang="en-US" altLang="en-US" u="sng" smtClean="0"/>
              <a:t>Trường hợp 1:</a:t>
            </a:r>
            <a:r>
              <a:rPr lang="en-US" altLang="en-US" smtClean="0"/>
              <a:t> cây T lệch về bên trái</a:t>
            </a:r>
          </a:p>
        </p:txBody>
      </p:sp>
      <p:sp>
        <p:nvSpPr>
          <p:cNvPr id="12288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322986-B2D0-4B02-848F-F08F8AACB1DF}" type="slidenum">
              <a:rPr lang="en-US" altLang="en-US">
                <a:solidFill>
                  <a:srgbClr val="FFFFFF"/>
                </a:solidFill>
              </a:rPr>
              <a:pPr eaLnBrk="1" hangingPunct="1"/>
              <a:t>30</a:t>
            </a:fld>
            <a:endParaRPr lang="en-US" altLang="en-US">
              <a:solidFill>
                <a:srgbClr val="FFFFFF"/>
              </a:solidFill>
            </a:endParaRPr>
          </a:p>
        </p:txBody>
      </p:sp>
      <p:grpSp>
        <p:nvGrpSpPr>
          <p:cNvPr id="122884" name="Group 4"/>
          <p:cNvGrpSpPr>
            <a:grpSpLocks noChangeAspect="1"/>
          </p:cNvGrpSpPr>
          <p:nvPr/>
        </p:nvGrpSpPr>
        <p:grpSpPr bwMode="auto">
          <a:xfrm>
            <a:off x="2325688" y="2060575"/>
            <a:ext cx="6134100" cy="4759325"/>
            <a:chOff x="990" y="4776"/>
            <a:chExt cx="6435" cy="4993"/>
          </a:xfrm>
        </p:grpSpPr>
        <p:grpSp>
          <p:nvGrpSpPr>
            <p:cNvPr id="122885" name="Group 5"/>
            <p:cNvGrpSpPr>
              <a:grpSpLocks noChangeAspect="1"/>
            </p:cNvGrpSpPr>
            <p:nvPr/>
          </p:nvGrpSpPr>
          <p:grpSpPr bwMode="auto">
            <a:xfrm>
              <a:off x="990" y="4776"/>
              <a:ext cx="6435" cy="2463"/>
              <a:chOff x="1830" y="6062"/>
              <a:chExt cx="8700" cy="3330"/>
            </a:xfrm>
          </p:grpSpPr>
          <p:sp>
            <p:nvSpPr>
              <p:cNvPr id="122904" name="Oval 6"/>
              <p:cNvSpPr>
                <a:spLocks noChangeAspect="1" noChangeArrowheads="1"/>
              </p:cNvSpPr>
              <p:nvPr/>
            </p:nvSpPr>
            <p:spPr bwMode="auto">
              <a:xfrm>
                <a:off x="4068" y="6062"/>
                <a:ext cx="495" cy="495"/>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a:t>
                </a:r>
              </a:p>
            </p:txBody>
          </p:sp>
          <p:sp>
            <p:nvSpPr>
              <p:cNvPr id="122905" name="Oval 7"/>
              <p:cNvSpPr>
                <a:spLocks noChangeAspect="1" noChangeArrowheads="1"/>
              </p:cNvSpPr>
              <p:nvPr/>
            </p:nvSpPr>
            <p:spPr bwMode="auto">
              <a:xfrm>
                <a:off x="3198" y="7143"/>
                <a:ext cx="495" cy="495"/>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T1</a:t>
                </a:r>
              </a:p>
            </p:txBody>
          </p:sp>
          <p:sp>
            <p:nvSpPr>
              <p:cNvPr id="122906" name="Line 8"/>
              <p:cNvSpPr>
                <a:spLocks noChangeAspect="1" noChangeShapeType="1"/>
              </p:cNvSpPr>
              <p:nvPr/>
            </p:nvSpPr>
            <p:spPr bwMode="auto">
              <a:xfrm flipH="1">
                <a:off x="3438" y="6573"/>
                <a:ext cx="855" cy="5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07" name="AutoShape 9"/>
              <p:cNvSpPr>
                <a:spLocks noChangeAspect="1" noChangeArrowheads="1"/>
              </p:cNvSpPr>
              <p:nvPr/>
            </p:nvSpPr>
            <p:spPr bwMode="auto">
              <a:xfrm>
                <a:off x="2444" y="8160"/>
                <a:ext cx="856" cy="1050"/>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L1</a:t>
                </a:r>
              </a:p>
            </p:txBody>
          </p:sp>
          <p:sp>
            <p:nvSpPr>
              <p:cNvPr id="122908" name="Line 10"/>
              <p:cNvSpPr>
                <a:spLocks noChangeAspect="1" noChangeShapeType="1"/>
              </p:cNvSpPr>
              <p:nvPr/>
            </p:nvSpPr>
            <p:spPr bwMode="auto">
              <a:xfrm flipH="1">
                <a:off x="2865" y="76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09" name="AutoShape 11"/>
              <p:cNvSpPr>
                <a:spLocks noChangeAspect="1" noChangeArrowheads="1"/>
              </p:cNvSpPr>
              <p:nvPr/>
            </p:nvSpPr>
            <p:spPr bwMode="auto">
              <a:xfrm>
                <a:off x="3658" y="8160"/>
                <a:ext cx="752" cy="930"/>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R1</a:t>
                </a:r>
              </a:p>
            </p:txBody>
          </p:sp>
          <p:sp>
            <p:nvSpPr>
              <p:cNvPr id="122910" name="Line 12"/>
              <p:cNvSpPr>
                <a:spLocks noChangeAspect="1" noChangeShapeType="1"/>
              </p:cNvSpPr>
              <p:nvPr/>
            </p:nvSpPr>
            <p:spPr bwMode="auto">
              <a:xfrm>
                <a:off x="3450" y="76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11" name="Line 13"/>
              <p:cNvSpPr>
                <a:spLocks noChangeAspect="1" noChangeShapeType="1"/>
              </p:cNvSpPr>
              <p:nvPr/>
            </p:nvSpPr>
            <p:spPr bwMode="auto">
              <a:xfrm>
                <a:off x="4338" y="6573"/>
                <a:ext cx="855" cy="5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12" name="Line 14"/>
              <p:cNvSpPr>
                <a:spLocks noChangeAspect="1" noChangeShapeType="1"/>
              </p:cNvSpPr>
              <p:nvPr/>
            </p:nvSpPr>
            <p:spPr bwMode="auto">
              <a:xfrm>
                <a:off x="2205" y="8115"/>
                <a:ext cx="0" cy="1095"/>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13" name="Text Box 15"/>
              <p:cNvSpPr txBox="1">
                <a:spLocks noChangeAspect="1" noChangeArrowheads="1"/>
              </p:cNvSpPr>
              <p:nvPr/>
            </p:nvSpPr>
            <p:spPr bwMode="auto">
              <a:xfrm>
                <a:off x="1830" y="8418"/>
                <a:ext cx="33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a:t>
                </a:r>
              </a:p>
            </p:txBody>
          </p:sp>
          <p:sp>
            <p:nvSpPr>
              <p:cNvPr id="122914" name="Line 16"/>
              <p:cNvSpPr>
                <a:spLocks noChangeAspect="1" noChangeShapeType="1"/>
              </p:cNvSpPr>
              <p:nvPr/>
            </p:nvSpPr>
            <p:spPr bwMode="auto">
              <a:xfrm>
                <a:off x="5610" y="7140"/>
                <a:ext cx="0" cy="960"/>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15" name="Text Box 17"/>
              <p:cNvSpPr txBox="1">
                <a:spLocks noChangeAspect="1" noChangeArrowheads="1"/>
              </p:cNvSpPr>
              <p:nvPr/>
            </p:nvSpPr>
            <p:spPr bwMode="auto">
              <a:xfrm>
                <a:off x="5625" y="7413"/>
                <a:ext cx="55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h-1</a:t>
                </a:r>
              </a:p>
            </p:txBody>
          </p:sp>
          <p:sp>
            <p:nvSpPr>
              <p:cNvPr id="122916" name="Line 18"/>
              <p:cNvSpPr>
                <a:spLocks noChangeAspect="1" noChangeShapeType="1"/>
              </p:cNvSpPr>
              <p:nvPr/>
            </p:nvSpPr>
            <p:spPr bwMode="auto">
              <a:xfrm>
                <a:off x="4485" y="8100"/>
                <a:ext cx="0" cy="1005"/>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17" name="Text Box 19"/>
              <p:cNvSpPr txBox="1">
                <a:spLocks noChangeAspect="1" noChangeArrowheads="1"/>
              </p:cNvSpPr>
              <p:nvPr/>
            </p:nvSpPr>
            <p:spPr bwMode="auto">
              <a:xfrm>
                <a:off x="4500" y="8298"/>
                <a:ext cx="51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h-1</a:t>
                </a:r>
              </a:p>
            </p:txBody>
          </p:sp>
          <p:sp>
            <p:nvSpPr>
              <p:cNvPr id="122918" name="Freeform 20"/>
              <p:cNvSpPr>
                <a:spLocks noChangeAspect="1"/>
              </p:cNvSpPr>
              <p:nvPr/>
            </p:nvSpPr>
            <p:spPr bwMode="auto">
              <a:xfrm>
                <a:off x="2375" y="6867"/>
                <a:ext cx="2120" cy="2465"/>
              </a:xfrm>
              <a:custGeom>
                <a:avLst/>
                <a:gdLst>
                  <a:gd name="T0" fmla="*/ 1040 w 2375"/>
                  <a:gd name="T1" fmla="*/ 29 h 2555"/>
                  <a:gd name="T2" fmla="*/ 478 w 2375"/>
                  <a:gd name="T3" fmla="*/ 275 h 2555"/>
                  <a:gd name="T4" fmla="*/ 210 w 2375"/>
                  <a:gd name="T5" fmla="*/ 912 h 2555"/>
                  <a:gd name="T6" fmla="*/ 49 w 2375"/>
                  <a:gd name="T7" fmla="*/ 1751 h 2555"/>
                  <a:gd name="T8" fmla="*/ 89 w 2375"/>
                  <a:gd name="T9" fmla="*/ 2344 h 2555"/>
                  <a:gd name="T10" fmla="*/ 585 w 2375"/>
                  <a:gd name="T11" fmla="*/ 2460 h 2555"/>
                  <a:gd name="T12" fmla="*/ 1870 w 2375"/>
                  <a:gd name="T13" fmla="*/ 2373 h 2555"/>
                  <a:gd name="T14" fmla="*/ 2084 w 2375"/>
                  <a:gd name="T15" fmla="*/ 2113 h 2555"/>
                  <a:gd name="T16" fmla="*/ 1964 w 2375"/>
                  <a:gd name="T17" fmla="*/ 1404 h 2555"/>
                  <a:gd name="T18" fmla="*/ 1750 w 2375"/>
                  <a:gd name="T19" fmla="*/ 564 h 2555"/>
                  <a:gd name="T20" fmla="*/ 1482 w 2375"/>
                  <a:gd name="T21" fmla="*/ 101 h 2555"/>
                  <a:gd name="T22" fmla="*/ 1040 w 2375"/>
                  <a:gd name="T23" fmla="*/ 29 h 2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5"/>
                  <a:gd name="T37" fmla="*/ 0 h 2555"/>
                  <a:gd name="T38" fmla="*/ 2375 w 2375"/>
                  <a:gd name="T39" fmla="*/ 2555 h 2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5" h="2555">
                    <a:moveTo>
                      <a:pt x="1165" y="30"/>
                    </a:moveTo>
                    <a:cubicBezTo>
                      <a:pt x="978" y="60"/>
                      <a:pt x="690" y="132"/>
                      <a:pt x="535" y="285"/>
                    </a:cubicBezTo>
                    <a:cubicBezTo>
                      <a:pt x="380" y="438"/>
                      <a:pt x="315" y="690"/>
                      <a:pt x="235" y="945"/>
                    </a:cubicBezTo>
                    <a:cubicBezTo>
                      <a:pt x="155" y="1200"/>
                      <a:pt x="77" y="1568"/>
                      <a:pt x="55" y="1815"/>
                    </a:cubicBezTo>
                    <a:cubicBezTo>
                      <a:pt x="33" y="2062"/>
                      <a:pt x="0" y="2308"/>
                      <a:pt x="100" y="2430"/>
                    </a:cubicBezTo>
                    <a:cubicBezTo>
                      <a:pt x="200" y="2552"/>
                      <a:pt x="323" y="2545"/>
                      <a:pt x="655" y="2550"/>
                    </a:cubicBezTo>
                    <a:cubicBezTo>
                      <a:pt x="987" y="2555"/>
                      <a:pt x="1815" y="2520"/>
                      <a:pt x="2095" y="2460"/>
                    </a:cubicBezTo>
                    <a:cubicBezTo>
                      <a:pt x="2375" y="2400"/>
                      <a:pt x="2318" y="2357"/>
                      <a:pt x="2335" y="2190"/>
                    </a:cubicBezTo>
                    <a:cubicBezTo>
                      <a:pt x="2352" y="2023"/>
                      <a:pt x="2262" y="1722"/>
                      <a:pt x="2200" y="1455"/>
                    </a:cubicBezTo>
                    <a:cubicBezTo>
                      <a:pt x="2138" y="1188"/>
                      <a:pt x="2050" y="810"/>
                      <a:pt x="1960" y="585"/>
                    </a:cubicBezTo>
                    <a:cubicBezTo>
                      <a:pt x="1870" y="360"/>
                      <a:pt x="1793" y="198"/>
                      <a:pt x="1660" y="105"/>
                    </a:cubicBezTo>
                    <a:cubicBezTo>
                      <a:pt x="1527" y="12"/>
                      <a:pt x="1352" y="0"/>
                      <a:pt x="1165" y="30"/>
                    </a:cubicBez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2919" name="Text Box 21"/>
              <p:cNvSpPr txBox="1">
                <a:spLocks noChangeAspect="1" noChangeArrowheads="1"/>
              </p:cNvSpPr>
              <p:nvPr/>
            </p:nvSpPr>
            <p:spPr bwMode="auto">
              <a:xfrm>
                <a:off x="2640" y="7218"/>
                <a:ext cx="51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ts val="600"/>
                  </a:spcBef>
                  <a:spcAft>
                    <a:spcPts val="600"/>
                  </a:spcAft>
                </a:pPr>
                <a:r>
                  <a:rPr lang="en-US" altLang="en-US" sz="1600" b="1" noProof="1">
                    <a:latin typeface="VNI-Avo" pitchFamily="2" charset="0"/>
                  </a:rPr>
                  <a:t>L</a:t>
                </a:r>
              </a:p>
            </p:txBody>
          </p:sp>
          <p:sp>
            <p:nvSpPr>
              <p:cNvPr id="122920" name="AutoShape 22"/>
              <p:cNvSpPr>
                <a:spLocks noChangeAspect="1" noChangeArrowheads="1"/>
              </p:cNvSpPr>
              <p:nvPr/>
            </p:nvSpPr>
            <p:spPr bwMode="auto">
              <a:xfrm>
                <a:off x="7964" y="8160"/>
                <a:ext cx="856" cy="1050"/>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R1</a:t>
                </a:r>
              </a:p>
            </p:txBody>
          </p:sp>
          <p:sp>
            <p:nvSpPr>
              <p:cNvPr id="122921" name="Oval 23"/>
              <p:cNvSpPr>
                <a:spLocks noChangeAspect="1" noChangeArrowheads="1"/>
              </p:cNvSpPr>
              <p:nvPr/>
            </p:nvSpPr>
            <p:spPr bwMode="auto">
              <a:xfrm>
                <a:off x="8418" y="6062"/>
                <a:ext cx="495" cy="495"/>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a:t>
                </a:r>
              </a:p>
            </p:txBody>
          </p:sp>
          <p:sp>
            <p:nvSpPr>
              <p:cNvPr id="122922" name="Oval 24"/>
              <p:cNvSpPr>
                <a:spLocks noChangeAspect="1" noChangeArrowheads="1"/>
              </p:cNvSpPr>
              <p:nvPr/>
            </p:nvSpPr>
            <p:spPr bwMode="auto">
              <a:xfrm>
                <a:off x="7548" y="7143"/>
                <a:ext cx="495" cy="495"/>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T1</a:t>
                </a:r>
              </a:p>
            </p:txBody>
          </p:sp>
          <p:sp>
            <p:nvSpPr>
              <p:cNvPr id="122923" name="Line 25"/>
              <p:cNvSpPr>
                <a:spLocks noChangeAspect="1" noChangeShapeType="1"/>
              </p:cNvSpPr>
              <p:nvPr/>
            </p:nvSpPr>
            <p:spPr bwMode="auto">
              <a:xfrm flipH="1">
                <a:off x="7788" y="6573"/>
                <a:ext cx="855" cy="5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24" name="Line 26"/>
              <p:cNvSpPr>
                <a:spLocks noChangeAspect="1" noChangeShapeType="1"/>
              </p:cNvSpPr>
              <p:nvPr/>
            </p:nvSpPr>
            <p:spPr bwMode="auto">
              <a:xfrm flipH="1">
                <a:off x="7215" y="76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25" name="AutoShape 27"/>
              <p:cNvSpPr>
                <a:spLocks noChangeAspect="1" noChangeArrowheads="1"/>
              </p:cNvSpPr>
              <p:nvPr/>
            </p:nvSpPr>
            <p:spPr bwMode="auto">
              <a:xfrm>
                <a:off x="6853" y="8160"/>
                <a:ext cx="752" cy="930"/>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L1</a:t>
                </a:r>
              </a:p>
            </p:txBody>
          </p:sp>
          <p:sp>
            <p:nvSpPr>
              <p:cNvPr id="122926" name="Line 28"/>
              <p:cNvSpPr>
                <a:spLocks noChangeAspect="1" noChangeShapeType="1"/>
              </p:cNvSpPr>
              <p:nvPr/>
            </p:nvSpPr>
            <p:spPr bwMode="auto">
              <a:xfrm>
                <a:off x="7800" y="76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27" name="Line 29"/>
              <p:cNvSpPr>
                <a:spLocks noChangeAspect="1" noChangeShapeType="1"/>
              </p:cNvSpPr>
              <p:nvPr/>
            </p:nvSpPr>
            <p:spPr bwMode="auto">
              <a:xfrm>
                <a:off x="8688" y="6573"/>
                <a:ext cx="855" cy="5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28" name="Line 30"/>
              <p:cNvSpPr>
                <a:spLocks noChangeAspect="1" noChangeShapeType="1"/>
              </p:cNvSpPr>
              <p:nvPr/>
            </p:nvSpPr>
            <p:spPr bwMode="auto">
              <a:xfrm>
                <a:off x="8895" y="8115"/>
                <a:ext cx="0" cy="1095"/>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29" name="Text Box 31"/>
              <p:cNvSpPr txBox="1">
                <a:spLocks noChangeAspect="1" noChangeArrowheads="1"/>
              </p:cNvSpPr>
              <p:nvPr/>
            </p:nvSpPr>
            <p:spPr bwMode="auto">
              <a:xfrm>
                <a:off x="8910" y="8463"/>
                <a:ext cx="33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a:t>
                </a:r>
              </a:p>
            </p:txBody>
          </p:sp>
          <p:sp>
            <p:nvSpPr>
              <p:cNvPr id="122930" name="Line 32"/>
              <p:cNvSpPr>
                <a:spLocks noChangeAspect="1" noChangeShapeType="1"/>
              </p:cNvSpPr>
              <p:nvPr/>
            </p:nvSpPr>
            <p:spPr bwMode="auto">
              <a:xfrm>
                <a:off x="6810" y="8100"/>
                <a:ext cx="0" cy="1005"/>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31" name="Text Box 33"/>
              <p:cNvSpPr txBox="1">
                <a:spLocks noChangeAspect="1" noChangeArrowheads="1"/>
              </p:cNvSpPr>
              <p:nvPr/>
            </p:nvSpPr>
            <p:spPr bwMode="auto">
              <a:xfrm>
                <a:off x="6315" y="8418"/>
                <a:ext cx="51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h-1</a:t>
                </a:r>
              </a:p>
            </p:txBody>
          </p:sp>
          <p:sp>
            <p:nvSpPr>
              <p:cNvPr id="122932" name="Freeform 34"/>
              <p:cNvSpPr>
                <a:spLocks noChangeAspect="1"/>
              </p:cNvSpPr>
              <p:nvPr/>
            </p:nvSpPr>
            <p:spPr bwMode="auto">
              <a:xfrm>
                <a:off x="6800" y="6897"/>
                <a:ext cx="2150" cy="2495"/>
              </a:xfrm>
              <a:custGeom>
                <a:avLst/>
                <a:gdLst>
                  <a:gd name="T0" fmla="*/ 1055 w 2375"/>
                  <a:gd name="T1" fmla="*/ 29 h 2555"/>
                  <a:gd name="T2" fmla="*/ 484 w 2375"/>
                  <a:gd name="T3" fmla="*/ 278 h 2555"/>
                  <a:gd name="T4" fmla="*/ 213 w 2375"/>
                  <a:gd name="T5" fmla="*/ 923 h 2555"/>
                  <a:gd name="T6" fmla="*/ 50 w 2375"/>
                  <a:gd name="T7" fmla="*/ 1772 h 2555"/>
                  <a:gd name="T8" fmla="*/ 91 w 2375"/>
                  <a:gd name="T9" fmla="*/ 2373 h 2555"/>
                  <a:gd name="T10" fmla="*/ 593 w 2375"/>
                  <a:gd name="T11" fmla="*/ 2490 h 2555"/>
                  <a:gd name="T12" fmla="*/ 1897 w 2375"/>
                  <a:gd name="T13" fmla="*/ 2402 h 2555"/>
                  <a:gd name="T14" fmla="*/ 2114 w 2375"/>
                  <a:gd name="T15" fmla="*/ 2139 h 2555"/>
                  <a:gd name="T16" fmla="*/ 1992 w 2375"/>
                  <a:gd name="T17" fmla="*/ 1421 h 2555"/>
                  <a:gd name="T18" fmla="*/ 1774 w 2375"/>
                  <a:gd name="T19" fmla="*/ 571 h 2555"/>
                  <a:gd name="T20" fmla="*/ 1503 w 2375"/>
                  <a:gd name="T21" fmla="*/ 103 h 2555"/>
                  <a:gd name="T22" fmla="*/ 1055 w 2375"/>
                  <a:gd name="T23" fmla="*/ 29 h 2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5"/>
                  <a:gd name="T37" fmla="*/ 0 h 2555"/>
                  <a:gd name="T38" fmla="*/ 2375 w 2375"/>
                  <a:gd name="T39" fmla="*/ 2555 h 2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5" h="2555">
                    <a:moveTo>
                      <a:pt x="1165" y="30"/>
                    </a:moveTo>
                    <a:cubicBezTo>
                      <a:pt x="978" y="60"/>
                      <a:pt x="690" y="132"/>
                      <a:pt x="535" y="285"/>
                    </a:cubicBezTo>
                    <a:cubicBezTo>
                      <a:pt x="380" y="438"/>
                      <a:pt x="315" y="690"/>
                      <a:pt x="235" y="945"/>
                    </a:cubicBezTo>
                    <a:cubicBezTo>
                      <a:pt x="155" y="1200"/>
                      <a:pt x="77" y="1568"/>
                      <a:pt x="55" y="1815"/>
                    </a:cubicBezTo>
                    <a:cubicBezTo>
                      <a:pt x="33" y="2062"/>
                      <a:pt x="0" y="2308"/>
                      <a:pt x="100" y="2430"/>
                    </a:cubicBezTo>
                    <a:cubicBezTo>
                      <a:pt x="200" y="2552"/>
                      <a:pt x="323" y="2545"/>
                      <a:pt x="655" y="2550"/>
                    </a:cubicBezTo>
                    <a:cubicBezTo>
                      <a:pt x="987" y="2555"/>
                      <a:pt x="1815" y="2520"/>
                      <a:pt x="2095" y="2460"/>
                    </a:cubicBezTo>
                    <a:cubicBezTo>
                      <a:pt x="2375" y="2400"/>
                      <a:pt x="2318" y="2357"/>
                      <a:pt x="2335" y="2190"/>
                    </a:cubicBezTo>
                    <a:cubicBezTo>
                      <a:pt x="2352" y="2023"/>
                      <a:pt x="2262" y="1722"/>
                      <a:pt x="2200" y="1455"/>
                    </a:cubicBezTo>
                    <a:cubicBezTo>
                      <a:pt x="2138" y="1188"/>
                      <a:pt x="2050" y="810"/>
                      <a:pt x="1960" y="585"/>
                    </a:cubicBezTo>
                    <a:cubicBezTo>
                      <a:pt x="1870" y="360"/>
                      <a:pt x="1793" y="198"/>
                      <a:pt x="1660" y="105"/>
                    </a:cubicBezTo>
                    <a:cubicBezTo>
                      <a:pt x="1527" y="12"/>
                      <a:pt x="1352" y="0"/>
                      <a:pt x="1165" y="30"/>
                    </a:cubicBez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2933" name="Text Box 35"/>
              <p:cNvSpPr txBox="1">
                <a:spLocks noChangeAspect="1" noChangeArrowheads="1"/>
              </p:cNvSpPr>
              <p:nvPr/>
            </p:nvSpPr>
            <p:spPr bwMode="auto">
              <a:xfrm>
                <a:off x="7065" y="7248"/>
                <a:ext cx="51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ts val="600"/>
                  </a:spcBef>
                  <a:spcAft>
                    <a:spcPts val="600"/>
                  </a:spcAft>
                </a:pPr>
                <a:r>
                  <a:rPr lang="en-US" altLang="en-US" sz="1600" b="1" noProof="1">
                    <a:latin typeface="VNI-Avo" pitchFamily="2" charset="0"/>
                  </a:rPr>
                  <a:t>L</a:t>
                </a:r>
              </a:p>
            </p:txBody>
          </p:sp>
          <p:sp>
            <p:nvSpPr>
              <p:cNvPr id="122934" name="AutoShape 36"/>
              <p:cNvSpPr>
                <a:spLocks noChangeAspect="1" noChangeArrowheads="1"/>
              </p:cNvSpPr>
              <p:nvPr/>
            </p:nvSpPr>
            <p:spPr bwMode="auto">
              <a:xfrm>
                <a:off x="4798" y="7155"/>
                <a:ext cx="752" cy="930"/>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R</a:t>
                </a:r>
              </a:p>
            </p:txBody>
          </p:sp>
          <p:sp>
            <p:nvSpPr>
              <p:cNvPr id="122935" name="AutoShape 37"/>
              <p:cNvSpPr>
                <a:spLocks noChangeAspect="1" noChangeArrowheads="1"/>
              </p:cNvSpPr>
              <p:nvPr/>
            </p:nvSpPr>
            <p:spPr bwMode="auto">
              <a:xfrm>
                <a:off x="9148" y="7155"/>
                <a:ext cx="752" cy="930"/>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R</a:t>
                </a:r>
              </a:p>
            </p:txBody>
          </p:sp>
          <p:sp>
            <p:nvSpPr>
              <p:cNvPr id="122936" name="Line 38"/>
              <p:cNvSpPr>
                <a:spLocks noChangeAspect="1" noChangeShapeType="1"/>
              </p:cNvSpPr>
              <p:nvPr/>
            </p:nvSpPr>
            <p:spPr bwMode="auto">
              <a:xfrm>
                <a:off x="9960" y="7140"/>
                <a:ext cx="0" cy="960"/>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937" name="Text Box 39"/>
              <p:cNvSpPr txBox="1">
                <a:spLocks noChangeAspect="1" noChangeArrowheads="1"/>
              </p:cNvSpPr>
              <p:nvPr/>
            </p:nvSpPr>
            <p:spPr bwMode="auto">
              <a:xfrm>
                <a:off x="9975" y="7413"/>
                <a:ext cx="55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h-1</a:t>
                </a:r>
              </a:p>
            </p:txBody>
          </p:sp>
        </p:grpSp>
        <p:grpSp>
          <p:nvGrpSpPr>
            <p:cNvPr id="122886" name="Group 40"/>
            <p:cNvGrpSpPr>
              <a:grpSpLocks noChangeAspect="1"/>
            </p:cNvGrpSpPr>
            <p:nvPr/>
          </p:nvGrpSpPr>
          <p:grpSpPr bwMode="auto">
            <a:xfrm>
              <a:off x="2266" y="7184"/>
              <a:ext cx="3217" cy="2585"/>
              <a:chOff x="3555" y="9662"/>
              <a:chExt cx="4350" cy="3495"/>
            </a:xfrm>
          </p:grpSpPr>
          <p:sp>
            <p:nvSpPr>
              <p:cNvPr id="122887" name="Oval 41"/>
              <p:cNvSpPr>
                <a:spLocks noChangeAspect="1" noChangeArrowheads="1"/>
              </p:cNvSpPr>
              <p:nvPr/>
            </p:nvSpPr>
            <p:spPr bwMode="auto">
              <a:xfrm>
                <a:off x="5793" y="9662"/>
                <a:ext cx="495" cy="495"/>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a:t>
                </a:r>
              </a:p>
            </p:txBody>
          </p:sp>
          <p:sp>
            <p:nvSpPr>
              <p:cNvPr id="122888" name="Oval 42"/>
              <p:cNvSpPr>
                <a:spLocks noChangeAspect="1" noChangeArrowheads="1"/>
              </p:cNvSpPr>
              <p:nvPr/>
            </p:nvSpPr>
            <p:spPr bwMode="auto">
              <a:xfrm>
                <a:off x="4923" y="10743"/>
                <a:ext cx="495" cy="495"/>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T1</a:t>
                </a:r>
              </a:p>
            </p:txBody>
          </p:sp>
          <p:sp>
            <p:nvSpPr>
              <p:cNvPr id="122889" name="Line 43"/>
              <p:cNvSpPr>
                <a:spLocks noChangeAspect="1" noChangeShapeType="1"/>
              </p:cNvSpPr>
              <p:nvPr/>
            </p:nvSpPr>
            <p:spPr bwMode="auto">
              <a:xfrm flipH="1">
                <a:off x="5163" y="10173"/>
                <a:ext cx="855" cy="5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890" name="AutoShape 44"/>
              <p:cNvSpPr>
                <a:spLocks noChangeAspect="1" noChangeArrowheads="1"/>
              </p:cNvSpPr>
              <p:nvPr/>
            </p:nvSpPr>
            <p:spPr bwMode="auto">
              <a:xfrm>
                <a:off x="4169" y="11760"/>
                <a:ext cx="856" cy="1050"/>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L1</a:t>
                </a:r>
              </a:p>
            </p:txBody>
          </p:sp>
          <p:sp>
            <p:nvSpPr>
              <p:cNvPr id="122891" name="Line 45"/>
              <p:cNvSpPr>
                <a:spLocks noChangeAspect="1" noChangeShapeType="1"/>
              </p:cNvSpPr>
              <p:nvPr/>
            </p:nvSpPr>
            <p:spPr bwMode="auto">
              <a:xfrm flipH="1">
                <a:off x="4590" y="112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892" name="Line 46"/>
              <p:cNvSpPr>
                <a:spLocks noChangeAspect="1" noChangeShapeType="1"/>
              </p:cNvSpPr>
              <p:nvPr/>
            </p:nvSpPr>
            <p:spPr bwMode="auto">
              <a:xfrm>
                <a:off x="5175" y="112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893" name="Line 47"/>
              <p:cNvSpPr>
                <a:spLocks noChangeAspect="1" noChangeShapeType="1"/>
              </p:cNvSpPr>
              <p:nvPr/>
            </p:nvSpPr>
            <p:spPr bwMode="auto">
              <a:xfrm>
                <a:off x="6063" y="10173"/>
                <a:ext cx="855" cy="5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894" name="Line 48"/>
              <p:cNvSpPr>
                <a:spLocks noChangeAspect="1" noChangeShapeType="1"/>
              </p:cNvSpPr>
              <p:nvPr/>
            </p:nvSpPr>
            <p:spPr bwMode="auto">
              <a:xfrm>
                <a:off x="3930" y="11715"/>
                <a:ext cx="0" cy="1095"/>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895" name="Text Box 49"/>
              <p:cNvSpPr txBox="1">
                <a:spLocks noChangeAspect="1" noChangeArrowheads="1"/>
              </p:cNvSpPr>
              <p:nvPr/>
            </p:nvSpPr>
            <p:spPr bwMode="auto">
              <a:xfrm>
                <a:off x="3555" y="12018"/>
                <a:ext cx="33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a:t>
                </a:r>
              </a:p>
            </p:txBody>
          </p:sp>
          <p:sp>
            <p:nvSpPr>
              <p:cNvPr id="122896" name="Line 50"/>
              <p:cNvSpPr>
                <a:spLocks noChangeAspect="1" noChangeShapeType="1"/>
              </p:cNvSpPr>
              <p:nvPr/>
            </p:nvSpPr>
            <p:spPr bwMode="auto">
              <a:xfrm>
                <a:off x="7335" y="10740"/>
                <a:ext cx="0" cy="960"/>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897" name="Text Box 51"/>
              <p:cNvSpPr txBox="1">
                <a:spLocks noChangeAspect="1" noChangeArrowheads="1"/>
              </p:cNvSpPr>
              <p:nvPr/>
            </p:nvSpPr>
            <p:spPr bwMode="auto">
              <a:xfrm>
                <a:off x="7350" y="11013"/>
                <a:ext cx="55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h-1</a:t>
                </a:r>
              </a:p>
            </p:txBody>
          </p:sp>
          <p:sp>
            <p:nvSpPr>
              <p:cNvPr id="122898" name="Line 52"/>
              <p:cNvSpPr>
                <a:spLocks noChangeAspect="1" noChangeShapeType="1"/>
              </p:cNvSpPr>
              <p:nvPr/>
            </p:nvSpPr>
            <p:spPr bwMode="auto">
              <a:xfrm>
                <a:off x="6240" y="11700"/>
                <a:ext cx="0" cy="1110"/>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2899" name="Text Box 53"/>
              <p:cNvSpPr txBox="1">
                <a:spLocks noChangeAspect="1" noChangeArrowheads="1"/>
              </p:cNvSpPr>
              <p:nvPr/>
            </p:nvSpPr>
            <p:spPr bwMode="auto">
              <a:xfrm>
                <a:off x="6240" y="12003"/>
                <a:ext cx="36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a:t>
                </a:r>
              </a:p>
            </p:txBody>
          </p:sp>
          <p:sp>
            <p:nvSpPr>
              <p:cNvPr id="122900" name="Freeform 54"/>
              <p:cNvSpPr>
                <a:spLocks noChangeAspect="1"/>
              </p:cNvSpPr>
              <p:nvPr/>
            </p:nvSpPr>
            <p:spPr bwMode="auto">
              <a:xfrm>
                <a:off x="4100" y="10467"/>
                <a:ext cx="2150" cy="2690"/>
              </a:xfrm>
              <a:custGeom>
                <a:avLst/>
                <a:gdLst>
                  <a:gd name="T0" fmla="*/ 1055 w 2375"/>
                  <a:gd name="T1" fmla="*/ 32 h 2555"/>
                  <a:gd name="T2" fmla="*/ 484 w 2375"/>
                  <a:gd name="T3" fmla="*/ 300 h 2555"/>
                  <a:gd name="T4" fmla="*/ 213 w 2375"/>
                  <a:gd name="T5" fmla="*/ 995 h 2555"/>
                  <a:gd name="T6" fmla="*/ 50 w 2375"/>
                  <a:gd name="T7" fmla="*/ 1911 h 2555"/>
                  <a:gd name="T8" fmla="*/ 91 w 2375"/>
                  <a:gd name="T9" fmla="*/ 2558 h 2555"/>
                  <a:gd name="T10" fmla="*/ 593 w 2375"/>
                  <a:gd name="T11" fmla="*/ 2685 h 2555"/>
                  <a:gd name="T12" fmla="*/ 1897 w 2375"/>
                  <a:gd name="T13" fmla="*/ 2590 h 2555"/>
                  <a:gd name="T14" fmla="*/ 2114 w 2375"/>
                  <a:gd name="T15" fmla="*/ 2306 h 2555"/>
                  <a:gd name="T16" fmla="*/ 1992 w 2375"/>
                  <a:gd name="T17" fmla="*/ 1532 h 2555"/>
                  <a:gd name="T18" fmla="*/ 1774 w 2375"/>
                  <a:gd name="T19" fmla="*/ 616 h 2555"/>
                  <a:gd name="T20" fmla="*/ 1503 w 2375"/>
                  <a:gd name="T21" fmla="*/ 111 h 2555"/>
                  <a:gd name="T22" fmla="*/ 1055 w 2375"/>
                  <a:gd name="T23" fmla="*/ 32 h 2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5"/>
                  <a:gd name="T37" fmla="*/ 0 h 2555"/>
                  <a:gd name="T38" fmla="*/ 2375 w 2375"/>
                  <a:gd name="T39" fmla="*/ 2555 h 2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5" h="2555">
                    <a:moveTo>
                      <a:pt x="1165" y="30"/>
                    </a:moveTo>
                    <a:cubicBezTo>
                      <a:pt x="978" y="60"/>
                      <a:pt x="690" y="132"/>
                      <a:pt x="535" y="285"/>
                    </a:cubicBezTo>
                    <a:cubicBezTo>
                      <a:pt x="380" y="438"/>
                      <a:pt x="315" y="690"/>
                      <a:pt x="235" y="945"/>
                    </a:cubicBezTo>
                    <a:cubicBezTo>
                      <a:pt x="155" y="1200"/>
                      <a:pt x="77" y="1568"/>
                      <a:pt x="55" y="1815"/>
                    </a:cubicBezTo>
                    <a:cubicBezTo>
                      <a:pt x="33" y="2062"/>
                      <a:pt x="0" y="2308"/>
                      <a:pt x="100" y="2430"/>
                    </a:cubicBezTo>
                    <a:cubicBezTo>
                      <a:pt x="200" y="2552"/>
                      <a:pt x="323" y="2545"/>
                      <a:pt x="655" y="2550"/>
                    </a:cubicBezTo>
                    <a:cubicBezTo>
                      <a:pt x="987" y="2555"/>
                      <a:pt x="1815" y="2520"/>
                      <a:pt x="2095" y="2460"/>
                    </a:cubicBezTo>
                    <a:cubicBezTo>
                      <a:pt x="2375" y="2400"/>
                      <a:pt x="2318" y="2357"/>
                      <a:pt x="2335" y="2190"/>
                    </a:cubicBezTo>
                    <a:cubicBezTo>
                      <a:pt x="2352" y="2023"/>
                      <a:pt x="2262" y="1722"/>
                      <a:pt x="2200" y="1455"/>
                    </a:cubicBezTo>
                    <a:cubicBezTo>
                      <a:pt x="2138" y="1188"/>
                      <a:pt x="2050" y="810"/>
                      <a:pt x="1960" y="585"/>
                    </a:cubicBezTo>
                    <a:cubicBezTo>
                      <a:pt x="1870" y="360"/>
                      <a:pt x="1793" y="198"/>
                      <a:pt x="1660" y="105"/>
                    </a:cubicBezTo>
                    <a:cubicBezTo>
                      <a:pt x="1527" y="12"/>
                      <a:pt x="1352" y="0"/>
                      <a:pt x="1165" y="30"/>
                    </a:cubicBez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2901" name="Text Box 55"/>
              <p:cNvSpPr txBox="1">
                <a:spLocks noChangeAspect="1" noChangeArrowheads="1"/>
              </p:cNvSpPr>
              <p:nvPr/>
            </p:nvSpPr>
            <p:spPr bwMode="auto">
              <a:xfrm>
                <a:off x="4365" y="10818"/>
                <a:ext cx="51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L</a:t>
                </a:r>
              </a:p>
            </p:txBody>
          </p:sp>
          <p:sp>
            <p:nvSpPr>
              <p:cNvPr id="122902" name="AutoShape 56"/>
              <p:cNvSpPr>
                <a:spLocks noChangeAspect="1" noChangeArrowheads="1"/>
              </p:cNvSpPr>
              <p:nvPr/>
            </p:nvSpPr>
            <p:spPr bwMode="auto">
              <a:xfrm>
                <a:off x="6523" y="10755"/>
                <a:ext cx="752" cy="930"/>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R</a:t>
                </a:r>
              </a:p>
            </p:txBody>
          </p:sp>
          <p:sp>
            <p:nvSpPr>
              <p:cNvPr id="122903" name="AutoShape 57"/>
              <p:cNvSpPr>
                <a:spLocks noChangeAspect="1" noChangeArrowheads="1"/>
              </p:cNvSpPr>
              <p:nvPr/>
            </p:nvSpPr>
            <p:spPr bwMode="auto">
              <a:xfrm>
                <a:off x="5324" y="11760"/>
                <a:ext cx="856" cy="1050"/>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L1</a:t>
                </a:r>
              </a:p>
            </p:txBody>
          </p:sp>
        </p:grpSp>
      </p:grpSp>
    </p:spTree>
    <p:extLst>
      <p:ext uri="{BB962C8B-B14F-4D97-AF65-F5344CB8AC3E}">
        <p14:creationId xmlns:p14="http://schemas.microsoft.com/office/powerpoint/2010/main" val="2299583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64" name="Rectangle 60"/>
          <p:cNvSpPr>
            <a:spLocks noGrp="1"/>
          </p:cNvSpPr>
          <p:nvPr>
            <p:ph type="title" idx="4294967295"/>
          </p:nvPr>
        </p:nvSpPr>
        <p:spPr/>
        <p:txBody>
          <a:bodyPr/>
          <a:lstStyle/>
          <a:p>
            <a:r>
              <a:rPr lang="en-US" altLang="en-US" smtClean="0">
                <a:solidFill>
                  <a:schemeClr val="tx1"/>
                </a:solidFill>
              </a:rPr>
              <a:t>AVL Tree</a:t>
            </a:r>
          </a:p>
        </p:txBody>
      </p:sp>
      <p:sp>
        <p:nvSpPr>
          <p:cNvPr id="123965" name="Rectangle 61"/>
          <p:cNvSpPr>
            <a:spLocks noGrp="1"/>
          </p:cNvSpPr>
          <p:nvPr>
            <p:ph type="body" idx="4294967295"/>
          </p:nvPr>
        </p:nvSpPr>
        <p:spPr/>
        <p:txBody>
          <a:bodyPr/>
          <a:lstStyle/>
          <a:p>
            <a:r>
              <a:rPr lang="en-US" altLang="en-US" u="sng" smtClean="0"/>
              <a:t>Trường hợp 2:</a:t>
            </a:r>
            <a:r>
              <a:rPr lang="en-US" altLang="en-US" smtClean="0"/>
              <a:t> cây T lệch về bên phải</a:t>
            </a:r>
          </a:p>
        </p:txBody>
      </p:sp>
      <p:sp>
        <p:nvSpPr>
          <p:cNvPr id="123907"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B69653-53A4-4939-8EC0-FF5EBFA05578}" type="slidenum">
              <a:rPr lang="en-US" altLang="en-US">
                <a:solidFill>
                  <a:srgbClr val="FFFFFF"/>
                </a:solidFill>
              </a:rPr>
              <a:pPr eaLnBrk="1" hangingPunct="1"/>
              <a:t>31</a:t>
            </a:fld>
            <a:endParaRPr lang="en-US" altLang="en-US">
              <a:solidFill>
                <a:srgbClr val="FFFFFF"/>
              </a:solidFill>
            </a:endParaRPr>
          </a:p>
        </p:txBody>
      </p:sp>
      <p:grpSp>
        <p:nvGrpSpPr>
          <p:cNvPr id="123909" name="Group 4"/>
          <p:cNvGrpSpPr>
            <a:grpSpLocks noChangeAspect="1"/>
          </p:cNvGrpSpPr>
          <p:nvPr/>
        </p:nvGrpSpPr>
        <p:grpSpPr bwMode="auto">
          <a:xfrm>
            <a:off x="1641475" y="1946275"/>
            <a:ext cx="6243638" cy="4795838"/>
            <a:chOff x="892" y="1803"/>
            <a:chExt cx="6553" cy="5035"/>
          </a:xfrm>
        </p:grpSpPr>
        <p:grpSp>
          <p:nvGrpSpPr>
            <p:cNvPr id="123910" name="Group 5"/>
            <p:cNvGrpSpPr>
              <a:grpSpLocks noChangeAspect="1"/>
            </p:cNvGrpSpPr>
            <p:nvPr/>
          </p:nvGrpSpPr>
          <p:grpSpPr bwMode="auto">
            <a:xfrm>
              <a:off x="2955" y="4192"/>
              <a:ext cx="3236" cy="2646"/>
              <a:chOff x="2955" y="4569"/>
              <a:chExt cx="3236" cy="2646"/>
            </a:xfrm>
          </p:grpSpPr>
          <p:sp>
            <p:nvSpPr>
              <p:cNvPr id="123946" name="Oval 6"/>
              <p:cNvSpPr>
                <a:spLocks noChangeAspect="1" noChangeArrowheads="1"/>
              </p:cNvSpPr>
              <p:nvPr/>
            </p:nvSpPr>
            <p:spPr bwMode="auto">
              <a:xfrm>
                <a:off x="4177" y="4569"/>
                <a:ext cx="369" cy="369"/>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a:t>
                </a:r>
              </a:p>
            </p:txBody>
          </p:sp>
          <p:sp>
            <p:nvSpPr>
              <p:cNvPr id="123947" name="Line 7"/>
              <p:cNvSpPr>
                <a:spLocks noChangeAspect="1" noChangeShapeType="1"/>
              </p:cNvSpPr>
              <p:nvPr/>
            </p:nvSpPr>
            <p:spPr bwMode="auto">
              <a:xfrm flipH="1">
                <a:off x="3684" y="4953"/>
                <a:ext cx="669" cy="4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48" name="Line 8"/>
              <p:cNvSpPr>
                <a:spLocks noChangeAspect="1" noChangeShapeType="1"/>
              </p:cNvSpPr>
              <p:nvPr/>
            </p:nvSpPr>
            <p:spPr bwMode="auto">
              <a:xfrm>
                <a:off x="4388" y="4953"/>
                <a:ext cx="668" cy="4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49" name="Line 9"/>
              <p:cNvSpPr>
                <a:spLocks noChangeAspect="1" noChangeShapeType="1"/>
              </p:cNvSpPr>
              <p:nvPr/>
            </p:nvSpPr>
            <p:spPr bwMode="auto">
              <a:xfrm>
                <a:off x="3354" y="5396"/>
                <a:ext cx="0" cy="739"/>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50" name="Text Box 10"/>
              <p:cNvSpPr txBox="1">
                <a:spLocks noChangeAspect="1" noChangeArrowheads="1"/>
              </p:cNvSpPr>
              <p:nvPr/>
            </p:nvSpPr>
            <p:spPr bwMode="auto">
              <a:xfrm>
                <a:off x="2955" y="5622"/>
                <a:ext cx="38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h-1</a:t>
                </a:r>
              </a:p>
            </p:txBody>
          </p:sp>
          <p:sp>
            <p:nvSpPr>
              <p:cNvPr id="123951" name="AutoShape 11"/>
              <p:cNvSpPr>
                <a:spLocks noChangeAspect="1" noChangeArrowheads="1"/>
              </p:cNvSpPr>
              <p:nvPr/>
            </p:nvSpPr>
            <p:spPr bwMode="auto">
              <a:xfrm>
                <a:off x="5194" y="6205"/>
                <a:ext cx="669" cy="821"/>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R1</a:t>
                </a:r>
              </a:p>
            </p:txBody>
          </p:sp>
          <p:sp>
            <p:nvSpPr>
              <p:cNvPr id="123952" name="Oval 12"/>
              <p:cNvSpPr>
                <a:spLocks noChangeAspect="1" noChangeArrowheads="1"/>
              </p:cNvSpPr>
              <p:nvPr/>
            </p:nvSpPr>
            <p:spPr bwMode="auto">
              <a:xfrm>
                <a:off x="4868" y="5411"/>
                <a:ext cx="369" cy="369"/>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T1</a:t>
                </a:r>
              </a:p>
            </p:txBody>
          </p:sp>
          <p:sp>
            <p:nvSpPr>
              <p:cNvPr id="123953" name="Line 13"/>
              <p:cNvSpPr>
                <a:spLocks noChangeAspect="1" noChangeShapeType="1"/>
              </p:cNvSpPr>
              <p:nvPr/>
            </p:nvSpPr>
            <p:spPr bwMode="auto">
              <a:xfrm flipH="1">
                <a:off x="4608" y="5795"/>
                <a:ext cx="457" cy="4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54" name="Line 14"/>
              <p:cNvSpPr>
                <a:spLocks noChangeAspect="1" noChangeShapeType="1"/>
              </p:cNvSpPr>
              <p:nvPr/>
            </p:nvSpPr>
            <p:spPr bwMode="auto">
              <a:xfrm>
                <a:off x="5065" y="5795"/>
                <a:ext cx="458" cy="4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55" name="Line 15"/>
              <p:cNvSpPr>
                <a:spLocks noChangeAspect="1" noChangeShapeType="1"/>
              </p:cNvSpPr>
              <p:nvPr/>
            </p:nvSpPr>
            <p:spPr bwMode="auto">
              <a:xfrm>
                <a:off x="5921" y="6170"/>
                <a:ext cx="0" cy="856"/>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56" name="Text Box 16"/>
              <p:cNvSpPr txBox="1">
                <a:spLocks noChangeAspect="1" noChangeArrowheads="1"/>
              </p:cNvSpPr>
              <p:nvPr/>
            </p:nvSpPr>
            <p:spPr bwMode="auto">
              <a:xfrm>
                <a:off x="5933" y="6442"/>
                <a:ext cx="25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a:t>
                </a:r>
              </a:p>
            </p:txBody>
          </p:sp>
          <p:sp>
            <p:nvSpPr>
              <p:cNvPr id="123957" name="Line 17"/>
              <p:cNvSpPr>
                <a:spLocks noChangeAspect="1" noChangeShapeType="1"/>
              </p:cNvSpPr>
              <p:nvPr/>
            </p:nvSpPr>
            <p:spPr bwMode="auto">
              <a:xfrm>
                <a:off x="4268" y="6158"/>
                <a:ext cx="0" cy="868"/>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58" name="Text Box 18"/>
              <p:cNvSpPr txBox="1">
                <a:spLocks noChangeAspect="1" noChangeArrowheads="1"/>
              </p:cNvSpPr>
              <p:nvPr/>
            </p:nvSpPr>
            <p:spPr bwMode="auto">
              <a:xfrm>
                <a:off x="3952" y="6407"/>
                <a:ext cx="28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a:t>
                </a:r>
              </a:p>
            </p:txBody>
          </p:sp>
          <p:sp>
            <p:nvSpPr>
              <p:cNvPr id="123959" name="Freeform 19"/>
              <p:cNvSpPr>
                <a:spLocks noChangeAspect="1"/>
              </p:cNvSpPr>
              <p:nvPr/>
            </p:nvSpPr>
            <p:spPr bwMode="auto">
              <a:xfrm>
                <a:off x="4249" y="5218"/>
                <a:ext cx="1715" cy="1997"/>
              </a:xfrm>
              <a:custGeom>
                <a:avLst/>
                <a:gdLst>
                  <a:gd name="T0" fmla="*/ 841 w 2375"/>
                  <a:gd name="T1" fmla="*/ 23 h 2555"/>
                  <a:gd name="T2" fmla="*/ 386 w 2375"/>
                  <a:gd name="T3" fmla="*/ 223 h 2555"/>
                  <a:gd name="T4" fmla="*/ 170 w 2375"/>
                  <a:gd name="T5" fmla="*/ 739 h 2555"/>
                  <a:gd name="T6" fmla="*/ 40 w 2375"/>
                  <a:gd name="T7" fmla="*/ 1419 h 2555"/>
                  <a:gd name="T8" fmla="*/ 72 w 2375"/>
                  <a:gd name="T9" fmla="*/ 1899 h 2555"/>
                  <a:gd name="T10" fmla="*/ 473 w 2375"/>
                  <a:gd name="T11" fmla="*/ 1993 h 2555"/>
                  <a:gd name="T12" fmla="*/ 1513 w 2375"/>
                  <a:gd name="T13" fmla="*/ 1923 h 2555"/>
                  <a:gd name="T14" fmla="*/ 1686 w 2375"/>
                  <a:gd name="T15" fmla="*/ 1712 h 2555"/>
                  <a:gd name="T16" fmla="*/ 1589 w 2375"/>
                  <a:gd name="T17" fmla="*/ 1137 h 2555"/>
                  <a:gd name="T18" fmla="*/ 1415 w 2375"/>
                  <a:gd name="T19" fmla="*/ 457 h 2555"/>
                  <a:gd name="T20" fmla="*/ 1199 w 2375"/>
                  <a:gd name="T21" fmla="*/ 82 h 2555"/>
                  <a:gd name="T22" fmla="*/ 841 w 2375"/>
                  <a:gd name="T23" fmla="*/ 23 h 2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5"/>
                  <a:gd name="T37" fmla="*/ 0 h 2555"/>
                  <a:gd name="T38" fmla="*/ 2375 w 2375"/>
                  <a:gd name="T39" fmla="*/ 2555 h 2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5" h="2555">
                    <a:moveTo>
                      <a:pt x="1165" y="30"/>
                    </a:moveTo>
                    <a:cubicBezTo>
                      <a:pt x="978" y="60"/>
                      <a:pt x="690" y="132"/>
                      <a:pt x="535" y="285"/>
                    </a:cubicBezTo>
                    <a:cubicBezTo>
                      <a:pt x="380" y="438"/>
                      <a:pt x="315" y="690"/>
                      <a:pt x="235" y="945"/>
                    </a:cubicBezTo>
                    <a:cubicBezTo>
                      <a:pt x="155" y="1200"/>
                      <a:pt x="77" y="1568"/>
                      <a:pt x="55" y="1815"/>
                    </a:cubicBezTo>
                    <a:cubicBezTo>
                      <a:pt x="33" y="2062"/>
                      <a:pt x="0" y="2308"/>
                      <a:pt x="100" y="2430"/>
                    </a:cubicBezTo>
                    <a:cubicBezTo>
                      <a:pt x="200" y="2552"/>
                      <a:pt x="323" y="2545"/>
                      <a:pt x="655" y="2550"/>
                    </a:cubicBezTo>
                    <a:cubicBezTo>
                      <a:pt x="987" y="2555"/>
                      <a:pt x="1815" y="2520"/>
                      <a:pt x="2095" y="2460"/>
                    </a:cubicBezTo>
                    <a:cubicBezTo>
                      <a:pt x="2375" y="2400"/>
                      <a:pt x="2318" y="2357"/>
                      <a:pt x="2335" y="2190"/>
                    </a:cubicBezTo>
                    <a:cubicBezTo>
                      <a:pt x="2352" y="2023"/>
                      <a:pt x="2262" y="1722"/>
                      <a:pt x="2200" y="1455"/>
                    </a:cubicBezTo>
                    <a:cubicBezTo>
                      <a:pt x="2138" y="1188"/>
                      <a:pt x="2050" y="810"/>
                      <a:pt x="1960" y="585"/>
                    </a:cubicBezTo>
                    <a:cubicBezTo>
                      <a:pt x="1870" y="360"/>
                      <a:pt x="1793" y="198"/>
                      <a:pt x="1660" y="105"/>
                    </a:cubicBezTo>
                    <a:cubicBezTo>
                      <a:pt x="1527" y="12"/>
                      <a:pt x="1352" y="0"/>
                      <a:pt x="1165" y="30"/>
                    </a:cubicBez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3960" name="Text Box 20"/>
              <p:cNvSpPr txBox="1">
                <a:spLocks noChangeAspect="1" noChangeArrowheads="1"/>
              </p:cNvSpPr>
              <p:nvPr/>
            </p:nvSpPr>
            <p:spPr bwMode="auto">
              <a:xfrm>
                <a:off x="4491" y="5493"/>
                <a:ext cx="39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R</a:t>
                </a:r>
              </a:p>
            </p:txBody>
          </p:sp>
          <p:sp>
            <p:nvSpPr>
              <p:cNvPr id="123961" name="AutoShape 21"/>
              <p:cNvSpPr>
                <a:spLocks noChangeAspect="1" noChangeArrowheads="1"/>
              </p:cNvSpPr>
              <p:nvPr/>
            </p:nvSpPr>
            <p:spPr bwMode="auto">
              <a:xfrm>
                <a:off x="3399" y="5408"/>
                <a:ext cx="588" cy="727"/>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L</a:t>
                </a:r>
              </a:p>
            </p:txBody>
          </p:sp>
          <p:sp>
            <p:nvSpPr>
              <p:cNvPr id="123962" name="AutoShape 22"/>
              <p:cNvSpPr>
                <a:spLocks noChangeAspect="1" noChangeArrowheads="1"/>
              </p:cNvSpPr>
              <p:nvPr/>
            </p:nvSpPr>
            <p:spPr bwMode="auto">
              <a:xfrm>
                <a:off x="4291" y="6205"/>
                <a:ext cx="669" cy="821"/>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L1</a:t>
                </a:r>
              </a:p>
            </p:txBody>
          </p:sp>
        </p:grpSp>
        <p:grpSp>
          <p:nvGrpSpPr>
            <p:cNvPr id="123911" name="Group 23"/>
            <p:cNvGrpSpPr>
              <a:grpSpLocks noChangeAspect="1"/>
            </p:cNvGrpSpPr>
            <p:nvPr/>
          </p:nvGrpSpPr>
          <p:grpSpPr bwMode="auto">
            <a:xfrm>
              <a:off x="892" y="1803"/>
              <a:ext cx="6553" cy="2596"/>
              <a:chOff x="892" y="1803"/>
              <a:chExt cx="6553" cy="2596"/>
            </a:xfrm>
          </p:grpSpPr>
          <p:sp>
            <p:nvSpPr>
              <p:cNvPr id="123912" name="Oval 24"/>
              <p:cNvSpPr>
                <a:spLocks noChangeAspect="1" noChangeArrowheads="1"/>
              </p:cNvSpPr>
              <p:nvPr/>
            </p:nvSpPr>
            <p:spPr bwMode="auto">
              <a:xfrm>
                <a:off x="5349" y="1803"/>
                <a:ext cx="369" cy="369"/>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a:t>
                </a:r>
              </a:p>
            </p:txBody>
          </p:sp>
          <p:sp>
            <p:nvSpPr>
              <p:cNvPr id="123913" name="Line 25"/>
              <p:cNvSpPr>
                <a:spLocks noChangeAspect="1" noChangeShapeType="1"/>
              </p:cNvSpPr>
              <p:nvPr/>
            </p:nvSpPr>
            <p:spPr bwMode="auto">
              <a:xfrm flipH="1">
                <a:off x="4857" y="2184"/>
                <a:ext cx="668" cy="4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14" name="Line 26"/>
              <p:cNvSpPr>
                <a:spLocks noChangeAspect="1" noChangeShapeType="1"/>
              </p:cNvSpPr>
              <p:nvPr/>
            </p:nvSpPr>
            <p:spPr bwMode="auto">
              <a:xfrm>
                <a:off x="5560" y="2184"/>
                <a:ext cx="668" cy="4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15" name="Oval 27"/>
              <p:cNvSpPr>
                <a:spLocks noChangeAspect="1" noChangeArrowheads="1"/>
              </p:cNvSpPr>
              <p:nvPr/>
            </p:nvSpPr>
            <p:spPr bwMode="auto">
              <a:xfrm>
                <a:off x="6029" y="2642"/>
                <a:ext cx="369" cy="369"/>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T1</a:t>
                </a:r>
              </a:p>
            </p:txBody>
          </p:sp>
          <p:sp>
            <p:nvSpPr>
              <p:cNvPr id="123916" name="AutoShape 28"/>
              <p:cNvSpPr>
                <a:spLocks noChangeAspect="1" noChangeArrowheads="1"/>
              </p:cNvSpPr>
              <p:nvPr/>
            </p:nvSpPr>
            <p:spPr bwMode="auto">
              <a:xfrm>
                <a:off x="5440" y="3436"/>
                <a:ext cx="669" cy="821"/>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L1</a:t>
                </a:r>
              </a:p>
            </p:txBody>
          </p:sp>
          <p:sp>
            <p:nvSpPr>
              <p:cNvPr id="123917" name="Line 29"/>
              <p:cNvSpPr>
                <a:spLocks noChangeAspect="1" noChangeShapeType="1"/>
              </p:cNvSpPr>
              <p:nvPr/>
            </p:nvSpPr>
            <p:spPr bwMode="auto">
              <a:xfrm flipH="1">
                <a:off x="5769" y="3026"/>
                <a:ext cx="457" cy="4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18" name="AutoShape 30"/>
              <p:cNvSpPr>
                <a:spLocks noChangeAspect="1" noChangeArrowheads="1"/>
              </p:cNvSpPr>
              <p:nvPr/>
            </p:nvSpPr>
            <p:spPr bwMode="auto">
              <a:xfrm>
                <a:off x="6388" y="3436"/>
                <a:ext cx="588" cy="727"/>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R1</a:t>
                </a:r>
              </a:p>
            </p:txBody>
          </p:sp>
          <p:sp>
            <p:nvSpPr>
              <p:cNvPr id="123919" name="Line 31"/>
              <p:cNvSpPr>
                <a:spLocks noChangeAspect="1" noChangeShapeType="1"/>
              </p:cNvSpPr>
              <p:nvPr/>
            </p:nvSpPr>
            <p:spPr bwMode="auto">
              <a:xfrm>
                <a:off x="6226" y="3026"/>
                <a:ext cx="457" cy="4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20" name="Line 32"/>
              <p:cNvSpPr>
                <a:spLocks noChangeAspect="1" noChangeShapeType="1"/>
              </p:cNvSpPr>
              <p:nvPr/>
            </p:nvSpPr>
            <p:spPr bwMode="auto">
              <a:xfrm>
                <a:off x="5253" y="3401"/>
                <a:ext cx="0" cy="856"/>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21" name="Text Box 33"/>
              <p:cNvSpPr txBox="1">
                <a:spLocks noChangeAspect="1" noChangeArrowheads="1"/>
              </p:cNvSpPr>
              <p:nvPr/>
            </p:nvSpPr>
            <p:spPr bwMode="auto">
              <a:xfrm>
                <a:off x="4960" y="3638"/>
                <a:ext cx="25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a:t>
                </a:r>
              </a:p>
            </p:txBody>
          </p:sp>
          <p:sp>
            <p:nvSpPr>
              <p:cNvPr id="123922" name="Line 34"/>
              <p:cNvSpPr>
                <a:spLocks noChangeAspect="1" noChangeShapeType="1"/>
              </p:cNvSpPr>
              <p:nvPr/>
            </p:nvSpPr>
            <p:spPr bwMode="auto">
              <a:xfrm>
                <a:off x="7035" y="3389"/>
                <a:ext cx="0" cy="786"/>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23" name="Text Box 35"/>
              <p:cNvSpPr txBox="1">
                <a:spLocks noChangeAspect="1" noChangeArrowheads="1"/>
              </p:cNvSpPr>
              <p:nvPr/>
            </p:nvSpPr>
            <p:spPr bwMode="auto">
              <a:xfrm>
                <a:off x="7046" y="3544"/>
                <a:ext cx="39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h-1</a:t>
                </a:r>
              </a:p>
            </p:txBody>
          </p:sp>
          <p:sp>
            <p:nvSpPr>
              <p:cNvPr id="123924" name="Freeform 36"/>
              <p:cNvSpPr>
                <a:spLocks noChangeAspect="1"/>
              </p:cNvSpPr>
              <p:nvPr/>
            </p:nvSpPr>
            <p:spPr bwMode="auto">
              <a:xfrm>
                <a:off x="5386" y="2426"/>
                <a:ext cx="1657" cy="1926"/>
              </a:xfrm>
              <a:custGeom>
                <a:avLst/>
                <a:gdLst>
                  <a:gd name="T0" fmla="*/ 813 w 2375"/>
                  <a:gd name="T1" fmla="*/ 23 h 2555"/>
                  <a:gd name="T2" fmla="*/ 373 w 2375"/>
                  <a:gd name="T3" fmla="*/ 215 h 2555"/>
                  <a:gd name="T4" fmla="*/ 164 w 2375"/>
                  <a:gd name="T5" fmla="*/ 712 h 2555"/>
                  <a:gd name="T6" fmla="*/ 38 w 2375"/>
                  <a:gd name="T7" fmla="*/ 1368 h 2555"/>
                  <a:gd name="T8" fmla="*/ 70 w 2375"/>
                  <a:gd name="T9" fmla="*/ 1832 h 2555"/>
                  <a:gd name="T10" fmla="*/ 457 w 2375"/>
                  <a:gd name="T11" fmla="*/ 1922 h 2555"/>
                  <a:gd name="T12" fmla="*/ 1462 w 2375"/>
                  <a:gd name="T13" fmla="*/ 1854 h 2555"/>
                  <a:gd name="T14" fmla="*/ 1629 w 2375"/>
                  <a:gd name="T15" fmla="*/ 1651 h 2555"/>
                  <a:gd name="T16" fmla="*/ 1535 w 2375"/>
                  <a:gd name="T17" fmla="*/ 1097 h 2555"/>
                  <a:gd name="T18" fmla="*/ 1367 w 2375"/>
                  <a:gd name="T19" fmla="*/ 441 h 2555"/>
                  <a:gd name="T20" fmla="*/ 1158 w 2375"/>
                  <a:gd name="T21" fmla="*/ 79 h 2555"/>
                  <a:gd name="T22" fmla="*/ 813 w 2375"/>
                  <a:gd name="T23" fmla="*/ 23 h 2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5"/>
                  <a:gd name="T37" fmla="*/ 0 h 2555"/>
                  <a:gd name="T38" fmla="*/ 2375 w 2375"/>
                  <a:gd name="T39" fmla="*/ 2555 h 2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5" h="2555">
                    <a:moveTo>
                      <a:pt x="1165" y="30"/>
                    </a:moveTo>
                    <a:cubicBezTo>
                      <a:pt x="978" y="60"/>
                      <a:pt x="690" y="132"/>
                      <a:pt x="535" y="285"/>
                    </a:cubicBezTo>
                    <a:cubicBezTo>
                      <a:pt x="380" y="438"/>
                      <a:pt x="315" y="690"/>
                      <a:pt x="235" y="945"/>
                    </a:cubicBezTo>
                    <a:cubicBezTo>
                      <a:pt x="155" y="1200"/>
                      <a:pt x="77" y="1568"/>
                      <a:pt x="55" y="1815"/>
                    </a:cubicBezTo>
                    <a:cubicBezTo>
                      <a:pt x="33" y="2062"/>
                      <a:pt x="0" y="2308"/>
                      <a:pt x="100" y="2430"/>
                    </a:cubicBezTo>
                    <a:cubicBezTo>
                      <a:pt x="200" y="2552"/>
                      <a:pt x="323" y="2545"/>
                      <a:pt x="655" y="2550"/>
                    </a:cubicBezTo>
                    <a:cubicBezTo>
                      <a:pt x="987" y="2555"/>
                      <a:pt x="1815" y="2520"/>
                      <a:pt x="2095" y="2460"/>
                    </a:cubicBezTo>
                    <a:cubicBezTo>
                      <a:pt x="2375" y="2400"/>
                      <a:pt x="2318" y="2357"/>
                      <a:pt x="2335" y="2190"/>
                    </a:cubicBezTo>
                    <a:cubicBezTo>
                      <a:pt x="2352" y="2023"/>
                      <a:pt x="2262" y="1722"/>
                      <a:pt x="2200" y="1455"/>
                    </a:cubicBezTo>
                    <a:cubicBezTo>
                      <a:pt x="2138" y="1188"/>
                      <a:pt x="2050" y="810"/>
                      <a:pt x="1960" y="585"/>
                    </a:cubicBezTo>
                    <a:cubicBezTo>
                      <a:pt x="1870" y="360"/>
                      <a:pt x="1793" y="198"/>
                      <a:pt x="1660" y="105"/>
                    </a:cubicBezTo>
                    <a:cubicBezTo>
                      <a:pt x="1527" y="12"/>
                      <a:pt x="1352" y="0"/>
                      <a:pt x="1165" y="30"/>
                    </a:cubicBez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3925" name="Text Box 37"/>
              <p:cNvSpPr txBox="1">
                <a:spLocks noChangeAspect="1" noChangeArrowheads="1"/>
              </p:cNvSpPr>
              <p:nvPr/>
            </p:nvSpPr>
            <p:spPr bwMode="auto">
              <a:xfrm>
                <a:off x="5593" y="2700"/>
                <a:ext cx="39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R</a:t>
                </a:r>
              </a:p>
            </p:txBody>
          </p:sp>
          <p:sp>
            <p:nvSpPr>
              <p:cNvPr id="123926" name="Oval 38"/>
              <p:cNvSpPr>
                <a:spLocks noChangeAspect="1" noChangeArrowheads="1"/>
              </p:cNvSpPr>
              <p:nvPr/>
            </p:nvSpPr>
            <p:spPr bwMode="auto">
              <a:xfrm>
                <a:off x="2090" y="1803"/>
                <a:ext cx="369" cy="369"/>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a:t>
                </a:r>
              </a:p>
            </p:txBody>
          </p:sp>
          <p:sp>
            <p:nvSpPr>
              <p:cNvPr id="123927" name="Line 39"/>
              <p:cNvSpPr>
                <a:spLocks noChangeAspect="1" noChangeShapeType="1"/>
              </p:cNvSpPr>
              <p:nvPr/>
            </p:nvSpPr>
            <p:spPr bwMode="auto">
              <a:xfrm flipH="1">
                <a:off x="1598" y="2184"/>
                <a:ext cx="668" cy="4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28" name="Line 40"/>
              <p:cNvSpPr>
                <a:spLocks noChangeAspect="1" noChangeShapeType="1"/>
              </p:cNvSpPr>
              <p:nvPr/>
            </p:nvSpPr>
            <p:spPr bwMode="auto">
              <a:xfrm>
                <a:off x="2301" y="2184"/>
                <a:ext cx="668" cy="4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29" name="AutoShape 41"/>
              <p:cNvSpPr>
                <a:spLocks noChangeAspect="1" noChangeArrowheads="1"/>
              </p:cNvSpPr>
              <p:nvPr/>
            </p:nvSpPr>
            <p:spPr bwMode="auto">
              <a:xfrm>
                <a:off x="3107" y="3436"/>
                <a:ext cx="669" cy="821"/>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R1</a:t>
                </a:r>
              </a:p>
            </p:txBody>
          </p:sp>
          <p:sp>
            <p:nvSpPr>
              <p:cNvPr id="123930" name="Oval 42"/>
              <p:cNvSpPr>
                <a:spLocks noChangeAspect="1" noChangeArrowheads="1"/>
              </p:cNvSpPr>
              <p:nvPr/>
            </p:nvSpPr>
            <p:spPr bwMode="auto">
              <a:xfrm>
                <a:off x="2782" y="2641"/>
                <a:ext cx="369" cy="369"/>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T1</a:t>
                </a:r>
              </a:p>
            </p:txBody>
          </p:sp>
          <p:sp>
            <p:nvSpPr>
              <p:cNvPr id="123931" name="Line 43"/>
              <p:cNvSpPr>
                <a:spLocks noChangeAspect="1" noChangeShapeType="1"/>
              </p:cNvSpPr>
              <p:nvPr/>
            </p:nvSpPr>
            <p:spPr bwMode="auto">
              <a:xfrm flipH="1">
                <a:off x="2521" y="3026"/>
                <a:ext cx="458" cy="4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32" name="AutoShape 44"/>
              <p:cNvSpPr>
                <a:spLocks noChangeAspect="1" noChangeArrowheads="1"/>
              </p:cNvSpPr>
              <p:nvPr/>
            </p:nvSpPr>
            <p:spPr bwMode="auto">
              <a:xfrm>
                <a:off x="2239" y="3436"/>
                <a:ext cx="587" cy="727"/>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L1</a:t>
                </a:r>
              </a:p>
            </p:txBody>
          </p:sp>
          <p:sp>
            <p:nvSpPr>
              <p:cNvPr id="123933" name="Line 45"/>
              <p:cNvSpPr>
                <a:spLocks noChangeAspect="1" noChangeShapeType="1"/>
              </p:cNvSpPr>
              <p:nvPr/>
            </p:nvSpPr>
            <p:spPr bwMode="auto">
              <a:xfrm>
                <a:off x="2979" y="3026"/>
                <a:ext cx="457" cy="4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34" name="Line 46"/>
              <p:cNvSpPr>
                <a:spLocks noChangeAspect="1" noChangeShapeType="1"/>
              </p:cNvSpPr>
              <p:nvPr/>
            </p:nvSpPr>
            <p:spPr bwMode="auto">
              <a:xfrm>
                <a:off x="3834" y="3401"/>
                <a:ext cx="0" cy="856"/>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35" name="Text Box 47"/>
              <p:cNvSpPr txBox="1">
                <a:spLocks noChangeAspect="1" noChangeArrowheads="1"/>
              </p:cNvSpPr>
              <p:nvPr/>
            </p:nvSpPr>
            <p:spPr bwMode="auto">
              <a:xfrm>
                <a:off x="3846" y="3673"/>
                <a:ext cx="25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a:t>
                </a:r>
              </a:p>
            </p:txBody>
          </p:sp>
          <p:sp>
            <p:nvSpPr>
              <p:cNvPr id="123936" name="Line 48"/>
              <p:cNvSpPr>
                <a:spLocks noChangeAspect="1" noChangeShapeType="1"/>
              </p:cNvSpPr>
              <p:nvPr/>
            </p:nvSpPr>
            <p:spPr bwMode="auto">
              <a:xfrm>
                <a:off x="2205" y="3389"/>
                <a:ext cx="0" cy="786"/>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37" name="Text Box 49"/>
              <p:cNvSpPr txBox="1">
                <a:spLocks noChangeAspect="1" noChangeArrowheads="1"/>
              </p:cNvSpPr>
              <p:nvPr/>
            </p:nvSpPr>
            <p:spPr bwMode="auto">
              <a:xfrm>
                <a:off x="1818" y="3638"/>
                <a:ext cx="39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h-1</a:t>
                </a:r>
              </a:p>
            </p:txBody>
          </p:sp>
          <p:sp>
            <p:nvSpPr>
              <p:cNvPr id="123938" name="Freeform 50"/>
              <p:cNvSpPr>
                <a:spLocks noChangeAspect="1"/>
              </p:cNvSpPr>
              <p:nvPr/>
            </p:nvSpPr>
            <p:spPr bwMode="auto">
              <a:xfrm>
                <a:off x="2197" y="2449"/>
                <a:ext cx="1680" cy="1950"/>
              </a:xfrm>
              <a:custGeom>
                <a:avLst/>
                <a:gdLst>
                  <a:gd name="T0" fmla="*/ 824 w 2375"/>
                  <a:gd name="T1" fmla="*/ 23 h 2555"/>
                  <a:gd name="T2" fmla="*/ 378 w 2375"/>
                  <a:gd name="T3" fmla="*/ 218 h 2555"/>
                  <a:gd name="T4" fmla="*/ 166 w 2375"/>
                  <a:gd name="T5" fmla="*/ 721 h 2555"/>
                  <a:gd name="T6" fmla="*/ 39 w 2375"/>
                  <a:gd name="T7" fmla="*/ 1385 h 2555"/>
                  <a:gd name="T8" fmla="*/ 71 w 2375"/>
                  <a:gd name="T9" fmla="*/ 1855 h 2555"/>
                  <a:gd name="T10" fmla="*/ 463 w 2375"/>
                  <a:gd name="T11" fmla="*/ 1946 h 2555"/>
                  <a:gd name="T12" fmla="*/ 1482 w 2375"/>
                  <a:gd name="T13" fmla="*/ 1877 h 2555"/>
                  <a:gd name="T14" fmla="*/ 1652 w 2375"/>
                  <a:gd name="T15" fmla="*/ 1671 h 2555"/>
                  <a:gd name="T16" fmla="*/ 1556 w 2375"/>
                  <a:gd name="T17" fmla="*/ 1110 h 2555"/>
                  <a:gd name="T18" fmla="*/ 1386 w 2375"/>
                  <a:gd name="T19" fmla="*/ 446 h 2555"/>
                  <a:gd name="T20" fmla="*/ 1174 w 2375"/>
                  <a:gd name="T21" fmla="*/ 80 h 2555"/>
                  <a:gd name="T22" fmla="*/ 824 w 2375"/>
                  <a:gd name="T23" fmla="*/ 23 h 2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5"/>
                  <a:gd name="T37" fmla="*/ 0 h 2555"/>
                  <a:gd name="T38" fmla="*/ 2375 w 2375"/>
                  <a:gd name="T39" fmla="*/ 2555 h 2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5" h="2555">
                    <a:moveTo>
                      <a:pt x="1165" y="30"/>
                    </a:moveTo>
                    <a:cubicBezTo>
                      <a:pt x="978" y="60"/>
                      <a:pt x="690" y="132"/>
                      <a:pt x="535" y="285"/>
                    </a:cubicBezTo>
                    <a:cubicBezTo>
                      <a:pt x="380" y="438"/>
                      <a:pt x="315" y="690"/>
                      <a:pt x="235" y="945"/>
                    </a:cubicBezTo>
                    <a:cubicBezTo>
                      <a:pt x="155" y="1200"/>
                      <a:pt x="77" y="1568"/>
                      <a:pt x="55" y="1815"/>
                    </a:cubicBezTo>
                    <a:cubicBezTo>
                      <a:pt x="33" y="2062"/>
                      <a:pt x="0" y="2308"/>
                      <a:pt x="100" y="2430"/>
                    </a:cubicBezTo>
                    <a:cubicBezTo>
                      <a:pt x="200" y="2552"/>
                      <a:pt x="323" y="2545"/>
                      <a:pt x="655" y="2550"/>
                    </a:cubicBezTo>
                    <a:cubicBezTo>
                      <a:pt x="987" y="2555"/>
                      <a:pt x="1815" y="2520"/>
                      <a:pt x="2095" y="2460"/>
                    </a:cubicBezTo>
                    <a:cubicBezTo>
                      <a:pt x="2375" y="2400"/>
                      <a:pt x="2318" y="2357"/>
                      <a:pt x="2335" y="2190"/>
                    </a:cubicBezTo>
                    <a:cubicBezTo>
                      <a:pt x="2352" y="2023"/>
                      <a:pt x="2262" y="1722"/>
                      <a:pt x="2200" y="1455"/>
                    </a:cubicBezTo>
                    <a:cubicBezTo>
                      <a:pt x="2138" y="1188"/>
                      <a:pt x="2050" y="810"/>
                      <a:pt x="1960" y="585"/>
                    </a:cubicBezTo>
                    <a:cubicBezTo>
                      <a:pt x="1870" y="360"/>
                      <a:pt x="1793" y="198"/>
                      <a:pt x="1660" y="105"/>
                    </a:cubicBezTo>
                    <a:cubicBezTo>
                      <a:pt x="1527" y="12"/>
                      <a:pt x="1352" y="0"/>
                      <a:pt x="1165" y="30"/>
                    </a:cubicBez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3939" name="Text Box 51"/>
              <p:cNvSpPr txBox="1">
                <a:spLocks noChangeAspect="1" noChangeArrowheads="1"/>
              </p:cNvSpPr>
              <p:nvPr/>
            </p:nvSpPr>
            <p:spPr bwMode="auto">
              <a:xfrm>
                <a:off x="2404" y="2724"/>
                <a:ext cx="39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R</a:t>
                </a:r>
              </a:p>
            </p:txBody>
          </p:sp>
          <p:sp>
            <p:nvSpPr>
              <p:cNvPr id="123940" name="AutoShape 52"/>
              <p:cNvSpPr>
                <a:spLocks noChangeAspect="1" noChangeArrowheads="1"/>
              </p:cNvSpPr>
              <p:nvPr/>
            </p:nvSpPr>
            <p:spPr bwMode="auto">
              <a:xfrm>
                <a:off x="1312" y="2639"/>
                <a:ext cx="588" cy="727"/>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L</a:t>
                </a:r>
              </a:p>
            </p:txBody>
          </p:sp>
          <p:sp>
            <p:nvSpPr>
              <p:cNvPr id="123941" name="Line 53"/>
              <p:cNvSpPr>
                <a:spLocks noChangeAspect="1" noChangeShapeType="1"/>
              </p:cNvSpPr>
              <p:nvPr/>
            </p:nvSpPr>
            <p:spPr bwMode="auto">
              <a:xfrm>
                <a:off x="1279" y="2592"/>
                <a:ext cx="0" cy="786"/>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42" name="Text Box 54"/>
              <p:cNvSpPr txBox="1">
                <a:spLocks noChangeAspect="1" noChangeArrowheads="1"/>
              </p:cNvSpPr>
              <p:nvPr/>
            </p:nvSpPr>
            <p:spPr bwMode="auto">
              <a:xfrm>
                <a:off x="892" y="2841"/>
                <a:ext cx="39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h-1</a:t>
                </a:r>
              </a:p>
            </p:txBody>
          </p:sp>
          <p:sp>
            <p:nvSpPr>
              <p:cNvPr id="123943" name="AutoShape 55"/>
              <p:cNvSpPr>
                <a:spLocks noChangeAspect="1" noChangeArrowheads="1"/>
              </p:cNvSpPr>
              <p:nvPr/>
            </p:nvSpPr>
            <p:spPr bwMode="auto">
              <a:xfrm>
                <a:off x="4560" y="2639"/>
                <a:ext cx="587" cy="727"/>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2000"/>
                  </a:lnSpc>
                </a:pPr>
                <a:r>
                  <a:rPr lang="en-US" altLang="en-US" sz="1600" b="1">
                    <a:latin typeface="VNI-Avo" pitchFamily="2" charset="0"/>
                  </a:rPr>
                  <a:t>L</a:t>
                </a:r>
              </a:p>
            </p:txBody>
          </p:sp>
          <p:sp>
            <p:nvSpPr>
              <p:cNvPr id="123944" name="Line 56"/>
              <p:cNvSpPr>
                <a:spLocks noChangeAspect="1" noChangeShapeType="1"/>
              </p:cNvSpPr>
              <p:nvPr/>
            </p:nvSpPr>
            <p:spPr bwMode="auto">
              <a:xfrm>
                <a:off x="4526" y="2592"/>
                <a:ext cx="0" cy="786"/>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3945" name="Text Box 57"/>
              <p:cNvSpPr txBox="1">
                <a:spLocks noChangeAspect="1" noChangeArrowheads="1"/>
              </p:cNvSpPr>
              <p:nvPr/>
            </p:nvSpPr>
            <p:spPr bwMode="auto">
              <a:xfrm>
                <a:off x="4139" y="2841"/>
                <a:ext cx="39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1600" b="1">
                    <a:latin typeface="VNI-Avo" pitchFamily="2" charset="0"/>
                  </a:rPr>
                  <a:t>h-1</a:t>
                </a:r>
              </a:p>
            </p:txBody>
          </p:sp>
        </p:grpSp>
      </p:grpSp>
    </p:spTree>
    <p:extLst>
      <p:ext uri="{BB962C8B-B14F-4D97-AF65-F5344CB8AC3E}">
        <p14:creationId xmlns:p14="http://schemas.microsoft.com/office/powerpoint/2010/main" val="29961145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AVL Tree</a:t>
            </a:r>
            <a:endParaRPr lang="en-US" altLang="en-US" smtClean="0"/>
          </a:p>
        </p:txBody>
      </p:sp>
      <p:sp>
        <p:nvSpPr>
          <p:cNvPr id="124931"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9D4104-EFD9-4DA0-928C-3CAD6FFC2D31}" type="slidenum">
              <a:rPr lang="en-US" altLang="en-US">
                <a:solidFill>
                  <a:srgbClr val="FFFFFF"/>
                </a:solidFill>
              </a:rPr>
              <a:pPr eaLnBrk="1" hangingPunct="1"/>
              <a:t>32</a:t>
            </a:fld>
            <a:endParaRPr lang="en-US" altLang="en-US">
              <a:solidFill>
                <a:srgbClr val="FFFFFF"/>
              </a:solidFill>
            </a:endParaRPr>
          </a:p>
        </p:txBody>
      </p:sp>
      <p:sp>
        <p:nvSpPr>
          <p:cNvPr id="124932" name="Rectangle 3"/>
          <p:cNvSpPr>
            <a:spLocks noGrp="1" noChangeArrowheads="1"/>
          </p:cNvSpPr>
          <p:nvPr>
            <p:ph sz="quarter" idx="1"/>
          </p:nvPr>
        </p:nvSpPr>
        <p:spPr>
          <a:xfrm>
            <a:off x="612775" y="1600200"/>
            <a:ext cx="8153400" cy="4495800"/>
          </a:xfrm>
        </p:spPr>
        <p:txBody>
          <a:bodyPr/>
          <a:lstStyle/>
          <a:p>
            <a:pPr eaLnBrk="1" hangingPunct="1"/>
            <a:r>
              <a:rPr lang="en-US" altLang="en-US" smtClean="0"/>
              <a:t>Các trường hợp mất cân bằng:</a:t>
            </a:r>
          </a:p>
          <a:p>
            <a:pPr marL="742950" lvl="1" indent="-285750" eaLnBrk="1" hangingPunct="1"/>
            <a:r>
              <a:rPr lang="en-US" altLang="en-US" sz="2400" smtClean="0"/>
              <a:t>Các trường hợp lệch về bên phải hoàn toàn đối xứng với các trường hợp lệch về bên trái. </a:t>
            </a:r>
          </a:p>
          <a:p>
            <a:pPr marL="742950" lvl="1" indent="-285750" eaLnBrk="1" hangingPunct="1"/>
            <a:r>
              <a:rPr lang="en-US" altLang="en-US" sz="2400" smtClean="0"/>
              <a:t>Vì vậy, chỉ cần khảo sát trường hợp lệch về bên trái. </a:t>
            </a:r>
          </a:p>
          <a:p>
            <a:pPr marL="742950" lvl="1" indent="-285750" eaLnBrk="1" hangingPunct="1"/>
            <a:r>
              <a:rPr lang="en-US" altLang="en-US" sz="2400" smtClean="0"/>
              <a:t>Trong 3 trường hợp lệch về bên trái, trường hợp T1 lệch phải là phức tạp nhất. Các trường hợp còn lại giải quyết rất đơn giản. </a:t>
            </a:r>
          </a:p>
          <a:p>
            <a:pPr eaLnBrk="1" hangingPunct="1"/>
            <a:endParaRPr lang="en-US" altLang="en-US" smtClean="0"/>
          </a:p>
        </p:txBody>
      </p:sp>
    </p:spTree>
    <p:extLst>
      <p:ext uri="{BB962C8B-B14F-4D97-AF65-F5344CB8AC3E}">
        <p14:creationId xmlns:p14="http://schemas.microsoft.com/office/powerpoint/2010/main" val="842884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AVL Tree - Cân bằng lại cây AVL</a:t>
            </a:r>
          </a:p>
        </p:txBody>
      </p:sp>
      <p:sp>
        <p:nvSpPr>
          <p:cNvPr id="3076"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ECE12E-C2D6-4730-8485-14569FA1CBB0}" type="slidenum">
              <a:rPr lang="en-US" altLang="en-US">
                <a:solidFill>
                  <a:srgbClr val="FFFFFF"/>
                </a:solidFill>
              </a:rPr>
              <a:pPr eaLnBrk="1" hangingPunct="1"/>
              <a:t>33</a:t>
            </a:fld>
            <a:endParaRPr lang="en-US" altLang="en-US">
              <a:solidFill>
                <a:srgbClr val="FFFFFF"/>
              </a:solidFill>
            </a:endParaRPr>
          </a:p>
        </p:txBody>
      </p:sp>
      <p:sp>
        <p:nvSpPr>
          <p:cNvPr id="3077" name="Rectangle 3"/>
          <p:cNvSpPr>
            <a:spLocks noGrp="1" noChangeArrowheads="1"/>
          </p:cNvSpPr>
          <p:nvPr>
            <p:ph sz="quarter" idx="1"/>
          </p:nvPr>
        </p:nvSpPr>
        <p:spPr>
          <a:xfrm>
            <a:off x="612775" y="1600200"/>
            <a:ext cx="8153400" cy="4495800"/>
          </a:xfrm>
        </p:spPr>
        <p:txBody>
          <a:bodyPr/>
          <a:lstStyle/>
          <a:p>
            <a:pPr eaLnBrk="1" hangingPunct="1"/>
            <a:r>
              <a:rPr lang="en-US" altLang="en-US" u="sng" smtClean="0"/>
              <a:t>T/h 1.1:</a:t>
            </a:r>
            <a:r>
              <a:rPr lang="en-US" altLang="en-US" smtClean="0"/>
              <a:t> cây T1 lệch về bên trái. Ta thực hiện phép quay đơn Left-Left </a:t>
            </a:r>
          </a:p>
          <a:p>
            <a:pPr eaLnBrk="1" hangingPunct="1"/>
            <a:endParaRPr lang="en-US" altLang="en-US" smtClean="0"/>
          </a:p>
        </p:txBody>
      </p:sp>
      <p:grpSp>
        <p:nvGrpSpPr>
          <p:cNvPr id="3078" name="Group 4"/>
          <p:cNvGrpSpPr>
            <a:grpSpLocks noChangeAspect="1"/>
          </p:cNvGrpSpPr>
          <p:nvPr/>
        </p:nvGrpSpPr>
        <p:grpSpPr bwMode="auto">
          <a:xfrm>
            <a:off x="323850" y="2708275"/>
            <a:ext cx="8208963" cy="2971800"/>
            <a:chOff x="982" y="1670"/>
            <a:chExt cx="6462" cy="2340"/>
          </a:xfrm>
        </p:grpSpPr>
        <p:graphicFrame>
          <p:nvGraphicFramePr>
            <p:cNvPr id="3074" name="Object 5"/>
            <p:cNvGraphicFramePr>
              <a:graphicFrameLocks noChangeAspect="1"/>
            </p:cNvGraphicFramePr>
            <p:nvPr/>
          </p:nvGraphicFramePr>
          <p:xfrm>
            <a:off x="3547" y="1751"/>
            <a:ext cx="1364" cy="987"/>
          </p:xfrm>
          <a:graphic>
            <a:graphicData uri="http://schemas.openxmlformats.org/presentationml/2006/ole">
              <mc:AlternateContent xmlns:mc="http://schemas.openxmlformats.org/markup-compatibility/2006">
                <mc:Choice xmlns:v="urn:schemas-microsoft-com:vml" Requires="v">
                  <p:oleObj spid="_x0000_s1033" name="Bitmap Image" r:id="rId3" imgW="1209524" imgH="876190" progId="Paint.Picture">
                    <p:embed/>
                  </p:oleObj>
                </mc:Choice>
                <mc:Fallback>
                  <p:oleObj name="Bitmap Image" r:id="rId3" imgW="1209524" imgH="8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 y="1751"/>
                          <a:ext cx="1364" cy="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9" name="Line 6"/>
            <p:cNvSpPr>
              <a:spLocks noChangeAspect="1" noChangeShapeType="1"/>
            </p:cNvSpPr>
            <p:nvPr/>
          </p:nvSpPr>
          <p:spPr bwMode="auto">
            <a:xfrm>
              <a:off x="4031" y="2946"/>
              <a:ext cx="483" cy="14"/>
            </a:xfrm>
            <a:prstGeom prst="line">
              <a:avLst/>
            </a:prstGeom>
            <a:noFill/>
            <a:ln w="76200" cmpd="tri">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543" name="Oval 7"/>
            <p:cNvSpPr>
              <a:spLocks noChangeAspect="1" noChangeArrowheads="1"/>
            </p:cNvSpPr>
            <p:nvPr/>
          </p:nvSpPr>
          <p:spPr bwMode="auto">
            <a:xfrm>
              <a:off x="2433" y="1670"/>
              <a:ext cx="355" cy="35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a:t>
              </a:r>
            </a:p>
          </p:txBody>
        </p:sp>
        <p:sp>
          <p:nvSpPr>
            <p:cNvPr id="65544" name="Oval 8"/>
            <p:cNvSpPr>
              <a:spLocks noChangeAspect="1" noChangeArrowheads="1"/>
            </p:cNvSpPr>
            <p:nvPr/>
          </p:nvSpPr>
          <p:spPr bwMode="auto">
            <a:xfrm>
              <a:off x="1811" y="2444"/>
              <a:ext cx="355" cy="35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T1</a:t>
              </a:r>
            </a:p>
          </p:txBody>
        </p:sp>
        <p:sp>
          <p:nvSpPr>
            <p:cNvPr id="3082" name="Line 9"/>
            <p:cNvSpPr>
              <a:spLocks noChangeAspect="1" noChangeShapeType="1"/>
            </p:cNvSpPr>
            <p:nvPr/>
          </p:nvSpPr>
          <p:spPr bwMode="auto">
            <a:xfrm flipH="1">
              <a:off x="1983" y="2036"/>
              <a:ext cx="611"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546" name="AutoShape 10"/>
            <p:cNvSpPr>
              <a:spLocks noChangeAspect="1" noChangeArrowheads="1"/>
            </p:cNvSpPr>
            <p:nvPr/>
          </p:nvSpPr>
          <p:spPr bwMode="auto">
            <a:xfrm>
              <a:off x="1271" y="3171"/>
              <a:ext cx="615" cy="751"/>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L1</a:t>
              </a:r>
            </a:p>
          </p:txBody>
        </p:sp>
        <p:sp>
          <p:nvSpPr>
            <p:cNvPr id="3084" name="Line 11"/>
            <p:cNvSpPr>
              <a:spLocks noChangeAspect="1" noChangeShapeType="1"/>
            </p:cNvSpPr>
            <p:nvPr/>
          </p:nvSpPr>
          <p:spPr bwMode="auto">
            <a:xfrm flipH="1">
              <a:off x="1572" y="2796"/>
              <a:ext cx="419" cy="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548" name="AutoShape 12"/>
            <p:cNvSpPr>
              <a:spLocks noChangeAspect="1" noChangeArrowheads="1"/>
            </p:cNvSpPr>
            <p:nvPr/>
          </p:nvSpPr>
          <p:spPr bwMode="auto">
            <a:xfrm>
              <a:off x="2140" y="3171"/>
              <a:ext cx="536" cy="666"/>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R1</a:t>
              </a:r>
            </a:p>
          </p:txBody>
        </p:sp>
        <p:sp>
          <p:nvSpPr>
            <p:cNvPr id="3086" name="Line 13"/>
            <p:cNvSpPr>
              <a:spLocks noChangeAspect="1" noChangeShapeType="1"/>
            </p:cNvSpPr>
            <p:nvPr/>
          </p:nvSpPr>
          <p:spPr bwMode="auto">
            <a:xfrm>
              <a:off x="1991" y="2796"/>
              <a:ext cx="419" cy="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87" name="Line 14"/>
            <p:cNvSpPr>
              <a:spLocks noChangeAspect="1" noChangeShapeType="1"/>
            </p:cNvSpPr>
            <p:nvPr/>
          </p:nvSpPr>
          <p:spPr bwMode="auto">
            <a:xfrm>
              <a:off x="2627" y="2036"/>
              <a:ext cx="612"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88" name="Line 15"/>
            <p:cNvSpPr>
              <a:spLocks noChangeAspect="1" noChangeShapeType="1"/>
            </p:cNvSpPr>
            <p:nvPr/>
          </p:nvSpPr>
          <p:spPr bwMode="auto">
            <a:xfrm>
              <a:off x="1207" y="3139"/>
              <a:ext cx="0" cy="784"/>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552" name="Text Box 16"/>
            <p:cNvSpPr txBox="1">
              <a:spLocks noChangeAspect="1" noChangeArrowheads="1"/>
            </p:cNvSpPr>
            <p:nvPr/>
          </p:nvSpPr>
          <p:spPr bwMode="auto">
            <a:xfrm>
              <a:off x="982" y="3356"/>
              <a:ext cx="236" cy="321"/>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a:t>
              </a:r>
            </a:p>
          </p:txBody>
        </p:sp>
        <p:sp>
          <p:nvSpPr>
            <p:cNvPr id="3090" name="Line 17"/>
            <p:cNvSpPr>
              <a:spLocks noChangeAspect="1" noChangeShapeType="1"/>
            </p:cNvSpPr>
            <p:nvPr/>
          </p:nvSpPr>
          <p:spPr bwMode="auto">
            <a:xfrm>
              <a:off x="3537" y="2431"/>
              <a:ext cx="0" cy="708"/>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554" name="Text Box 18"/>
            <p:cNvSpPr txBox="1">
              <a:spLocks noChangeAspect="1" noChangeArrowheads="1"/>
            </p:cNvSpPr>
            <p:nvPr/>
          </p:nvSpPr>
          <p:spPr bwMode="auto">
            <a:xfrm>
              <a:off x="3559" y="2638"/>
              <a:ext cx="386" cy="321"/>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h-1</a:t>
              </a:r>
            </a:p>
          </p:txBody>
        </p:sp>
        <p:sp>
          <p:nvSpPr>
            <p:cNvPr id="3092" name="Line 19"/>
            <p:cNvSpPr>
              <a:spLocks noChangeAspect="1" noChangeShapeType="1"/>
            </p:cNvSpPr>
            <p:nvPr/>
          </p:nvSpPr>
          <p:spPr bwMode="auto">
            <a:xfrm>
              <a:off x="2732" y="3128"/>
              <a:ext cx="0" cy="720"/>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556" name="Text Box 20"/>
            <p:cNvSpPr txBox="1">
              <a:spLocks noChangeAspect="1" noChangeArrowheads="1"/>
            </p:cNvSpPr>
            <p:nvPr/>
          </p:nvSpPr>
          <p:spPr bwMode="auto">
            <a:xfrm>
              <a:off x="2743" y="3270"/>
              <a:ext cx="365" cy="323"/>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h-1</a:t>
              </a:r>
            </a:p>
          </p:txBody>
        </p:sp>
        <p:sp>
          <p:nvSpPr>
            <p:cNvPr id="3094" name="Freeform 21"/>
            <p:cNvSpPr>
              <a:spLocks noChangeAspect="1"/>
            </p:cNvSpPr>
            <p:nvPr/>
          </p:nvSpPr>
          <p:spPr bwMode="auto">
            <a:xfrm>
              <a:off x="1222" y="2246"/>
              <a:ext cx="1517" cy="1764"/>
            </a:xfrm>
            <a:custGeom>
              <a:avLst/>
              <a:gdLst>
                <a:gd name="T0" fmla="*/ 744 w 2375"/>
                <a:gd name="T1" fmla="*/ 21 h 2555"/>
                <a:gd name="T2" fmla="*/ 342 w 2375"/>
                <a:gd name="T3" fmla="*/ 197 h 2555"/>
                <a:gd name="T4" fmla="*/ 150 w 2375"/>
                <a:gd name="T5" fmla="*/ 652 h 2555"/>
                <a:gd name="T6" fmla="*/ 35 w 2375"/>
                <a:gd name="T7" fmla="*/ 1253 h 2555"/>
                <a:gd name="T8" fmla="*/ 64 w 2375"/>
                <a:gd name="T9" fmla="*/ 1678 h 2555"/>
                <a:gd name="T10" fmla="*/ 418 w 2375"/>
                <a:gd name="T11" fmla="*/ 1761 h 2555"/>
                <a:gd name="T12" fmla="*/ 1338 w 2375"/>
                <a:gd name="T13" fmla="*/ 1698 h 2555"/>
                <a:gd name="T14" fmla="*/ 1491 w 2375"/>
                <a:gd name="T15" fmla="*/ 1512 h 2555"/>
                <a:gd name="T16" fmla="*/ 1405 w 2375"/>
                <a:gd name="T17" fmla="*/ 1005 h 2555"/>
                <a:gd name="T18" fmla="*/ 1252 w 2375"/>
                <a:gd name="T19" fmla="*/ 404 h 2555"/>
                <a:gd name="T20" fmla="*/ 1060 w 2375"/>
                <a:gd name="T21" fmla="*/ 72 h 2555"/>
                <a:gd name="T22" fmla="*/ 744 w 2375"/>
                <a:gd name="T23" fmla="*/ 21 h 2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5"/>
                <a:gd name="T37" fmla="*/ 0 h 2555"/>
                <a:gd name="T38" fmla="*/ 2375 w 2375"/>
                <a:gd name="T39" fmla="*/ 2555 h 2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5" h="2555">
                  <a:moveTo>
                    <a:pt x="1165" y="30"/>
                  </a:moveTo>
                  <a:cubicBezTo>
                    <a:pt x="978" y="60"/>
                    <a:pt x="690" y="132"/>
                    <a:pt x="535" y="285"/>
                  </a:cubicBezTo>
                  <a:cubicBezTo>
                    <a:pt x="380" y="438"/>
                    <a:pt x="315" y="690"/>
                    <a:pt x="235" y="945"/>
                  </a:cubicBezTo>
                  <a:cubicBezTo>
                    <a:pt x="155" y="1200"/>
                    <a:pt x="77" y="1568"/>
                    <a:pt x="55" y="1815"/>
                  </a:cubicBezTo>
                  <a:cubicBezTo>
                    <a:pt x="33" y="2062"/>
                    <a:pt x="0" y="2308"/>
                    <a:pt x="100" y="2430"/>
                  </a:cubicBezTo>
                  <a:cubicBezTo>
                    <a:pt x="200" y="2552"/>
                    <a:pt x="323" y="2545"/>
                    <a:pt x="655" y="2550"/>
                  </a:cubicBezTo>
                  <a:cubicBezTo>
                    <a:pt x="987" y="2555"/>
                    <a:pt x="1815" y="2520"/>
                    <a:pt x="2095" y="2460"/>
                  </a:cubicBezTo>
                  <a:cubicBezTo>
                    <a:pt x="2375" y="2400"/>
                    <a:pt x="2318" y="2357"/>
                    <a:pt x="2335" y="2190"/>
                  </a:cubicBezTo>
                  <a:cubicBezTo>
                    <a:pt x="2352" y="2023"/>
                    <a:pt x="2262" y="1722"/>
                    <a:pt x="2200" y="1455"/>
                  </a:cubicBezTo>
                  <a:cubicBezTo>
                    <a:pt x="2138" y="1188"/>
                    <a:pt x="2050" y="810"/>
                    <a:pt x="1960" y="585"/>
                  </a:cubicBezTo>
                  <a:cubicBezTo>
                    <a:pt x="1870" y="360"/>
                    <a:pt x="1793" y="198"/>
                    <a:pt x="1660" y="105"/>
                  </a:cubicBezTo>
                  <a:cubicBezTo>
                    <a:pt x="1527" y="12"/>
                    <a:pt x="1352" y="0"/>
                    <a:pt x="1165" y="30"/>
                  </a:cubicBez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5558" name="Text Box 22"/>
            <p:cNvSpPr txBox="1">
              <a:spLocks noChangeAspect="1" noChangeArrowheads="1"/>
            </p:cNvSpPr>
            <p:nvPr/>
          </p:nvSpPr>
          <p:spPr bwMode="auto">
            <a:xfrm>
              <a:off x="1411" y="2498"/>
              <a:ext cx="365" cy="321"/>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L</a:t>
              </a:r>
            </a:p>
          </p:txBody>
        </p:sp>
        <p:sp>
          <p:nvSpPr>
            <p:cNvPr id="65559" name="AutoShape 23"/>
            <p:cNvSpPr>
              <a:spLocks noChangeAspect="1" noChangeArrowheads="1"/>
            </p:cNvSpPr>
            <p:nvPr/>
          </p:nvSpPr>
          <p:spPr bwMode="auto">
            <a:xfrm>
              <a:off x="2945" y="2453"/>
              <a:ext cx="537" cy="665"/>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a:t>
              </a:r>
            </a:p>
          </p:txBody>
        </p:sp>
        <p:sp>
          <p:nvSpPr>
            <p:cNvPr id="65560" name="Oval 24"/>
            <p:cNvSpPr>
              <a:spLocks noChangeAspect="1" noChangeArrowheads="1"/>
            </p:cNvSpPr>
            <p:nvPr/>
          </p:nvSpPr>
          <p:spPr bwMode="auto">
            <a:xfrm>
              <a:off x="5590" y="1670"/>
              <a:ext cx="355" cy="35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T1</a:t>
              </a:r>
            </a:p>
          </p:txBody>
        </p:sp>
        <p:sp>
          <p:nvSpPr>
            <p:cNvPr id="65561" name="Oval 25"/>
            <p:cNvSpPr>
              <a:spLocks noChangeAspect="1" noChangeArrowheads="1"/>
            </p:cNvSpPr>
            <p:nvPr/>
          </p:nvSpPr>
          <p:spPr bwMode="auto">
            <a:xfrm>
              <a:off x="6201" y="2454"/>
              <a:ext cx="355" cy="35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a:t>
              </a:r>
            </a:p>
          </p:txBody>
        </p:sp>
        <p:sp>
          <p:nvSpPr>
            <p:cNvPr id="3099" name="Line 26"/>
            <p:cNvSpPr>
              <a:spLocks noChangeAspect="1" noChangeShapeType="1"/>
            </p:cNvSpPr>
            <p:nvPr/>
          </p:nvSpPr>
          <p:spPr bwMode="auto">
            <a:xfrm flipH="1">
              <a:off x="5139" y="2036"/>
              <a:ext cx="611"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563" name="AutoShape 27"/>
            <p:cNvSpPr>
              <a:spLocks noChangeAspect="1" noChangeArrowheads="1"/>
            </p:cNvSpPr>
            <p:nvPr/>
          </p:nvSpPr>
          <p:spPr bwMode="auto">
            <a:xfrm>
              <a:off x="4846" y="2441"/>
              <a:ext cx="612" cy="751"/>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L1</a:t>
              </a:r>
            </a:p>
          </p:txBody>
        </p:sp>
        <p:sp>
          <p:nvSpPr>
            <p:cNvPr id="3101" name="Line 28"/>
            <p:cNvSpPr>
              <a:spLocks noChangeAspect="1" noChangeShapeType="1"/>
            </p:cNvSpPr>
            <p:nvPr/>
          </p:nvSpPr>
          <p:spPr bwMode="auto">
            <a:xfrm flipH="1">
              <a:off x="5963" y="2795"/>
              <a:ext cx="418" cy="3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565" name="AutoShape 29"/>
            <p:cNvSpPr>
              <a:spLocks noChangeAspect="1" noChangeArrowheads="1"/>
            </p:cNvSpPr>
            <p:nvPr/>
          </p:nvSpPr>
          <p:spPr bwMode="auto">
            <a:xfrm>
              <a:off x="5704" y="3171"/>
              <a:ext cx="536" cy="666"/>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R1</a:t>
              </a:r>
            </a:p>
          </p:txBody>
        </p:sp>
        <p:sp>
          <p:nvSpPr>
            <p:cNvPr id="3103" name="Line 30"/>
            <p:cNvSpPr>
              <a:spLocks noChangeAspect="1" noChangeShapeType="1"/>
            </p:cNvSpPr>
            <p:nvPr/>
          </p:nvSpPr>
          <p:spPr bwMode="auto">
            <a:xfrm>
              <a:off x="6381" y="2795"/>
              <a:ext cx="419" cy="3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04" name="Line 31"/>
            <p:cNvSpPr>
              <a:spLocks noChangeAspect="1" noChangeShapeType="1"/>
            </p:cNvSpPr>
            <p:nvPr/>
          </p:nvSpPr>
          <p:spPr bwMode="auto">
            <a:xfrm>
              <a:off x="5783" y="2036"/>
              <a:ext cx="611"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05" name="Line 32"/>
            <p:cNvSpPr>
              <a:spLocks noChangeAspect="1" noChangeShapeType="1"/>
            </p:cNvSpPr>
            <p:nvPr/>
          </p:nvSpPr>
          <p:spPr bwMode="auto">
            <a:xfrm>
              <a:off x="4782" y="2420"/>
              <a:ext cx="0" cy="783"/>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569" name="Text Box 33"/>
            <p:cNvSpPr txBox="1">
              <a:spLocks noChangeAspect="1" noChangeArrowheads="1"/>
            </p:cNvSpPr>
            <p:nvPr/>
          </p:nvSpPr>
          <p:spPr bwMode="auto">
            <a:xfrm>
              <a:off x="4514" y="2638"/>
              <a:ext cx="236" cy="321"/>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a:t>
              </a:r>
            </a:p>
          </p:txBody>
        </p:sp>
        <p:sp>
          <p:nvSpPr>
            <p:cNvPr id="3107" name="Line 34"/>
            <p:cNvSpPr>
              <a:spLocks noChangeAspect="1" noChangeShapeType="1"/>
            </p:cNvSpPr>
            <p:nvPr/>
          </p:nvSpPr>
          <p:spPr bwMode="auto">
            <a:xfrm>
              <a:off x="5673" y="3139"/>
              <a:ext cx="0" cy="719"/>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571" name="Text Box 35"/>
            <p:cNvSpPr txBox="1">
              <a:spLocks noChangeAspect="1" noChangeArrowheads="1"/>
            </p:cNvSpPr>
            <p:nvPr/>
          </p:nvSpPr>
          <p:spPr bwMode="auto">
            <a:xfrm>
              <a:off x="5308" y="3399"/>
              <a:ext cx="365" cy="324"/>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h-1</a:t>
              </a:r>
            </a:p>
          </p:txBody>
        </p:sp>
        <p:sp>
          <p:nvSpPr>
            <p:cNvPr id="65572" name="AutoShape 36"/>
            <p:cNvSpPr>
              <a:spLocks noChangeAspect="1" noChangeArrowheads="1"/>
            </p:cNvSpPr>
            <p:nvPr/>
          </p:nvSpPr>
          <p:spPr bwMode="auto">
            <a:xfrm>
              <a:off x="6520" y="3171"/>
              <a:ext cx="536" cy="666"/>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a:t>
              </a:r>
            </a:p>
          </p:txBody>
        </p:sp>
        <p:sp>
          <p:nvSpPr>
            <p:cNvPr id="3110" name="Line 37"/>
            <p:cNvSpPr>
              <a:spLocks noChangeAspect="1" noChangeShapeType="1"/>
            </p:cNvSpPr>
            <p:nvPr/>
          </p:nvSpPr>
          <p:spPr bwMode="auto">
            <a:xfrm>
              <a:off x="7090" y="3139"/>
              <a:ext cx="0" cy="719"/>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574" name="Text Box 38"/>
            <p:cNvSpPr txBox="1">
              <a:spLocks noChangeAspect="1" noChangeArrowheads="1"/>
            </p:cNvSpPr>
            <p:nvPr/>
          </p:nvSpPr>
          <p:spPr bwMode="auto">
            <a:xfrm>
              <a:off x="7079" y="3399"/>
              <a:ext cx="365" cy="324"/>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h-1</a:t>
              </a:r>
            </a:p>
          </p:txBody>
        </p:sp>
      </p:grpSp>
    </p:spTree>
    <p:extLst>
      <p:ext uri="{BB962C8B-B14F-4D97-AF65-F5344CB8AC3E}">
        <p14:creationId xmlns:p14="http://schemas.microsoft.com/office/powerpoint/2010/main" val="30569102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AVL Tree - Cân bằng lại cây AVL</a:t>
            </a:r>
          </a:p>
        </p:txBody>
      </p:sp>
      <p:sp>
        <p:nvSpPr>
          <p:cNvPr id="4100"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EBFD34-802A-4D4D-9E52-BA1702A895DF}" type="slidenum">
              <a:rPr lang="en-US" altLang="en-US">
                <a:solidFill>
                  <a:srgbClr val="FFFFFF"/>
                </a:solidFill>
              </a:rPr>
              <a:pPr eaLnBrk="1" hangingPunct="1"/>
              <a:t>34</a:t>
            </a:fld>
            <a:endParaRPr lang="en-US" altLang="en-US">
              <a:solidFill>
                <a:srgbClr val="FFFFFF"/>
              </a:solidFill>
            </a:endParaRPr>
          </a:p>
        </p:txBody>
      </p:sp>
      <p:sp>
        <p:nvSpPr>
          <p:cNvPr id="4101" name="Rectangle 3"/>
          <p:cNvSpPr>
            <a:spLocks noGrp="1" noChangeArrowheads="1"/>
          </p:cNvSpPr>
          <p:nvPr>
            <p:ph sz="quarter" idx="1"/>
          </p:nvPr>
        </p:nvSpPr>
        <p:spPr>
          <a:xfrm>
            <a:off x="612775" y="1600200"/>
            <a:ext cx="8153400" cy="4495800"/>
          </a:xfrm>
        </p:spPr>
        <p:txBody>
          <a:bodyPr/>
          <a:lstStyle/>
          <a:p>
            <a:pPr eaLnBrk="1" hangingPunct="1"/>
            <a:r>
              <a:rPr lang="en-US" altLang="en-US" u="sng" smtClean="0"/>
              <a:t>T/h 1.2:</a:t>
            </a:r>
            <a:r>
              <a:rPr lang="en-US" altLang="en-US" smtClean="0"/>
              <a:t> cây T1 không lệch. Ta thực hiện phép quay đơn Left-Left </a:t>
            </a:r>
          </a:p>
        </p:txBody>
      </p:sp>
      <p:grpSp>
        <p:nvGrpSpPr>
          <p:cNvPr id="4102" name="Group 4"/>
          <p:cNvGrpSpPr>
            <a:grpSpLocks noChangeAspect="1"/>
          </p:cNvGrpSpPr>
          <p:nvPr/>
        </p:nvGrpSpPr>
        <p:grpSpPr bwMode="auto">
          <a:xfrm>
            <a:off x="323850" y="2565400"/>
            <a:ext cx="8447088" cy="3144838"/>
            <a:chOff x="862" y="4841"/>
            <a:chExt cx="6653" cy="2476"/>
          </a:xfrm>
        </p:grpSpPr>
        <p:graphicFrame>
          <p:nvGraphicFramePr>
            <p:cNvPr id="4098" name="Object 5"/>
            <p:cNvGraphicFramePr>
              <a:graphicFrameLocks noChangeAspect="1"/>
            </p:cNvGraphicFramePr>
            <p:nvPr/>
          </p:nvGraphicFramePr>
          <p:xfrm>
            <a:off x="3448" y="4953"/>
            <a:ext cx="1404" cy="1017"/>
          </p:xfrm>
          <a:graphic>
            <a:graphicData uri="http://schemas.openxmlformats.org/presentationml/2006/ole">
              <mc:AlternateContent xmlns:mc="http://schemas.openxmlformats.org/markup-compatibility/2006">
                <mc:Choice xmlns:v="urn:schemas-microsoft-com:vml" Requires="v">
                  <p:oleObj spid="_x0000_s2057" name="Bitmap Image" r:id="rId3" imgW="1209524" imgH="876190" progId="Paint.Picture">
                    <p:embed/>
                  </p:oleObj>
                </mc:Choice>
                <mc:Fallback>
                  <p:oleObj name="Bitmap Image" r:id="rId3" imgW="1209524" imgH="8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 y="4953"/>
                          <a:ext cx="1404"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3" name="Line 6"/>
            <p:cNvSpPr>
              <a:spLocks noChangeAspect="1" noChangeShapeType="1"/>
            </p:cNvSpPr>
            <p:nvPr/>
          </p:nvSpPr>
          <p:spPr bwMode="auto">
            <a:xfrm>
              <a:off x="4001" y="6155"/>
              <a:ext cx="497" cy="15"/>
            </a:xfrm>
            <a:prstGeom prst="line">
              <a:avLst/>
            </a:prstGeom>
            <a:noFill/>
            <a:ln w="76200" cmpd="tri">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6567" name="Oval 7"/>
            <p:cNvSpPr>
              <a:spLocks noChangeAspect="1" noChangeArrowheads="1"/>
            </p:cNvSpPr>
            <p:nvPr/>
          </p:nvSpPr>
          <p:spPr bwMode="auto">
            <a:xfrm>
              <a:off x="2356" y="4841"/>
              <a:ext cx="365" cy="365"/>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a:t>
              </a:r>
            </a:p>
          </p:txBody>
        </p:sp>
        <p:sp>
          <p:nvSpPr>
            <p:cNvPr id="66568" name="Oval 8"/>
            <p:cNvSpPr>
              <a:spLocks noChangeAspect="1" noChangeArrowheads="1"/>
            </p:cNvSpPr>
            <p:nvPr/>
          </p:nvSpPr>
          <p:spPr bwMode="auto">
            <a:xfrm>
              <a:off x="1715" y="5638"/>
              <a:ext cx="365" cy="36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T1</a:t>
              </a:r>
            </a:p>
          </p:txBody>
        </p:sp>
        <p:sp>
          <p:nvSpPr>
            <p:cNvPr id="4106" name="Line 9"/>
            <p:cNvSpPr>
              <a:spLocks noChangeAspect="1" noChangeShapeType="1"/>
            </p:cNvSpPr>
            <p:nvPr/>
          </p:nvSpPr>
          <p:spPr bwMode="auto">
            <a:xfrm flipH="1">
              <a:off x="1892" y="5218"/>
              <a:ext cx="630" cy="4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6570" name="AutoShape 10"/>
            <p:cNvSpPr>
              <a:spLocks noChangeAspect="1" noChangeArrowheads="1"/>
            </p:cNvSpPr>
            <p:nvPr/>
          </p:nvSpPr>
          <p:spPr bwMode="auto">
            <a:xfrm>
              <a:off x="1160" y="6387"/>
              <a:ext cx="630" cy="774"/>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L1</a:t>
              </a:r>
            </a:p>
          </p:txBody>
        </p:sp>
        <p:sp>
          <p:nvSpPr>
            <p:cNvPr id="4108" name="Line 11"/>
            <p:cNvSpPr>
              <a:spLocks noChangeAspect="1" noChangeShapeType="1"/>
            </p:cNvSpPr>
            <p:nvPr/>
          </p:nvSpPr>
          <p:spPr bwMode="auto">
            <a:xfrm flipH="1">
              <a:off x="1470" y="6000"/>
              <a:ext cx="431" cy="3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09" name="Line 12"/>
            <p:cNvSpPr>
              <a:spLocks noChangeAspect="1" noChangeShapeType="1"/>
            </p:cNvSpPr>
            <p:nvPr/>
          </p:nvSpPr>
          <p:spPr bwMode="auto">
            <a:xfrm>
              <a:off x="1901" y="6000"/>
              <a:ext cx="431" cy="3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10" name="Line 13"/>
            <p:cNvSpPr>
              <a:spLocks noChangeAspect="1" noChangeShapeType="1"/>
            </p:cNvSpPr>
            <p:nvPr/>
          </p:nvSpPr>
          <p:spPr bwMode="auto">
            <a:xfrm>
              <a:off x="2555" y="5218"/>
              <a:ext cx="630" cy="4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11" name="Line 14"/>
            <p:cNvSpPr>
              <a:spLocks noChangeAspect="1" noChangeShapeType="1"/>
            </p:cNvSpPr>
            <p:nvPr/>
          </p:nvSpPr>
          <p:spPr bwMode="auto">
            <a:xfrm>
              <a:off x="1094" y="6354"/>
              <a:ext cx="0" cy="807"/>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6575" name="Text Box 15"/>
            <p:cNvSpPr txBox="1">
              <a:spLocks noChangeAspect="1" noChangeArrowheads="1"/>
            </p:cNvSpPr>
            <p:nvPr/>
          </p:nvSpPr>
          <p:spPr bwMode="auto">
            <a:xfrm>
              <a:off x="862" y="6577"/>
              <a:ext cx="243" cy="332"/>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a:t>
              </a:r>
            </a:p>
          </p:txBody>
        </p:sp>
        <p:sp>
          <p:nvSpPr>
            <p:cNvPr id="4113" name="Line 16"/>
            <p:cNvSpPr>
              <a:spLocks noChangeAspect="1" noChangeShapeType="1"/>
            </p:cNvSpPr>
            <p:nvPr/>
          </p:nvSpPr>
          <p:spPr bwMode="auto">
            <a:xfrm>
              <a:off x="3492" y="5624"/>
              <a:ext cx="0" cy="730"/>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6577" name="Text Box 17"/>
            <p:cNvSpPr txBox="1">
              <a:spLocks noChangeAspect="1" noChangeArrowheads="1"/>
            </p:cNvSpPr>
            <p:nvPr/>
          </p:nvSpPr>
          <p:spPr bwMode="auto">
            <a:xfrm>
              <a:off x="3514" y="5837"/>
              <a:ext cx="398" cy="331"/>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h-1</a:t>
              </a:r>
            </a:p>
          </p:txBody>
        </p:sp>
        <p:sp>
          <p:nvSpPr>
            <p:cNvPr id="4115" name="Line 18"/>
            <p:cNvSpPr>
              <a:spLocks noChangeAspect="1" noChangeShapeType="1"/>
            </p:cNvSpPr>
            <p:nvPr/>
          </p:nvSpPr>
          <p:spPr bwMode="auto">
            <a:xfrm>
              <a:off x="2719" y="6354"/>
              <a:ext cx="0" cy="807"/>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6579" name="Text Box 19"/>
            <p:cNvSpPr txBox="1">
              <a:spLocks noChangeAspect="1" noChangeArrowheads="1"/>
            </p:cNvSpPr>
            <p:nvPr/>
          </p:nvSpPr>
          <p:spPr bwMode="auto">
            <a:xfrm>
              <a:off x="2762" y="6555"/>
              <a:ext cx="244" cy="332"/>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a:t>
              </a:r>
            </a:p>
          </p:txBody>
        </p:sp>
        <p:sp>
          <p:nvSpPr>
            <p:cNvPr id="4117" name="Freeform 20"/>
            <p:cNvSpPr>
              <a:spLocks noChangeAspect="1"/>
            </p:cNvSpPr>
            <p:nvPr/>
          </p:nvSpPr>
          <p:spPr bwMode="auto">
            <a:xfrm>
              <a:off x="1109" y="5434"/>
              <a:ext cx="1617" cy="1883"/>
            </a:xfrm>
            <a:custGeom>
              <a:avLst/>
              <a:gdLst>
                <a:gd name="T0" fmla="*/ 793 w 2375"/>
                <a:gd name="T1" fmla="*/ 22 h 2555"/>
                <a:gd name="T2" fmla="*/ 364 w 2375"/>
                <a:gd name="T3" fmla="*/ 210 h 2555"/>
                <a:gd name="T4" fmla="*/ 160 w 2375"/>
                <a:gd name="T5" fmla="*/ 696 h 2555"/>
                <a:gd name="T6" fmla="*/ 37 w 2375"/>
                <a:gd name="T7" fmla="*/ 1338 h 2555"/>
                <a:gd name="T8" fmla="*/ 68 w 2375"/>
                <a:gd name="T9" fmla="*/ 1791 h 2555"/>
                <a:gd name="T10" fmla="*/ 446 w 2375"/>
                <a:gd name="T11" fmla="*/ 1879 h 2555"/>
                <a:gd name="T12" fmla="*/ 1426 w 2375"/>
                <a:gd name="T13" fmla="*/ 1813 h 2555"/>
                <a:gd name="T14" fmla="*/ 1590 w 2375"/>
                <a:gd name="T15" fmla="*/ 1614 h 2555"/>
                <a:gd name="T16" fmla="*/ 1498 w 2375"/>
                <a:gd name="T17" fmla="*/ 1072 h 2555"/>
                <a:gd name="T18" fmla="*/ 1334 w 2375"/>
                <a:gd name="T19" fmla="*/ 431 h 2555"/>
                <a:gd name="T20" fmla="*/ 1130 w 2375"/>
                <a:gd name="T21" fmla="*/ 77 h 2555"/>
                <a:gd name="T22" fmla="*/ 793 w 2375"/>
                <a:gd name="T23" fmla="*/ 22 h 2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5"/>
                <a:gd name="T37" fmla="*/ 0 h 2555"/>
                <a:gd name="T38" fmla="*/ 2375 w 2375"/>
                <a:gd name="T39" fmla="*/ 2555 h 2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5" h="2555">
                  <a:moveTo>
                    <a:pt x="1165" y="30"/>
                  </a:moveTo>
                  <a:cubicBezTo>
                    <a:pt x="978" y="60"/>
                    <a:pt x="690" y="132"/>
                    <a:pt x="535" y="285"/>
                  </a:cubicBezTo>
                  <a:cubicBezTo>
                    <a:pt x="380" y="438"/>
                    <a:pt x="315" y="690"/>
                    <a:pt x="235" y="945"/>
                  </a:cubicBezTo>
                  <a:cubicBezTo>
                    <a:pt x="155" y="1200"/>
                    <a:pt x="77" y="1568"/>
                    <a:pt x="55" y="1815"/>
                  </a:cubicBezTo>
                  <a:cubicBezTo>
                    <a:pt x="33" y="2062"/>
                    <a:pt x="0" y="2308"/>
                    <a:pt x="100" y="2430"/>
                  </a:cubicBezTo>
                  <a:cubicBezTo>
                    <a:pt x="200" y="2552"/>
                    <a:pt x="323" y="2545"/>
                    <a:pt x="655" y="2550"/>
                  </a:cubicBezTo>
                  <a:cubicBezTo>
                    <a:pt x="987" y="2555"/>
                    <a:pt x="1815" y="2520"/>
                    <a:pt x="2095" y="2460"/>
                  </a:cubicBezTo>
                  <a:cubicBezTo>
                    <a:pt x="2375" y="2400"/>
                    <a:pt x="2318" y="2357"/>
                    <a:pt x="2335" y="2190"/>
                  </a:cubicBezTo>
                  <a:cubicBezTo>
                    <a:pt x="2352" y="2023"/>
                    <a:pt x="2262" y="1722"/>
                    <a:pt x="2200" y="1455"/>
                  </a:cubicBezTo>
                  <a:cubicBezTo>
                    <a:pt x="2138" y="1188"/>
                    <a:pt x="2050" y="810"/>
                    <a:pt x="1960" y="585"/>
                  </a:cubicBezTo>
                  <a:cubicBezTo>
                    <a:pt x="1870" y="360"/>
                    <a:pt x="1793" y="198"/>
                    <a:pt x="1660" y="105"/>
                  </a:cubicBezTo>
                  <a:cubicBezTo>
                    <a:pt x="1527" y="12"/>
                    <a:pt x="1352" y="0"/>
                    <a:pt x="1165" y="30"/>
                  </a:cubicBez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6581" name="Text Box 21"/>
            <p:cNvSpPr txBox="1">
              <a:spLocks noChangeAspect="1" noChangeArrowheads="1"/>
            </p:cNvSpPr>
            <p:nvPr/>
          </p:nvSpPr>
          <p:spPr bwMode="auto">
            <a:xfrm>
              <a:off x="1305" y="5693"/>
              <a:ext cx="375" cy="330"/>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L</a:t>
              </a:r>
            </a:p>
          </p:txBody>
        </p:sp>
        <p:sp>
          <p:nvSpPr>
            <p:cNvPr id="66582" name="AutoShape 22"/>
            <p:cNvSpPr>
              <a:spLocks noChangeAspect="1" noChangeArrowheads="1"/>
            </p:cNvSpPr>
            <p:nvPr/>
          </p:nvSpPr>
          <p:spPr bwMode="auto">
            <a:xfrm>
              <a:off x="2883" y="5646"/>
              <a:ext cx="554" cy="686"/>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a:t>
              </a:r>
            </a:p>
          </p:txBody>
        </p:sp>
        <p:sp>
          <p:nvSpPr>
            <p:cNvPr id="66583" name="Oval 23"/>
            <p:cNvSpPr>
              <a:spLocks noChangeAspect="1" noChangeArrowheads="1"/>
            </p:cNvSpPr>
            <p:nvPr/>
          </p:nvSpPr>
          <p:spPr bwMode="auto">
            <a:xfrm>
              <a:off x="5604" y="4841"/>
              <a:ext cx="365" cy="365"/>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T1</a:t>
              </a:r>
            </a:p>
          </p:txBody>
        </p:sp>
        <p:sp>
          <p:nvSpPr>
            <p:cNvPr id="66584" name="Oval 24"/>
            <p:cNvSpPr>
              <a:spLocks noChangeAspect="1" noChangeArrowheads="1"/>
            </p:cNvSpPr>
            <p:nvPr/>
          </p:nvSpPr>
          <p:spPr bwMode="auto">
            <a:xfrm>
              <a:off x="6235" y="5648"/>
              <a:ext cx="365" cy="365"/>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a:t>
              </a:r>
            </a:p>
          </p:txBody>
        </p:sp>
        <p:sp>
          <p:nvSpPr>
            <p:cNvPr id="4122" name="Line 25"/>
            <p:cNvSpPr>
              <a:spLocks noChangeAspect="1" noChangeShapeType="1"/>
            </p:cNvSpPr>
            <p:nvPr/>
          </p:nvSpPr>
          <p:spPr bwMode="auto">
            <a:xfrm flipH="1">
              <a:off x="5141" y="5218"/>
              <a:ext cx="630" cy="4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6586" name="AutoShape 26"/>
            <p:cNvSpPr>
              <a:spLocks noChangeAspect="1" noChangeArrowheads="1"/>
            </p:cNvSpPr>
            <p:nvPr/>
          </p:nvSpPr>
          <p:spPr bwMode="auto">
            <a:xfrm>
              <a:off x="4841" y="5635"/>
              <a:ext cx="629" cy="775"/>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L1</a:t>
              </a:r>
            </a:p>
          </p:txBody>
        </p:sp>
        <p:sp>
          <p:nvSpPr>
            <p:cNvPr id="4124" name="Line 27"/>
            <p:cNvSpPr>
              <a:spLocks noChangeAspect="1" noChangeShapeType="1"/>
            </p:cNvSpPr>
            <p:nvPr/>
          </p:nvSpPr>
          <p:spPr bwMode="auto">
            <a:xfrm flipH="1">
              <a:off x="5990" y="6000"/>
              <a:ext cx="431" cy="3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25" name="Line 28"/>
            <p:cNvSpPr>
              <a:spLocks noChangeAspect="1" noChangeShapeType="1"/>
            </p:cNvSpPr>
            <p:nvPr/>
          </p:nvSpPr>
          <p:spPr bwMode="auto">
            <a:xfrm>
              <a:off x="6421" y="6000"/>
              <a:ext cx="431" cy="3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26" name="Line 29"/>
            <p:cNvSpPr>
              <a:spLocks noChangeAspect="1" noChangeShapeType="1"/>
            </p:cNvSpPr>
            <p:nvPr/>
          </p:nvSpPr>
          <p:spPr bwMode="auto">
            <a:xfrm>
              <a:off x="5804" y="5218"/>
              <a:ext cx="630" cy="4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27" name="Line 30"/>
            <p:cNvSpPr>
              <a:spLocks noChangeAspect="1" noChangeShapeType="1"/>
            </p:cNvSpPr>
            <p:nvPr/>
          </p:nvSpPr>
          <p:spPr bwMode="auto">
            <a:xfrm>
              <a:off x="4774" y="5613"/>
              <a:ext cx="0" cy="807"/>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6591" name="Text Box 31"/>
            <p:cNvSpPr txBox="1">
              <a:spLocks noChangeAspect="1" noChangeArrowheads="1"/>
            </p:cNvSpPr>
            <p:nvPr/>
          </p:nvSpPr>
          <p:spPr bwMode="auto">
            <a:xfrm>
              <a:off x="4498" y="5837"/>
              <a:ext cx="243" cy="331"/>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a:t>
              </a:r>
            </a:p>
          </p:txBody>
        </p:sp>
        <p:sp>
          <p:nvSpPr>
            <p:cNvPr id="66592" name="AutoShape 32"/>
            <p:cNvSpPr>
              <a:spLocks noChangeAspect="1" noChangeArrowheads="1"/>
            </p:cNvSpPr>
            <p:nvPr/>
          </p:nvSpPr>
          <p:spPr bwMode="auto">
            <a:xfrm>
              <a:off x="6563" y="6387"/>
              <a:ext cx="554" cy="685"/>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a:t>
              </a:r>
            </a:p>
          </p:txBody>
        </p:sp>
        <p:sp>
          <p:nvSpPr>
            <p:cNvPr id="4130" name="Line 33"/>
            <p:cNvSpPr>
              <a:spLocks noChangeAspect="1" noChangeShapeType="1"/>
            </p:cNvSpPr>
            <p:nvPr/>
          </p:nvSpPr>
          <p:spPr bwMode="auto">
            <a:xfrm>
              <a:off x="7150" y="6354"/>
              <a:ext cx="0" cy="740"/>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6594" name="Text Box 34"/>
            <p:cNvSpPr txBox="1">
              <a:spLocks noChangeAspect="1" noChangeArrowheads="1"/>
            </p:cNvSpPr>
            <p:nvPr/>
          </p:nvSpPr>
          <p:spPr bwMode="auto">
            <a:xfrm>
              <a:off x="7139" y="6621"/>
              <a:ext cx="376" cy="332"/>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h-1</a:t>
              </a:r>
            </a:p>
          </p:txBody>
        </p:sp>
        <p:sp>
          <p:nvSpPr>
            <p:cNvPr id="66595" name="AutoShape 35"/>
            <p:cNvSpPr>
              <a:spLocks noChangeAspect="1" noChangeArrowheads="1"/>
            </p:cNvSpPr>
            <p:nvPr/>
          </p:nvSpPr>
          <p:spPr bwMode="auto">
            <a:xfrm>
              <a:off x="2022" y="6387"/>
              <a:ext cx="630" cy="774"/>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R1</a:t>
              </a:r>
            </a:p>
          </p:txBody>
        </p:sp>
        <p:sp>
          <p:nvSpPr>
            <p:cNvPr id="66596" name="AutoShape 36"/>
            <p:cNvSpPr>
              <a:spLocks noChangeAspect="1" noChangeArrowheads="1"/>
            </p:cNvSpPr>
            <p:nvPr/>
          </p:nvSpPr>
          <p:spPr bwMode="auto">
            <a:xfrm>
              <a:off x="5691" y="6387"/>
              <a:ext cx="630" cy="774"/>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R1</a:t>
              </a:r>
            </a:p>
          </p:txBody>
        </p:sp>
        <p:sp>
          <p:nvSpPr>
            <p:cNvPr id="4134" name="Line 37"/>
            <p:cNvSpPr>
              <a:spLocks noChangeAspect="1" noChangeShapeType="1"/>
            </p:cNvSpPr>
            <p:nvPr/>
          </p:nvSpPr>
          <p:spPr bwMode="auto">
            <a:xfrm>
              <a:off x="5625" y="6365"/>
              <a:ext cx="0" cy="807"/>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6598" name="Text Box 38"/>
            <p:cNvSpPr txBox="1">
              <a:spLocks noChangeAspect="1" noChangeArrowheads="1"/>
            </p:cNvSpPr>
            <p:nvPr/>
          </p:nvSpPr>
          <p:spPr bwMode="auto">
            <a:xfrm>
              <a:off x="5349" y="6588"/>
              <a:ext cx="243" cy="331"/>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a:t>
              </a:r>
            </a:p>
          </p:txBody>
        </p:sp>
      </p:grpSp>
    </p:spTree>
    <p:extLst>
      <p:ext uri="{BB962C8B-B14F-4D97-AF65-F5344CB8AC3E}">
        <p14:creationId xmlns:p14="http://schemas.microsoft.com/office/powerpoint/2010/main" val="8349069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AVL Tree - Cân bằng lại cây AVL</a:t>
            </a:r>
          </a:p>
        </p:txBody>
      </p:sp>
      <p:sp>
        <p:nvSpPr>
          <p:cNvPr id="12595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27ED28-C623-4F68-AB53-405B6022623C}" type="slidenum">
              <a:rPr lang="en-US" altLang="en-US">
                <a:solidFill>
                  <a:srgbClr val="FFFFFF"/>
                </a:solidFill>
              </a:rPr>
              <a:pPr eaLnBrk="1" hangingPunct="1"/>
              <a:t>35</a:t>
            </a:fld>
            <a:endParaRPr lang="en-US" altLang="en-US">
              <a:solidFill>
                <a:srgbClr val="FFFFFF"/>
              </a:solidFill>
            </a:endParaRPr>
          </a:p>
        </p:txBody>
      </p:sp>
      <p:sp>
        <p:nvSpPr>
          <p:cNvPr id="125956" name="Rectangle 3"/>
          <p:cNvSpPr>
            <a:spLocks noGrp="1" noChangeArrowheads="1"/>
          </p:cNvSpPr>
          <p:nvPr>
            <p:ph sz="quarter" idx="1"/>
          </p:nvPr>
        </p:nvSpPr>
        <p:spPr>
          <a:xfrm>
            <a:off x="612775" y="1600200"/>
            <a:ext cx="8153400" cy="4495800"/>
          </a:xfrm>
        </p:spPr>
        <p:txBody>
          <a:bodyPr/>
          <a:lstStyle/>
          <a:p>
            <a:pPr eaLnBrk="1" hangingPunct="1"/>
            <a:r>
              <a:rPr lang="en-US" altLang="en-US" u="sng" smtClean="0"/>
              <a:t>T/h 1.3</a:t>
            </a:r>
            <a:r>
              <a:rPr lang="en-US" altLang="en-US" smtClean="0"/>
              <a:t>: cây T1 lệch về bên phải. Ta thực hiện phép quay kép Left-Right </a:t>
            </a:r>
          </a:p>
          <a:p>
            <a:pPr eaLnBrk="1" hangingPunct="1"/>
            <a:r>
              <a:rPr lang="en-US" altLang="en-US" smtClean="0"/>
              <a:t>Do T1 lệch về bên phải ta không thể áp dụng phép quay đơn đã áp dụng trong 2 trường hợp trên vì khi đó cây T sẽ chuyển từ trạng thái mất cân bằng do lệch trái thành mất cân bằng do lệch phải ? cần áp dụng cách khác</a:t>
            </a:r>
          </a:p>
        </p:txBody>
      </p:sp>
    </p:spTree>
    <p:extLst>
      <p:ext uri="{BB962C8B-B14F-4D97-AF65-F5344CB8AC3E}">
        <p14:creationId xmlns:p14="http://schemas.microsoft.com/office/powerpoint/2010/main" val="1717975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35469D-C07E-466B-92B5-6AE636136EB5}" type="slidenum">
              <a:rPr lang="en-US" altLang="en-US">
                <a:solidFill>
                  <a:srgbClr val="FFFFFF"/>
                </a:solidFill>
              </a:rPr>
              <a:pPr eaLnBrk="1" hangingPunct="1"/>
              <a:t>36</a:t>
            </a:fld>
            <a:endParaRPr lang="en-US" altLang="en-US">
              <a:solidFill>
                <a:srgbClr val="FFFFFF"/>
              </a:solidFill>
            </a:endParaRPr>
          </a:p>
        </p:txBody>
      </p:sp>
      <p:grpSp>
        <p:nvGrpSpPr>
          <p:cNvPr id="5126" name="Group 4"/>
          <p:cNvGrpSpPr>
            <a:grpSpLocks noChangeAspect="1"/>
          </p:cNvGrpSpPr>
          <p:nvPr/>
        </p:nvGrpSpPr>
        <p:grpSpPr bwMode="auto">
          <a:xfrm>
            <a:off x="684213" y="457200"/>
            <a:ext cx="8007350" cy="6059488"/>
            <a:chOff x="968" y="1307"/>
            <a:chExt cx="6300" cy="4768"/>
          </a:xfrm>
        </p:grpSpPr>
        <p:sp>
          <p:nvSpPr>
            <p:cNvPr id="5127" name="AutoShape 5"/>
            <p:cNvSpPr>
              <a:spLocks noChangeAspect="1" noChangeArrowheads="1"/>
            </p:cNvSpPr>
            <p:nvPr/>
          </p:nvSpPr>
          <p:spPr bwMode="auto">
            <a:xfrm>
              <a:off x="2138" y="2723"/>
              <a:ext cx="607" cy="709"/>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R1</a:t>
              </a:r>
            </a:p>
          </p:txBody>
        </p:sp>
        <p:sp>
          <p:nvSpPr>
            <p:cNvPr id="5128" name="Oval 6"/>
            <p:cNvSpPr>
              <a:spLocks noChangeAspect="1" noChangeArrowheads="1"/>
            </p:cNvSpPr>
            <p:nvPr/>
          </p:nvSpPr>
          <p:spPr bwMode="auto">
            <a:xfrm>
              <a:off x="2460" y="1307"/>
              <a:ext cx="351" cy="334"/>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T</a:t>
              </a:r>
            </a:p>
          </p:txBody>
        </p:sp>
        <p:sp>
          <p:nvSpPr>
            <p:cNvPr id="5129" name="Oval 7"/>
            <p:cNvSpPr>
              <a:spLocks noChangeAspect="1" noChangeArrowheads="1"/>
            </p:cNvSpPr>
            <p:nvPr/>
          </p:nvSpPr>
          <p:spPr bwMode="auto">
            <a:xfrm>
              <a:off x="1843" y="2037"/>
              <a:ext cx="351" cy="334"/>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T1</a:t>
              </a:r>
            </a:p>
          </p:txBody>
        </p:sp>
        <p:sp>
          <p:nvSpPr>
            <p:cNvPr id="5130" name="Line 8"/>
            <p:cNvSpPr>
              <a:spLocks noChangeAspect="1" noChangeShapeType="1"/>
            </p:cNvSpPr>
            <p:nvPr/>
          </p:nvSpPr>
          <p:spPr bwMode="auto">
            <a:xfrm flipH="1">
              <a:off x="2013" y="1652"/>
              <a:ext cx="606" cy="3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31" name="Line 9"/>
            <p:cNvSpPr>
              <a:spLocks noChangeAspect="1" noChangeShapeType="1"/>
            </p:cNvSpPr>
            <p:nvPr/>
          </p:nvSpPr>
          <p:spPr bwMode="auto">
            <a:xfrm flipH="1">
              <a:off x="1606" y="2369"/>
              <a:ext cx="415" cy="3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32" name="AutoShape 10"/>
            <p:cNvSpPr>
              <a:spLocks noChangeAspect="1" noChangeArrowheads="1"/>
            </p:cNvSpPr>
            <p:nvPr/>
          </p:nvSpPr>
          <p:spPr bwMode="auto">
            <a:xfrm>
              <a:off x="1350" y="2723"/>
              <a:ext cx="533" cy="628"/>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L1</a:t>
              </a:r>
            </a:p>
          </p:txBody>
        </p:sp>
        <p:sp>
          <p:nvSpPr>
            <p:cNvPr id="5133" name="Line 11"/>
            <p:cNvSpPr>
              <a:spLocks noChangeAspect="1" noChangeShapeType="1"/>
            </p:cNvSpPr>
            <p:nvPr/>
          </p:nvSpPr>
          <p:spPr bwMode="auto">
            <a:xfrm>
              <a:off x="2021" y="2369"/>
              <a:ext cx="415" cy="3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34" name="Line 12"/>
            <p:cNvSpPr>
              <a:spLocks noChangeAspect="1" noChangeShapeType="1"/>
            </p:cNvSpPr>
            <p:nvPr/>
          </p:nvSpPr>
          <p:spPr bwMode="auto">
            <a:xfrm>
              <a:off x="2651" y="1652"/>
              <a:ext cx="607" cy="3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35" name="Line 13"/>
            <p:cNvSpPr>
              <a:spLocks noChangeAspect="1" noChangeShapeType="1"/>
            </p:cNvSpPr>
            <p:nvPr/>
          </p:nvSpPr>
          <p:spPr bwMode="auto">
            <a:xfrm>
              <a:off x="2798" y="2693"/>
              <a:ext cx="0" cy="739"/>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36" name="Text Box 14"/>
            <p:cNvSpPr txBox="1">
              <a:spLocks noChangeAspect="1" noChangeArrowheads="1"/>
            </p:cNvSpPr>
            <p:nvPr/>
          </p:nvSpPr>
          <p:spPr bwMode="auto">
            <a:xfrm>
              <a:off x="2809" y="2928"/>
              <a:ext cx="23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h</a:t>
              </a:r>
            </a:p>
          </p:txBody>
        </p:sp>
        <p:sp>
          <p:nvSpPr>
            <p:cNvPr id="5137" name="Line 15"/>
            <p:cNvSpPr>
              <a:spLocks noChangeAspect="1" noChangeShapeType="1"/>
            </p:cNvSpPr>
            <p:nvPr/>
          </p:nvSpPr>
          <p:spPr bwMode="auto">
            <a:xfrm>
              <a:off x="1319" y="2683"/>
              <a:ext cx="0" cy="678"/>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38" name="Text Box 16"/>
            <p:cNvSpPr txBox="1">
              <a:spLocks noChangeAspect="1" noChangeArrowheads="1"/>
            </p:cNvSpPr>
            <p:nvPr/>
          </p:nvSpPr>
          <p:spPr bwMode="auto">
            <a:xfrm>
              <a:off x="968" y="2897"/>
              <a:ext cx="36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h-1</a:t>
              </a:r>
            </a:p>
          </p:txBody>
        </p:sp>
        <p:sp>
          <p:nvSpPr>
            <p:cNvPr id="5139" name="Freeform 17"/>
            <p:cNvSpPr>
              <a:spLocks noChangeAspect="1"/>
            </p:cNvSpPr>
            <p:nvPr/>
          </p:nvSpPr>
          <p:spPr bwMode="auto">
            <a:xfrm>
              <a:off x="1312" y="1871"/>
              <a:ext cx="1525" cy="1684"/>
            </a:xfrm>
            <a:custGeom>
              <a:avLst/>
              <a:gdLst>
                <a:gd name="T0" fmla="*/ 748 w 2375"/>
                <a:gd name="T1" fmla="*/ 20 h 2555"/>
                <a:gd name="T2" fmla="*/ 344 w 2375"/>
                <a:gd name="T3" fmla="*/ 188 h 2555"/>
                <a:gd name="T4" fmla="*/ 151 w 2375"/>
                <a:gd name="T5" fmla="*/ 623 h 2555"/>
                <a:gd name="T6" fmla="*/ 35 w 2375"/>
                <a:gd name="T7" fmla="*/ 1196 h 2555"/>
                <a:gd name="T8" fmla="*/ 64 w 2375"/>
                <a:gd name="T9" fmla="*/ 1602 h 2555"/>
                <a:gd name="T10" fmla="*/ 421 w 2375"/>
                <a:gd name="T11" fmla="*/ 1681 h 2555"/>
                <a:gd name="T12" fmla="*/ 1345 w 2375"/>
                <a:gd name="T13" fmla="*/ 1621 h 2555"/>
                <a:gd name="T14" fmla="*/ 1499 w 2375"/>
                <a:gd name="T15" fmla="*/ 1443 h 2555"/>
                <a:gd name="T16" fmla="*/ 1413 w 2375"/>
                <a:gd name="T17" fmla="*/ 959 h 2555"/>
                <a:gd name="T18" fmla="*/ 1259 w 2375"/>
                <a:gd name="T19" fmla="*/ 386 h 2555"/>
                <a:gd name="T20" fmla="*/ 1066 w 2375"/>
                <a:gd name="T21" fmla="*/ 69 h 2555"/>
                <a:gd name="T22" fmla="*/ 748 w 2375"/>
                <a:gd name="T23" fmla="*/ 20 h 2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5"/>
                <a:gd name="T37" fmla="*/ 0 h 2555"/>
                <a:gd name="T38" fmla="*/ 2375 w 2375"/>
                <a:gd name="T39" fmla="*/ 2555 h 2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5" h="2555">
                  <a:moveTo>
                    <a:pt x="1165" y="30"/>
                  </a:moveTo>
                  <a:cubicBezTo>
                    <a:pt x="978" y="60"/>
                    <a:pt x="690" y="132"/>
                    <a:pt x="535" y="285"/>
                  </a:cubicBezTo>
                  <a:cubicBezTo>
                    <a:pt x="380" y="438"/>
                    <a:pt x="315" y="690"/>
                    <a:pt x="235" y="945"/>
                  </a:cubicBezTo>
                  <a:cubicBezTo>
                    <a:pt x="155" y="1200"/>
                    <a:pt x="77" y="1568"/>
                    <a:pt x="55" y="1815"/>
                  </a:cubicBezTo>
                  <a:cubicBezTo>
                    <a:pt x="33" y="2062"/>
                    <a:pt x="0" y="2308"/>
                    <a:pt x="100" y="2430"/>
                  </a:cubicBezTo>
                  <a:cubicBezTo>
                    <a:pt x="200" y="2552"/>
                    <a:pt x="323" y="2545"/>
                    <a:pt x="655" y="2550"/>
                  </a:cubicBezTo>
                  <a:cubicBezTo>
                    <a:pt x="987" y="2555"/>
                    <a:pt x="1815" y="2520"/>
                    <a:pt x="2095" y="2460"/>
                  </a:cubicBezTo>
                  <a:cubicBezTo>
                    <a:pt x="2375" y="2400"/>
                    <a:pt x="2318" y="2357"/>
                    <a:pt x="2335" y="2190"/>
                  </a:cubicBezTo>
                  <a:cubicBezTo>
                    <a:pt x="2352" y="2023"/>
                    <a:pt x="2262" y="1722"/>
                    <a:pt x="2200" y="1455"/>
                  </a:cubicBezTo>
                  <a:cubicBezTo>
                    <a:pt x="2138" y="1188"/>
                    <a:pt x="2050" y="810"/>
                    <a:pt x="1960" y="585"/>
                  </a:cubicBezTo>
                  <a:cubicBezTo>
                    <a:pt x="1870" y="360"/>
                    <a:pt x="1793" y="198"/>
                    <a:pt x="1660" y="105"/>
                  </a:cubicBezTo>
                  <a:cubicBezTo>
                    <a:pt x="1527" y="12"/>
                    <a:pt x="1352" y="0"/>
                    <a:pt x="1165" y="30"/>
                  </a:cubicBez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40" name="Text Box 18"/>
            <p:cNvSpPr txBox="1">
              <a:spLocks noChangeAspect="1" noChangeArrowheads="1"/>
            </p:cNvSpPr>
            <p:nvPr/>
          </p:nvSpPr>
          <p:spPr bwMode="auto">
            <a:xfrm>
              <a:off x="1500" y="2108"/>
              <a:ext cx="36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L</a:t>
              </a:r>
            </a:p>
          </p:txBody>
        </p:sp>
        <p:sp>
          <p:nvSpPr>
            <p:cNvPr id="5141" name="AutoShape 19"/>
            <p:cNvSpPr>
              <a:spLocks noChangeAspect="1" noChangeArrowheads="1"/>
            </p:cNvSpPr>
            <p:nvPr/>
          </p:nvSpPr>
          <p:spPr bwMode="auto">
            <a:xfrm>
              <a:off x="2978" y="2045"/>
              <a:ext cx="533" cy="628"/>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R</a:t>
              </a:r>
            </a:p>
          </p:txBody>
        </p:sp>
        <p:sp>
          <p:nvSpPr>
            <p:cNvPr id="5142" name="Line 20"/>
            <p:cNvSpPr>
              <a:spLocks noChangeAspect="1" noChangeShapeType="1"/>
            </p:cNvSpPr>
            <p:nvPr/>
          </p:nvSpPr>
          <p:spPr bwMode="auto">
            <a:xfrm>
              <a:off x="3554" y="2035"/>
              <a:ext cx="0" cy="648"/>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43" name="Text Box 21"/>
            <p:cNvSpPr txBox="1">
              <a:spLocks noChangeAspect="1" noChangeArrowheads="1"/>
            </p:cNvSpPr>
            <p:nvPr/>
          </p:nvSpPr>
          <p:spPr bwMode="auto">
            <a:xfrm>
              <a:off x="3564" y="2219"/>
              <a:ext cx="39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h-1</a:t>
              </a:r>
            </a:p>
          </p:txBody>
        </p:sp>
        <p:sp>
          <p:nvSpPr>
            <p:cNvPr id="5144" name="Freeform 22"/>
            <p:cNvSpPr>
              <a:spLocks noChangeAspect="1"/>
            </p:cNvSpPr>
            <p:nvPr/>
          </p:nvSpPr>
          <p:spPr bwMode="auto">
            <a:xfrm>
              <a:off x="5122" y="2630"/>
              <a:ext cx="1525" cy="1522"/>
            </a:xfrm>
            <a:custGeom>
              <a:avLst/>
              <a:gdLst>
                <a:gd name="T0" fmla="*/ 748 w 2375"/>
                <a:gd name="T1" fmla="*/ 18 h 2555"/>
                <a:gd name="T2" fmla="*/ 344 w 2375"/>
                <a:gd name="T3" fmla="*/ 170 h 2555"/>
                <a:gd name="T4" fmla="*/ 151 w 2375"/>
                <a:gd name="T5" fmla="*/ 563 h 2555"/>
                <a:gd name="T6" fmla="*/ 35 w 2375"/>
                <a:gd name="T7" fmla="*/ 1081 h 2555"/>
                <a:gd name="T8" fmla="*/ 64 w 2375"/>
                <a:gd name="T9" fmla="*/ 1448 h 2555"/>
                <a:gd name="T10" fmla="*/ 421 w 2375"/>
                <a:gd name="T11" fmla="*/ 1519 h 2555"/>
                <a:gd name="T12" fmla="*/ 1345 w 2375"/>
                <a:gd name="T13" fmla="*/ 1465 h 2555"/>
                <a:gd name="T14" fmla="*/ 1499 w 2375"/>
                <a:gd name="T15" fmla="*/ 1305 h 2555"/>
                <a:gd name="T16" fmla="*/ 1413 w 2375"/>
                <a:gd name="T17" fmla="*/ 867 h 2555"/>
                <a:gd name="T18" fmla="*/ 1259 w 2375"/>
                <a:gd name="T19" fmla="*/ 348 h 2555"/>
                <a:gd name="T20" fmla="*/ 1066 w 2375"/>
                <a:gd name="T21" fmla="*/ 63 h 2555"/>
                <a:gd name="T22" fmla="*/ 748 w 2375"/>
                <a:gd name="T23" fmla="*/ 18 h 2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5"/>
                <a:gd name="T37" fmla="*/ 0 h 2555"/>
                <a:gd name="T38" fmla="*/ 2375 w 2375"/>
                <a:gd name="T39" fmla="*/ 2555 h 2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5" h="2555">
                  <a:moveTo>
                    <a:pt x="1165" y="30"/>
                  </a:moveTo>
                  <a:cubicBezTo>
                    <a:pt x="978" y="60"/>
                    <a:pt x="690" y="132"/>
                    <a:pt x="535" y="285"/>
                  </a:cubicBezTo>
                  <a:cubicBezTo>
                    <a:pt x="380" y="438"/>
                    <a:pt x="315" y="690"/>
                    <a:pt x="235" y="945"/>
                  </a:cubicBezTo>
                  <a:cubicBezTo>
                    <a:pt x="155" y="1200"/>
                    <a:pt x="77" y="1568"/>
                    <a:pt x="55" y="1815"/>
                  </a:cubicBezTo>
                  <a:cubicBezTo>
                    <a:pt x="33" y="2062"/>
                    <a:pt x="0" y="2308"/>
                    <a:pt x="100" y="2430"/>
                  </a:cubicBezTo>
                  <a:cubicBezTo>
                    <a:pt x="200" y="2552"/>
                    <a:pt x="323" y="2545"/>
                    <a:pt x="655" y="2550"/>
                  </a:cubicBezTo>
                  <a:cubicBezTo>
                    <a:pt x="987" y="2555"/>
                    <a:pt x="1815" y="2520"/>
                    <a:pt x="2095" y="2460"/>
                  </a:cubicBezTo>
                  <a:cubicBezTo>
                    <a:pt x="2375" y="2400"/>
                    <a:pt x="2318" y="2357"/>
                    <a:pt x="2335" y="2190"/>
                  </a:cubicBezTo>
                  <a:cubicBezTo>
                    <a:pt x="2352" y="2023"/>
                    <a:pt x="2262" y="1722"/>
                    <a:pt x="2200" y="1455"/>
                  </a:cubicBezTo>
                  <a:cubicBezTo>
                    <a:pt x="2138" y="1188"/>
                    <a:pt x="2050" y="810"/>
                    <a:pt x="1960" y="585"/>
                  </a:cubicBezTo>
                  <a:cubicBezTo>
                    <a:pt x="1870" y="360"/>
                    <a:pt x="1793" y="198"/>
                    <a:pt x="1660" y="105"/>
                  </a:cubicBezTo>
                  <a:cubicBezTo>
                    <a:pt x="1527" y="12"/>
                    <a:pt x="1352" y="0"/>
                    <a:pt x="1165" y="30"/>
                  </a:cubicBez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45" name="Oval 23"/>
            <p:cNvSpPr>
              <a:spLocks noChangeAspect="1" noChangeArrowheads="1"/>
            </p:cNvSpPr>
            <p:nvPr/>
          </p:nvSpPr>
          <p:spPr bwMode="auto">
            <a:xfrm>
              <a:off x="5770" y="1307"/>
              <a:ext cx="351" cy="334"/>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T</a:t>
              </a:r>
            </a:p>
          </p:txBody>
        </p:sp>
        <p:sp>
          <p:nvSpPr>
            <p:cNvPr id="5146" name="Oval 24"/>
            <p:cNvSpPr>
              <a:spLocks noChangeAspect="1" noChangeArrowheads="1"/>
            </p:cNvSpPr>
            <p:nvPr/>
          </p:nvSpPr>
          <p:spPr bwMode="auto">
            <a:xfrm>
              <a:off x="5153" y="2037"/>
              <a:ext cx="351" cy="334"/>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T1</a:t>
              </a:r>
            </a:p>
          </p:txBody>
        </p:sp>
        <p:sp>
          <p:nvSpPr>
            <p:cNvPr id="5147" name="Line 25"/>
            <p:cNvSpPr>
              <a:spLocks noChangeAspect="1" noChangeShapeType="1"/>
            </p:cNvSpPr>
            <p:nvPr/>
          </p:nvSpPr>
          <p:spPr bwMode="auto">
            <a:xfrm flipH="1">
              <a:off x="5323" y="1652"/>
              <a:ext cx="606" cy="3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48" name="Line 26"/>
            <p:cNvSpPr>
              <a:spLocks noChangeAspect="1" noChangeShapeType="1"/>
            </p:cNvSpPr>
            <p:nvPr/>
          </p:nvSpPr>
          <p:spPr bwMode="auto">
            <a:xfrm flipH="1">
              <a:off x="4916" y="2369"/>
              <a:ext cx="415" cy="3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49" name="AutoShape 27"/>
            <p:cNvSpPr>
              <a:spLocks noChangeAspect="1" noChangeArrowheads="1"/>
            </p:cNvSpPr>
            <p:nvPr/>
          </p:nvSpPr>
          <p:spPr bwMode="auto">
            <a:xfrm>
              <a:off x="4660" y="2723"/>
              <a:ext cx="533" cy="628"/>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L1</a:t>
              </a:r>
            </a:p>
          </p:txBody>
        </p:sp>
        <p:sp>
          <p:nvSpPr>
            <p:cNvPr id="5150" name="Line 28"/>
            <p:cNvSpPr>
              <a:spLocks noChangeAspect="1" noChangeShapeType="1"/>
            </p:cNvSpPr>
            <p:nvPr/>
          </p:nvSpPr>
          <p:spPr bwMode="auto">
            <a:xfrm>
              <a:off x="5331" y="2369"/>
              <a:ext cx="415" cy="3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51" name="Line 29"/>
            <p:cNvSpPr>
              <a:spLocks noChangeAspect="1" noChangeShapeType="1"/>
            </p:cNvSpPr>
            <p:nvPr/>
          </p:nvSpPr>
          <p:spPr bwMode="auto">
            <a:xfrm>
              <a:off x="5961" y="1652"/>
              <a:ext cx="607" cy="3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52" name="Line 30"/>
            <p:cNvSpPr>
              <a:spLocks noChangeAspect="1" noChangeShapeType="1"/>
            </p:cNvSpPr>
            <p:nvPr/>
          </p:nvSpPr>
          <p:spPr bwMode="auto">
            <a:xfrm>
              <a:off x="4629" y="2682"/>
              <a:ext cx="0" cy="679"/>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53" name="Text Box 31"/>
            <p:cNvSpPr txBox="1">
              <a:spLocks noChangeAspect="1" noChangeArrowheads="1"/>
            </p:cNvSpPr>
            <p:nvPr/>
          </p:nvSpPr>
          <p:spPr bwMode="auto">
            <a:xfrm>
              <a:off x="4278" y="2897"/>
              <a:ext cx="36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h-1</a:t>
              </a:r>
            </a:p>
          </p:txBody>
        </p:sp>
        <p:sp>
          <p:nvSpPr>
            <p:cNvPr id="5154" name="Text Box 32"/>
            <p:cNvSpPr txBox="1">
              <a:spLocks noChangeAspect="1" noChangeArrowheads="1"/>
            </p:cNvSpPr>
            <p:nvPr/>
          </p:nvSpPr>
          <p:spPr bwMode="auto">
            <a:xfrm>
              <a:off x="6066" y="2998"/>
              <a:ext cx="36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R1</a:t>
              </a:r>
            </a:p>
          </p:txBody>
        </p:sp>
        <p:sp>
          <p:nvSpPr>
            <p:cNvPr id="5155" name="AutoShape 33"/>
            <p:cNvSpPr>
              <a:spLocks noChangeAspect="1" noChangeArrowheads="1"/>
            </p:cNvSpPr>
            <p:nvPr/>
          </p:nvSpPr>
          <p:spPr bwMode="auto">
            <a:xfrm>
              <a:off x="6288" y="2045"/>
              <a:ext cx="533" cy="627"/>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R</a:t>
              </a:r>
            </a:p>
          </p:txBody>
        </p:sp>
        <p:sp>
          <p:nvSpPr>
            <p:cNvPr id="5156" name="Line 34"/>
            <p:cNvSpPr>
              <a:spLocks noChangeAspect="1" noChangeShapeType="1"/>
            </p:cNvSpPr>
            <p:nvPr/>
          </p:nvSpPr>
          <p:spPr bwMode="auto">
            <a:xfrm>
              <a:off x="6864" y="2035"/>
              <a:ext cx="0" cy="647"/>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57" name="Text Box 35"/>
            <p:cNvSpPr txBox="1">
              <a:spLocks noChangeAspect="1" noChangeArrowheads="1"/>
            </p:cNvSpPr>
            <p:nvPr/>
          </p:nvSpPr>
          <p:spPr bwMode="auto">
            <a:xfrm>
              <a:off x="6874" y="2219"/>
              <a:ext cx="39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h-1</a:t>
              </a:r>
            </a:p>
          </p:txBody>
        </p:sp>
        <p:sp>
          <p:nvSpPr>
            <p:cNvPr id="5158" name="Oval 36"/>
            <p:cNvSpPr>
              <a:spLocks noChangeAspect="1" noChangeArrowheads="1"/>
            </p:cNvSpPr>
            <p:nvPr/>
          </p:nvSpPr>
          <p:spPr bwMode="auto">
            <a:xfrm>
              <a:off x="5578" y="2725"/>
              <a:ext cx="351" cy="334"/>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T2</a:t>
              </a:r>
            </a:p>
          </p:txBody>
        </p:sp>
        <p:sp>
          <p:nvSpPr>
            <p:cNvPr id="5159" name="AutoShape 37"/>
            <p:cNvSpPr>
              <a:spLocks noChangeAspect="1" noChangeArrowheads="1"/>
            </p:cNvSpPr>
            <p:nvPr/>
          </p:nvSpPr>
          <p:spPr bwMode="auto">
            <a:xfrm>
              <a:off x="5202" y="3411"/>
              <a:ext cx="534" cy="628"/>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L2</a:t>
              </a:r>
            </a:p>
          </p:txBody>
        </p:sp>
        <p:grpSp>
          <p:nvGrpSpPr>
            <p:cNvPr id="5160" name="Group 38"/>
            <p:cNvGrpSpPr>
              <a:grpSpLocks noChangeAspect="1"/>
            </p:cNvGrpSpPr>
            <p:nvPr/>
          </p:nvGrpSpPr>
          <p:grpSpPr bwMode="auto">
            <a:xfrm>
              <a:off x="5470" y="3057"/>
              <a:ext cx="574" cy="354"/>
              <a:chOff x="7950" y="5235"/>
              <a:chExt cx="1170" cy="525"/>
            </a:xfrm>
          </p:grpSpPr>
          <p:sp>
            <p:nvSpPr>
              <p:cNvPr id="5182" name="Line 39"/>
              <p:cNvSpPr>
                <a:spLocks noChangeAspect="1" noChangeShapeType="1"/>
              </p:cNvSpPr>
              <p:nvPr/>
            </p:nvSpPr>
            <p:spPr bwMode="auto">
              <a:xfrm flipH="1">
                <a:off x="7950" y="52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83" name="Line 40"/>
              <p:cNvSpPr>
                <a:spLocks noChangeAspect="1" noChangeShapeType="1"/>
              </p:cNvSpPr>
              <p:nvPr/>
            </p:nvSpPr>
            <p:spPr bwMode="auto">
              <a:xfrm>
                <a:off x="8535" y="52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161" name="AutoShape 41"/>
            <p:cNvSpPr>
              <a:spLocks noChangeAspect="1" noChangeArrowheads="1"/>
            </p:cNvSpPr>
            <p:nvPr/>
          </p:nvSpPr>
          <p:spPr bwMode="auto">
            <a:xfrm>
              <a:off x="5777" y="3411"/>
              <a:ext cx="533" cy="628"/>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R2</a:t>
              </a:r>
            </a:p>
          </p:txBody>
        </p:sp>
        <p:sp>
          <p:nvSpPr>
            <p:cNvPr id="5162" name="Oval 42"/>
            <p:cNvSpPr>
              <a:spLocks noChangeAspect="1" noChangeArrowheads="1"/>
            </p:cNvSpPr>
            <p:nvPr/>
          </p:nvSpPr>
          <p:spPr bwMode="auto">
            <a:xfrm>
              <a:off x="4461" y="4750"/>
              <a:ext cx="351" cy="334"/>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T</a:t>
              </a:r>
            </a:p>
          </p:txBody>
        </p:sp>
        <p:sp>
          <p:nvSpPr>
            <p:cNvPr id="5163" name="Oval 43"/>
            <p:cNvSpPr>
              <a:spLocks noChangeAspect="1" noChangeArrowheads="1"/>
            </p:cNvSpPr>
            <p:nvPr/>
          </p:nvSpPr>
          <p:spPr bwMode="auto">
            <a:xfrm>
              <a:off x="3216" y="4750"/>
              <a:ext cx="351" cy="334"/>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T1</a:t>
              </a:r>
            </a:p>
          </p:txBody>
        </p:sp>
        <p:sp>
          <p:nvSpPr>
            <p:cNvPr id="5164" name="Line 44"/>
            <p:cNvSpPr>
              <a:spLocks noChangeAspect="1" noChangeShapeType="1"/>
            </p:cNvSpPr>
            <p:nvPr/>
          </p:nvSpPr>
          <p:spPr bwMode="auto">
            <a:xfrm flipH="1">
              <a:off x="3386" y="4365"/>
              <a:ext cx="606" cy="3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65" name="AutoShape 45"/>
            <p:cNvSpPr>
              <a:spLocks noChangeAspect="1" noChangeArrowheads="1"/>
            </p:cNvSpPr>
            <p:nvPr/>
          </p:nvSpPr>
          <p:spPr bwMode="auto">
            <a:xfrm>
              <a:off x="2861" y="5437"/>
              <a:ext cx="533" cy="628"/>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L1</a:t>
              </a:r>
            </a:p>
          </p:txBody>
        </p:sp>
        <p:sp>
          <p:nvSpPr>
            <p:cNvPr id="5166" name="Line 46"/>
            <p:cNvSpPr>
              <a:spLocks noChangeAspect="1" noChangeShapeType="1"/>
            </p:cNvSpPr>
            <p:nvPr/>
          </p:nvSpPr>
          <p:spPr bwMode="auto">
            <a:xfrm>
              <a:off x="4024" y="4365"/>
              <a:ext cx="607" cy="3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67" name="Line 47"/>
            <p:cNvSpPr>
              <a:spLocks noChangeAspect="1" noChangeShapeType="1"/>
            </p:cNvSpPr>
            <p:nvPr/>
          </p:nvSpPr>
          <p:spPr bwMode="auto">
            <a:xfrm>
              <a:off x="2830" y="5396"/>
              <a:ext cx="0" cy="679"/>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68" name="Text Box 48"/>
            <p:cNvSpPr txBox="1">
              <a:spLocks noChangeAspect="1" noChangeArrowheads="1"/>
            </p:cNvSpPr>
            <p:nvPr/>
          </p:nvSpPr>
          <p:spPr bwMode="auto">
            <a:xfrm>
              <a:off x="2479" y="5611"/>
              <a:ext cx="36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h-1</a:t>
              </a:r>
            </a:p>
          </p:txBody>
        </p:sp>
        <p:sp>
          <p:nvSpPr>
            <p:cNvPr id="5169" name="AutoShape 49"/>
            <p:cNvSpPr>
              <a:spLocks noChangeAspect="1" noChangeArrowheads="1"/>
            </p:cNvSpPr>
            <p:nvPr/>
          </p:nvSpPr>
          <p:spPr bwMode="auto">
            <a:xfrm>
              <a:off x="4659" y="5437"/>
              <a:ext cx="534" cy="628"/>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R</a:t>
              </a:r>
            </a:p>
          </p:txBody>
        </p:sp>
        <p:sp>
          <p:nvSpPr>
            <p:cNvPr id="5170" name="Line 50"/>
            <p:cNvSpPr>
              <a:spLocks noChangeAspect="1" noChangeShapeType="1"/>
            </p:cNvSpPr>
            <p:nvPr/>
          </p:nvSpPr>
          <p:spPr bwMode="auto">
            <a:xfrm>
              <a:off x="5236" y="5427"/>
              <a:ext cx="0" cy="648"/>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71" name="Text Box 51"/>
            <p:cNvSpPr txBox="1">
              <a:spLocks noChangeAspect="1" noChangeArrowheads="1"/>
            </p:cNvSpPr>
            <p:nvPr/>
          </p:nvSpPr>
          <p:spPr bwMode="auto">
            <a:xfrm>
              <a:off x="5246" y="5611"/>
              <a:ext cx="39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h-1</a:t>
              </a:r>
            </a:p>
          </p:txBody>
        </p:sp>
        <p:sp>
          <p:nvSpPr>
            <p:cNvPr id="5172" name="Oval 52"/>
            <p:cNvSpPr>
              <a:spLocks noChangeAspect="1" noChangeArrowheads="1"/>
            </p:cNvSpPr>
            <p:nvPr/>
          </p:nvSpPr>
          <p:spPr bwMode="auto">
            <a:xfrm>
              <a:off x="3822" y="4021"/>
              <a:ext cx="351" cy="334"/>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T2</a:t>
              </a:r>
            </a:p>
          </p:txBody>
        </p:sp>
        <p:sp>
          <p:nvSpPr>
            <p:cNvPr id="5173" name="AutoShape 53"/>
            <p:cNvSpPr>
              <a:spLocks noChangeAspect="1" noChangeArrowheads="1"/>
            </p:cNvSpPr>
            <p:nvPr/>
          </p:nvSpPr>
          <p:spPr bwMode="auto">
            <a:xfrm>
              <a:off x="3425" y="5437"/>
              <a:ext cx="533" cy="628"/>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L2</a:t>
              </a:r>
            </a:p>
          </p:txBody>
        </p:sp>
        <p:grpSp>
          <p:nvGrpSpPr>
            <p:cNvPr id="5174" name="Group 54"/>
            <p:cNvGrpSpPr>
              <a:grpSpLocks noChangeAspect="1"/>
            </p:cNvGrpSpPr>
            <p:nvPr/>
          </p:nvGrpSpPr>
          <p:grpSpPr bwMode="auto">
            <a:xfrm>
              <a:off x="4352" y="5082"/>
              <a:ext cx="575" cy="355"/>
              <a:chOff x="7950" y="5235"/>
              <a:chExt cx="1170" cy="525"/>
            </a:xfrm>
          </p:grpSpPr>
          <p:sp>
            <p:nvSpPr>
              <p:cNvPr id="5180" name="Line 55"/>
              <p:cNvSpPr>
                <a:spLocks noChangeAspect="1" noChangeShapeType="1"/>
              </p:cNvSpPr>
              <p:nvPr/>
            </p:nvSpPr>
            <p:spPr bwMode="auto">
              <a:xfrm flipH="1">
                <a:off x="7950" y="52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81" name="Line 56"/>
              <p:cNvSpPr>
                <a:spLocks noChangeAspect="1" noChangeShapeType="1"/>
              </p:cNvSpPr>
              <p:nvPr/>
            </p:nvSpPr>
            <p:spPr bwMode="auto">
              <a:xfrm>
                <a:off x="8535" y="52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175" name="AutoShape 57"/>
            <p:cNvSpPr>
              <a:spLocks noChangeAspect="1" noChangeArrowheads="1"/>
            </p:cNvSpPr>
            <p:nvPr/>
          </p:nvSpPr>
          <p:spPr bwMode="auto">
            <a:xfrm>
              <a:off x="4095" y="5437"/>
              <a:ext cx="534" cy="628"/>
            </a:xfrm>
            <a:prstGeom prst="triangle">
              <a:avLst>
                <a:gd name="adj" fmla="val 50000"/>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sz="2000" b="1">
                  <a:latin typeface="VNI-Avo" pitchFamily="2" charset="0"/>
                </a:rPr>
                <a:t>R2</a:t>
              </a:r>
            </a:p>
          </p:txBody>
        </p:sp>
        <p:grpSp>
          <p:nvGrpSpPr>
            <p:cNvPr id="5176" name="Group 58"/>
            <p:cNvGrpSpPr>
              <a:grpSpLocks noChangeAspect="1"/>
            </p:cNvGrpSpPr>
            <p:nvPr/>
          </p:nvGrpSpPr>
          <p:grpSpPr bwMode="auto">
            <a:xfrm>
              <a:off x="3118" y="5082"/>
              <a:ext cx="574" cy="355"/>
              <a:chOff x="7950" y="5235"/>
              <a:chExt cx="1170" cy="525"/>
            </a:xfrm>
          </p:grpSpPr>
          <p:sp>
            <p:nvSpPr>
              <p:cNvPr id="5178" name="Line 59"/>
              <p:cNvSpPr>
                <a:spLocks noChangeAspect="1" noChangeShapeType="1"/>
              </p:cNvSpPr>
              <p:nvPr/>
            </p:nvSpPr>
            <p:spPr bwMode="auto">
              <a:xfrm flipH="1">
                <a:off x="7950" y="52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79" name="Line 60"/>
              <p:cNvSpPr>
                <a:spLocks noChangeAspect="1" noChangeShapeType="1"/>
              </p:cNvSpPr>
              <p:nvPr/>
            </p:nvSpPr>
            <p:spPr bwMode="auto">
              <a:xfrm>
                <a:off x="8535" y="5235"/>
                <a:ext cx="585"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177" name="Line 61"/>
            <p:cNvSpPr>
              <a:spLocks noChangeAspect="1" noChangeShapeType="1"/>
            </p:cNvSpPr>
            <p:nvPr/>
          </p:nvSpPr>
          <p:spPr bwMode="auto">
            <a:xfrm>
              <a:off x="1896" y="5042"/>
              <a:ext cx="521" cy="0"/>
            </a:xfrm>
            <a:prstGeom prst="line">
              <a:avLst/>
            </a:prstGeom>
            <a:noFill/>
            <a:ln w="76200" cmpd="tri">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graphicFrame>
          <p:nvGraphicFramePr>
            <p:cNvPr id="5122" name="Object 62"/>
            <p:cNvGraphicFramePr>
              <a:graphicFrameLocks noChangeAspect="1"/>
            </p:cNvGraphicFramePr>
            <p:nvPr/>
          </p:nvGraphicFramePr>
          <p:xfrm>
            <a:off x="1415" y="3967"/>
            <a:ext cx="1351" cy="932"/>
          </p:xfrm>
          <a:graphic>
            <a:graphicData uri="http://schemas.openxmlformats.org/presentationml/2006/ole">
              <mc:AlternateContent xmlns:mc="http://schemas.openxmlformats.org/markup-compatibility/2006">
                <mc:Choice xmlns:v="urn:schemas-microsoft-com:vml" Requires="v">
                  <p:oleObj spid="_x0000_s3081" name="Bitmap Image" r:id="rId3" imgW="1209524" imgH="876190" progId="Paint.Picture">
                    <p:embed/>
                  </p:oleObj>
                </mc:Choice>
                <mc:Fallback>
                  <p:oleObj name="Bitmap Image" r:id="rId3" imgW="1209524" imgH="8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 y="3967"/>
                          <a:ext cx="1351" cy="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147298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2" name="Rectangle 6"/>
          <p:cNvSpPr>
            <a:spLocks noGrp="1"/>
          </p:cNvSpPr>
          <p:nvPr>
            <p:ph type="title" idx="4294967295"/>
          </p:nvPr>
        </p:nvSpPr>
        <p:spPr/>
        <p:txBody>
          <a:bodyPr/>
          <a:lstStyle/>
          <a:p>
            <a:r>
              <a:rPr lang="en-US" altLang="en-US" smtClean="0">
                <a:solidFill>
                  <a:schemeClr val="tx1"/>
                </a:solidFill>
              </a:rPr>
              <a:t>AVL Tree - Cân bằng lại cây AVL</a:t>
            </a:r>
          </a:p>
        </p:txBody>
      </p:sp>
      <p:sp>
        <p:nvSpPr>
          <p:cNvPr id="126980" name="Rectangle 3"/>
          <p:cNvSpPr>
            <a:spLocks noGrp="1" noChangeArrowheads="1"/>
          </p:cNvSpPr>
          <p:nvPr>
            <p:ph type="body" idx="1"/>
          </p:nvPr>
        </p:nvSpPr>
        <p:spPr>
          <a:xfrm>
            <a:off x="612775" y="1600200"/>
            <a:ext cx="8153400" cy="4525963"/>
          </a:xfrm>
        </p:spPr>
        <p:txBody>
          <a:bodyPr/>
          <a:lstStyle/>
          <a:p>
            <a:pPr eaLnBrk="1" hangingPunct="1">
              <a:lnSpc>
                <a:spcPct val="90000"/>
              </a:lnSpc>
            </a:pPr>
            <a:r>
              <a:rPr lang="en-US" altLang="en-US" smtClean="0"/>
              <a:t>Lưu ý: </a:t>
            </a:r>
          </a:p>
          <a:p>
            <a:pPr lvl="1" eaLnBrk="1" hangingPunct="1">
              <a:lnSpc>
                <a:spcPct val="90000"/>
              </a:lnSpc>
            </a:pPr>
            <a:r>
              <a:rPr lang="en-US" altLang="en-US" smtClean="0"/>
              <a:t>Trước khi cân bằng cây T có chiều cao h+2 trong cả 3 trường hợp 1.1, 1.2 và 1.3</a:t>
            </a:r>
          </a:p>
          <a:p>
            <a:pPr lvl="1" eaLnBrk="1" hangingPunct="1">
              <a:lnSpc>
                <a:spcPct val="90000"/>
              </a:lnSpc>
            </a:pPr>
            <a:r>
              <a:rPr lang="en-US" altLang="en-US" smtClean="0"/>
              <a:t>Sau khi cân bằng:</a:t>
            </a:r>
          </a:p>
          <a:p>
            <a:pPr lvl="2" eaLnBrk="1" hangingPunct="1">
              <a:lnSpc>
                <a:spcPct val="90000"/>
              </a:lnSpc>
            </a:pPr>
            <a:r>
              <a:rPr lang="en-US" altLang="en-US" smtClean="0"/>
              <a:t>Trường hợp 1.1 và 1.3 cây có chiều cao h+1</a:t>
            </a:r>
          </a:p>
          <a:p>
            <a:pPr lvl="2" eaLnBrk="1" hangingPunct="1">
              <a:lnSpc>
                <a:spcPct val="90000"/>
              </a:lnSpc>
            </a:pPr>
            <a:r>
              <a:rPr lang="en-US" altLang="en-US" smtClean="0"/>
              <a:t>Trường hợp 1.2 cây vẫn có chiều cao h+2. Đây là trường hợp duy nhất sau khi cân bằng nút T cũ có chỉ số cân bằng ≠ 0</a:t>
            </a:r>
          </a:p>
          <a:p>
            <a:pPr lvl="2" eaLnBrk="1" hangingPunct="1">
              <a:lnSpc>
                <a:spcPct val="90000"/>
              </a:lnSpc>
            </a:pPr>
            <a:r>
              <a:rPr lang="en-US" altLang="en-US" smtClean="0"/>
              <a:t>Thao tác cân bằng lại trong tất cả các trường hợp đều có độ phức tạp O(1)</a:t>
            </a:r>
          </a:p>
        </p:txBody>
      </p:sp>
      <p:sp>
        <p:nvSpPr>
          <p:cNvPr id="12697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098DA1-C55B-43D6-84F4-11AAA8491B69}" type="slidenum">
              <a:rPr lang="en-US" altLang="en-US">
                <a:solidFill>
                  <a:srgbClr val="FFFFFF"/>
                </a:solidFill>
              </a:rPr>
              <a:pPr eaLnBrk="1" hangingPunct="1"/>
              <a:t>37</a:t>
            </a:fld>
            <a:endParaRPr lang="en-US" altLang="en-US">
              <a:solidFill>
                <a:srgbClr val="FFFFFF"/>
              </a:solidFill>
            </a:endParaRPr>
          </a:p>
        </p:txBody>
      </p:sp>
    </p:spTree>
    <p:extLst>
      <p:ext uri="{BB962C8B-B14F-4D97-AF65-F5344CB8AC3E}">
        <p14:creationId xmlns:p14="http://schemas.microsoft.com/office/powerpoint/2010/main" val="38091153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AVL Tree - Cân bằng lại cây AVL</a:t>
            </a:r>
          </a:p>
        </p:txBody>
      </p:sp>
      <p:sp>
        <p:nvSpPr>
          <p:cNvPr id="614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C5B41B-20A5-4A6B-8C2E-E13481202310}" type="slidenum">
              <a:rPr lang="en-US" altLang="en-US">
                <a:solidFill>
                  <a:srgbClr val="FFFFFF"/>
                </a:solidFill>
              </a:rPr>
              <a:pPr eaLnBrk="1" hangingPunct="1"/>
              <a:t>38</a:t>
            </a:fld>
            <a:endParaRPr lang="en-US" altLang="en-US">
              <a:solidFill>
                <a:srgbClr val="FFFFFF"/>
              </a:solidFill>
            </a:endParaRPr>
          </a:p>
        </p:txBody>
      </p:sp>
      <p:sp>
        <p:nvSpPr>
          <p:cNvPr id="6149" name="Rectangle 3"/>
          <p:cNvSpPr>
            <a:spLocks noGrp="1" noChangeArrowheads="1"/>
          </p:cNvSpPr>
          <p:nvPr>
            <p:ph sz="quarter" idx="1"/>
          </p:nvPr>
        </p:nvSpPr>
        <p:spPr>
          <a:xfrm>
            <a:off x="612775" y="1600200"/>
            <a:ext cx="8153400" cy="4495800"/>
          </a:xfrm>
        </p:spPr>
        <p:txBody>
          <a:bodyPr/>
          <a:lstStyle/>
          <a:p>
            <a:pPr eaLnBrk="1" hangingPunct="1"/>
            <a:r>
              <a:rPr lang="en-US" altLang="en-US" u="sng" smtClean="0"/>
              <a:t>T/h 1.1</a:t>
            </a:r>
            <a:r>
              <a:rPr lang="en-US" altLang="en-US" smtClean="0"/>
              <a:t>: cây T1 lệch về bên trái. Ta thực hiện phép quay đơn Left-Left</a:t>
            </a:r>
          </a:p>
        </p:txBody>
      </p:sp>
      <p:grpSp>
        <p:nvGrpSpPr>
          <p:cNvPr id="6150" name="Group 4"/>
          <p:cNvGrpSpPr>
            <a:grpSpLocks noChangeAspect="1"/>
          </p:cNvGrpSpPr>
          <p:nvPr/>
        </p:nvGrpSpPr>
        <p:grpSpPr bwMode="auto">
          <a:xfrm>
            <a:off x="323850" y="2708275"/>
            <a:ext cx="8208963" cy="2971800"/>
            <a:chOff x="982" y="1670"/>
            <a:chExt cx="6462" cy="2340"/>
          </a:xfrm>
        </p:grpSpPr>
        <p:graphicFrame>
          <p:nvGraphicFramePr>
            <p:cNvPr id="6146" name="Object 5"/>
            <p:cNvGraphicFramePr>
              <a:graphicFrameLocks noChangeAspect="1"/>
            </p:cNvGraphicFramePr>
            <p:nvPr/>
          </p:nvGraphicFramePr>
          <p:xfrm>
            <a:off x="3547" y="1751"/>
            <a:ext cx="1364" cy="987"/>
          </p:xfrm>
          <a:graphic>
            <a:graphicData uri="http://schemas.openxmlformats.org/presentationml/2006/ole">
              <mc:AlternateContent xmlns:mc="http://schemas.openxmlformats.org/markup-compatibility/2006">
                <mc:Choice xmlns:v="urn:schemas-microsoft-com:vml" Requires="v">
                  <p:oleObj spid="_x0000_s4105" name="Bitmap Image" r:id="rId3" imgW="1209524" imgH="876190" progId="Paint.Picture">
                    <p:embed/>
                  </p:oleObj>
                </mc:Choice>
                <mc:Fallback>
                  <p:oleObj name="Bitmap Image" r:id="rId3" imgW="1209524" imgH="8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 y="1751"/>
                          <a:ext cx="1364" cy="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1" name="Line 6"/>
            <p:cNvSpPr>
              <a:spLocks noChangeAspect="1" noChangeShapeType="1"/>
            </p:cNvSpPr>
            <p:nvPr/>
          </p:nvSpPr>
          <p:spPr bwMode="auto">
            <a:xfrm>
              <a:off x="4031" y="2946"/>
              <a:ext cx="483" cy="14"/>
            </a:xfrm>
            <a:prstGeom prst="line">
              <a:avLst/>
            </a:prstGeom>
            <a:noFill/>
            <a:ln w="76200" cmpd="tri">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527" name="Oval 7"/>
            <p:cNvSpPr>
              <a:spLocks noChangeAspect="1" noChangeArrowheads="1"/>
            </p:cNvSpPr>
            <p:nvPr/>
          </p:nvSpPr>
          <p:spPr bwMode="auto">
            <a:xfrm>
              <a:off x="2433" y="1670"/>
              <a:ext cx="355" cy="35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a:t>
              </a:r>
            </a:p>
          </p:txBody>
        </p:sp>
        <p:sp>
          <p:nvSpPr>
            <p:cNvPr id="107528" name="Oval 8"/>
            <p:cNvSpPr>
              <a:spLocks noChangeAspect="1" noChangeArrowheads="1"/>
            </p:cNvSpPr>
            <p:nvPr/>
          </p:nvSpPr>
          <p:spPr bwMode="auto">
            <a:xfrm>
              <a:off x="1811" y="2444"/>
              <a:ext cx="355" cy="35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T1</a:t>
              </a:r>
            </a:p>
          </p:txBody>
        </p:sp>
        <p:sp>
          <p:nvSpPr>
            <p:cNvPr id="6154" name="Line 9"/>
            <p:cNvSpPr>
              <a:spLocks noChangeAspect="1" noChangeShapeType="1"/>
            </p:cNvSpPr>
            <p:nvPr/>
          </p:nvSpPr>
          <p:spPr bwMode="auto">
            <a:xfrm flipH="1">
              <a:off x="1983" y="2036"/>
              <a:ext cx="611"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530" name="AutoShape 10"/>
            <p:cNvSpPr>
              <a:spLocks noChangeAspect="1" noChangeArrowheads="1"/>
            </p:cNvSpPr>
            <p:nvPr/>
          </p:nvSpPr>
          <p:spPr bwMode="auto">
            <a:xfrm>
              <a:off x="1271" y="3171"/>
              <a:ext cx="615" cy="751"/>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L1</a:t>
              </a:r>
            </a:p>
          </p:txBody>
        </p:sp>
        <p:sp>
          <p:nvSpPr>
            <p:cNvPr id="6156" name="Line 11"/>
            <p:cNvSpPr>
              <a:spLocks noChangeAspect="1" noChangeShapeType="1"/>
            </p:cNvSpPr>
            <p:nvPr/>
          </p:nvSpPr>
          <p:spPr bwMode="auto">
            <a:xfrm flipH="1">
              <a:off x="1572" y="2796"/>
              <a:ext cx="419" cy="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532" name="AutoShape 12"/>
            <p:cNvSpPr>
              <a:spLocks noChangeAspect="1" noChangeArrowheads="1"/>
            </p:cNvSpPr>
            <p:nvPr/>
          </p:nvSpPr>
          <p:spPr bwMode="auto">
            <a:xfrm>
              <a:off x="2140" y="3171"/>
              <a:ext cx="536" cy="666"/>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R1</a:t>
              </a:r>
            </a:p>
          </p:txBody>
        </p:sp>
        <p:sp>
          <p:nvSpPr>
            <p:cNvPr id="6158" name="Line 13"/>
            <p:cNvSpPr>
              <a:spLocks noChangeAspect="1" noChangeShapeType="1"/>
            </p:cNvSpPr>
            <p:nvPr/>
          </p:nvSpPr>
          <p:spPr bwMode="auto">
            <a:xfrm>
              <a:off x="1991" y="2796"/>
              <a:ext cx="419" cy="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159" name="Line 14"/>
            <p:cNvSpPr>
              <a:spLocks noChangeAspect="1" noChangeShapeType="1"/>
            </p:cNvSpPr>
            <p:nvPr/>
          </p:nvSpPr>
          <p:spPr bwMode="auto">
            <a:xfrm>
              <a:off x="2627" y="2036"/>
              <a:ext cx="612"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160" name="Line 15"/>
            <p:cNvSpPr>
              <a:spLocks noChangeAspect="1" noChangeShapeType="1"/>
            </p:cNvSpPr>
            <p:nvPr/>
          </p:nvSpPr>
          <p:spPr bwMode="auto">
            <a:xfrm>
              <a:off x="1207" y="3139"/>
              <a:ext cx="0" cy="784"/>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536" name="Text Box 16"/>
            <p:cNvSpPr txBox="1">
              <a:spLocks noChangeAspect="1" noChangeArrowheads="1"/>
            </p:cNvSpPr>
            <p:nvPr/>
          </p:nvSpPr>
          <p:spPr bwMode="auto">
            <a:xfrm>
              <a:off x="982" y="3356"/>
              <a:ext cx="236" cy="321"/>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a:t>
              </a:r>
            </a:p>
          </p:txBody>
        </p:sp>
        <p:sp>
          <p:nvSpPr>
            <p:cNvPr id="6162" name="Line 17"/>
            <p:cNvSpPr>
              <a:spLocks noChangeAspect="1" noChangeShapeType="1"/>
            </p:cNvSpPr>
            <p:nvPr/>
          </p:nvSpPr>
          <p:spPr bwMode="auto">
            <a:xfrm>
              <a:off x="3537" y="2431"/>
              <a:ext cx="0" cy="708"/>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538" name="Text Box 18"/>
            <p:cNvSpPr txBox="1">
              <a:spLocks noChangeAspect="1" noChangeArrowheads="1"/>
            </p:cNvSpPr>
            <p:nvPr/>
          </p:nvSpPr>
          <p:spPr bwMode="auto">
            <a:xfrm>
              <a:off x="3559" y="2638"/>
              <a:ext cx="386" cy="321"/>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h-1</a:t>
              </a:r>
            </a:p>
          </p:txBody>
        </p:sp>
        <p:sp>
          <p:nvSpPr>
            <p:cNvPr id="6164" name="Line 19"/>
            <p:cNvSpPr>
              <a:spLocks noChangeAspect="1" noChangeShapeType="1"/>
            </p:cNvSpPr>
            <p:nvPr/>
          </p:nvSpPr>
          <p:spPr bwMode="auto">
            <a:xfrm>
              <a:off x="2732" y="3128"/>
              <a:ext cx="0" cy="720"/>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540" name="Text Box 20"/>
            <p:cNvSpPr txBox="1">
              <a:spLocks noChangeAspect="1" noChangeArrowheads="1"/>
            </p:cNvSpPr>
            <p:nvPr/>
          </p:nvSpPr>
          <p:spPr bwMode="auto">
            <a:xfrm>
              <a:off x="2743" y="3270"/>
              <a:ext cx="365" cy="323"/>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h-1</a:t>
              </a:r>
            </a:p>
          </p:txBody>
        </p:sp>
        <p:sp>
          <p:nvSpPr>
            <p:cNvPr id="6166" name="Freeform 21"/>
            <p:cNvSpPr>
              <a:spLocks noChangeAspect="1"/>
            </p:cNvSpPr>
            <p:nvPr/>
          </p:nvSpPr>
          <p:spPr bwMode="auto">
            <a:xfrm>
              <a:off x="1222" y="2246"/>
              <a:ext cx="1517" cy="1764"/>
            </a:xfrm>
            <a:custGeom>
              <a:avLst/>
              <a:gdLst>
                <a:gd name="T0" fmla="*/ 744 w 2375"/>
                <a:gd name="T1" fmla="*/ 21 h 2555"/>
                <a:gd name="T2" fmla="*/ 342 w 2375"/>
                <a:gd name="T3" fmla="*/ 197 h 2555"/>
                <a:gd name="T4" fmla="*/ 150 w 2375"/>
                <a:gd name="T5" fmla="*/ 652 h 2555"/>
                <a:gd name="T6" fmla="*/ 35 w 2375"/>
                <a:gd name="T7" fmla="*/ 1253 h 2555"/>
                <a:gd name="T8" fmla="*/ 64 w 2375"/>
                <a:gd name="T9" fmla="*/ 1678 h 2555"/>
                <a:gd name="T10" fmla="*/ 418 w 2375"/>
                <a:gd name="T11" fmla="*/ 1761 h 2555"/>
                <a:gd name="T12" fmla="*/ 1338 w 2375"/>
                <a:gd name="T13" fmla="*/ 1698 h 2555"/>
                <a:gd name="T14" fmla="*/ 1491 w 2375"/>
                <a:gd name="T15" fmla="*/ 1512 h 2555"/>
                <a:gd name="T16" fmla="*/ 1405 w 2375"/>
                <a:gd name="T17" fmla="*/ 1005 h 2555"/>
                <a:gd name="T18" fmla="*/ 1252 w 2375"/>
                <a:gd name="T19" fmla="*/ 404 h 2555"/>
                <a:gd name="T20" fmla="*/ 1060 w 2375"/>
                <a:gd name="T21" fmla="*/ 72 h 2555"/>
                <a:gd name="T22" fmla="*/ 744 w 2375"/>
                <a:gd name="T23" fmla="*/ 21 h 2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5"/>
                <a:gd name="T37" fmla="*/ 0 h 2555"/>
                <a:gd name="T38" fmla="*/ 2375 w 2375"/>
                <a:gd name="T39" fmla="*/ 2555 h 2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5" h="2555">
                  <a:moveTo>
                    <a:pt x="1165" y="30"/>
                  </a:moveTo>
                  <a:cubicBezTo>
                    <a:pt x="978" y="60"/>
                    <a:pt x="690" y="132"/>
                    <a:pt x="535" y="285"/>
                  </a:cubicBezTo>
                  <a:cubicBezTo>
                    <a:pt x="380" y="438"/>
                    <a:pt x="315" y="690"/>
                    <a:pt x="235" y="945"/>
                  </a:cubicBezTo>
                  <a:cubicBezTo>
                    <a:pt x="155" y="1200"/>
                    <a:pt x="77" y="1568"/>
                    <a:pt x="55" y="1815"/>
                  </a:cubicBezTo>
                  <a:cubicBezTo>
                    <a:pt x="33" y="2062"/>
                    <a:pt x="0" y="2308"/>
                    <a:pt x="100" y="2430"/>
                  </a:cubicBezTo>
                  <a:cubicBezTo>
                    <a:pt x="200" y="2552"/>
                    <a:pt x="323" y="2545"/>
                    <a:pt x="655" y="2550"/>
                  </a:cubicBezTo>
                  <a:cubicBezTo>
                    <a:pt x="987" y="2555"/>
                    <a:pt x="1815" y="2520"/>
                    <a:pt x="2095" y="2460"/>
                  </a:cubicBezTo>
                  <a:cubicBezTo>
                    <a:pt x="2375" y="2400"/>
                    <a:pt x="2318" y="2357"/>
                    <a:pt x="2335" y="2190"/>
                  </a:cubicBezTo>
                  <a:cubicBezTo>
                    <a:pt x="2352" y="2023"/>
                    <a:pt x="2262" y="1722"/>
                    <a:pt x="2200" y="1455"/>
                  </a:cubicBezTo>
                  <a:cubicBezTo>
                    <a:pt x="2138" y="1188"/>
                    <a:pt x="2050" y="810"/>
                    <a:pt x="1960" y="585"/>
                  </a:cubicBezTo>
                  <a:cubicBezTo>
                    <a:pt x="1870" y="360"/>
                    <a:pt x="1793" y="198"/>
                    <a:pt x="1660" y="105"/>
                  </a:cubicBezTo>
                  <a:cubicBezTo>
                    <a:pt x="1527" y="12"/>
                    <a:pt x="1352" y="0"/>
                    <a:pt x="1165" y="30"/>
                  </a:cubicBez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7542" name="Text Box 22"/>
            <p:cNvSpPr txBox="1">
              <a:spLocks noChangeAspect="1" noChangeArrowheads="1"/>
            </p:cNvSpPr>
            <p:nvPr/>
          </p:nvSpPr>
          <p:spPr bwMode="auto">
            <a:xfrm>
              <a:off x="1411" y="2498"/>
              <a:ext cx="365" cy="321"/>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L</a:t>
              </a:r>
            </a:p>
          </p:txBody>
        </p:sp>
        <p:sp>
          <p:nvSpPr>
            <p:cNvPr id="107543" name="AutoShape 23"/>
            <p:cNvSpPr>
              <a:spLocks noChangeAspect="1" noChangeArrowheads="1"/>
            </p:cNvSpPr>
            <p:nvPr/>
          </p:nvSpPr>
          <p:spPr bwMode="auto">
            <a:xfrm>
              <a:off x="2945" y="2453"/>
              <a:ext cx="537" cy="665"/>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a:t>
              </a:r>
            </a:p>
          </p:txBody>
        </p:sp>
        <p:sp>
          <p:nvSpPr>
            <p:cNvPr id="107544" name="Oval 24"/>
            <p:cNvSpPr>
              <a:spLocks noChangeAspect="1" noChangeArrowheads="1"/>
            </p:cNvSpPr>
            <p:nvPr/>
          </p:nvSpPr>
          <p:spPr bwMode="auto">
            <a:xfrm>
              <a:off x="5590" y="1670"/>
              <a:ext cx="355" cy="35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T1</a:t>
              </a:r>
            </a:p>
          </p:txBody>
        </p:sp>
        <p:sp>
          <p:nvSpPr>
            <p:cNvPr id="107545" name="Oval 25"/>
            <p:cNvSpPr>
              <a:spLocks noChangeAspect="1" noChangeArrowheads="1"/>
            </p:cNvSpPr>
            <p:nvPr/>
          </p:nvSpPr>
          <p:spPr bwMode="auto">
            <a:xfrm>
              <a:off x="6201" y="2454"/>
              <a:ext cx="355" cy="35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T</a:t>
              </a:r>
            </a:p>
          </p:txBody>
        </p:sp>
        <p:sp>
          <p:nvSpPr>
            <p:cNvPr id="6171" name="Line 26"/>
            <p:cNvSpPr>
              <a:spLocks noChangeAspect="1" noChangeShapeType="1"/>
            </p:cNvSpPr>
            <p:nvPr/>
          </p:nvSpPr>
          <p:spPr bwMode="auto">
            <a:xfrm flipH="1">
              <a:off x="5139" y="2036"/>
              <a:ext cx="611"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547" name="AutoShape 27"/>
            <p:cNvSpPr>
              <a:spLocks noChangeAspect="1" noChangeArrowheads="1"/>
            </p:cNvSpPr>
            <p:nvPr/>
          </p:nvSpPr>
          <p:spPr bwMode="auto">
            <a:xfrm>
              <a:off x="4846" y="2441"/>
              <a:ext cx="612" cy="751"/>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L1</a:t>
              </a:r>
            </a:p>
          </p:txBody>
        </p:sp>
        <p:sp>
          <p:nvSpPr>
            <p:cNvPr id="6173" name="Line 28"/>
            <p:cNvSpPr>
              <a:spLocks noChangeAspect="1" noChangeShapeType="1"/>
            </p:cNvSpPr>
            <p:nvPr/>
          </p:nvSpPr>
          <p:spPr bwMode="auto">
            <a:xfrm flipH="1">
              <a:off x="5963" y="2795"/>
              <a:ext cx="418" cy="3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549" name="AutoShape 29"/>
            <p:cNvSpPr>
              <a:spLocks noChangeAspect="1" noChangeArrowheads="1"/>
            </p:cNvSpPr>
            <p:nvPr/>
          </p:nvSpPr>
          <p:spPr bwMode="auto">
            <a:xfrm>
              <a:off x="5704" y="3171"/>
              <a:ext cx="536" cy="666"/>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R1</a:t>
              </a:r>
            </a:p>
          </p:txBody>
        </p:sp>
        <p:sp>
          <p:nvSpPr>
            <p:cNvPr id="6175" name="Line 30"/>
            <p:cNvSpPr>
              <a:spLocks noChangeAspect="1" noChangeShapeType="1"/>
            </p:cNvSpPr>
            <p:nvPr/>
          </p:nvSpPr>
          <p:spPr bwMode="auto">
            <a:xfrm>
              <a:off x="6381" y="2795"/>
              <a:ext cx="419" cy="3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176" name="Line 31"/>
            <p:cNvSpPr>
              <a:spLocks noChangeAspect="1" noChangeShapeType="1"/>
            </p:cNvSpPr>
            <p:nvPr/>
          </p:nvSpPr>
          <p:spPr bwMode="auto">
            <a:xfrm>
              <a:off x="5783" y="2036"/>
              <a:ext cx="611" cy="4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177" name="Line 32"/>
            <p:cNvSpPr>
              <a:spLocks noChangeAspect="1" noChangeShapeType="1"/>
            </p:cNvSpPr>
            <p:nvPr/>
          </p:nvSpPr>
          <p:spPr bwMode="auto">
            <a:xfrm>
              <a:off x="4782" y="2420"/>
              <a:ext cx="0" cy="783"/>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553" name="Text Box 33"/>
            <p:cNvSpPr txBox="1">
              <a:spLocks noChangeAspect="1" noChangeArrowheads="1"/>
            </p:cNvSpPr>
            <p:nvPr/>
          </p:nvSpPr>
          <p:spPr bwMode="auto">
            <a:xfrm>
              <a:off x="4514" y="2638"/>
              <a:ext cx="236" cy="321"/>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a:t>
              </a:r>
            </a:p>
          </p:txBody>
        </p:sp>
        <p:sp>
          <p:nvSpPr>
            <p:cNvPr id="6179" name="Line 34"/>
            <p:cNvSpPr>
              <a:spLocks noChangeAspect="1" noChangeShapeType="1"/>
            </p:cNvSpPr>
            <p:nvPr/>
          </p:nvSpPr>
          <p:spPr bwMode="auto">
            <a:xfrm>
              <a:off x="5673" y="3139"/>
              <a:ext cx="0" cy="719"/>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555" name="Text Box 35"/>
            <p:cNvSpPr txBox="1">
              <a:spLocks noChangeAspect="1" noChangeArrowheads="1"/>
            </p:cNvSpPr>
            <p:nvPr/>
          </p:nvSpPr>
          <p:spPr bwMode="auto">
            <a:xfrm>
              <a:off x="5308" y="3399"/>
              <a:ext cx="365" cy="324"/>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h-1</a:t>
              </a:r>
            </a:p>
          </p:txBody>
        </p:sp>
        <p:sp>
          <p:nvSpPr>
            <p:cNvPr id="107556" name="AutoShape 36"/>
            <p:cNvSpPr>
              <a:spLocks noChangeAspect="1" noChangeArrowheads="1"/>
            </p:cNvSpPr>
            <p:nvPr/>
          </p:nvSpPr>
          <p:spPr bwMode="auto">
            <a:xfrm>
              <a:off x="6520" y="3171"/>
              <a:ext cx="536" cy="666"/>
            </a:xfrm>
            <a:prstGeom prst="triangle">
              <a:avLst>
                <a:gd name="adj" fmla="val 50000"/>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9525">
              <a:solidFill>
                <a:srgbClr val="000000"/>
              </a:solid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R</a:t>
              </a:r>
            </a:p>
          </p:txBody>
        </p:sp>
        <p:sp>
          <p:nvSpPr>
            <p:cNvPr id="6182" name="Line 37"/>
            <p:cNvSpPr>
              <a:spLocks noChangeAspect="1" noChangeShapeType="1"/>
            </p:cNvSpPr>
            <p:nvPr/>
          </p:nvSpPr>
          <p:spPr bwMode="auto">
            <a:xfrm>
              <a:off x="7090" y="3139"/>
              <a:ext cx="0" cy="719"/>
            </a:xfrm>
            <a:prstGeom prst="line">
              <a:avLst/>
            </a:prstGeom>
            <a:noFill/>
            <a:ln w="9525">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558" name="Text Box 38"/>
            <p:cNvSpPr txBox="1">
              <a:spLocks noChangeAspect="1" noChangeArrowheads="1"/>
            </p:cNvSpPr>
            <p:nvPr/>
          </p:nvSpPr>
          <p:spPr bwMode="auto">
            <a:xfrm>
              <a:off x="7079" y="3399"/>
              <a:ext cx="365" cy="324"/>
            </a:xfrm>
            <a:prstGeom prst="rect">
              <a:avLst/>
            </a:prstGeom>
            <a:noFill/>
            <a:ln w="9525">
              <a:noFill/>
              <a:miter lim="800000"/>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h-1</a:t>
              </a:r>
            </a:p>
          </p:txBody>
        </p:sp>
      </p:grpSp>
    </p:spTree>
    <p:extLst>
      <p:ext uri="{BB962C8B-B14F-4D97-AF65-F5344CB8AC3E}">
        <p14:creationId xmlns:p14="http://schemas.microsoft.com/office/powerpoint/2010/main" val="3092059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AVL Tree - Cân bằng lại cây AVL</a:t>
            </a:r>
          </a:p>
        </p:txBody>
      </p:sp>
      <p:sp>
        <p:nvSpPr>
          <p:cNvPr id="12800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4942B3-CF27-406D-B8F1-F62A845257DF}" type="slidenum">
              <a:rPr lang="en-US" altLang="en-US">
                <a:solidFill>
                  <a:srgbClr val="FFFFFF"/>
                </a:solidFill>
              </a:rPr>
              <a:pPr eaLnBrk="1" hangingPunct="1"/>
              <a:t>39</a:t>
            </a:fld>
            <a:endParaRPr lang="en-US" altLang="en-US">
              <a:solidFill>
                <a:srgbClr val="FFFFFF"/>
              </a:solidFill>
            </a:endParaRPr>
          </a:p>
        </p:txBody>
      </p:sp>
      <p:sp>
        <p:nvSpPr>
          <p:cNvPr id="128006" name="Rectangle 6"/>
          <p:cNvSpPr>
            <a:spLocks noChangeArrowheads="1"/>
          </p:cNvSpPr>
          <p:nvPr/>
        </p:nvSpPr>
        <p:spPr bwMode="auto">
          <a:xfrm>
            <a:off x="1042988" y="2089150"/>
            <a:ext cx="6192837" cy="443547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en-US" sz="1900" b="1">
                <a:solidFill>
                  <a:srgbClr val="0000FF"/>
                </a:solidFill>
              </a:rPr>
              <a:t>void</a:t>
            </a:r>
            <a:r>
              <a:rPr lang="en-US" altLang="en-US" sz="1900" b="1">
                <a:solidFill>
                  <a:srgbClr val="000000"/>
                </a:solidFill>
              </a:rPr>
              <a:t> </a:t>
            </a:r>
            <a:r>
              <a:rPr lang="en-US" altLang="en-US" sz="1900" b="1">
                <a:solidFill>
                  <a:srgbClr val="FF3300"/>
                </a:solidFill>
              </a:rPr>
              <a:t>rotateLL</a:t>
            </a:r>
            <a:r>
              <a:rPr lang="en-US" altLang="en-US" sz="1900" b="1">
                <a:solidFill>
                  <a:srgbClr val="000000"/>
                </a:solidFill>
              </a:rPr>
              <a:t>(</a:t>
            </a:r>
            <a:r>
              <a:rPr lang="en-US" altLang="en-US" sz="1900" b="1">
                <a:solidFill>
                  <a:srgbClr val="0000FF"/>
                </a:solidFill>
              </a:rPr>
              <a:t>AVLTree</a:t>
            </a:r>
            <a:r>
              <a:rPr lang="en-US" altLang="en-US" sz="1900" b="1">
                <a:solidFill>
                  <a:srgbClr val="000000"/>
                </a:solidFill>
              </a:rPr>
              <a:t> &amp;T) </a:t>
            </a:r>
            <a:r>
              <a:rPr lang="en-US" altLang="en-US" sz="1900" i="1"/>
              <a:t>//quay đơn Left-Left</a:t>
            </a:r>
          </a:p>
          <a:p>
            <a:pPr lvl="1"/>
            <a:r>
              <a:rPr lang="en-US" altLang="en-US" sz="1900" b="1">
                <a:solidFill>
                  <a:srgbClr val="000000"/>
                </a:solidFill>
              </a:rPr>
              <a:t>{	</a:t>
            </a:r>
          </a:p>
          <a:p>
            <a:pPr lvl="1"/>
            <a:r>
              <a:rPr lang="en-US" altLang="en-US" sz="1900" b="1">
                <a:solidFill>
                  <a:srgbClr val="000000"/>
                </a:solidFill>
              </a:rPr>
              <a:t>	</a:t>
            </a:r>
            <a:r>
              <a:rPr lang="en-US" altLang="en-US" sz="1900" b="1">
                <a:solidFill>
                  <a:srgbClr val="0000FF"/>
                </a:solidFill>
              </a:rPr>
              <a:t>AVLNode</a:t>
            </a:r>
            <a:r>
              <a:rPr lang="en-US" altLang="en-US" sz="1900" b="1">
                <a:solidFill>
                  <a:srgbClr val="000000"/>
                </a:solidFill>
              </a:rPr>
              <a:t>*  T1 = T-&gt;pLeft;</a:t>
            </a:r>
          </a:p>
          <a:p>
            <a:pPr lvl="1"/>
            <a:r>
              <a:rPr lang="en-US" altLang="en-US" sz="1900" b="1">
                <a:solidFill>
                  <a:srgbClr val="000000"/>
                </a:solidFill>
              </a:rPr>
              <a:t>	T-&gt;pLeft	= T1-&gt;pRight;</a:t>
            </a:r>
          </a:p>
          <a:p>
            <a:pPr lvl="1"/>
            <a:r>
              <a:rPr lang="en-US" altLang="en-US" sz="1900" b="1">
                <a:solidFill>
                  <a:srgbClr val="000000"/>
                </a:solidFill>
              </a:rPr>
              <a:t>	T1-&gt;pRight	= T;</a:t>
            </a:r>
          </a:p>
          <a:p>
            <a:pPr lvl="1"/>
            <a:r>
              <a:rPr lang="en-US" altLang="en-US" sz="1900" b="1">
                <a:solidFill>
                  <a:srgbClr val="000000"/>
                </a:solidFill>
              </a:rPr>
              <a:t>	</a:t>
            </a:r>
            <a:r>
              <a:rPr lang="en-US" altLang="en-US" sz="1900" b="1">
                <a:solidFill>
                  <a:srgbClr val="0000FF"/>
                </a:solidFill>
              </a:rPr>
              <a:t>switch</a:t>
            </a:r>
            <a:r>
              <a:rPr lang="en-US" altLang="en-US" sz="1900" b="1">
                <a:solidFill>
                  <a:srgbClr val="000000"/>
                </a:solidFill>
              </a:rPr>
              <a:t>(T1-&gt;balFactor) {</a:t>
            </a:r>
          </a:p>
          <a:p>
            <a:pPr lvl="1"/>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LH</a:t>
            </a:r>
            <a:r>
              <a:rPr lang="en-US" altLang="en-US" sz="1900" b="1">
                <a:solidFill>
                  <a:srgbClr val="000000"/>
                </a:solidFill>
              </a:rPr>
              <a:t>: T-&gt;balFactor  = </a:t>
            </a:r>
            <a:r>
              <a:rPr lang="en-US" altLang="en-US" sz="1900" b="1">
                <a:solidFill>
                  <a:srgbClr val="A000A0"/>
                </a:solidFill>
              </a:rPr>
              <a:t>EH</a:t>
            </a:r>
            <a:r>
              <a:rPr lang="en-US" altLang="en-US" sz="1900" b="1">
                <a:solidFill>
                  <a:srgbClr val="000000"/>
                </a:solidFill>
              </a:rPr>
              <a:t>; </a:t>
            </a:r>
          </a:p>
          <a:p>
            <a:pPr lvl="1"/>
            <a:r>
              <a:rPr lang="en-US" altLang="en-US" sz="1900" b="1">
                <a:solidFill>
                  <a:srgbClr val="000000"/>
                </a:solidFill>
              </a:rPr>
              <a:t>			 T1-&gt;balFactor = </a:t>
            </a:r>
            <a:r>
              <a:rPr lang="en-US" altLang="en-US" sz="1900" b="1">
                <a:solidFill>
                  <a:srgbClr val="A000A0"/>
                </a:solidFill>
              </a:rPr>
              <a:t>EH</a:t>
            </a:r>
            <a:r>
              <a:rPr lang="en-US" altLang="en-US" sz="1900" b="1">
                <a:solidFill>
                  <a:srgbClr val="000000"/>
                </a:solidFill>
              </a:rPr>
              <a:t>; </a:t>
            </a:r>
          </a:p>
          <a:p>
            <a:pPr lvl="1"/>
            <a:r>
              <a:rPr lang="en-US" altLang="en-US" sz="1900" b="1">
                <a:solidFill>
                  <a:srgbClr val="000000"/>
                </a:solidFill>
              </a:rPr>
              <a:t>			 </a:t>
            </a:r>
            <a:r>
              <a:rPr lang="en-US" altLang="en-US" sz="1900" b="1">
                <a:solidFill>
                  <a:srgbClr val="0000FF"/>
                </a:solidFill>
              </a:rPr>
              <a:t>break</a:t>
            </a:r>
            <a:r>
              <a:rPr lang="en-US" altLang="en-US" sz="1900" b="1">
                <a:solidFill>
                  <a:srgbClr val="000000"/>
                </a:solidFill>
              </a:rPr>
              <a:t>;</a:t>
            </a:r>
          </a:p>
          <a:p>
            <a:pPr lvl="1"/>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EH</a:t>
            </a:r>
            <a:r>
              <a:rPr lang="en-US" altLang="en-US" sz="1900" b="1">
                <a:solidFill>
                  <a:srgbClr val="000000"/>
                </a:solidFill>
              </a:rPr>
              <a:t>: T-&gt;balFactor  = </a:t>
            </a:r>
            <a:r>
              <a:rPr lang="en-US" altLang="en-US" sz="1900" b="1">
                <a:solidFill>
                  <a:srgbClr val="A000A0"/>
                </a:solidFill>
              </a:rPr>
              <a:t>LH</a:t>
            </a:r>
            <a:r>
              <a:rPr lang="en-US" altLang="en-US" sz="1900" b="1">
                <a:solidFill>
                  <a:srgbClr val="000000"/>
                </a:solidFill>
              </a:rPr>
              <a:t>;</a:t>
            </a:r>
          </a:p>
          <a:p>
            <a:pPr lvl="1"/>
            <a:r>
              <a:rPr lang="en-US" altLang="en-US" sz="1900" b="1">
                <a:solidFill>
                  <a:srgbClr val="000000"/>
                </a:solidFill>
              </a:rPr>
              <a:t>			 T1-&gt;balFactor = </a:t>
            </a:r>
            <a:r>
              <a:rPr lang="en-US" altLang="en-US" sz="1900" b="1">
                <a:solidFill>
                  <a:srgbClr val="A000A0"/>
                </a:solidFill>
              </a:rPr>
              <a:t>RH</a:t>
            </a:r>
            <a:r>
              <a:rPr lang="en-US" altLang="en-US" sz="1900" b="1">
                <a:solidFill>
                  <a:srgbClr val="000000"/>
                </a:solidFill>
              </a:rPr>
              <a:t>; </a:t>
            </a:r>
          </a:p>
          <a:p>
            <a:pPr lvl="1"/>
            <a:r>
              <a:rPr lang="en-US" altLang="en-US" sz="1900" b="1">
                <a:solidFill>
                  <a:srgbClr val="000000"/>
                </a:solidFill>
              </a:rPr>
              <a:t>			 </a:t>
            </a:r>
            <a:r>
              <a:rPr lang="en-US" altLang="en-US" sz="1900" b="1">
                <a:solidFill>
                  <a:srgbClr val="0000FF"/>
                </a:solidFill>
              </a:rPr>
              <a:t>break</a:t>
            </a:r>
            <a:r>
              <a:rPr lang="en-US" altLang="en-US" sz="1900" b="1">
                <a:solidFill>
                  <a:srgbClr val="000000"/>
                </a:solidFill>
              </a:rPr>
              <a:t>;</a:t>
            </a:r>
          </a:p>
          <a:p>
            <a:pPr lvl="1"/>
            <a:r>
              <a:rPr lang="en-US" altLang="en-US" sz="1900" b="1">
                <a:solidFill>
                  <a:srgbClr val="000000"/>
                </a:solidFill>
              </a:rPr>
              <a:t>	}</a:t>
            </a:r>
          </a:p>
          <a:p>
            <a:pPr lvl="1"/>
            <a:r>
              <a:rPr lang="en-US" altLang="en-US" sz="1900" b="1">
                <a:solidFill>
                  <a:srgbClr val="000000"/>
                </a:solidFill>
              </a:rPr>
              <a:t>	T	= T1;</a:t>
            </a:r>
          </a:p>
          <a:p>
            <a:pPr lvl="1"/>
            <a:r>
              <a:rPr lang="en-US" altLang="en-US" sz="1900" b="1">
                <a:solidFill>
                  <a:srgbClr val="000000"/>
                </a:solidFill>
              </a:rPr>
              <a:t>}</a:t>
            </a:r>
          </a:p>
        </p:txBody>
      </p:sp>
      <p:sp>
        <p:nvSpPr>
          <p:cNvPr id="128007" name="Rectangle 7"/>
          <p:cNvSpPr>
            <a:spLocks noGrp="1"/>
          </p:cNvSpPr>
          <p:nvPr>
            <p:ph type="body" idx="4294967295"/>
          </p:nvPr>
        </p:nvSpPr>
        <p:spPr/>
        <p:txBody>
          <a:bodyPr/>
          <a:lstStyle/>
          <a:p>
            <a:r>
              <a:rPr lang="en-US" altLang="en-US" smtClean="0"/>
              <a:t>Quay đơn Left-Left:</a:t>
            </a:r>
          </a:p>
        </p:txBody>
      </p:sp>
    </p:spTree>
    <p:extLst>
      <p:ext uri="{BB962C8B-B14F-4D97-AF65-F5344CB8AC3E}">
        <p14:creationId xmlns:p14="http://schemas.microsoft.com/office/powerpoint/2010/main" val="2748400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7"/>
          <p:cNvSpPr>
            <a:spLocks noGrp="1"/>
          </p:cNvSpPr>
          <p:nvPr>
            <p:ph type="title" idx="4294967295"/>
          </p:nvPr>
        </p:nvSpPr>
        <p:spPr/>
        <p:txBody>
          <a:bodyPr/>
          <a:lstStyle/>
          <a:p>
            <a:r>
              <a:rPr lang="en-US" altLang="en-US" smtClean="0"/>
              <a:t>Tree – Ví dụ</a:t>
            </a:r>
          </a:p>
        </p:txBody>
      </p:sp>
      <p:sp>
        <p:nvSpPr>
          <p:cNvPr id="22536" name="Rectangle 8"/>
          <p:cNvSpPr>
            <a:spLocks noGrp="1"/>
          </p:cNvSpPr>
          <p:nvPr>
            <p:ph type="body" idx="4294967295"/>
          </p:nvPr>
        </p:nvSpPr>
        <p:spPr>
          <a:xfrm>
            <a:off x="685006" y="1443756"/>
            <a:ext cx="7886700" cy="857325"/>
          </a:xfrm>
        </p:spPr>
        <p:txBody>
          <a:bodyPr>
            <a:normAutofit/>
          </a:bodyPr>
          <a:lstStyle/>
          <a:p>
            <a:pPr marL="0" indent="0">
              <a:buNone/>
            </a:pPr>
            <a:r>
              <a:rPr lang="en-US" altLang="en-US" sz="2400" b="1" smtClean="0"/>
              <a:t>Không phải cây</a:t>
            </a:r>
          </a:p>
        </p:txBody>
      </p:sp>
      <p:sp>
        <p:nvSpPr>
          <p:cNvPr id="6" name="Slide Number Placeholder 5"/>
          <p:cNvSpPr>
            <a:spLocks noGrp="1"/>
          </p:cNvSpPr>
          <p:nvPr>
            <p:ph type="sldNum"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17976EA-61EA-4C00-9164-AE6C3C346963}" type="slidenum">
              <a:rPr lang="en-US" altLang="en-US" sz="1200">
                <a:solidFill>
                  <a:srgbClr val="FFFFFF"/>
                </a:solidFill>
              </a:rPr>
              <a:pPr eaLnBrk="1" hangingPunct="1">
                <a:lnSpc>
                  <a:spcPct val="80000"/>
                </a:lnSpc>
              </a:pPr>
              <a:t>4</a:t>
            </a:fld>
            <a:endParaRPr lang="en-US" altLang="en-US" sz="1200">
              <a:solidFill>
                <a:srgbClr val="FFFFFF"/>
              </a:solidFill>
            </a:endParaRPr>
          </a:p>
        </p:txBody>
      </p:sp>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369" y="2301081"/>
            <a:ext cx="6545262"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7" name="Rectangle 9"/>
          <p:cNvSpPr>
            <a:spLocks noChangeArrowheads="1"/>
          </p:cNvSpPr>
          <p:nvPr/>
        </p:nvSpPr>
        <p:spPr bwMode="auto">
          <a:xfrm>
            <a:off x="1619250" y="5734050"/>
            <a:ext cx="6018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Nhận xét: Trong cấu trúc cây không tồn tại chu trình</a:t>
            </a:r>
          </a:p>
        </p:txBody>
      </p:sp>
    </p:spTree>
    <p:extLst>
      <p:ext uri="{BB962C8B-B14F-4D97-AF65-F5344CB8AC3E}">
        <p14:creationId xmlns:p14="http://schemas.microsoft.com/office/powerpoint/2010/main" val="2186151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7"/>
                                        </p:tgtEl>
                                        <p:attrNameLst>
                                          <p:attrName>style.visibility</p:attrName>
                                        </p:attrNameLst>
                                      </p:cBhvr>
                                      <p:to>
                                        <p:strVal val="visible"/>
                                      </p:to>
                                    </p:set>
                                    <p:animEffect transition="in" filter="blinds(horizontal)">
                                      <p:cBhvr>
                                        <p:cTn id="7" dur="500"/>
                                        <p:tgtEl>
                                          <p:spTgt spid="2253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536">
                                            <p:txEl>
                                              <p:pRg st="0" end="0"/>
                                            </p:txEl>
                                          </p:spTgt>
                                        </p:tgtEl>
                                        <p:attrNameLst>
                                          <p:attrName>style.visibility</p:attrName>
                                        </p:attrNameLst>
                                      </p:cBhvr>
                                      <p:to>
                                        <p:strVal val="visible"/>
                                      </p:to>
                                    </p:set>
                                    <p:anim calcmode="lin" valueType="num">
                                      <p:cBhvr additive="base">
                                        <p:cTn id="12" dur="500" fill="hold"/>
                                        <p:tgtEl>
                                          <p:spTgt spid="2253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5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AVL Tree - Cân bằng lại cây AVL</a:t>
            </a:r>
          </a:p>
        </p:txBody>
      </p:sp>
      <p:sp>
        <p:nvSpPr>
          <p:cNvPr id="129027"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858716-75C9-4A4D-B6D8-EA2C3E4006D8}" type="slidenum">
              <a:rPr lang="en-US" altLang="en-US">
                <a:solidFill>
                  <a:srgbClr val="FFFFFF"/>
                </a:solidFill>
              </a:rPr>
              <a:pPr eaLnBrk="1" hangingPunct="1"/>
              <a:t>40</a:t>
            </a:fld>
            <a:endParaRPr lang="en-US" altLang="en-US">
              <a:solidFill>
                <a:srgbClr val="FFFFFF"/>
              </a:solidFill>
            </a:endParaRPr>
          </a:p>
        </p:txBody>
      </p:sp>
      <p:sp>
        <p:nvSpPr>
          <p:cNvPr id="129030" name="Rectangle 6"/>
          <p:cNvSpPr>
            <a:spLocks noGrp="1"/>
          </p:cNvSpPr>
          <p:nvPr>
            <p:ph type="body" idx="4294967295"/>
          </p:nvPr>
        </p:nvSpPr>
        <p:spPr/>
        <p:txBody>
          <a:bodyPr/>
          <a:lstStyle/>
          <a:p>
            <a:r>
              <a:rPr lang="en-US" altLang="en-US" smtClean="0"/>
              <a:t>Quay đơn Right-Right:</a:t>
            </a:r>
          </a:p>
        </p:txBody>
      </p:sp>
      <p:sp>
        <p:nvSpPr>
          <p:cNvPr id="129031" name="Rectangle 7"/>
          <p:cNvSpPr>
            <a:spLocks noChangeArrowheads="1"/>
          </p:cNvSpPr>
          <p:nvPr/>
        </p:nvSpPr>
        <p:spPr bwMode="auto">
          <a:xfrm>
            <a:off x="1044575" y="2060575"/>
            <a:ext cx="6840538" cy="443547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en-US" sz="1900" b="1">
                <a:solidFill>
                  <a:srgbClr val="0000FF"/>
                </a:solidFill>
              </a:rPr>
              <a:t>void</a:t>
            </a:r>
            <a:r>
              <a:rPr lang="en-US" altLang="en-US" sz="1900" b="1">
                <a:solidFill>
                  <a:srgbClr val="000000"/>
                </a:solidFill>
              </a:rPr>
              <a:t> </a:t>
            </a:r>
            <a:r>
              <a:rPr lang="en-US" altLang="en-US" sz="1900" b="1">
                <a:solidFill>
                  <a:srgbClr val="FF3300"/>
                </a:solidFill>
              </a:rPr>
              <a:t>rotateRR </a:t>
            </a:r>
            <a:r>
              <a:rPr lang="en-US" altLang="en-US" sz="1900" b="1">
                <a:solidFill>
                  <a:srgbClr val="000000"/>
                </a:solidFill>
              </a:rPr>
              <a:t>(</a:t>
            </a:r>
            <a:r>
              <a:rPr lang="en-US" altLang="en-US" sz="1900" b="1">
                <a:solidFill>
                  <a:srgbClr val="0000FF"/>
                </a:solidFill>
              </a:rPr>
              <a:t>AVLTree</a:t>
            </a:r>
            <a:r>
              <a:rPr lang="en-US" altLang="en-US" sz="1900" b="1">
                <a:solidFill>
                  <a:srgbClr val="000000"/>
                </a:solidFill>
              </a:rPr>
              <a:t> &amp;T</a:t>
            </a:r>
            <a:r>
              <a:rPr lang="en-US" altLang="en-US" sz="1900">
                <a:solidFill>
                  <a:srgbClr val="000000"/>
                </a:solidFill>
              </a:rPr>
              <a:t>)	</a:t>
            </a:r>
            <a:r>
              <a:rPr lang="en-US" altLang="en-US" sz="1900" i="1"/>
              <a:t>//quay đơn Right-Right</a:t>
            </a:r>
          </a:p>
          <a:p>
            <a:pPr lvl="1"/>
            <a:r>
              <a:rPr lang="en-US" altLang="en-US" sz="1900" b="1">
                <a:solidFill>
                  <a:srgbClr val="000000"/>
                </a:solidFill>
              </a:rPr>
              <a:t>{	</a:t>
            </a:r>
          </a:p>
          <a:p>
            <a:pPr lvl="1"/>
            <a:r>
              <a:rPr lang="en-US" altLang="en-US" sz="1900" b="1">
                <a:solidFill>
                  <a:srgbClr val="000000"/>
                </a:solidFill>
              </a:rPr>
              <a:t>	</a:t>
            </a:r>
            <a:r>
              <a:rPr lang="en-US" altLang="en-US" sz="1900" b="1">
                <a:solidFill>
                  <a:srgbClr val="0000FF"/>
                </a:solidFill>
              </a:rPr>
              <a:t>AVLNode</a:t>
            </a:r>
            <a:r>
              <a:rPr lang="en-US" altLang="en-US" sz="1900" b="1">
                <a:solidFill>
                  <a:srgbClr val="000000"/>
                </a:solidFill>
              </a:rPr>
              <a:t>*	T1 = T-&gt;pRight;</a:t>
            </a:r>
          </a:p>
          <a:p>
            <a:pPr lvl="1"/>
            <a:r>
              <a:rPr lang="en-US" altLang="en-US" sz="1900" b="1">
                <a:solidFill>
                  <a:srgbClr val="000000"/>
                </a:solidFill>
              </a:rPr>
              <a:t>	T-&gt;pRight	= T1-&gt;pLeft;</a:t>
            </a:r>
          </a:p>
          <a:p>
            <a:pPr lvl="1"/>
            <a:r>
              <a:rPr lang="en-US" altLang="en-US" sz="1900" b="1">
                <a:solidFill>
                  <a:srgbClr val="000000"/>
                </a:solidFill>
              </a:rPr>
              <a:t>	T1-&gt;pLeft	= T;</a:t>
            </a:r>
          </a:p>
          <a:p>
            <a:pPr lvl="1"/>
            <a:r>
              <a:rPr lang="en-US" altLang="en-US" sz="1900" b="1">
                <a:solidFill>
                  <a:srgbClr val="000000"/>
                </a:solidFill>
              </a:rPr>
              <a:t>	</a:t>
            </a:r>
            <a:r>
              <a:rPr lang="en-US" altLang="en-US" sz="1900" b="1">
                <a:solidFill>
                  <a:srgbClr val="0000FF"/>
                </a:solidFill>
              </a:rPr>
              <a:t>switch</a:t>
            </a:r>
            <a:r>
              <a:rPr lang="en-US" altLang="en-US" sz="1900" b="1">
                <a:solidFill>
                  <a:srgbClr val="000000"/>
                </a:solidFill>
              </a:rPr>
              <a:t>(T1-&gt;balFactor)	{</a:t>
            </a:r>
          </a:p>
          <a:p>
            <a:pPr lvl="1"/>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RH</a:t>
            </a:r>
            <a:r>
              <a:rPr lang="en-US" altLang="en-US" sz="1900" b="1">
                <a:solidFill>
                  <a:srgbClr val="000000"/>
                </a:solidFill>
              </a:rPr>
              <a:t>: T-&gt;balFactor = </a:t>
            </a:r>
            <a:r>
              <a:rPr lang="en-US" altLang="en-US" sz="1900" b="1">
                <a:solidFill>
                  <a:srgbClr val="A000A0"/>
                </a:solidFill>
              </a:rPr>
              <a:t>EH</a:t>
            </a:r>
            <a:r>
              <a:rPr lang="en-US" altLang="en-US" sz="1900" b="1">
                <a:solidFill>
                  <a:srgbClr val="000000"/>
                </a:solidFill>
              </a:rPr>
              <a:t>;</a:t>
            </a:r>
          </a:p>
          <a:p>
            <a:pPr lvl="1"/>
            <a:r>
              <a:rPr lang="en-US" altLang="en-US" sz="1900" b="1">
                <a:solidFill>
                  <a:srgbClr val="000000"/>
                </a:solidFill>
              </a:rPr>
              <a:t>			 T1-&gt;balFactor= </a:t>
            </a:r>
            <a:r>
              <a:rPr lang="en-US" altLang="en-US" sz="1900" b="1">
                <a:solidFill>
                  <a:srgbClr val="A000A0"/>
                </a:solidFill>
              </a:rPr>
              <a:t>EH</a:t>
            </a:r>
            <a:r>
              <a:rPr lang="en-US" altLang="en-US" sz="1900" b="1">
                <a:solidFill>
                  <a:srgbClr val="000000"/>
                </a:solidFill>
              </a:rPr>
              <a:t>; </a:t>
            </a:r>
          </a:p>
          <a:p>
            <a:pPr lvl="1"/>
            <a:r>
              <a:rPr lang="en-US" altLang="en-US" sz="1900" b="1">
                <a:solidFill>
                  <a:srgbClr val="000000"/>
                </a:solidFill>
              </a:rPr>
              <a:t>			 </a:t>
            </a:r>
            <a:r>
              <a:rPr lang="en-US" altLang="en-US" sz="1900" b="1">
                <a:solidFill>
                  <a:srgbClr val="0000FF"/>
                </a:solidFill>
              </a:rPr>
              <a:t>break</a:t>
            </a:r>
            <a:r>
              <a:rPr lang="en-US" altLang="en-US" sz="1900" b="1">
                <a:solidFill>
                  <a:srgbClr val="000000"/>
                </a:solidFill>
              </a:rPr>
              <a:t>;</a:t>
            </a:r>
          </a:p>
          <a:p>
            <a:pPr lvl="1"/>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EH</a:t>
            </a:r>
            <a:r>
              <a:rPr lang="en-US" altLang="en-US" sz="1900" b="1">
                <a:solidFill>
                  <a:srgbClr val="000000"/>
                </a:solidFill>
              </a:rPr>
              <a:t>: T-&gt;balFactor = </a:t>
            </a:r>
            <a:r>
              <a:rPr lang="en-US" altLang="en-US" sz="1900" b="1">
                <a:solidFill>
                  <a:srgbClr val="A000A0"/>
                </a:solidFill>
              </a:rPr>
              <a:t>RH</a:t>
            </a:r>
            <a:r>
              <a:rPr lang="en-US" altLang="en-US" sz="1900" b="1">
                <a:solidFill>
                  <a:srgbClr val="000000"/>
                </a:solidFill>
              </a:rPr>
              <a:t>; 						 T1-&gt;balFactor= </a:t>
            </a:r>
            <a:r>
              <a:rPr lang="en-US" altLang="en-US" sz="1900" b="1">
                <a:solidFill>
                  <a:srgbClr val="A000A0"/>
                </a:solidFill>
              </a:rPr>
              <a:t>LH</a:t>
            </a:r>
            <a:r>
              <a:rPr lang="en-US" altLang="en-US" sz="1900" b="1">
                <a:solidFill>
                  <a:srgbClr val="000000"/>
                </a:solidFill>
              </a:rPr>
              <a:t>; </a:t>
            </a:r>
          </a:p>
          <a:p>
            <a:pPr lvl="1"/>
            <a:r>
              <a:rPr lang="en-US" altLang="en-US" sz="1900" b="1">
                <a:solidFill>
                  <a:srgbClr val="000000"/>
                </a:solidFill>
              </a:rPr>
              <a:t>			 </a:t>
            </a:r>
            <a:r>
              <a:rPr lang="en-US" altLang="en-US" sz="1900" b="1">
                <a:solidFill>
                  <a:srgbClr val="0000FF"/>
                </a:solidFill>
              </a:rPr>
              <a:t>break</a:t>
            </a:r>
            <a:r>
              <a:rPr lang="en-US" altLang="en-US" sz="1900" b="1">
                <a:solidFill>
                  <a:srgbClr val="000000"/>
                </a:solidFill>
              </a:rPr>
              <a:t>;</a:t>
            </a:r>
          </a:p>
          <a:p>
            <a:pPr lvl="1"/>
            <a:r>
              <a:rPr lang="en-US" altLang="en-US" sz="1900" b="1">
                <a:solidFill>
                  <a:srgbClr val="000000"/>
                </a:solidFill>
              </a:rPr>
              <a:t>	}</a:t>
            </a:r>
          </a:p>
          <a:p>
            <a:pPr lvl="1"/>
            <a:r>
              <a:rPr lang="en-US" altLang="en-US" sz="1900" b="1">
                <a:solidFill>
                  <a:srgbClr val="000000"/>
                </a:solidFill>
              </a:rPr>
              <a:t>	T = T1;</a:t>
            </a:r>
          </a:p>
          <a:p>
            <a:pPr lvl="1"/>
            <a:r>
              <a:rPr lang="en-US" altLang="en-US" sz="1900" b="1">
                <a:solidFill>
                  <a:srgbClr val="000000"/>
                </a:solidFill>
              </a:rPr>
              <a:t>}</a:t>
            </a:r>
          </a:p>
        </p:txBody>
      </p:sp>
    </p:spTree>
    <p:extLst>
      <p:ext uri="{BB962C8B-B14F-4D97-AF65-F5344CB8AC3E}">
        <p14:creationId xmlns:p14="http://schemas.microsoft.com/office/powerpoint/2010/main" val="2798948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AVL Tree - Cân bằng lại cây AVL</a:t>
            </a:r>
          </a:p>
        </p:txBody>
      </p:sp>
      <p:sp>
        <p:nvSpPr>
          <p:cNvPr id="130051"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27B8F3-78FF-4776-A6D5-614D505D9D4D}" type="slidenum">
              <a:rPr lang="en-US" altLang="en-US">
                <a:solidFill>
                  <a:srgbClr val="FFFFFF"/>
                </a:solidFill>
              </a:rPr>
              <a:pPr eaLnBrk="1" hangingPunct="1"/>
              <a:t>41</a:t>
            </a:fld>
            <a:endParaRPr lang="en-US" altLang="en-US">
              <a:solidFill>
                <a:srgbClr val="FFFFFF"/>
              </a:solidFill>
            </a:endParaRPr>
          </a:p>
        </p:txBody>
      </p:sp>
      <p:sp>
        <p:nvSpPr>
          <p:cNvPr id="130054" name="Rectangle 6"/>
          <p:cNvSpPr>
            <a:spLocks noGrp="1"/>
          </p:cNvSpPr>
          <p:nvPr>
            <p:ph type="body" idx="4294967295"/>
          </p:nvPr>
        </p:nvSpPr>
        <p:spPr/>
        <p:txBody>
          <a:bodyPr/>
          <a:lstStyle/>
          <a:p>
            <a:r>
              <a:rPr lang="en-US" altLang="en-US" smtClean="0"/>
              <a:t>Quay kép Left-Right:</a:t>
            </a:r>
          </a:p>
        </p:txBody>
      </p:sp>
      <p:sp>
        <p:nvSpPr>
          <p:cNvPr id="130055" name="Rectangle 7"/>
          <p:cNvSpPr>
            <a:spLocks noChangeArrowheads="1"/>
          </p:cNvSpPr>
          <p:nvPr/>
        </p:nvSpPr>
        <p:spPr bwMode="auto">
          <a:xfrm>
            <a:off x="1044575" y="2097088"/>
            <a:ext cx="7848600" cy="443547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900" b="1">
                <a:solidFill>
                  <a:srgbClr val="0000FF"/>
                </a:solidFill>
              </a:rPr>
              <a:t>void</a:t>
            </a:r>
            <a:r>
              <a:rPr lang="en-US" altLang="en-US" sz="1900" b="1">
                <a:solidFill>
                  <a:srgbClr val="000000"/>
                </a:solidFill>
              </a:rPr>
              <a:t> </a:t>
            </a:r>
            <a:r>
              <a:rPr lang="en-US" altLang="en-US" sz="1900" b="1">
                <a:solidFill>
                  <a:srgbClr val="FF0000"/>
                </a:solidFill>
              </a:rPr>
              <a:t>rotateLR</a:t>
            </a:r>
            <a:r>
              <a:rPr lang="en-US" altLang="en-US" sz="1900" b="1">
                <a:solidFill>
                  <a:srgbClr val="000000"/>
                </a:solidFill>
              </a:rPr>
              <a:t>(</a:t>
            </a:r>
            <a:r>
              <a:rPr lang="en-US" altLang="en-US" sz="1900" b="1">
                <a:solidFill>
                  <a:srgbClr val="0000FF"/>
                </a:solidFill>
              </a:rPr>
              <a:t>AVLTree</a:t>
            </a:r>
            <a:r>
              <a:rPr lang="en-US" altLang="en-US" sz="1900" b="1">
                <a:solidFill>
                  <a:srgbClr val="000000"/>
                </a:solidFill>
              </a:rPr>
              <a:t> &amp;T)</a:t>
            </a:r>
            <a:r>
              <a:rPr lang="en-US" altLang="en-US" sz="1900" i="1">
                <a:solidFill>
                  <a:srgbClr val="000000"/>
                </a:solidFill>
              </a:rPr>
              <a:t>//quay kép Left-Right</a:t>
            </a:r>
          </a:p>
          <a:p>
            <a:r>
              <a:rPr lang="en-US" altLang="en-US" sz="1900" b="1">
                <a:solidFill>
                  <a:srgbClr val="000000"/>
                </a:solidFill>
              </a:rPr>
              <a:t>{	</a:t>
            </a:r>
            <a:r>
              <a:rPr lang="en-US" altLang="en-US" sz="1900" b="1">
                <a:solidFill>
                  <a:srgbClr val="0000FF"/>
                </a:solidFill>
              </a:rPr>
              <a:t>AVLNode</a:t>
            </a:r>
            <a:r>
              <a:rPr lang="en-US" altLang="en-US" sz="1900" b="1">
                <a:solidFill>
                  <a:srgbClr val="000000"/>
                </a:solidFill>
              </a:rPr>
              <a:t>*	T1 = T-&gt;pLeft;</a:t>
            </a:r>
          </a:p>
          <a:p>
            <a:r>
              <a:rPr lang="en-US" altLang="en-US" sz="1900" b="1">
                <a:solidFill>
                  <a:srgbClr val="000000"/>
                </a:solidFill>
              </a:rPr>
              <a:t>	</a:t>
            </a:r>
            <a:r>
              <a:rPr lang="en-US" altLang="en-US" sz="1900" b="1">
                <a:solidFill>
                  <a:srgbClr val="0000FF"/>
                </a:solidFill>
              </a:rPr>
              <a:t>AVLNode</a:t>
            </a:r>
            <a:r>
              <a:rPr lang="en-US" altLang="en-US" sz="1900" b="1">
                <a:solidFill>
                  <a:srgbClr val="000000"/>
                </a:solidFill>
              </a:rPr>
              <a:t>*	T2 = T1-&gt;pRight;</a:t>
            </a:r>
          </a:p>
          <a:p>
            <a:r>
              <a:rPr lang="en-US" altLang="en-US" sz="1900" b="1">
                <a:solidFill>
                  <a:srgbClr val="000000"/>
                </a:solidFill>
              </a:rPr>
              <a:t>	T-&gt;pLeft	= T2-&gt;pRight;</a:t>
            </a:r>
          </a:p>
          <a:p>
            <a:r>
              <a:rPr lang="en-US" altLang="en-US" sz="1900" b="1">
                <a:solidFill>
                  <a:srgbClr val="000000"/>
                </a:solidFill>
              </a:rPr>
              <a:t>	T2-&gt;pRight	= T;</a:t>
            </a:r>
          </a:p>
          <a:p>
            <a:r>
              <a:rPr lang="en-US" altLang="en-US" sz="1900" b="1">
                <a:solidFill>
                  <a:srgbClr val="000000"/>
                </a:solidFill>
              </a:rPr>
              <a:t>	T1-&gt;pRight	= T2-&gt;pLeft;</a:t>
            </a:r>
          </a:p>
          <a:p>
            <a:r>
              <a:rPr lang="en-US" altLang="en-US" sz="1900" b="1">
                <a:solidFill>
                  <a:srgbClr val="000000"/>
                </a:solidFill>
              </a:rPr>
              <a:t>	T2-&gt;pLeft	= T1;</a:t>
            </a:r>
          </a:p>
          <a:p>
            <a:r>
              <a:rPr lang="en-US" altLang="en-US" sz="1900" b="1">
                <a:solidFill>
                  <a:srgbClr val="000000"/>
                </a:solidFill>
              </a:rPr>
              <a:t>	</a:t>
            </a:r>
            <a:r>
              <a:rPr lang="en-US" altLang="en-US" sz="1900" b="1">
                <a:solidFill>
                  <a:srgbClr val="0000FF"/>
                </a:solidFill>
              </a:rPr>
              <a:t>switch</a:t>
            </a:r>
            <a:r>
              <a:rPr lang="en-US" altLang="en-US" sz="1900" b="1">
                <a:solidFill>
                  <a:srgbClr val="000000"/>
                </a:solidFill>
              </a:rPr>
              <a:t>(T2-&gt;balFactor)	{</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LH</a:t>
            </a:r>
            <a:r>
              <a:rPr lang="en-US" altLang="en-US" sz="1900" b="1">
                <a:solidFill>
                  <a:srgbClr val="000000"/>
                </a:solidFill>
              </a:rPr>
              <a:t>: T-&gt;balFactor  = </a:t>
            </a:r>
            <a:r>
              <a:rPr lang="en-US" altLang="en-US" sz="1900" b="1">
                <a:solidFill>
                  <a:srgbClr val="A000A0"/>
                </a:solidFill>
              </a:rPr>
              <a:t>RH</a:t>
            </a:r>
            <a:r>
              <a:rPr lang="en-US" altLang="en-US" sz="1900" b="1">
                <a:solidFill>
                  <a:srgbClr val="000000"/>
                </a:solidFill>
              </a:rPr>
              <a:t>; T1-&gt;balFactor = </a:t>
            </a:r>
            <a:r>
              <a:rPr lang="en-US" altLang="en-US" sz="1900" b="1">
                <a:solidFill>
                  <a:srgbClr val="A000A0"/>
                </a:solidFill>
              </a:rPr>
              <a:t>EH</a:t>
            </a:r>
            <a:r>
              <a:rPr lang="en-US" altLang="en-US" sz="1900" b="1">
                <a:solidFill>
                  <a:srgbClr val="000000"/>
                </a:solidFill>
              </a:rPr>
              <a:t>; </a:t>
            </a:r>
            <a:r>
              <a:rPr lang="en-US" altLang="en-US" sz="1900" b="1">
                <a:solidFill>
                  <a:srgbClr val="0000FF"/>
                </a:solidFill>
              </a:rPr>
              <a:t>break</a:t>
            </a:r>
            <a:r>
              <a:rPr lang="en-US" altLang="en-US" sz="1900" b="1">
                <a:solidFill>
                  <a:srgbClr val="000000"/>
                </a:solidFill>
              </a:rPr>
              <a:t>;</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EH</a:t>
            </a:r>
            <a:r>
              <a:rPr lang="en-US" altLang="en-US" sz="1900" b="1">
                <a:solidFill>
                  <a:srgbClr val="000000"/>
                </a:solidFill>
              </a:rPr>
              <a:t>: T-&gt;balFactor  = </a:t>
            </a:r>
            <a:r>
              <a:rPr lang="en-US" altLang="en-US" sz="1900" b="1">
                <a:solidFill>
                  <a:srgbClr val="A000A0"/>
                </a:solidFill>
              </a:rPr>
              <a:t>EH</a:t>
            </a:r>
            <a:r>
              <a:rPr lang="en-US" altLang="en-US" sz="1900" b="1">
                <a:solidFill>
                  <a:srgbClr val="000000"/>
                </a:solidFill>
              </a:rPr>
              <a:t>; T1-&gt;balFactor = </a:t>
            </a:r>
            <a:r>
              <a:rPr lang="en-US" altLang="en-US" sz="1900" b="1">
                <a:solidFill>
                  <a:srgbClr val="A000A0"/>
                </a:solidFill>
              </a:rPr>
              <a:t>EH</a:t>
            </a:r>
            <a:r>
              <a:rPr lang="en-US" altLang="en-US" sz="1900" b="1">
                <a:solidFill>
                  <a:srgbClr val="000000"/>
                </a:solidFill>
              </a:rPr>
              <a:t>; </a:t>
            </a:r>
            <a:r>
              <a:rPr lang="en-US" altLang="en-US" sz="1900" b="1">
                <a:solidFill>
                  <a:srgbClr val="0000FF"/>
                </a:solidFill>
              </a:rPr>
              <a:t>break</a:t>
            </a:r>
            <a:r>
              <a:rPr lang="en-US" altLang="en-US" sz="1900" b="1">
                <a:solidFill>
                  <a:srgbClr val="000000"/>
                </a:solidFill>
              </a:rPr>
              <a:t>;</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RH</a:t>
            </a:r>
            <a:r>
              <a:rPr lang="en-US" altLang="en-US" sz="1900" b="1">
                <a:solidFill>
                  <a:srgbClr val="000000"/>
                </a:solidFill>
              </a:rPr>
              <a:t>: T-&gt;balFactor  = </a:t>
            </a:r>
            <a:r>
              <a:rPr lang="en-US" altLang="en-US" sz="1900" b="1">
                <a:solidFill>
                  <a:srgbClr val="A000A0"/>
                </a:solidFill>
              </a:rPr>
              <a:t>EH</a:t>
            </a:r>
            <a:r>
              <a:rPr lang="en-US" altLang="en-US" sz="1900" b="1">
                <a:solidFill>
                  <a:srgbClr val="000000"/>
                </a:solidFill>
              </a:rPr>
              <a:t>; T1-&gt;balFactor = </a:t>
            </a:r>
            <a:r>
              <a:rPr lang="en-US" altLang="en-US" sz="1900" b="1">
                <a:solidFill>
                  <a:srgbClr val="A000A0"/>
                </a:solidFill>
              </a:rPr>
              <a:t>LH</a:t>
            </a:r>
            <a:r>
              <a:rPr lang="en-US" altLang="en-US" sz="1900" b="1">
                <a:solidFill>
                  <a:srgbClr val="000000"/>
                </a:solidFill>
              </a:rPr>
              <a:t>; </a:t>
            </a:r>
            <a:r>
              <a:rPr lang="en-US" altLang="en-US" sz="1900" b="1">
                <a:solidFill>
                  <a:srgbClr val="0000FF"/>
                </a:solidFill>
              </a:rPr>
              <a:t>break</a:t>
            </a:r>
            <a:r>
              <a:rPr lang="en-US" altLang="en-US" sz="1900" b="1">
                <a:solidFill>
                  <a:srgbClr val="000000"/>
                </a:solidFill>
              </a:rPr>
              <a:t>;</a:t>
            </a:r>
          </a:p>
          <a:p>
            <a:r>
              <a:rPr lang="en-US" altLang="en-US" sz="1900" b="1">
                <a:solidFill>
                  <a:srgbClr val="000000"/>
                </a:solidFill>
              </a:rPr>
              <a:t>	}</a:t>
            </a:r>
          </a:p>
          <a:p>
            <a:r>
              <a:rPr lang="en-US" altLang="en-US" sz="1900" b="1">
                <a:solidFill>
                  <a:srgbClr val="000000"/>
                </a:solidFill>
              </a:rPr>
              <a:t>	T2-&gt;balFactor = </a:t>
            </a:r>
            <a:r>
              <a:rPr lang="en-US" altLang="en-US" sz="1900" b="1">
                <a:solidFill>
                  <a:srgbClr val="A000A0"/>
                </a:solidFill>
              </a:rPr>
              <a:t>EH</a:t>
            </a:r>
            <a:r>
              <a:rPr lang="en-US" altLang="en-US" sz="1900" b="1">
                <a:solidFill>
                  <a:srgbClr val="000000"/>
                </a:solidFill>
              </a:rPr>
              <a:t>;</a:t>
            </a:r>
          </a:p>
          <a:p>
            <a:r>
              <a:rPr lang="en-US" altLang="en-US" sz="1900" b="1">
                <a:solidFill>
                  <a:srgbClr val="000000"/>
                </a:solidFill>
              </a:rPr>
              <a:t>	T = T2;</a:t>
            </a:r>
          </a:p>
          <a:p>
            <a:r>
              <a:rPr lang="en-US" altLang="en-US" sz="1900" b="1">
                <a:solidFill>
                  <a:srgbClr val="000000"/>
                </a:solidFill>
              </a:rPr>
              <a:t>}</a:t>
            </a:r>
          </a:p>
        </p:txBody>
      </p:sp>
    </p:spTree>
    <p:extLst>
      <p:ext uri="{BB962C8B-B14F-4D97-AF65-F5344CB8AC3E}">
        <p14:creationId xmlns:p14="http://schemas.microsoft.com/office/powerpoint/2010/main" val="1137791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AVL Tree - Cân bằng lại cây AVL</a:t>
            </a:r>
          </a:p>
        </p:txBody>
      </p:sp>
      <p:sp>
        <p:nvSpPr>
          <p:cNvPr id="13107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D620BC-38F2-4C30-8E5C-06CDBE67086A}" type="slidenum">
              <a:rPr lang="en-US" altLang="en-US">
                <a:solidFill>
                  <a:srgbClr val="FFFFFF"/>
                </a:solidFill>
              </a:rPr>
              <a:pPr eaLnBrk="1" hangingPunct="1"/>
              <a:t>42</a:t>
            </a:fld>
            <a:endParaRPr lang="en-US" altLang="en-US">
              <a:solidFill>
                <a:srgbClr val="FFFFFF"/>
              </a:solidFill>
            </a:endParaRPr>
          </a:p>
        </p:txBody>
      </p:sp>
      <p:sp>
        <p:nvSpPr>
          <p:cNvPr id="131078" name="Rectangle 6"/>
          <p:cNvSpPr>
            <a:spLocks noGrp="1"/>
          </p:cNvSpPr>
          <p:nvPr>
            <p:ph type="body" idx="4294967295"/>
          </p:nvPr>
        </p:nvSpPr>
        <p:spPr/>
        <p:txBody>
          <a:bodyPr/>
          <a:lstStyle/>
          <a:p>
            <a:r>
              <a:rPr lang="en-US" altLang="en-US" smtClean="0"/>
              <a:t>Quay ke</a:t>
            </a:r>
            <a:r>
              <a:rPr lang="en-US" altLang="en-US" smtClean="0">
                <a:latin typeface="VNI-Helve" pitchFamily="2" charset="0"/>
              </a:rPr>
              <a:t>ù</a:t>
            </a:r>
            <a:r>
              <a:rPr lang="en-US" altLang="en-US" smtClean="0"/>
              <a:t>p Right-Left</a:t>
            </a:r>
          </a:p>
        </p:txBody>
      </p:sp>
      <p:sp>
        <p:nvSpPr>
          <p:cNvPr id="131079" name="Rectangle 7"/>
          <p:cNvSpPr>
            <a:spLocks noChangeArrowheads="1"/>
          </p:cNvSpPr>
          <p:nvPr/>
        </p:nvSpPr>
        <p:spPr bwMode="auto">
          <a:xfrm>
            <a:off x="1042988" y="2098675"/>
            <a:ext cx="7705725" cy="443547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900" b="1">
                <a:solidFill>
                  <a:srgbClr val="0000FF"/>
                </a:solidFill>
              </a:rPr>
              <a:t>void</a:t>
            </a:r>
            <a:r>
              <a:rPr lang="en-US" altLang="en-US" sz="1900" b="1">
                <a:solidFill>
                  <a:srgbClr val="000000"/>
                </a:solidFill>
              </a:rPr>
              <a:t> </a:t>
            </a:r>
            <a:r>
              <a:rPr lang="en-US" altLang="en-US" sz="1900" b="1">
                <a:solidFill>
                  <a:srgbClr val="FF0000"/>
                </a:solidFill>
              </a:rPr>
              <a:t>rotateRL</a:t>
            </a:r>
            <a:r>
              <a:rPr lang="en-US" altLang="en-US" sz="1900" b="1">
                <a:solidFill>
                  <a:srgbClr val="000000"/>
                </a:solidFill>
              </a:rPr>
              <a:t>(</a:t>
            </a:r>
            <a:r>
              <a:rPr lang="en-US" altLang="en-US" sz="1900" b="1">
                <a:solidFill>
                  <a:srgbClr val="0000FF"/>
                </a:solidFill>
              </a:rPr>
              <a:t>AVLTree</a:t>
            </a:r>
            <a:r>
              <a:rPr lang="en-US" altLang="en-US" sz="1900" b="1">
                <a:solidFill>
                  <a:srgbClr val="000000"/>
                </a:solidFill>
              </a:rPr>
              <a:t> &amp;T)	</a:t>
            </a:r>
            <a:r>
              <a:rPr lang="en-US" altLang="en-US" sz="1900" i="1">
                <a:solidFill>
                  <a:srgbClr val="000000"/>
                </a:solidFill>
              </a:rPr>
              <a:t>//quay kép Right-Left</a:t>
            </a:r>
          </a:p>
          <a:p>
            <a:r>
              <a:rPr lang="en-US" altLang="en-US" sz="1900" b="1">
                <a:solidFill>
                  <a:srgbClr val="000000"/>
                </a:solidFill>
              </a:rPr>
              <a:t>{	</a:t>
            </a:r>
            <a:r>
              <a:rPr lang="en-US" altLang="en-US" sz="1900" b="1">
                <a:solidFill>
                  <a:srgbClr val="0000FF"/>
                </a:solidFill>
              </a:rPr>
              <a:t>AVLNode</a:t>
            </a:r>
            <a:r>
              <a:rPr lang="en-US" altLang="en-US" sz="1900" b="1">
                <a:solidFill>
                  <a:srgbClr val="000000"/>
                </a:solidFill>
              </a:rPr>
              <a:t>*	T1 = T-&gt;pRight;</a:t>
            </a:r>
          </a:p>
          <a:p>
            <a:r>
              <a:rPr lang="en-US" altLang="en-US" sz="1900" b="1">
                <a:solidFill>
                  <a:srgbClr val="000000"/>
                </a:solidFill>
              </a:rPr>
              <a:t>	</a:t>
            </a:r>
            <a:r>
              <a:rPr lang="en-US" altLang="en-US" sz="1900" b="1">
                <a:solidFill>
                  <a:srgbClr val="0000FF"/>
                </a:solidFill>
              </a:rPr>
              <a:t>AVLNode</a:t>
            </a:r>
            <a:r>
              <a:rPr lang="en-US" altLang="en-US" sz="1900" b="1">
                <a:solidFill>
                  <a:srgbClr val="000000"/>
                </a:solidFill>
              </a:rPr>
              <a:t>*	T2 = T1-&gt;pLeft;</a:t>
            </a:r>
          </a:p>
          <a:p>
            <a:r>
              <a:rPr lang="en-US" altLang="en-US" sz="1900" b="1">
                <a:solidFill>
                  <a:srgbClr val="000000"/>
                </a:solidFill>
              </a:rPr>
              <a:t>	T-&gt;pRight	= T2-&gt;pLeft;</a:t>
            </a:r>
          </a:p>
          <a:p>
            <a:r>
              <a:rPr lang="en-US" altLang="en-US" sz="1900" b="1">
                <a:solidFill>
                  <a:srgbClr val="000000"/>
                </a:solidFill>
              </a:rPr>
              <a:t>	T2-&gt;pLeft	= T;</a:t>
            </a:r>
          </a:p>
          <a:p>
            <a:r>
              <a:rPr lang="en-US" altLang="en-US" sz="1900" b="1">
                <a:solidFill>
                  <a:srgbClr val="000000"/>
                </a:solidFill>
              </a:rPr>
              <a:t>	T1-&gt;pLeft	= T2-&gt;pRight;</a:t>
            </a:r>
          </a:p>
          <a:p>
            <a:r>
              <a:rPr lang="en-US" altLang="en-US" sz="1900" b="1">
                <a:solidFill>
                  <a:srgbClr val="000000"/>
                </a:solidFill>
              </a:rPr>
              <a:t>	T2-&gt;pRight	= T1;</a:t>
            </a:r>
          </a:p>
          <a:p>
            <a:r>
              <a:rPr lang="en-US" altLang="en-US" sz="1900" b="1">
                <a:solidFill>
                  <a:srgbClr val="000000"/>
                </a:solidFill>
              </a:rPr>
              <a:t>	</a:t>
            </a:r>
            <a:r>
              <a:rPr lang="en-US" altLang="en-US" sz="1900" b="1">
                <a:solidFill>
                  <a:srgbClr val="0000FF"/>
                </a:solidFill>
              </a:rPr>
              <a:t>switch</a:t>
            </a:r>
            <a:r>
              <a:rPr lang="en-US" altLang="en-US" sz="1900" b="1">
                <a:solidFill>
                  <a:srgbClr val="000000"/>
                </a:solidFill>
              </a:rPr>
              <a:t>(T2-&gt;balFactor)	{</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RH</a:t>
            </a:r>
            <a:r>
              <a:rPr lang="en-US" altLang="en-US" sz="1900" b="1">
                <a:solidFill>
                  <a:srgbClr val="000000"/>
                </a:solidFill>
              </a:rPr>
              <a:t>: T-&gt;balFactor = </a:t>
            </a:r>
            <a:r>
              <a:rPr lang="en-US" altLang="en-US" sz="1900" b="1">
                <a:solidFill>
                  <a:srgbClr val="A000A0"/>
                </a:solidFill>
              </a:rPr>
              <a:t>LH</a:t>
            </a:r>
            <a:r>
              <a:rPr lang="en-US" altLang="en-US" sz="1900" b="1">
                <a:solidFill>
                  <a:srgbClr val="000000"/>
                </a:solidFill>
              </a:rPr>
              <a:t>; T1-&gt;balFactor = </a:t>
            </a:r>
            <a:r>
              <a:rPr lang="en-US" altLang="en-US" sz="1900" b="1">
                <a:solidFill>
                  <a:srgbClr val="A000A0"/>
                </a:solidFill>
              </a:rPr>
              <a:t>EH</a:t>
            </a:r>
            <a:r>
              <a:rPr lang="en-US" altLang="en-US" sz="1900" b="1">
                <a:solidFill>
                  <a:srgbClr val="000000"/>
                </a:solidFill>
              </a:rPr>
              <a:t>; </a:t>
            </a:r>
            <a:r>
              <a:rPr lang="en-US" altLang="en-US" sz="1900" b="1">
                <a:solidFill>
                  <a:srgbClr val="0000FF"/>
                </a:solidFill>
              </a:rPr>
              <a:t>break</a:t>
            </a:r>
            <a:r>
              <a:rPr lang="en-US" altLang="en-US" sz="1900" b="1">
                <a:solidFill>
                  <a:srgbClr val="000000"/>
                </a:solidFill>
              </a:rPr>
              <a:t>;</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EH</a:t>
            </a:r>
            <a:r>
              <a:rPr lang="en-US" altLang="en-US" sz="1900" b="1">
                <a:solidFill>
                  <a:srgbClr val="000000"/>
                </a:solidFill>
              </a:rPr>
              <a:t>: T-&gt;balFactor = </a:t>
            </a:r>
            <a:r>
              <a:rPr lang="en-US" altLang="en-US" sz="1900" b="1">
                <a:solidFill>
                  <a:srgbClr val="A000A0"/>
                </a:solidFill>
              </a:rPr>
              <a:t>EH</a:t>
            </a:r>
            <a:r>
              <a:rPr lang="en-US" altLang="en-US" sz="1900" b="1">
                <a:solidFill>
                  <a:srgbClr val="000000"/>
                </a:solidFill>
              </a:rPr>
              <a:t>; T1-&gt;balFactor = </a:t>
            </a:r>
            <a:r>
              <a:rPr lang="en-US" altLang="en-US" sz="1900" b="1">
                <a:solidFill>
                  <a:srgbClr val="A000A0"/>
                </a:solidFill>
              </a:rPr>
              <a:t>EH</a:t>
            </a:r>
            <a:r>
              <a:rPr lang="en-US" altLang="en-US" sz="1900" b="1">
                <a:solidFill>
                  <a:srgbClr val="000000"/>
                </a:solidFill>
              </a:rPr>
              <a:t>; </a:t>
            </a:r>
            <a:r>
              <a:rPr lang="en-US" altLang="en-US" sz="1900" b="1">
                <a:solidFill>
                  <a:srgbClr val="0000FF"/>
                </a:solidFill>
              </a:rPr>
              <a:t>break</a:t>
            </a:r>
            <a:r>
              <a:rPr lang="en-US" altLang="en-US" sz="1900" b="1">
                <a:solidFill>
                  <a:srgbClr val="000000"/>
                </a:solidFill>
              </a:rPr>
              <a:t>;</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LH</a:t>
            </a:r>
            <a:r>
              <a:rPr lang="en-US" altLang="en-US" sz="1900" b="1">
                <a:solidFill>
                  <a:srgbClr val="000000"/>
                </a:solidFill>
              </a:rPr>
              <a:t>: T-&gt;balFactor = </a:t>
            </a:r>
            <a:r>
              <a:rPr lang="en-US" altLang="en-US" sz="1900" b="1">
                <a:solidFill>
                  <a:srgbClr val="A000A0"/>
                </a:solidFill>
              </a:rPr>
              <a:t>EH</a:t>
            </a:r>
            <a:r>
              <a:rPr lang="en-US" altLang="en-US" sz="1900" b="1">
                <a:solidFill>
                  <a:srgbClr val="000000"/>
                </a:solidFill>
              </a:rPr>
              <a:t>; T1-&gt;balFactor = </a:t>
            </a:r>
            <a:r>
              <a:rPr lang="en-US" altLang="en-US" sz="1900" b="1">
                <a:solidFill>
                  <a:srgbClr val="A000A0"/>
                </a:solidFill>
              </a:rPr>
              <a:t>RH</a:t>
            </a:r>
            <a:r>
              <a:rPr lang="en-US" altLang="en-US" sz="1900" b="1">
                <a:solidFill>
                  <a:srgbClr val="000000"/>
                </a:solidFill>
              </a:rPr>
              <a:t>; </a:t>
            </a:r>
            <a:r>
              <a:rPr lang="en-US" altLang="en-US" sz="1900" b="1">
                <a:solidFill>
                  <a:srgbClr val="0000FF"/>
                </a:solidFill>
              </a:rPr>
              <a:t>break</a:t>
            </a:r>
            <a:r>
              <a:rPr lang="en-US" altLang="en-US" sz="1900" b="1">
                <a:solidFill>
                  <a:srgbClr val="000000"/>
                </a:solidFill>
              </a:rPr>
              <a:t>;</a:t>
            </a:r>
          </a:p>
          <a:p>
            <a:r>
              <a:rPr lang="en-US" altLang="en-US" sz="1900" b="1">
                <a:solidFill>
                  <a:srgbClr val="000000"/>
                </a:solidFill>
              </a:rPr>
              <a:t>	}</a:t>
            </a:r>
          </a:p>
          <a:p>
            <a:r>
              <a:rPr lang="en-US" altLang="en-US" sz="1900" b="1">
                <a:solidFill>
                  <a:srgbClr val="000000"/>
                </a:solidFill>
              </a:rPr>
              <a:t>	T2-&gt;balFactor = </a:t>
            </a:r>
            <a:r>
              <a:rPr lang="en-US" altLang="en-US" sz="1900" b="1">
                <a:solidFill>
                  <a:srgbClr val="A000A0"/>
                </a:solidFill>
              </a:rPr>
              <a:t>EH</a:t>
            </a:r>
            <a:r>
              <a:rPr lang="en-US" altLang="en-US" sz="1900" b="1">
                <a:solidFill>
                  <a:srgbClr val="000000"/>
                </a:solidFill>
              </a:rPr>
              <a:t>;</a:t>
            </a:r>
          </a:p>
          <a:p>
            <a:r>
              <a:rPr lang="en-US" altLang="en-US" sz="1900" b="1">
                <a:solidFill>
                  <a:srgbClr val="000000"/>
                </a:solidFill>
              </a:rPr>
              <a:t>	T = T2;</a:t>
            </a:r>
          </a:p>
          <a:p>
            <a:r>
              <a:rPr lang="en-US" altLang="en-US" sz="1900" b="1">
                <a:solidFill>
                  <a:srgbClr val="000000"/>
                </a:solidFill>
              </a:rPr>
              <a:t>}</a:t>
            </a:r>
          </a:p>
        </p:txBody>
      </p:sp>
    </p:spTree>
    <p:extLst>
      <p:ext uri="{BB962C8B-B14F-4D97-AF65-F5344CB8AC3E}">
        <p14:creationId xmlns:p14="http://schemas.microsoft.com/office/powerpoint/2010/main" val="3595189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AVL Tree - Cân bằng lại cây AVL</a:t>
            </a:r>
          </a:p>
        </p:txBody>
      </p:sp>
      <p:sp>
        <p:nvSpPr>
          <p:cNvPr id="13209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9BACBA-4978-42A7-BA83-F99DB448041F}" type="slidenum">
              <a:rPr lang="en-US" altLang="en-US">
                <a:solidFill>
                  <a:srgbClr val="FFFFFF"/>
                </a:solidFill>
              </a:rPr>
              <a:pPr eaLnBrk="1" hangingPunct="1"/>
              <a:t>43</a:t>
            </a:fld>
            <a:endParaRPr lang="en-US" altLang="en-US">
              <a:solidFill>
                <a:srgbClr val="FFFFFF"/>
              </a:solidFill>
            </a:endParaRPr>
          </a:p>
        </p:txBody>
      </p:sp>
      <p:sp>
        <p:nvSpPr>
          <p:cNvPr id="132102" name="Rectangle 6"/>
          <p:cNvSpPr>
            <a:spLocks noGrp="1"/>
          </p:cNvSpPr>
          <p:nvPr>
            <p:ph type="body" idx="4294967295"/>
          </p:nvPr>
        </p:nvSpPr>
        <p:spPr/>
        <p:txBody>
          <a:bodyPr/>
          <a:lstStyle/>
          <a:p>
            <a:r>
              <a:rPr lang="en-US" altLang="en-US" smtClean="0"/>
              <a:t>Cân bằng khi cây bị lêch về bên trái:</a:t>
            </a:r>
          </a:p>
        </p:txBody>
      </p:sp>
      <p:sp>
        <p:nvSpPr>
          <p:cNvPr id="132103" name="Rectangle 7"/>
          <p:cNvSpPr>
            <a:spLocks noChangeArrowheads="1"/>
          </p:cNvSpPr>
          <p:nvPr/>
        </p:nvSpPr>
        <p:spPr bwMode="auto">
          <a:xfrm>
            <a:off x="1044575" y="2133600"/>
            <a:ext cx="6335713" cy="35687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900" b="1">
                <a:solidFill>
                  <a:srgbClr val="0000FF"/>
                </a:solidFill>
              </a:rPr>
              <a:t>int</a:t>
            </a:r>
            <a:r>
              <a:rPr lang="en-US" altLang="en-US" sz="1900" b="1">
                <a:solidFill>
                  <a:srgbClr val="000000"/>
                </a:solidFill>
              </a:rPr>
              <a:t> </a:t>
            </a:r>
            <a:r>
              <a:rPr lang="en-US" altLang="en-US" sz="1900" b="1">
                <a:solidFill>
                  <a:srgbClr val="FF0000"/>
                </a:solidFill>
              </a:rPr>
              <a:t>balanceLeft</a:t>
            </a:r>
            <a:r>
              <a:rPr lang="en-US" altLang="en-US" sz="1900" b="1">
                <a:solidFill>
                  <a:srgbClr val="000000"/>
                </a:solidFill>
              </a:rPr>
              <a:t>(</a:t>
            </a:r>
            <a:r>
              <a:rPr lang="en-US" altLang="en-US" sz="1900" b="1">
                <a:solidFill>
                  <a:srgbClr val="0000FF"/>
                </a:solidFill>
              </a:rPr>
              <a:t>AVLTree</a:t>
            </a:r>
            <a:r>
              <a:rPr lang="en-US" altLang="en-US" sz="1900" b="1">
                <a:solidFill>
                  <a:srgbClr val="000000"/>
                </a:solidFill>
              </a:rPr>
              <a:t> &amp;T)</a:t>
            </a:r>
          </a:p>
          <a:p>
            <a:r>
              <a:rPr lang="en-US" altLang="en-US" sz="1900" i="1"/>
              <a:t>//Cân bằng khi cây bị lêch về bên trái </a:t>
            </a:r>
            <a:endParaRPr lang="en-US" altLang="en-US" sz="1900" b="1">
              <a:solidFill>
                <a:srgbClr val="000000"/>
              </a:solidFill>
            </a:endParaRPr>
          </a:p>
          <a:p>
            <a:r>
              <a:rPr lang="en-US" altLang="en-US" sz="1900" b="1">
                <a:solidFill>
                  <a:srgbClr val="000000"/>
                </a:solidFill>
              </a:rPr>
              <a:t>{	</a:t>
            </a:r>
          </a:p>
          <a:p>
            <a:r>
              <a:rPr lang="en-US" altLang="en-US" sz="1900" b="1">
                <a:solidFill>
                  <a:srgbClr val="000000"/>
                </a:solidFill>
              </a:rPr>
              <a:t>	</a:t>
            </a:r>
            <a:r>
              <a:rPr lang="en-US" altLang="en-US" sz="1900" b="1">
                <a:solidFill>
                  <a:srgbClr val="0000FF"/>
                </a:solidFill>
              </a:rPr>
              <a:t>AVLNode</a:t>
            </a:r>
            <a:r>
              <a:rPr lang="en-US" altLang="en-US" sz="1900" b="1">
                <a:solidFill>
                  <a:srgbClr val="000000"/>
                </a:solidFill>
              </a:rPr>
              <a:t>*	T1 = T-&gt;pLeft;</a:t>
            </a:r>
          </a:p>
          <a:p>
            <a:r>
              <a:rPr lang="en-US" altLang="en-US" sz="1900" b="1">
                <a:solidFill>
                  <a:srgbClr val="000000"/>
                </a:solidFill>
              </a:rPr>
              <a:t>	</a:t>
            </a:r>
          </a:p>
          <a:p>
            <a:r>
              <a:rPr lang="en-US" altLang="en-US" sz="1900" b="1">
                <a:solidFill>
                  <a:srgbClr val="000000"/>
                </a:solidFill>
              </a:rPr>
              <a:t>	</a:t>
            </a:r>
            <a:r>
              <a:rPr lang="en-US" altLang="en-US" sz="1900" b="1">
                <a:solidFill>
                  <a:srgbClr val="0000FF"/>
                </a:solidFill>
              </a:rPr>
              <a:t>switch</a:t>
            </a:r>
            <a:r>
              <a:rPr lang="en-US" altLang="en-US" sz="1900" b="1">
                <a:solidFill>
                  <a:srgbClr val="000000"/>
                </a:solidFill>
              </a:rPr>
              <a:t>(T1-&gt;balFactor)		{</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LH</a:t>
            </a:r>
            <a:r>
              <a:rPr lang="en-US" altLang="en-US" sz="1900" b="1">
                <a:solidFill>
                  <a:srgbClr val="000000"/>
                </a:solidFill>
              </a:rPr>
              <a:t>:	</a:t>
            </a:r>
            <a:r>
              <a:rPr lang="en-US" altLang="en-US" sz="1900" b="1">
                <a:solidFill>
                  <a:srgbClr val="FF0000"/>
                </a:solidFill>
              </a:rPr>
              <a:t>rotateLL</a:t>
            </a:r>
            <a:r>
              <a:rPr lang="en-US" altLang="en-US" sz="1900" b="1">
                <a:solidFill>
                  <a:srgbClr val="000000"/>
                </a:solidFill>
              </a:rPr>
              <a:t>(T); </a:t>
            </a:r>
            <a:r>
              <a:rPr lang="en-US" altLang="en-US" sz="1900" b="1">
                <a:solidFill>
                  <a:srgbClr val="0000FF"/>
                </a:solidFill>
              </a:rPr>
              <a:t>return</a:t>
            </a:r>
            <a:r>
              <a:rPr lang="en-US" altLang="en-US" sz="1900" b="1">
                <a:solidFill>
                  <a:srgbClr val="000000"/>
                </a:solidFill>
              </a:rPr>
              <a:t> 2;</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EH</a:t>
            </a:r>
            <a:r>
              <a:rPr lang="en-US" altLang="en-US" sz="1900" b="1">
                <a:solidFill>
                  <a:srgbClr val="000000"/>
                </a:solidFill>
              </a:rPr>
              <a:t>:	</a:t>
            </a:r>
            <a:r>
              <a:rPr lang="en-US" altLang="en-US" sz="1900" b="1">
                <a:solidFill>
                  <a:srgbClr val="FF0000"/>
                </a:solidFill>
              </a:rPr>
              <a:t>rotateLL</a:t>
            </a:r>
            <a:r>
              <a:rPr lang="en-US" altLang="en-US" sz="1900" b="1">
                <a:solidFill>
                  <a:srgbClr val="000000"/>
                </a:solidFill>
              </a:rPr>
              <a:t>(T); </a:t>
            </a:r>
            <a:r>
              <a:rPr lang="en-US" altLang="en-US" sz="1900" b="1">
                <a:solidFill>
                  <a:srgbClr val="0000FF"/>
                </a:solidFill>
              </a:rPr>
              <a:t>return</a:t>
            </a:r>
            <a:r>
              <a:rPr lang="en-US" altLang="en-US" sz="1900" b="1">
                <a:solidFill>
                  <a:srgbClr val="000000"/>
                </a:solidFill>
              </a:rPr>
              <a:t> 1;</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RH</a:t>
            </a:r>
            <a:r>
              <a:rPr lang="en-US" altLang="en-US" sz="1900" b="1">
                <a:solidFill>
                  <a:srgbClr val="000000"/>
                </a:solidFill>
              </a:rPr>
              <a:t>:	</a:t>
            </a:r>
            <a:r>
              <a:rPr lang="en-US" altLang="en-US" sz="1900" b="1">
                <a:solidFill>
                  <a:srgbClr val="FF0000"/>
                </a:solidFill>
              </a:rPr>
              <a:t>rotateLR</a:t>
            </a:r>
            <a:r>
              <a:rPr lang="en-US" altLang="en-US" sz="1900" b="1">
                <a:solidFill>
                  <a:srgbClr val="000000"/>
                </a:solidFill>
              </a:rPr>
              <a:t>(T); </a:t>
            </a:r>
            <a:r>
              <a:rPr lang="en-US" altLang="en-US" sz="1900" b="1">
                <a:solidFill>
                  <a:srgbClr val="0000FF"/>
                </a:solidFill>
              </a:rPr>
              <a:t>return</a:t>
            </a:r>
            <a:r>
              <a:rPr lang="en-US" altLang="en-US" sz="1900" b="1">
                <a:solidFill>
                  <a:srgbClr val="000000"/>
                </a:solidFill>
              </a:rPr>
              <a:t> 2;</a:t>
            </a:r>
          </a:p>
          <a:p>
            <a:r>
              <a:rPr lang="en-US" altLang="en-US" sz="1900" b="1">
                <a:solidFill>
                  <a:srgbClr val="000000"/>
                </a:solidFill>
              </a:rPr>
              <a:t>	}</a:t>
            </a:r>
          </a:p>
          <a:p>
            <a:r>
              <a:rPr lang="en-US" altLang="en-US" sz="1900" b="1">
                <a:solidFill>
                  <a:srgbClr val="000000"/>
                </a:solidFill>
              </a:rPr>
              <a:t>	</a:t>
            </a:r>
            <a:r>
              <a:rPr lang="en-US" altLang="en-US" sz="1900" b="1">
                <a:solidFill>
                  <a:srgbClr val="0000FF"/>
                </a:solidFill>
              </a:rPr>
              <a:t>return</a:t>
            </a:r>
            <a:r>
              <a:rPr lang="en-US" altLang="en-US" sz="1900" b="1">
                <a:solidFill>
                  <a:srgbClr val="000000"/>
                </a:solidFill>
              </a:rPr>
              <a:t> 0;</a:t>
            </a:r>
          </a:p>
          <a:p>
            <a:r>
              <a:rPr lang="en-US" altLang="en-US" sz="1900" b="1">
                <a:solidFill>
                  <a:srgbClr val="000000"/>
                </a:solidFill>
              </a:rPr>
              <a:t>}</a:t>
            </a:r>
          </a:p>
        </p:txBody>
      </p:sp>
    </p:spTree>
    <p:extLst>
      <p:ext uri="{BB962C8B-B14F-4D97-AF65-F5344CB8AC3E}">
        <p14:creationId xmlns:p14="http://schemas.microsoft.com/office/powerpoint/2010/main" val="17502095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AVL Tree - Cân bằng lại cây AVL</a:t>
            </a:r>
          </a:p>
        </p:txBody>
      </p:sp>
      <p:sp>
        <p:nvSpPr>
          <p:cNvPr id="13312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75145F-D8BF-494C-8B56-27D2AFF20A75}" type="slidenum">
              <a:rPr lang="en-US" altLang="en-US">
                <a:solidFill>
                  <a:srgbClr val="FFFFFF"/>
                </a:solidFill>
              </a:rPr>
              <a:pPr eaLnBrk="1" hangingPunct="1"/>
              <a:t>44</a:t>
            </a:fld>
            <a:endParaRPr lang="en-US" altLang="en-US">
              <a:solidFill>
                <a:srgbClr val="FFFFFF"/>
              </a:solidFill>
            </a:endParaRPr>
          </a:p>
        </p:txBody>
      </p:sp>
      <p:sp>
        <p:nvSpPr>
          <p:cNvPr id="133126" name="Rectangle 6"/>
          <p:cNvSpPr>
            <a:spLocks noGrp="1"/>
          </p:cNvSpPr>
          <p:nvPr>
            <p:ph type="body" idx="4294967295"/>
          </p:nvPr>
        </p:nvSpPr>
        <p:spPr/>
        <p:txBody>
          <a:bodyPr/>
          <a:lstStyle/>
          <a:p>
            <a:r>
              <a:rPr lang="en-US" altLang="en-US" smtClean="0"/>
              <a:t>Cân bằng khi cây bị lêch về bên phải</a:t>
            </a:r>
          </a:p>
        </p:txBody>
      </p:sp>
      <p:sp>
        <p:nvSpPr>
          <p:cNvPr id="133127" name="Rectangle 7"/>
          <p:cNvSpPr>
            <a:spLocks noChangeArrowheads="1"/>
          </p:cNvSpPr>
          <p:nvPr/>
        </p:nvSpPr>
        <p:spPr bwMode="auto">
          <a:xfrm>
            <a:off x="1042988" y="2201863"/>
            <a:ext cx="6049962" cy="35687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900" b="1">
                <a:solidFill>
                  <a:srgbClr val="0000FF"/>
                </a:solidFill>
              </a:rPr>
              <a:t>int</a:t>
            </a:r>
            <a:r>
              <a:rPr lang="en-US" altLang="en-US" sz="1900" b="1">
                <a:solidFill>
                  <a:srgbClr val="000000"/>
                </a:solidFill>
              </a:rPr>
              <a:t> </a:t>
            </a:r>
            <a:r>
              <a:rPr lang="en-US" altLang="en-US" sz="1900" b="1">
                <a:solidFill>
                  <a:srgbClr val="FF0000"/>
                </a:solidFill>
              </a:rPr>
              <a:t>balanceRight</a:t>
            </a:r>
            <a:r>
              <a:rPr lang="en-US" altLang="en-US" sz="1900" b="1">
                <a:solidFill>
                  <a:srgbClr val="000000"/>
                </a:solidFill>
              </a:rPr>
              <a:t>(</a:t>
            </a:r>
            <a:r>
              <a:rPr lang="en-US" altLang="en-US" sz="1900" b="1">
                <a:solidFill>
                  <a:srgbClr val="0000FF"/>
                </a:solidFill>
              </a:rPr>
              <a:t>AVLTree</a:t>
            </a:r>
            <a:r>
              <a:rPr lang="en-US" altLang="en-US" sz="1900" b="1">
                <a:solidFill>
                  <a:srgbClr val="000000"/>
                </a:solidFill>
              </a:rPr>
              <a:t> &amp;T </a:t>
            </a:r>
            <a:r>
              <a:rPr lang="en-US" altLang="en-US" sz="1900" b="1"/>
              <a:t>)</a:t>
            </a:r>
          </a:p>
          <a:p>
            <a:r>
              <a:rPr lang="en-US" altLang="en-US" sz="1900" i="1"/>
              <a:t>//Cân bằng khi cây bị lêch về bên phải</a:t>
            </a:r>
          </a:p>
          <a:p>
            <a:r>
              <a:rPr lang="en-US" altLang="en-US" sz="1900" b="1">
                <a:solidFill>
                  <a:srgbClr val="000000"/>
                </a:solidFill>
              </a:rPr>
              <a:t>{	</a:t>
            </a:r>
          </a:p>
          <a:p>
            <a:r>
              <a:rPr lang="en-US" altLang="en-US" sz="1900" b="1">
                <a:solidFill>
                  <a:srgbClr val="000000"/>
                </a:solidFill>
              </a:rPr>
              <a:t>	</a:t>
            </a:r>
            <a:r>
              <a:rPr lang="en-US" altLang="en-US" sz="1900" b="1">
                <a:solidFill>
                  <a:srgbClr val="0000FF"/>
                </a:solidFill>
              </a:rPr>
              <a:t>AVLNode</a:t>
            </a:r>
            <a:r>
              <a:rPr lang="en-US" altLang="en-US" sz="1900" b="1">
                <a:solidFill>
                  <a:srgbClr val="000000"/>
                </a:solidFill>
              </a:rPr>
              <a:t>*	T1 = T-&gt;pRight;</a:t>
            </a:r>
          </a:p>
          <a:p>
            <a:r>
              <a:rPr lang="en-US" altLang="en-US" sz="1900" b="1">
                <a:solidFill>
                  <a:srgbClr val="000000"/>
                </a:solidFill>
              </a:rPr>
              <a:t>	</a:t>
            </a:r>
          </a:p>
          <a:p>
            <a:r>
              <a:rPr lang="en-US" altLang="en-US" sz="1900" b="1">
                <a:solidFill>
                  <a:srgbClr val="0000FF"/>
                </a:solidFill>
              </a:rPr>
              <a:t>	switch</a:t>
            </a:r>
            <a:r>
              <a:rPr lang="en-US" altLang="en-US" sz="1900" b="1">
                <a:solidFill>
                  <a:srgbClr val="000000"/>
                </a:solidFill>
              </a:rPr>
              <a:t>(T1-&gt;balFactor)		{</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LH</a:t>
            </a:r>
            <a:r>
              <a:rPr lang="en-US" altLang="en-US" sz="1900" b="1">
                <a:solidFill>
                  <a:srgbClr val="000000"/>
                </a:solidFill>
              </a:rPr>
              <a:t>:	</a:t>
            </a:r>
            <a:r>
              <a:rPr lang="en-US" altLang="en-US" sz="1900" b="1">
                <a:solidFill>
                  <a:srgbClr val="FF0000"/>
                </a:solidFill>
              </a:rPr>
              <a:t>rotateRL</a:t>
            </a:r>
            <a:r>
              <a:rPr lang="en-US" altLang="en-US" sz="1900" b="1">
                <a:solidFill>
                  <a:srgbClr val="000000"/>
                </a:solidFill>
              </a:rPr>
              <a:t>(T); </a:t>
            </a:r>
            <a:r>
              <a:rPr lang="en-US" altLang="en-US" sz="1900" b="1">
                <a:solidFill>
                  <a:srgbClr val="0000FF"/>
                </a:solidFill>
              </a:rPr>
              <a:t>return</a:t>
            </a:r>
            <a:r>
              <a:rPr lang="en-US" altLang="en-US" sz="1900" b="1">
                <a:solidFill>
                  <a:srgbClr val="000000"/>
                </a:solidFill>
              </a:rPr>
              <a:t> 2;</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EH</a:t>
            </a:r>
            <a:r>
              <a:rPr lang="en-US" altLang="en-US" sz="1900" b="1">
                <a:solidFill>
                  <a:srgbClr val="000000"/>
                </a:solidFill>
              </a:rPr>
              <a:t>:	</a:t>
            </a:r>
            <a:r>
              <a:rPr lang="en-US" altLang="en-US" sz="1900" b="1">
                <a:solidFill>
                  <a:srgbClr val="FF0000"/>
                </a:solidFill>
              </a:rPr>
              <a:t>rotateRR</a:t>
            </a:r>
            <a:r>
              <a:rPr lang="en-US" altLang="en-US" sz="1900" b="1">
                <a:solidFill>
                  <a:srgbClr val="000000"/>
                </a:solidFill>
              </a:rPr>
              <a:t>(T); </a:t>
            </a:r>
            <a:r>
              <a:rPr lang="en-US" altLang="en-US" sz="1900" b="1">
                <a:solidFill>
                  <a:srgbClr val="0000FF"/>
                </a:solidFill>
              </a:rPr>
              <a:t>return</a:t>
            </a:r>
            <a:r>
              <a:rPr lang="en-US" altLang="en-US" sz="1900" b="1">
                <a:solidFill>
                  <a:srgbClr val="000000"/>
                </a:solidFill>
              </a:rPr>
              <a:t> 1;</a:t>
            </a:r>
          </a:p>
          <a:p>
            <a:r>
              <a:rPr lang="en-US" altLang="en-US" sz="1900" b="1">
                <a:solidFill>
                  <a:srgbClr val="000000"/>
                </a:solidFill>
              </a:rPr>
              <a:t>	</a:t>
            </a:r>
            <a:r>
              <a:rPr lang="en-US" altLang="en-US" sz="1900" b="1">
                <a:solidFill>
                  <a:srgbClr val="0000FF"/>
                </a:solidFill>
              </a:rPr>
              <a:t>case</a:t>
            </a:r>
            <a:r>
              <a:rPr lang="en-US" altLang="en-US" sz="1900" b="1">
                <a:solidFill>
                  <a:srgbClr val="000000"/>
                </a:solidFill>
              </a:rPr>
              <a:t> </a:t>
            </a:r>
            <a:r>
              <a:rPr lang="en-US" altLang="en-US" sz="1900" b="1">
                <a:solidFill>
                  <a:srgbClr val="A000A0"/>
                </a:solidFill>
              </a:rPr>
              <a:t>RH</a:t>
            </a:r>
            <a:r>
              <a:rPr lang="en-US" altLang="en-US" sz="1900" b="1">
                <a:solidFill>
                  <a:srgbClr val="000000"/>
                </a:solidFill>
              </a:rPr>
              <a:t>:	</a:t>
            </a:r>
            <a:r>
              <a:rPr lang="en-US" altLang="en-US" sz="1900" b="1">
                <a:solidFill>
                  <a:srgbClr val="FF0000"/>
                </a:solidFill>
              </a:rPr>
              <a:t>rotateRR</a:t>
            </a:r>
            <a:r>
              <a:rPr lang="en-US" altLang="en-US" sz="1900" b="1">
                <a:solidFill>
                  <a:srgbClr val="000000"/>
                </a:solidFill>
              </a:rPr>
              <a:t>(T); </a:t>
            </a:r>
            <a:r>
              <a:rPr lang="en-US" altLang="en-US" sz="1900" b="1">
                <a:solidFill>
                  <a:srgbClr val="0000FF"/>
                </a:solidFill>
              </a:rPr>
              <a:t>return</a:t>
            </a:r>
            <a:r>
              <a:rPr lang="en-US" altLang="en-US" sz="1900" b="1">
                <a:solidFill>
                  <a:srgbClr val="000000"/>
                </a:solidFill>
              </a:rPr>
              <a:t> 2;</a:t>
            </a:r>
          </a:p>
          <a:p>
            <a:r>
              <a:rPr lang="en-US" altLang="en-US" sz="1900" b="1">
                <a:solidFill>
                  <a:srgbClr val="000000"/>
                </a:solidFill>
              </a:rPr>
              <a:t>	}</a:t>
            </a:r>
          </a:p>
          <a:p>
            <a:r>
              <a:rPr lang="en-US" altLang="en-US" sz="1900" b="1">
                <a:solidFill>
                  <a:srgbClr val="000000"/>
                </a:solidFill>
              </a:rPr>
              <a:t>	</a:t>
            </a:r>
            <a:r>
              <a:rPr lang="en-US" altLang="en-US" sz="1900" b="1">
                <a:solidFill>
                  <a:srgbClr val="0000FF"/>
                </a:solidFill>
              </a:rPr>
              <a:t>return</a:t>
            </a:r>
            <a:r>
              <a:rPr lang="en-US" altLang="en-US" sz="1900" b="1">
                <a:solidFill>
                  <a:srgbClr val="000000"/>
                </a:solidFill>
              </a:rPr>
              <a:t> 0;</a:t>
            </a:r>
          </a:p>
          <a:p>
            <a:r>
              <a:rPr lang="en-US" altLang="en-US" sz="1900" b="1">
                <a:solidFill>
                  <a:srgbClr val="000000"/>
                </a:solidFill>
              </a:rPr>
              <a:t>}</a:t>
            </a:r>
          </a:p>
        </p:txBody>
      </p:sp>
    </p:spTree>
    <p:extLst>
      <p:ext uri="{BB962C8B-B14F-4D97-AF65-F5344CB8AC3E}">
        <p14:creationId xmlns:p14="http://schemas.microsoft.com/office/powerpoint/2010/main" val="22727255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AVL Tree</a:t>
            </a:r>
          </a:p>
        </p:txBody>
      </p:sp>
      <p:sp>
        <p:nvSpPr>
          <p:cNvPr id="14336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A2B25B-D296-460A-B0D1-AE58CBAF66A8}" type="slidenum">
              <a:rPr lang="en-US" altLang="en-US">
                <a:solidFill>
                  <a:srgbClr val="FFFFFF"/>
                </a:solidFill>
              </a:rPr>
              <a:pPr eaLnBrk="1" hangingPunct="1"/>
              <a:t>45</a:t>
            </a:fld>
            <a:endParaRPr lang="en-US" altLang="en-US">
              <a:solidFill>
                <a:srgbClr val="FFFFFF"/>
              </a:solidFill>
            </a:endParaRPr>
          </a:p>
        </p:txBody>
      </p:sp>
      <p:sp>
        <p:nvSpPr>
          <p:cNvPr id="143364" name="Rectangle 3"/>
          <p:cNvSpPr>
            <a:spLocks noGrp="1" noChangeArrowheads="1"/>
          </p:cNvSpPr>
          <p:nvPr>
            <p:ph sz="quarter" idx="1"/>
          </p:nvPr>
        </p:nvSpPr>
        <p:spPr>
          <a:xfrm>
            <a:off x="612775" y="1600200"/>
            <a:ext cx="8153400" cy="4495800"/>
          </a:xfrm>
        </p:spPr>
        <p:txBody>
          <a:bodyPr/>
          <a:lstStyle/>
          <a:p>
            <a:pPr eaLnBrk="1" hangingPunct="1"/>
            <a:r>
              <a:rPr lang="en-US" altLang="en-US" smtClean="0"/>
              <a:t>Nhận xét:</a:t>
            </a:r>
          </a:p>
          <a:p>
            <a:pPr marL="742950" lvl="1" indent="-285750" eaLnBrk="1" hangingPunct="1"/>
            <a:r>
              <a:rPr lang="en-US" altLang="en-US" sz="2400" smtClean="0"/>
              <a:t>Thao tác thêm một nút có độ phức tạp O(1)</a:t>
            </a:r>
          </a:p>
          <a:p>
            <a:pPr marL="742950" lvl="1" indent="-285750" eaLnBrk="1" hangingPunct="1"/>
            <a:r>
              <a:rPr lang="en-US" altLang="en-US" sz="2400" smtClean="0"/>
              <a:t>Thao tác hủy một nút có độ phức tạp O(h)</a:t>
            </a:r>
          </a:p>
          <a:p>
            <a:pPr marL="742950" lvl="1" indent="-285750" eaLnBrk="1" hangingPunct="1"/>
            <a:r>
              <a:rPr lang="en-US" altLang="en-US" sz="2400" smtClean="0"/>
              <a:t>Với cây cân bằng trung bình 2 lần thêm vào cây thì cần một lần cân bằng lại; 5 lần hủy thì cần một lần cân bằng lại</a:t>
            </a:r>
          </a:p>
        </p:txBody>
      </p:sp>
    </p:spTree>
    <p:extLst>
      <p:ext uri="{BB962C8B-B14F-4D97-AF65-F5344CB8AC3E}">
        <p14:creationId xmlns:p14="http://schemas.microsoft.com/office/powerpoint/2010/main" val="354842666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09600" y="228600"/>
            <a:ext cx="8153400" cy="990600"/>
          </a:xfrm>
        </p:spPr>
        <p:txBody>
          <a:bodyPr/>
          <a:lstStyle/>
          <a:p>
            <a:pPr eaLnBrk="1" hangingPunct="1"/>
            <a:r>
              <a:rPr lang="en-US" altLang="en-US" smtClean="0">
                <a:solidFill>
                  <a:schemeClr val="tx1"/>
                </a:solidFill>
              </a:rPr>
              <a:t>AVL Tree</a:t>
            </a:r>
          </a:p>
        </p:txBody>
      </p:sp>
      <p:sp>
        <p:nvSpPr>
          <p:cNvPr id="144388" name="Rectangle 3"/>
          <p:cNvSpPr>
            <a:spLocks noGrp="1" noChangeArrowheads="1"/>
          </p:cNvSpPr>
          <p:nvPr>
            <p:ph type="body" idx="1"/>
          </p:nvPr>
        </p:nvSpPr>
        <p:spPr>
          <a:xfrm>
            <a:off x="612775" y="1600200"/>
            <a:ext cx="8153400" cy="4525963"/>
          </a:xfrm>
        </p:spPr>
        <p:txBody>
          <a:bodyPr/>
          <a:lstStyle/>
          <a:p>
            <a:pPr eaLnBrk="1" hangingPunct="1"/>
            <a:r>
              <a:rPr lang="en-US" altLang="en-US" smtClean="0"/>
              <a:t>Nhận xét:</a:t>
            </a:r>
          </a:p>
          <a:p>
            <a:pPr lvl="1" eaLnBrk="1" hangingPunct="1"/>
            <a:r>
              <a:rPr lang="en-US" altLang="en-US" smtClean="0"/>
              <a:t>Việc hủy 1 nút có thể phải cân bằng dây chuyền các nút từ gốc cho đên phần tử bị hủy trong khi thêm vào chỉ cần 1 lần cân bằng cục bộ</a:t>
            </a:r>
          </a:p>
          <a:p>
            <a:pPr lvl="1" eaLnBrk="1" hangingPunct="1"/>
            <a:r>
              <a:rPr lang="en-US" altLang="en-US" smtClean="0"/>
              <a:t>Độ dài đường tìm kiếm trung bình trong cây cân bằng gần bằng cây cân bằng hoàn toàn log</a:t>
            </a:r>
            <a:r>
              <a:rPr lang="en-US" altLang="en-US" baseline="-25000" smtClean="0"/>
              <a:t>2</a:t>
            </a:r>
            <a:r>
              <a:rPr lang="en-US" altLang="en-US" smtClean="0"/>
              <a:t>n, nhưng việc cân bằng lại đơn giản hơn nhiều</a:t>
            </a:r>
          </a:p>
          <a:p>
            <a:pPr lvl="1" eaLnBrk="1" hangingPunct="1"/>
            <a:r>
              <a:rPr lang="en-US" altLang="en-US" smtClean="0"/>
              <a:t>Một cây cân bằng không bao giờ cao hơn 45% cây cân bằng hoàn toàn tương ứng dù số nút trên cây là bao nhiêu</a:t>
            </a:r>
          </a:p>
        </p:txBody>
      </p:sp>
      <p:sp>
        <p:nvSpPr>
          <p:cNvPr id="144387"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32B1B8-F91D-4E41-8033-B4D4DD7DA426}" type="slidenum">
              <a:rPr lang="en-US" altLang="en-US">
                <a:solidFill>
                  <a:srgbClr val="FFFFFF"/>
                </a:solidFill>
              </a:rPr>
              <a:pPr eaLnBrk="1" hangingPunct="1"/>
              <a:t>46</a:t>
            </a:fld>
            <a:endParaRPr lang="en-US" altLang="en-US">
              <a:solidFill>
                <a:srgbClr val="FFFFFF"/>
              </a:solidFill>
            </a:endParaRPr>
          </a:p>
        </p:txBody>
      </p:sp>
    </p:spTree>
    <p:extLst>
      <p:ext uri="{BB962C8B-B14F-4D97-AF65-F5344CB8AC3E}">
        <p14:creationId xmlns:p14="http://schemas.microsoft.com/office/powerpoint/2010/main" val="253344017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 in C++</a:t>
            </a:r>
            <a:endParaRPr lang="en-US"/>
          </a:p>
        </p:txBody>
      </p:sp>
      <p:sp>
        <p:nvSpPr>
          <p:cNvPr id="3" name="Content Placeholder 2"/>
          <p:cNvSpPr>
            <a:spLocks noGrp="1"/>
          </p:cNvSpPr>
          <p:nvPr>
            <p:ph idx="1"/>
          </p:nvPr>
        </p:nvSpPr>
        <p:spPr/>
        <p:txBody>
          <a:bodyPr/>
          <a:lstStyle/>
          <a:p>
            <a:r>
              <a:rPr lang="en-US"/>
              <a:t>Sets are containers that store unique elements following a </a:t>
            </a:r>
            <a:r>
              <a:rPr lang="en-US" b="1">
                <a:solidFill>
                  <a:srgbClr val="FF0000"/>
                </a:solidFill>
              </a:rPr>
              <a:t>specific order</a:t>
            </a:r>
            <a:r>
              <a:rPr lang="en-US"/>
              <a:t>.</a:t>
            </a:r>
          </a:p>
          <a:p>
            <a:r>
              <a:rPr lang="en-US"/>
              <a:t>In a set, the value of an element also identifies it (the value is itself the </a:t>
            </a:r>
            <a:r>
              <a:rPr lang="en-US" i="1"/>
              <a:t>key</a:t>
            </a:r>
            <a:r>
              <a:rPr lang="en-US"/>
              <a:t>, of type T), and each value must be </a:t>
            </a:r>
            <a:r>
              <a:rPr lang="en-US" b="1">
                <a:solidFill>
                  <a:srgbClr val="FF0000"/>
                </a:solidFill>
              </a:rPr>
              <a:t>unique</a:t>
            </a:r>
            <a:r>
              <a:rPr lang="en-US"/>
              <a:t>. </a:t>
            </a:r>
          </a:p>
          <a:p>
            <a:r>
              <a:rPr lang="en-US"/>
              <a:t>The value of the elements in a set</a:t>
            </a:r>
            <a:r>
              <a:rPr lang="en-US" b="1">
                <a:solidFill>
                  <a:srgbClr val="FF0000"/>
                </a:solidFill>
              </a:rPr>
              <a:t> cannot be modified</a:t>
            </a:r>
            <a:r>
              <a:rPr lang="en-US"/>
              <a:t> once in the container (the elements are always const), but they can be inserted or removed from the container</a:t>
            </a:r>
            <a:r>
              <a:rPr lang="en-US" smtClean="0"/>
              <a:t>.</a:t>
            </a:r>
            <a:endParaRPr lang="en-US"/>
          </a:p>
        </p:txBody>
      </p:sp>
      <p:sp>
        <p:nvSpPr>
          <p:cNvPr id="4" name="Slide Number Placeholder 3"/>
          <p:cNvSpPr>
            <a:spLocks noGrp="1"/>
          </p:cNvSpPr>
          <p:nvPr>
            <p:ph type="sldNum" sz="quarter" idx="12"/>
          </p:nvPr>
        </p:nvSpPr>
        <p:spPr/>
        <p:txBody>
          <a:bodyPr/>
          <a:lstStyle/>
          <a:p>
            <a:pPr>
              <a:defRPr/>
            </a:pPr>
            <a:fld id="{75514897-2CD3-4C86-831B-0AB1BD6E92CA}" type="slidenum">
              <a:rPr lang="en-US" smtClean="0"/>
              <a:pPr>
                <a:defRPr/>
              </a:pPr>
              <a:t>47</a:t>
            </a:fld>
            <a:endParaRPr lang="en-US" dirty="0"/>
          </a:p>
        </p:txBody>
      </p:sp>
    </p:spTree>
    <p:extLst>
      <p:ext uri="{BB962C8B-B14F-4D97-AF65-F5344CB8AC3E}">
        <p14:creationId xmlns:p14="http://schemas.microsoft.com/office/powerpoint/2010/main" val="38158641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Some basic </a:t>
            </a:r>
            <a:r>
              <a:rPr lang="en-US" b="1" smtClean="0"/>
              <a:t>functions</a:t>
            </a:r>
            <a:endParaRPr lang="en-US"/>
          </a:p>
        </p:txBody>
      </p:sp>
      <p:sp>
        <p:nvSpPr>
          <p:cNvPr id="3" name="Content Placeholder 2"/>
          <p:cNvSpPr>
            <a:spLocks noGrp="1"/>
          </p:cNvSpPr>
          <p:nvPr>
            <p:ph idx="1"/>
          </p:nvPr>
        </p:nvSpPr>
        <p:spPr/>
        <p:txBody>
          <a:bodyPr>
            <a:normAutofit/>
          </a:bodyPr>
          <a:lstStyle/>
          <a:p>
            <a:pPr lvl="0" fontAlgn="base"/>
            <a:r>
              <a:rPr lang="en-US">
                <a:hlinkClick r:id="rId2"/>
              </a:rPr>
              <a:t>begin()</a:t>
            </a:r>
            <a:r>
              <a:rPr lang="en-US"/>
              <a:t> – Returns an iterator to the first element in the set.</a:t>
            </a:r>
          </a:p>
          <a:p>
            <a:pPr lvl="0" fontAlgn="base"/>
            <a:r>
              <a:rPr lang="en-US">
                <a:hlinkClick r:id="rId2"/>
              </a:rPr>
              <a:t>end()</a:t>
            </a:r>
            <a:r>
              <a:rPr lang="en-US"/>
              <a:t> – Returns an iterator to the theoretical element that follows last element in the set.</a:t>
            </a:r>
          </a:p>
          <a:p>
            <a:pPr lvl="0" fontAlgn="base"/>
            <a:r>
              <a:rPr lang="en-US">
                <a:hlinkClick r:id="rId3"/>
              </a:rPr>
              <a:t>size()</a:t>
            </a:r>
            <a:r>
              <a:rPr lang="en-US"/>
              <a:t> – Returns the number of elements in the set.</a:t>
            </a:r>
          </a:p>
          <a:p>
            <a:pPr lvl="0" fontAlgn="base"/>
            <a:r>
              <a:rPr lang="en-US" smtClean="0">
                <a:hlinkClick r:id="rId4"/>
              </a:rPr>
              <a:t>empty</a:t>
            </a:r>
            <a:r>
              <a:rPr lang="en-US">
                <a:hlinkClick r:id="rId4"/>
              </a:rPr>
              <a:t>()</a:t>
            </a:r>
            <a:r>
              <a:rPr lang="en-US"/>
              <a:t> – Returns whether the set is empty</a:t>
            </a:r>
            <a:r>
              <a:rPr lang="en-US" smtClean="0"/>
              <a:t>.</a:t>
            </a:r>
            <a:endParaRPr lang="en-US"/>
          </a:p>
          <a:p>
            <a:endParaRPr lang="en-US"/>
          </a:p>
        </p:txBody>
      </p:sp>
      <p:sp>
        <p:nvSpPr>
          <p:cNvPr id="4" name="Slide Number Placeholder 3"/>
          <p:cNvSpPr>
            <a:spLocks noGrp="1"/>
          </p:cNvSpPr>
          <p:nvPr>
            <p:ph type="sldNum" sz="quarter" idx="12"/>
          </p:nvPr>
        </p:nvSpPr>
        <p:spPr/>
        <p:txBody>
          <a:bodyPr/>
          <a:lstStyle/>
          <a:p>
            <a:pPr>
              <a:defRPr/>
            </a:pPr>
            <a:fld id="{75514897-2CD3-4C86-831B-0AB1BD6E92CA}" type="slidenum">
              <a:rPr lang="en-US" smtClean="0"/>
              <a:pPr>
                <a:defRPr/>
              </a:pPr>
              <a:t>48</a:t>
            </a:fld>
            <a:endParaRPr lang="en-US" dirty="0"/>
          </a:p>
        </p:txBody>
      </p:sp>
    </p:spTree>
    <p:extLst>
      <p:ext uri="{BB962C8B-B14F-4D97-AF65-F5344CB8AC3E}">
        <p14:creationId xmlns:p14="http://schemas.microsoft.com/office/powerpoint/2010/main" val="8019429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Some basic </a:t>
            </a:r>
            <a:r>
              <a:rPr lang="en-US" b="1" smtClean="0"/>
              <a:t>functions</a:t>
            </a:r>
            <a:endParaRPr lang="en-US"/>
          </a:p>
        </p:txBody>
      </p:sp>
      <p:sp>
        <p:nvSpPr>
          <p:cNvPr id="3" name="Content Placeholder 2"/>
          <p:cNvSpPr>
            <a:spLocks noGrp="1"/>
          </p:cNvSpPr>
          <p:nvPr>
            <p:ph idx="1"/>
          </p:nvPr>
        </p:nvSpPr>
        <p:spPr/>
        <p:txBody>
          <a:bodyPr>
            <a:normAutofit/>
          </a:bodyPr>
          <a:lstStyle/>
          <a:p>
            <a:r>
              <a:rPr lang="en-US"/>
              <a:t>Insert	Insert element </a:t>
            </a:r>
          </a:p>
          <a:p>
            <a:r>
              <a:rPr lang="en-US"/>
              <a:t>Erase	</a:t>
            </a:r>
            <a:r>
              <a:rPr lang="en-US" smtClean="0"/>
              <a:t>Erase/ remove </a:t>
            </a:r>
            <a:r>
              <a:rPr lang="en-US"/>
              <a:t>elements </a:t>
            </a:r>
            <a:endParaRPr lang="en-US" smtClean="0"/>
          </a:p>
          <a:p>
            <a:r>
              <a:rPr lang="en-US" smtClean="0"/>
              <a:t>Clear</a:t>
            </a:r>
            <a:r>
              <a:rPr lang="en-US"/>
              <a:t>	Removes all the elements from the </a:t>
            </a:r>
            <a:r>
              <a:rPr lang="en-US" smtClean="0"/>
              <a:t>set</a:t>
            </a:r>
            <a:endParaRPr lang="en-US"/>
          </a:p>
          <a:p>
            <a:endParaRPr lang="en-US"/>
          </a:p>
        </p:txBody>
      </p:sp>
      <p:sp>
        <p:nvSpPr>
          <p:cNvPr id="4" name="Slide Number Placeholder 3"/>
          <p:cNvSpPr>
            <a:spLocks noGrp="1"/>
          </p:cNvSpPr>
          <p:nvPr>
            <p:ph type="sldNum" sz="quarter" idx="12"/>
          </p:nvPr>
        </p:nvSpPr>
        <p:spPr/>
        <p:txBody>
          <a:bodyPr/>
          <a:lstStyle/>
          <a:p>
            <a:pPr>
              <a:defRPr/>
            </a:pPr>
            <a:fld id="{75514897-2CD3-4C86-831B-0AB1BD6E92CA}" type="slidenum">
              <a:rPr lang="en-US" smtClean="0"/>
              <a:pPr>
                <a:defRPr/>
              </a:pPr>
              <a:t>49</a:t>
            </a:fld>
            <a:endParaRPr lang="en-US" dirty="0"/>
          </a:p>
        </p:txBody>
      </p:sp>
    </p:spTree>
    <p:extLst>
      <p:ext uri="{BB962C8B-B14F-4D97-AF65-F5344CB8AC3E}">
        <p14:creationId xmlns:p14="http://schemas.microsoft.com/office/powerpoint/2010/main" val="1348562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fontAlgn="auto" hangingPunct="1">
              <a:spcAft>
                <a:spcPts val="0"/>
              </a:spcAft>
              <a:defRPr/>
            </a:pPr>
            <a:r>
              <a:rPr lang="en-US" dirty="0" err="1"/>
              <a:t>Khái</a:t>
            </a:r>
            <a:r>
              <a:rPr lang="en-US" dirty="0"/>
              <a:t> </a:t>
            </a:r>
            <a:r>
              <a:rPr lang="en-US" dirty="0" err="1"/>
              <a:t>niệm</a:t>
            </a:r>
            <a:endParaRPr lang="en-US" dirty="0"/>
          </a:p>
        </p:txBody>
      </p:sp>
      <p:sp>
        <p:nvSpPr>
          <p:cNvPr id="4099" name="Rectangle 3"/>
          <p:cNvSpPr>
            <a:spLocks noGrp="1" noChangeArrowheads="1"/>
          </p:cNvSpPr>
          <p:nvPr>
            <p:ph idx="1"/>
          </p:nvPr>
        </p:nvSpPr>
        <p:spPr>
          <a:xfrm>
            <a:off x="4475162" y="1676400"/>
            <a:ext cx="4489451" cy="4848225"/>
          </a:xfrm>
        </p:spPr>
        <p:txBody>
          <a:bodyPr>
            <a:normAutofit lnSpcReduction="10000"/>
          </a:bodyPr>
          <a:lstStyle/>
          <a:p>
            <a:pPr algn="just"/>
            <a:r>
              <a:rPr lang="vi-VN" dirty="0">
                <a:solidFill>
                  <a:srgbClr val="0070C0"/>
                </a:solidFill>
                <a:latin typeface="Times New Roman" panose="02020603050405020304" pitchFamily="18" charset="0"/>
                <a:cs typeface="Times New Roman" panose="02020603050405020304" pitchFamily="18" charset="0"/>
              </a:rPr>
              <a:t>Bậc của một nút: </a:t>
            </a:r>
            <a:r>
              <a:rPr lang="vi-VN" dirty="0">
                <a:latin typeface="Times New Roman" panose="02020603050405020304" pitchFamily="18" charset="0"/>
                <a:cs typeface="Times New Roman" panose="02020603050405020304" pitchFamily="18" charset="0"/>
              </a:rPr>
              <a:t>là số cây con của </a:t>
            </a:r>
            <a:r>
              <a:rPr lang="vi-VN">
                <a:latin typeface="Times New Roman" panose="02020603050405020304" pitchFamily="18" charset="0"/>
                <a:cs typeface="Times New Roman" panose="02020603050405020304" pitchFamily="18" charset="0"/>
              </a:rPr>
              <a:t>nút </a:t>
            </a:r>
            <a:r>
              <a:rPr lang="vi-VN" smtClean="0">
                <a:latin typeface="Times New Roman" panose="02020603050405020304" pitchFamily="18" charset="0"/>
                <a:cs typeface="Times New Roman" panose="02020603050405020304" pitchFamily="18" charset="0"/>
              </a:rPr>
              <a:t>đó</a:t>
            </a:r>
            <a:r>
              <a:rPr lang="en-US" smtClean="0">
                <a:latin typeface="Times New Roman" panose="02020603050405020304" pitchFamily="18" charset="0"/>
                <a:cs typeface="Times New Roman" panose="02020603050405020304" pitchFamily="18" charset="0"/>
              </a:rPr>
              <a:t>. </a:t>
            </a:r>
            <a:r>
              <a:rPr lang="en-US" altLang="en-US"/>
              <a:t>Cây có bậc n thì gọi là cây </a:t>
            </a:r>
            <a:r>
              <a:rPr lang="en-US" altLang="en-US" smtClean="0"/>
              <a:t>n-phân</a:t>
            </a:r>
            <a:r>
              <a:rPr lang="vi-VN"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eaLnBrk="1" hangingPunct="1"/>
            <a:r>
              <a:rPr lang="en-US" dirty="0" err="1">
                <a:solidFill>
                  <a:srgbClr val="0070C0"/>
                </a:solidFill>
                <a:latin typeface="Times New Roman" panose="02020603050405020304" pitchFamily="18" charset="0"/>
                <a:cs typeface="Times New Roman" panose="02020603050405020304" pitchFamily="18" charset="0"/>
              </a:rPr>
              <a:t>Nút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gốc</a:t>
            </a:r>
            <a:r>
              <a:rPr lang="en-US" dirty="0">
                <a:solidFill>
                  <a:srgbClr val="0070C0"/>
                </a:solidFill>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nút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nút</a:t>
            </a:r>
            <a:r>
              <a:rPr lang="en-US" dirty="0" smtClean="0">
                <a:latin typeface="Times New Roman" panose="02020603050405020304" pitchFamily="18" charset="0"/>
                <a:cs typeface="Times New Roman" panose="02020603050405020304" pitchFamily="18" charset="0"/>
              </a:rPr>
              <a:t> cha</a:t>
            </a:r>
          </a:p>
          <a:p>
            <a:pPr algn="just" eaLnBrk="1" hangingPunct="1"/>
            <a:r>
              <a:rPr lang="en-US" dirty="0" err="1">
                <a:solidFill>
                  <a:srgbClr val="0070C0"/>
                </a:solidFill>
                <a:latin typeface="Times New Roman" panose="02020603050405020304" pitchFamily="18" charset="0"/>
                <a:cs typeface="Times New Roman" panose="02020603050405020304" pitchFamily="18" charset="0"/>
              </a:rPr>
              <a:t>Nút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lá</a:t>
            </a:r>
            <a:r>
              <a:rPr lang="en-US" dirty="0">
                <a:solidFill>
                  <a:srgbClr val="0070C0"/>
                </a:solidFill>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nút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bậc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0 </a:t>
            </a:r>
          </a:p>
          <a:p>
            <a:pPr algn="just" eaLnBrk="1" hangingPunct="1"/>
            <a:r>
              <a:rPr lang="en-US" dirty="0" err="1">
                <a:solidFill>
                  <a:srgbClr val="0070C0"/>
                </a:solidFill>
                <a:latin typeface="Times New Roman" panose="02020603050405020304" pitchFamily="18" charset="0"/>
                <a:cs typeface="Times New Roman" panose="02020603050405020304" pitchFamily="18" charset="0"/>
              </a:rPr>
              <a:t>Nút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nhánh</a:t>
            </a:r>
            <a:r>
              <a:rPr lang="en-US" dirty="0">
                <a:solidFill>
                  <a:srgbClr val="0070C0"/>
                </a:solidFill>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nút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bậc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0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gốc</a:t>
            </a:r>
            <a:endParaRPr lang="en-US" dirty="0" smtClean="0">
              <a:latin typeface="Times New Roman" panose="02020603050405020304" pitchFamily="18" charset="0"/>
              <a:cs typeface="Times New Roman" panose="02020603050405020304" pitchFamily="18" charset="0"/>
            </a:endParaRPr>
          </a:p>
        </p:txBody>
      </p:sp>
      <p:sp>
        <p:nvSpPr>
          <p:cNvPr id="12310" name="Slide Number Placeholder 3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CC1BAA8-AC6A-4720-9B49-1C919E42A36C}" type="slidenum">
              <a:rPr lang="en-US" smtClean="0"/>
              <a:pPr eaLnBrk="1" hangingPunct="1"/>
              <a:t>5</a:t>
            </a:fld>
            <a:endParaRPr lang="en-US" smtClean="0"/>
          </a:p>
        </p:txBody>
      </p:sp>
      <p:sp>
        <p:nvSpPr>
          <p:cNvPr id="4119" name="Oval 23"/>
          <p:cNvSpPr>
            <a:spLocks noChangeArrowheads="1"/>
          </p:cNvSpPr>
          <p:nvPr/>
        </p:nvSpPr>
        <p:spPr bwMode="auto">
          <a:xfrm>
            <a:off x="1979613" y="249078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4120" name="Oval 24"/>
          <p:cNvSpPr>
            <a:spLocks noChangeArrowheads="1"/>
          </p:cNvSpPr>
          <p:nvPr/>
        </p:nvSpPr>
        <p:spPr bwMode="auto">
          <a:xfrm>
            <a:off x="827088" y="3282950"/>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4121" name="Oval 25"/>
          <p:cNvSpPr>
            <a:spLocks noChangeArrowheads="1"/>
          </p:cNvSpPr>
          <p:nvPr/>
        </p:nvSpPr>
        <p:spPr bwMode="auto">
          <a:xfrm>
            <a:off x="3203575" y="3282950"/>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4122" name="Oval 26"/>
          <p:cNvSpPr>
            <a:spLocks noChangeArrowheads="1"/>
          </p:cNvSpPr>
          <p:nvPr/>
        </p:nvSpPr>
        <p:spPr bwMode="auto">
          <a:xfrm>
            <a:off x="107950" y="41481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4123" name="Oval 27"/>
          <p:cNvSpPr>
            <a:spLocks noChangeArrowheads="1"/>
          </p:cNvSpPr>
          <p:nvPr/>
        </p:nvSpPr>
        <p:spPr bwMode="auto">
          <a:xfrm>
            <a:off x="1690688" y="41481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4124" name="Oval 28"/>
          <p:cNvSpPr>
            <a:spLocks noChangeArrowheads="1"/>
          </p:cNvSpPr>
          <p:nvPr/>
        </p:nvSpPr>
        <p:spPr bwMode="auto">
          <a:xfrm>
            <a:off x="2482850" y="41481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4125" name="Oval 29"/>
          <p:cNvSpPr>
            <a:spLocks noChangeArrowheads="1"/>
          </p:cNvSpPr>
          <p:nvPr/>
        </p:nvSpPr>
        <p:spPr bwMode="auto">
          <a:xfrm>
            <a:off x="3922713" y="41481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4126" name="Oval 30"/>
          <p:cNvSpPr>
            <a:spLocks noChangeArrowheads="1"/>
          </p:cNvSpPr>
          <p:nvPr/>
        </p:nvSpPr>
        <p:spPr bwMode="auto">
          <a:xfrm>
            <a:off x="2916238" y="50117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4127" name="Oval 31"/>
          <p:cNvSpPr>
            <a:spLocks noChangeArrowheads="1"/>
          </p:cNvSpPr>
          <p:nvPr/>
        </p:nvSpPr>
        <p:spPr bwMode="auto">
          <a:xfrm>
            <a:off x="1258888" y="50117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2301" name="Line 32"/>
          <p:cNvSpPr>
            <a:spLocks noChangeShapeType="1"/>
          </p:cNvSpPr>
          <p:nvPr/>
        </p:nvSpPr>
        <p:spPr bwMode="auto">
          <a:xfrm flipH="1">
            <a:off x="1258888" y="2852738"/>
            <a:ext cx="792162" cy="5032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Line 33"/>
          <p:cNvSpPr>
            <a:spLocks noChangeShapeType="1"/>
          </p:cNvSpPr>
          <p:nvPr/>
        </p:nvSpPr>
        <p:spPr bwMode="auto">
          <a:xfrm>
            <a:off x="2436813" y="2865438"/>
            <a:ext cx="838200" cy="4905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3" name="Line 34"/>
          <p:cNvSpPr>
            <a:spLocks noChangeShapeType="1"/>
          </p:cNvSpPr>
          <p:nvPr/>
        </p:nvSpPr>
        <p:spPr bwMode="auto">
          <a:xfrm flipH="1">
            <a:off x="466725" y="3716338"/>
            <a:ext cx="433388" cy="5032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Line 35"/>
          <p:cNvSpPr>
            <a:spLocks noChangeShapeType="1"/>
          </p:cNvSpPr>
          <p:nvPr/>
        </p:nvSpPr>
        <p:spPr bwMode="auto">
          <a:xfrm>
            <a:off x="1258888" y="3716338"/>
            <a:ext cx="504825" cy="5032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36"/>
          <p:cNvSpPr>
            <a:spLocks noChangeShapeType="1"/>
          </p:cNvSpPr>
          <p:nvPr/>
        </p:nvSpPr>
        <p:spPr bwMode="auto">
          <a:xfrm flipH="1">
            <a:off x="1619250" y="4652963"/>
            <a:ext cx="215900" cy="4318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37"/>
          <p:cNvSpPr>
            <a:spLocks noChangeShapeType="1"/>
          </p:cNvSpPr>
          <p:nvPr/>
        </p:nvSpPr>
        <p:spPr bwMode="auto">
          <a:xfrm flipH="1">
            <a:off x="2916238" y="3716338"/>
            <a:ext cx="431800" cy="5032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38"/>
          <p:cNvSpPr>
            <a:spLocks noChangeShapeType="1"/>
          </p:cNvSpPr>
          <p:nvPr/>
        </p:nvSpPr>
        <p:spPr bwMode="auto">
          <a:xfrm>
            <a:off x="3635375" y="3716338"/>
            <a:ext cx="431800" cy="5032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39"/>
          <p:cNvSpPr>
            <a:spLocks noChangeShapeType="1"/>
          </p:cNvSpPr>
          <p:nvPr/>
        </p:nvSpPr>
        <p:spPr bwMode="auto">
          <a:xfrm>
            <a:off x="2843213" y="4579938"/>
            <a:ext cx="215900" cy="5048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49"/>
          <p:cNvGrpSpPr>
            <a:grpSpLocks/>
          </p:cNvGrpSpPr>
          <p:nvPr/>
        </p:nvGrpSpPr>
        <p:grpSpPr bwMode="auto">
          <a:xfrm>
            <a:off x="611188" y="2486025"/>
            <a:ext cx="3395662" cy="2965450"/>
            <a:chOff x="385" y="1566"/>
            <a:chExt cx="2139" cy="1868"/>
          </a:xfrm>
        </p:grpSpPr>
        <p:sp>
          <p:nvSpPr>
            <p:cNvPr id="12311" name="Text Box 40"/>
            <p:cNvSpPr txBox="1">
              <a:spLocks noChangeArrowheads="1"/>
            </p:cNvSpPr>
            <p:nvPr/>
          </p:nvSpPr>
          <p:spPr bwMode="auto">
            <a:xfrm>
              <a:off x="1565" y="156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atin typeface="Times New Roman" pitchFamily="18" charset="0"/>
                </a:rPr>
                <a:t>2</a:t>
              </a:r>
            </a:p>
          </p:txBody>
        </p:sp>
        <p:sp>
          <p:nvSpPr>
            <p:cNvPr id="12312" name="Text Box 41"/>
            <p:cNvSpPr txBox="1">
              <a:spLocks noChangeArrowheads="1"/>
            </p:cNvSpPr>
            <p:nvPr/>
          </p:nvSpPr>
          <p:spPr bwMode="auto">
            <a:xfrm>
              <a:off x="2336" y="206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atin typeface="Times New Roman" pitchFamily="18" charset="0"/>
                </a:rPr>
                <a:t>2</a:t>
              </a:r>
            </a:p>
          </p:txBody>
        </p:sp>
        <p:sp>
          <p:nvSpPr>
            <p:cNvPr id="12313" name="Text Box 42"/>
            <p:cNvSpPr txBox="1">
              <a:spLocks noChangeArrowheads="1"/>
            </p:cNvSpPr>
            <p:nvPr/>
          </p:nvSpPr>
          <p:spPr bwMode="auto">
            <a:xfrm>
              <a:off x="839" y="211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atin typeface="Times New Roman" pitchFamily="18" charset="0"/>
                </a:rPr>
                <a:t>2</a:t>
              </a:r>
            </a:p>
          </p:txBody>
        </p:sp>
        <p:sp>
          <p:nvSpPr>
            <p:cNvPr id="12314" name="Text Box 43"/>
            <p:cNvSpPr txBox="1">
              <a:spLocks noChangeArrowheads="1"/>
            </p:cNvSpPr>
            <p:nvPr/>
          </p:nvSpPr>
          <p:spPr bwMode="auto">
            <a:xfrm>
              <a:off x="1876" y="265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atin typeface="Times New Roman" pitchFamily="18" charset="0"/>
                </a:rPr>
                <a:t>1</a:t>
              </a:r>
            </a:p>
          </p:txBody>
        </p:sp>
        <p:sp>
          <p:nvSpPr>
            <p:cNvPr id="12315" name="Text Box 44"/>
            <p:cNvSpPr txBox="1">
              <a:spLocks noChangeArrowheads="1"/>
            </p:cNvSpPr>
            <p:nvPr/>
          </p:nvSpPr>
          <p:spPr bwMode="auto">
            <a:xfrm>
              <a:off x="884" y="265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atin typeface="Times New Roman" pitchFamily="18" charset="0"/>
                </a:rPr>
                <a:t>1</a:t>
              </a:r>
            </a:p>
          </p:txBody>
        </p:sp>
        <p:sp>
          <p:nvSpPr>
            <p:cNvPr id="12316" name="Text Box 45"/>
            <p:cNvSpPr txBox="1">
              <a:spLocks noChangeArrowheads="1"/>
            </p:cNvSpPr>
            <p:nvPr/>
          </p:nvSpPr>
          <p:spPr bwMode="auto">
            <a:xfrm>
              <a:off x="385" y="265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atin typeface="Times New Roman" pitchFamily="18" charset="0"/>
                </a:rPr>
                <a:t>0</a:t>
              </a:r>
            </a:p>
          </p:txBody>
        </p:sp>
        <p:sp>
          <p:nvSpPr>
            <p:cNvPr id="12317" name="Text Box 46"/>
            <p:cNvSpPr txBox="1">
              <a:spLocks noChangeArrowheads="1"/>
            </p:cNvSpPr>
            <p:nvPr/>
          </p:nvSpPr>
          <p:spPr bwMode="auto">
            <a:xfrm>
              <a:off x="1104" y="320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atin typeface="Times New Roman" pitchFamily="18" charset="0"/>
                </a:rPr>
                <a:t>0</a:t>
              </a:r>
            </a:p>
          </p:txBody>
        </p:sp>
        <p:sp>
          <p:nvSpPr>
            <p:cNvPr id="12318" name="Text Box 47"/>
            <p:cNvSpPr txBox="1">
              <a:spLocks noChangeArrowheads="1"/>
            </p:cNvSpPr>
            <p:nvPr/>
          </p:nvSpPr>
          <p:spPr bwMode="auto">
            <a:xfrm>
              <a:off x="2290" y="265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atin typeface="Times New Roman" pitchFamily="18" charset="0"/>
                </a:rPr>
                <a:t>0</a:t>
              </a:r>
            </a:p>
          </p:txBody>
        </p:sp>
        <p:sp>
          <p:nvSpPr>
            <p:cNvPr id="12319" name="Text Box 48"/>
            <p:cNvSpPr txBox="1">
              <a:spLocks noChangeArrowheads="1"/>
            </p:cNvSpPr>
            <p:nvPr/>
          </p:nvSpPr>
          <p:spPr bwMode="auto">
            <a:xfrm>
              <a:off x="2154" y="319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atin typeface="Times New Roman" pitchFamily="18"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xEl>
                                              <p:pRg st="1" end="1"/>
                                            </p:txEl>
                                          </p:spTgt>
                                        </p:tgtEl>
                                        <p:attrNameLst>
                                          <p:attrName>style.visibility</p:attrName>
                                        </p:attrNameLst>
                                      </p:cBhvr>
                                      <p:to>
                                        <p:strVal val="visible"/>
                                      </p:to>
                                    </p:set>
                                  </p:childTnLst>
                                </p:cTn>
                              </p:par>
                              <p:par>
                                <p:cTn id="17" presetID="1" presetClass="emph" presetSubtype="2" repeatCount="indefinite" nodeType="withEffect">
                                  <p:stCondLst>
                                    <p:cond delay="0"/>
                                  </p:stCondLst>
                                  <p:endCondLst>
                                    <p:cond evt="onNext" delay="0">
                                      <p:tgtEl>
                                        <p:sldTgt/>
                                      </p:tgtEl>
                                    </p:cond>
                                  </p:endCondLst>
                                  <p:childTnLst>
                                    <p:animClr clrSpc="rgb" dir="cw">
                                      <p:cBhvr>
                                        <p:cTn id="18" dur="500" fill="hold"/>
                                        <p:tgtEl>
                                          <p:spTgt spid="4119"/>
                                        </p:tgtEl>
                                        <p:attrNameLst>
                                          <p:attrName>fillcolor</p:attrName>
                                        </p:attrNameLst>
                                      </p:cBhvr>
                                      <p:to>
                                        <a:schemeClr val="accent2"/>
                                      </p:to>
                                    </p:animClr>
                                    <p:set>
                                      <p:cBhvr>
                                        <p:cTn id="19" dur="500" fill="hold"/>
                                        <p:tgtEl>
                                          <p:spTgt spid="4119"/>
                                        </p:tgtEl>
                                        <p:attrNameLst>
                                          <p:attrName>fill.type</p:attrName>
                                        </p:attrNameLst>
                                      </p:cBhvr>
                                      <p:to>
                                        <p:strVal val="solid"/>
                                      </p:to>
                                    </p:set>
                                    <p:set>
                                      <p:cBhvr>
                                        <p:cTn id="20" dur="500" fill="hold"/>
                                        <p:tgtEl>
                                          <p:spTgt spid="4119"/>
                                        </p:tgtEl>
                                        <p:attrNameLst>
                                          <p:attrName>fill.on</p:attrName>
                                        </p:attrNameLst>
                                      </p:cBhvr>
                                      <p:to>
                                        <p:strVal val="tru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099">
                                            <p:txEl>
                                              <p:pRg st="2" end="2"/>
                                            </p:txEl>
                                          </p:spTgt>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4119"/>
                                        </p:tgtEl>
                                        <p:attrNameLst>
                                          <p:attrName>style.visibility</p:attrName>
                                        </p:attrNameLst>
                                      </p:cBhvr>
                                      <p:to>
                                        <p:strVal val="visible"/>
                                      </p:to>
                                    </p:set>
                                  </p:childTnLst>
                                </p:cTn>
                              </p:par>
                              <p:par>
                                <p:cTn id="27" presetID="1" presetClass="emph" presetSubtype="2" repeatCount="indefinite" fill="hold" nodeType="withEffect">
                                  <p:stCondLst>
                                    <p:cond delay="0"/>
                                  </p:stCondLst>
                                  <p:endCondLst>
                                    <p:cond evt="onNext" delay="0">
                                      <p:tgtEl>
                                        <p:sldTgt/>
                                      </p:tgtEl>
                                    </p:cond>
                                  </p:endCondLst>
                                  <p:childTnLst>
                                    <p:animClr clrSpc="rgb" dir="cw">
                                      <p:cBhvr>
                                        <p:cTn id="28" dur="500" fill="hold"/>
                                        <p:tgtEl>
                                          <p:spTgt spid="4122"/>
                                        </p:tgtEl>
                                        <p:attrNameLst>
                                          <p:attrName>fillcolor</p:attrName>
                                        </p:attrNameLst>
                                      </p:cBhvr>
                                      <p:to>
                                        <a:schemeClr val="accent2"/>
                                      </p:to>
                                    </p:animClr>
                                    <p:set>
                                      <p:cBhvr>
                                        <p:cTn id="29" dur="500" fill="hold"/>
                                        <p:tgtEl>
                                          <p:spTgt spid="4122"/>
                                        </p:tgtEl>
                                        <p:attrNameLst>
                                          <p:attrName>fill.type</p:attrName>
                                        </p:attrNameLst>
                                      </p:cBhvr>
                                      <p:to>
                                        <p:strVal val="solid"/>
                                      </p:to>
                                    </p:set>
                                    <p:set>
                                      <p:cBhvr>
                                        <p:cTn id="30" dur="500" fill="hold"/>
                                        <p:tgtEl>
                                          <p:spTgt spid="4122"/>
                                        </p:tgtEl>
                                        <p:attrNameLst>
                                          <p:attrName>fill.on</p:attrName>
                                        </p:attrNameLst>
                                      </p:cBhvr>
                                      <p:to>
                                        <p:strVal val="true"/>
                                      </p:to>
                                    </p:set>
                                  </p:childTnLst>
                                </p:cTn>
                              </p:par>
                              <p:par>
                                <p:cTn id="31" presetID="1" presetClass="emph" presetSubtype="2" repeatCount="indefinite" fill="hold" nodeType="withEffect">
                                  <p:stCondLst>
                                    <p:cond delay="0"/>
                                  </p:stCondLst>
                                  <p:endCondLst>
                                    <p:cond evt="onNext" delay="0">
                                      <p:tgtEl>
                                        <p:sldTgt/>
                                      </p:tgtEl>
                                    </p:cond>
                                  </p:endCondLst>
                                  <p:childTnLst>
                                    <p:animClr clrSpc="rgb" dir="cw">
                                      <p:cBhvr>
                                        <p:cTn id="32" dur="500" fill="hold"/>
                                        <p:tgtEl>
                                          <p:spTgt spid="4127"/>
                                        </p:tgtEl>
                                        <p:attrNameLst>
                                          <p:attrName>fillcolor</p:attrName>
                                        </p:attrNameLst>
                                      </p:cBhvr>
                                      <p:to>
                                        <a:schemeClr val="accent2"/>
                                      </p:to>
                                    </p:animClr>
                                    <p:set>
                                      <p:cBhvr>
                                        <p:cTn id="33" dur="500" fill="hold"/>
                                        <p:tgtEl>
                                          <p:spTgt spid="4127"/>
                                        </p:tgtEl>
                                        <p:attrNameLst>
                                          <p:attrName>fill.type</p:attrName>
                                        </p:attrNameLst>
                                      </p:cBhvr>
                                      <p:to>
                                        <p:strVal val="solid"/>
                                      </p:to>
                                    </p:set>
                                    <p:set>
                                      <p:cBhvr>
                                        <p:cTn id="34" dur="500" fill="hold"/>
                                        <p:tgtEl>
                                          <p:spTgt spid="4127"/>
                                        </p:tgtEl>
                                        <p:attrNameLst>
                                          <p:attrName>fill.on</p:attrName>
                                        </p:attrNameLst>
                                      </p:cBhvr>
                                      <p:to>
                                        <p:strVal val="true"/>
                                      </p:to>
                                    </p:set>
                                  </p:childTnLst>
                                </p:cTn>
                              </p:par>
                              <p:par>
                                <p:cTn id="35" presetID="1" presetClass="emph" presetSubtype="2" repeatCount="indefinite" fill="hold" nodeType="withEffect">
                                  <p:stCondLst>
                                    <p:cond delay="0"/>
                                  </p:stCondLst>
                                  <p:endCondLst>
                                    <p:cond evt="onNext" delay="0">
                                      <p:tgtEl>
                                        <p:sldTgt/>
                                      </p:tgtEl>
                                    </p:cond>
                                  </p:endCondLst>
                                  <p:childTnLst>
                                    <p:animClr clrSpc="rgb" dir="cw">
                                      <p:cBhvr>
                                        <p:cTn id="36" dur="500" fill="hold"/>
                                        <p:tgtEl>
                                          <p:spTgt spid="4126"/>
                                        </p:tgtEl>
                                        <p:attrNameLst>
                                          <p:attrName>fillcolor</p:attrName>
                                        </p:attrNameLst>
                                      </p:cBhvr>
                                      <p:to>
                                        <a:schemeClr val="accent2"/>
                                      </p:to>
                                    </p:animClr>
                                    <p:set>
                                      <p:cBhvr>
                                        <p:cTn id="37" dur="500" fill="hold"/>
                                        <p:tgtEl>
                                          <p:spTgt spid="4126"/>
                                        </p:tgtEl>
                                        <p:attrNameLst>
                                          <p:attrName>fill.type</p:attrName>
                                        </p:attrNameLst>
                                      </p:cBhvr>
                                      <p:to>
                                        <p:strVal val="solid"/>
                                      </p:to>
                                    </p:set>
                                    <p:set>
                                      <p:cBhvr>
                                        <p:cTn id="38" dur="500" fill="hold"/>
                                        <p:tgtEl>
                                          <p:spTgt spid="4126"/>
                                        </p:tgtEl>
                                        <p:attrNameLst>
                                          <p:attrName>fill.on</p:attrName>
                                        </p:attrNameLst>
                                      </p:cBhvr>
                                      <p:to>
                                        <p:strVal val="true"/>
                                      </p:to>
                                    </p:set>
                                  </p:childTnLst>
                                </p:cTn>
                              </p:par>
                              <p:par>
                                <p:cTn id="39" presetID="1" presetClass="emph" presetSubtype="2" repeatCount="indefinite" fill="hold" nodeType="withEffect">
                                  <p:stCondLst>
                                    <p:cond delay="0"/>
                                  </p:stCondLst>
                                  <p:endCondLst>
                                    <p:cond evt="onNext" delay="0">
                                      <p:tgtEl>
                                        <p:sldTgt/>
                                      </p:tgtEl>
                                    </p:cond>
                                  </p:endCondLst>
                                  <p:childTnLst>
                                    <p:animClr clrSpc="rgb" dir="cw">
                                      <p:cBhvr>
                                        <p:cTn id="40" dur="500" fill="hold"/>
                                        <p:tgtEl>
                                          <p:spTgt spid="4125"/>
                                        </p:tgtEl>
                                        <p:attrNameLst>
                                          <p:attrName>fillcolor</p:attrName>
                                        </p:attrNameLst>
                                      </p:cBhvr>
                                      <p:to>
                                        <a:schemeClr val="accent2"/>
                                      </p:to>
                                    </p:animClr>
                                    <p:set>
                                      <p:cBhvr>
                                        <p:cTn id="41" dur="500" fill="hold"/>
                                        <p:tgtEl>
                                          <p:spTgt spid="4125"/>
                                        </p:tgtEl>
                                        <p:attrNameLst>
                                          <p:attrName>fill.type</p:attrName>
                                        </p:attrNameLst>
                                      </p:cBhvr>
                                      <p:to>
                                        <p:strVal val="solid"/>
                                      </p:to>
                                    </p:set>
                                    <p:set>
                                      <p:cBhvr>
                                        <p:cTn id="42" dur="500" fill="hold"/>
                                        <p:tgtEl>
                                          <p:spTgt spid="4125"/>
                                        </p:tgtEl>
                                        <p:attrNameLst>
                                          <p:attrName>fill.on</p:attrName>
                                        </p:attrNameLst>
                                      </p:cBhvr>
                                      <p:to>
                                        <p:strVal val="tru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099">
                                            <p:txEl>
                                              <p:pRg st="3" end="3"/>
                                            </p:txEl>
                                          </p:spTgt>
                                        </p:tgtEl>
                                        <p:attrNameLst>
                                          <p:attrName>style.visibility</p:attrName>
                                        </p:attrNameLst>
                                      </p:cBhvr>
                                      <p:to>
                                        <p:strVal val="visible"/>
                                      </p:to>
                                    </p:set>
                                  </p:childTnLst>
                                </p:cTn>
                              </p:par>
                              <p:par>
                                <p:cTn id="47" presetID="1" presetClass="emph" presetSubtype="2" repeatCount="indefinite" fill="hold" nodeType="withEffect">
                                  <p:stCondLst>
                                    <p:cond delay="0"/>
                                  </p:stCondLst>
                                  <p:childTnLst>
                                    <p:animClr clrSpc="rgb" dir="cw">
                                      <p:cBhvr>
                                        <p:cTn id="48" dur="500" fill="hold"/>
                                        <p:tgtEl>
                                          <p:spTgt spid="4120"/>
                                        </p:tgtEl>
                                        <p:attrNameLst>
                                          <p:attrName>fillcolor</p:attrName>
                                        </p:attrNameLst>
                                      </p:cBhvr>
                                      <p:to>
                                        <a:schemeClr val="accent2"/>
                                      </p:to>
                                    </p:animClr>
                                    <p:set>
                                      <p:cBhvr>
                                        <p:cTn id="49" dur="500" fill="hold"/>
                                        <p:tgtEl>
                                          <p:spTgt spid="4120"/>
                                        </p:tgtEl>
                                        <p:attrNameLst>
                                          <p:attrName>fill.type</p:attrName>
                                        </p:attrNameLst>
                                      </p:cBhvr>
                                      <p:to>
                                        <p:strVal val="solid"/>
                                      </p:to>
                                    </p:set>
                                    <p:set>
                                      <p:cBhvr>
                                        <p:cTn id="50" dur="500" fill="hold"/>
                                        <p:tgtEl>
                                          <p:spTgt spid="4120"/>
                                        </p:tgtEl>
                                        <p:attrNameLst>
                                          <p:attrName>fill.on</p:attrName>
                                        </p:attrNameLst>
                                      </p:cBhvr>
                                      <p:to>
                                        <p:strVal val="true"/>
                                      </p:to>
                                    </p:set>
                                  </p:childTnLst>
                                </p:cTn>
                              </p:par>
                              <p:par>
                                <p:cTn id="51" presetID="1" presetClass="emph" presetSubtype="2" repeatCount="indefinite" fill="hold" nodeType="withEffect">
                                  <p:stCondLst>
                                    <p:cond delay="0"/>
                                  </p:stCondLst>
                                  <p:childTnLst>
                                    <p:animClr clrSpc="rgb" dir="cw">
                                      <p:cBhvr>
                                        <p:cTn id="52" dur="500" fill="hold"/>
                                        <p:tgtEl>
                                          <p:spTgt spid="4123"/>
                                        </p:tgtEl>
                                        <p:attrNameLst>
                                          <p:attrName>fillcolor</p:attrName>
                                        </p:attrNameLst>
                                      </p:cBhvr>
                                      <p:to>
                                        <a:schemeClr val="accent2"/>
                                      </p:to>
                                    </p:animClr>
                                    <p:set>
                                      <p:cBhvr>
                                        <p:cTn id="53" dur="500" fill="hold"/>
                                        <p:tgtEl>
                                          <p:spTgt spid="4123"/>
                                        </p:tgtEl>
                                        <p:attrNameLst>
                                          <p:attrName>fill.type</p:attrName>
                                        </p:attrNameLst>
                                      </p:cBhvr>
                                      <p:to>
                                        <p:strVal val="solid"/>
                                      </p:to>
                                    </p:set>
                                    <p:set>
                                      <p:cBhvr>
                                        <p:cTn id="54" dur="500" fill="hold"/>
                                        <p:tgtEl>
                                          <p:spTgt spid="4123"/>
                                        </p:tgtEl>
                                        <p:attrNameLst>
                                          <p:attrName>fill.on</p:attrName>
                                        </p:attrNameLst>
                                      </p:cBhvr>
                                      <p:to>
                                        <p:strVal val="true"/>
                                      </p:to>
                                    </p:set>
                                  </p:childTnLst>
                                </p:cTn>
                              </p:par>
                              <p:par>
                                <p:cTn id="55" presetID="1" presetClass="emph" presetSubtype="2" repeatCount="indefinite" fill="hold" nodeType="withEffect">
                                  <p:stCondLst>
                                    <p:cond delay="0"/>
                                  </p:stCondLst>
                                  <p:childTnLst>
                                    <p:animClr clrSpc="rgb" dir="cw">
                                      <p:cBhvr>
                                        <p:cTn id="56" dur="500" fill="hold"/>
                                        <p:tgtEl>
                                          <p:spTgt spid="4124"/>
                                        </p:tgtEl>
                                        <p:attrNameLst>
                                          <p:attrName>fillcolor</p:attrName>
                                        </p:attrNameLst>
                                      </p:cBhvr>
                                      <p:to>
                                        <a:schemeClr val="accent2"/>
                                      </p:to>
                                    </p:animClr>
                                    <p:set>
                                      <p:cBhvr>
                                        <p:cTn id="57" dur="500" fill="hold"/>
                                        <p:tgtEl>
                                          <p:spTgt spid="4124"/>
                                        </p:tgtEl>
                                        <p:attrNameLst>
                                          <p:attrName>fill.type</p:attrName>
                                        </p:attrNameLst>
                                      </p:cBhvr>
                                      <p:to>
                                        <p:strVal val="solid"/>
                                      </p:to>
                                    </p:set>
                                    <p:set>
                                      <p:cBhvr>
                                        <p:cTn id="58" dur="500" fill="hold"/>
                                        <p:tgtEl>
                                          <p:spTgt spid="4124"/>
                                        </p:tgtEl>
                                        <p:attrNameLst>
                                          <p:attrName>fill.on</p:attrName>
                                        </p:attrNameLst>
                                      </p:cBhvr>
                                      <p:to>
                                        <p:strVal val="true"/>
                                      </p:to>
                                    </p:set>
                                  </p:childTnLst>
                                </p:cTn>
                              </p:par>
                              <p:par>
                                <p:cTn id="59" presetID="1" presetClass="emph" presetSubtype="2" repeatCount="indefinite" fill="hold" nodeType="withEffect">
                                  <p:stCondLst>
                                    <p:cond delay="0"/>
                                  </p:stCondLst>
                                  <p:childTnLst>
                                    <p:animClr clrSpc="rgb" dir="cw">
                                      <p:cBhvr>
                                        <p:cTn id="60" dur="500" fill="hold"/>
                                        <p:tgtEl>
                                          <p:spTgt spid="4121"/>
                                        </p:tgtEl>
                                        <p:attrNameLst>
                                          <p:attrName>fillcolor</p:attrName>
                                        </p:attrNameLst>
                                      </p:cBhvr>
                                      <p:to>
                                        <a:schemeClr val="accent2"/>
                                      </p:to>
                                    </p:animClr>
                                    <p:set>
                                      <p:cBhvr>
                                        <p:cTn id="61" dur="500" fill="hold"/>
                                        <p:tgtEl>
                                          <p:spTgt spid="4121"/>
                                        </p:tgtEl>
                                        <p:attrNameLst>
                                          <p:attrName>fill.type</p:attrName>
                                        </p:attrNameLst>
                                      </p:cBhvr>
                                      <p:to>
                                        <p:strVal val="solid"/>
                                      </p:to>
                                    </p:set>
                                    <p:set>
                                      <p:cBhvr>
                                        <p:cTn id="62" dur="500" fill="hold"/>
                                        <p:tgtEl>
                                          <p:spTgt spid="41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9" grpId="0" animBg="1"/>
      <p:bldP spid="411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Some basic functions</a:t>
            </a:r>
            <a:endParaRPr lang="en-US"/>
          </a:p>
        </p:txBody>
      </p:sp>
      <p:sp>
        <p:nvSpPr>
          <p:cNvPr id="3" name="Content Placeholder 2"/>
          <p:cNvSpPr>
            <a:spLocks noGrp="1"/>
          </p:cNvSpPr>
          <p:nvPr>
            <p:ph idx="1"/>
          </p:nvPr>
        </p:nvSpPr>
        <p:spPr/>
        <p:txBody>
          <a:bodyPr>
            <a:noAutofit/>
          </a:bodyPr>
          <a:lstStyle/>
          <a:p>
            <a:r>
              <a:rPr lang="en-US" sz="2400"/>
              <a:t>Find	</a:t>
            </a:r>
            <a:r>
              <a:rPr lang="en-US" sz="2400" smtClean="0"/>
              <a:t>	Get </a:t>
            </a:r>
            <a:r>
              <a:rPr lang="en-US" sz="2400"/>
              <a:t>iterator to element </a:t>
            </a:r>
            <a:endParaRPr lang="en-US" sz="2400" smtClean="0"/>
          </a:p>
          <a:p>
            <a:r>
              <a:rPr lang="en-US" sz="2400" smtClean="0"/>
              <a:t>Count</a:t>
            </a:r>
            <a:r>
              <a:rPr lang="en-US" sz="2400"/>
              <a:t>	</a:t>
            </a:r>
            <a:r>
              <a:rPr lang="en-US" sz="2400" smtClean="0"/>
              <a:t>	Count </a:t>
            </a:r>
            <a:r>
              <a:rPr lang="en-US" sz="2400"/>
              <a:t>elements with a specific </a:t>
            </a:r>
            <a:r>
              <a:rPr lang="en-US" sz="2400" smtClean="0"/>
              <a:t>value</a:t>
            </a:r>
            <a:endParaRPr lang="en-US" sz="2400"/>
          </a:p>
          <a:p>
            <a:r>
              <a:rPr lang="en-US" sz="2400"/>
              <a:t>lower_bound	Return iterator to lower </a:t>
            </a:r>
            <a:r>
              <a:rPr lang="en-US" sz="2400" smtClean="0"/>
              <a:t>bound</a:t>
            </a:r>
            <a:endParaRPr lang="en-US" sz="2400"/>
          </a:p>
          <a:p>
            <a:r>
              <a:rPr lang="en-US" sz="2400"/>
              <a:t>upper_bound	Return iterator to upper </a:t>
            </a:r>
            <a:r>
              <a:rPr lang="en-US" sz="2400" smtClean="0"/>
              <a:t>bound</a:t>
            </a:r>
            <a:endParaRPr lang="en-US" sz="2400"/>
          </a:p>
          <a:p>
            <a:r>
              <a:rPr lang="en-US" sz="2400"/>
              <a:t>equal_range	Get range of equal </a:t>
            </a:r>
            <a:r>
              <a:rPr lang="en-US" sz="2400" smtClean="0"/>
              <a:t>elements</a:t>
            </a:r>
            <a:endParaRPr lang="en-US" sz="2400"/>
          </a:p>
          <a:p>
            <a:endParaRPr lang="en-US" sz="2400"/>
          </a:p>
        </p:txBody>
      </p:sp>
      <p:sp>
        <p:nvSpPr>
          <p:cNvPr id="4" name="Slide Number Placeholder 3"/>
          <p:cNvSpPr>
            <a:spLocks noGrp="1"/>
          </p:cNvSpPr>
          <p:nvPr>
            <p:ph type="sldNum" sz="quarter" idx="12"/>
          </p:nvPr>
        </p:nvSpPr>
        <p:spPr/>
        <p:txBody>
          <a:bodyPr/>
          <a:lstStyle/>
          <a:p>
            <a:pPr>
              <a:defRPr/>
            </a:pPr>
            <a:fld id="{75514897-2CD3-4C86-831B-0AB1BD6E92CA}" type="slidenum">
              <a:rPr lang="en-US" smtClean="0"/>
              <a:pPr>
                <a:defRPr/>
              </a:pPr>
              <a:t>50</a:t>
            </a:fld>
            <a:endParaRPr lang="en-US" dirty="0"/>
          </a:p>
        </p:txBody>
      </p:sp>
    </p:spTree>
    <p:extLst>
      <p:ext uri="{BB962C8B-B14F-4D97-AF65-F5344CB8AC3E}">
        <p14:creationId xmlns:p14="http://schemas.microsoft.com/office/powerpoint/2010/main" val="5633723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5514897-2CD3-4C86-831B-0AB1BD6E92CA}" type="slidenum">
              <a:rPr lang="en-US" smtClean="0"/>
              <a:pPr>
                <a:defRPr/>
              </a:pPr>
              <a:t>51</a:t>
            </a:fld>
            <a:endParaRPr lang="en-US" dirty="0"/>
          </a:p>
        </p:txBody>
      </p:sp>
      <p:pic>
        <p:nvPicPr>
          <p:cNvPr id="5" name="Picture 4"/>
          <p:cNvPicPr>
            <a:picLocks noChangeAspect="1"/>
          </p:cNvPicPr>
          <p:nvPr/>
        </p:nvPicPr>
        <p:blipFill>
          <a:blip r:embed="rId2"/>
          <a:stretch>
            <a:fillRect/>
          </a:stretch>
        </p:blipFill>
        <p:spPr>
          <a:xfrm>
            <a:off x="626393" y="283436"/>
            <a:ext cx="8119814" cy="6438040"/>
          </a:xfrm>
          <a:prstGeom prst="rect">
            <a:avLst/>
          </a:prstGeom>
        </p:spPr>
      </p:pic>
    </p:spTree>
    <p:extLst>
      <p:ext uri="{BB962C8B-B14F-4D97-AF65-F5344CB8AC3E}">
        <p14:creationId xmlns:p14="http://schemas.microsoft.com/office/powerpoint/2010/main" val="26397748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 in C++</a:t>
            </a:r>
            <a:endParaRPr lang="en-US"/>
          </a:p>
        </p:txBody>
      </p:sp>
      <p:sp>
        <p:nvSpPr>
          <p:cNvPr id="3" name="Content Placeholder 2"/>
          <p:cNvSpPr>
            <a:spLocks noGrp="1"/>
          </p:cNvSpPr>
          <p:nvPr>
            <p:ph idx="1"/>
          </p:nvPr>
        </p:nvSpPr>
        <p:spPr/>
        <p:txBody>
          <a:bodyPr>
            <a:normAutofit fontScale="92500" lnSpcReduction="20000"/>
          </a:bodyPr>
          <a:lstStyle/>
          <a:p>
            <a:pPr marL="442913" indent="-442913"/>
            <a:r>
              <a:rPr lang="en-US"/>
              <a:t>A structure similar to the </a:t>
            </a:r>
            <a:r>
              <a:rPr lang="en-US" smtClean="0"/>
              <a:t>set. </a:t>
            </a:r>
            <a:endParaRPr lang="en-US"/>
          </a:p>
          <a:p>
            <a:pPr marL="442913" indent="-442913"/>
            <a:r>
              <a:rPr lang="en-US"/>
              <a:t>The elements are called </a:t>
            </a:r>
            <a:r>
              <a:rPr lang="en-US" i="1"/>
              <a:t>keys </a:t>
            </a:r>
            <a:r>
              <a:rPr lang="en-US"/>
              <a:t>and have associated </a:t>
            </a:r>
            <a:r>
              <a:rPr lang="en-US" i="1"/>
              <a:t>values</a:t>
            </a:r>
            <a:r>
              <a:rPr lang="en-US"/>
              <a:t>. </a:t>
            </a:r>
          </a:p>
          <a:p>
            <a:pPr marL="442913" indent="-442913"/>
            <a:r>
              <a:rPr lang="en-US"/>
              <a:t>To declare a map with string keys and int values you write </a:t>
            </a:r>
          </a:p>
          <a:p>
            <a:pPr marL="442913" indent="-442913"/>
            <a:r>
              <a:rPr lang="en-US"/>
              <a:t>map&lt;string, int&gt; m;</a:t>
            </a:r>
          </a:p>
          <a:p>
            <a:pPr marL="442913" indent="-442913"/>
            <a:r>
              <a:rPr lang="en-US"/>
              <a:t>Accessing the value associated with a key x is done using the [] operator</a:t>
            </a:r>
          </a:p>
          <a:p>
            <a:pPr marL="442913" indent="-442913"/>
            <a:r>
              <a:rPr lang="en-US" smtClean="0"/>
              <a:t>m</a:t>
            </a:r>
            <a:r>
              <a:rPr lang="en-US"/>
              <a:t>["Johan</a:t>
            </a:r>
            <a:r>
              <a:rPr lang="en-US" smtClean="0"/>
              <a:t>"] </a:t>
            </a:r>
            <a:r>
              <a:rPr lang="en-US"/>
              <a:t>would access the value associated with the "Johan" key.</a:t>
            </a:r>
          </a:p>
          <a:p>
            <a:pPr marL="442913" indent="-442913"/>
            <a:endParaRPr lang="en-US"/>
          </a:p>
        </p:txBody>
      </p:sp>
      <p:sp>
        <p:nvSpPr>
          <p:cNvPr id="4" name="Slide Number Placeholder 3"/>
          <p:cNvSpPr>
            <a:spLocks noGrp="1"/>
          </p:cNvSpPr>
          <p:nvPr>
            <p:ph type="sldNum" sz="quarter" idx="12"/>
          </p:nvPr>
        </p:nvSpPr>
        <p:spPr/>
        <p:txBody>
          <a:bodyPr/>
          <a:lstStyle/>
          <a:p>
            <a:pPr>
              <a:defRPr/>
            </a:pPr>
            <a:fld id="{75514897-2CD3-4C86-831B-0AB1BD6E92CA}" type="slidenum">
              <a:rPr lang="en-US" smtClean="0"/>
              <a:pPr>
                <a:defRPr/>
              </a:pPr>
              <a:t>52</a:t>
            </a:fld>
            <a:endParaRPr lang="en-US" dirty="0"/>
          </a:p>
        </p:txBody>
      </p:sp>
    </p:spTree>
    <p:extLst>
      <p:ext uri="{BB962C8B-B14F-4D97-AF65-F5344CB8AC3E}">
        <p14:creationId xmlns:p14="http://schemas.microsoft.com/office/powerpoint/2010/main" val="10751161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5514897-2CD3-4C86-831B-0AB1BD6E92CA}" type="slidenum">
              <a:rPr lang="en-US" smtClean="0"/>
              <a:pPr>
                <a:defRPr/>
              </a:pPr>
              <a:t>53</a:t>
            </a:fld>
            <a:endParaRPr lang="en-US" dirty="0"/>
          </a:p>
        </p:txBody>
      </p:sp>
      <p:pic>
        <p:nvPicPr>
          <p:cNvPr id="5" name="Picture 4"/>
          <p:cNvPicPr>
            <a:picLocks noChangeAspect="1"/>
          </p:cNvPicPr>
          <p:nvPr/>
        </p:nvPicPr>
        <p:blipFill>
          <a:blip r:embed="rId2"/>
          <a:stretch>
            <a:fillRect/>
          </a:stretch>
        </p:blipFill>
        <p:spPr>
          <a:xfrm>
            <a:off x="162557" y="980728"/>
            <a:ext cx="8947113" cy="4248472"/>
          </a:xfrm>
          <a:prstGeom prst="rect">
            <a:avLst/>
          </a:prstGeom>
        </p:spPr>
      </p:pic>
    </p:spTree>
    <p:extLst>
      <p:ext uri="{BB962C8B-B14F-4D97-AF65-F5344CB8AC3E}">
        <p14:creationId xmlns:p14="http://schemas.microsoft.com/office/powerpoint/2010/main" val="38578456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0" y="332656"/>
            <a:ext cx="4514850" cy="5844307"/>
          </a:xfrm>
        </p:spPr>
        <p:txBody>
          <a:bodyPr>
            <a:noAutofit/>
          </a:bodyPr>
          <a:lstStyle/>
          <a:p>
            <a:pPr marL="0" indent="0">
              <a:buNone/>
            </a:pPr>
            <a:r>
              <a:rPr lang="en-US" sz="1400"/>
              <a:t>#include&lt;iostream&gt; </a:t>
            </a:r>
          </a:p>
          <a:p>
            <a:pPr marL="0" indent="0">
              <a:buNone/>
            </a:pPr>
            <a:r>
              <a:rPr lang="en-US" sz="1400"/>
              <a:t>#include&lt;map&gt; // for map operations </a:t>
            </a:r>
          </a:p>
          <a:p>
            <a:pPr marL="0" indent="0">
              <a:buNone/>
            </a:pPr>
            <a:r>
              <a:rPr lang="en-US" sz="1400"/>
              <a:t>using namespace std; </a:t>
            </a:r>
          </a:p>
          <a:p>
            <a:pPr marL="0" indent="0">
              <a:buNone/>
            </a:pPr>
            <a:r>
              <a:rPr lang="en-US" sz="1400"/>
              <a:t>int main() </a:t>
            </a:r>
          </a:p>
          <a:p>
            <a:pPr marL="0" indent="0">
              <a:buNone/>
            </a:pPr>
            <a:r>
              <a:rPr lang="en-US" sz="1400"/>
              <a:t>{ </a:t>
            </a:r>
          </a:p>
          <a:p>
            <a:pPr marL="0" indent="0">
              <a:buNone/>
            </a:pPr>
            <a:r>
              <a:rPr lang="en-US" sz="1400"/>
              <a:t>	// declaring map  of char and int </a:t>
            </a:r>
          </a:p>
          <a:p>
            <a:pPr marL="0" indent="0">
              <a:buNone/>
            </a:pPr>
            <a:r>
              <a:rPr lang="en-US" sz="1400"/>
              <a:t>	map&lt; char, int &gt; mp; </a:t>
            </a:r>
          </a:p>
          <a:p>
            <a:pPr marL="0" indent="0">
              <a:buNone/>
            </a:pPr>
            <a:r>
              <a:rPr lang="en-US" sz="1400"/>
              <a:t>	// declaring iterators </a:t>
            </a:r>
          </a:p>
          <a:p>
            <a:pPr marL="0" indent="0">
              <a:buNone/>
            </a:pPr>
            <a:r>
              <a:rPr lang="en-US" sz="1400"/>
              <a:t>	map&lt;char, int&gt;::iterator it ; </a:t>
            </a:r>
          </a:p>
          <a:p>
            <a:pPr marL="0" indent="0">
              <a:buNone/>
            </a:pPr>
            <a:r>
              <a:rPr lang="en-US" sz="1400"/>
              <a:t>	map&lt;char, int&gt;::iterator it1; </a:t>
            </a:r>
          </a:p>
          <a:p>
            <a:pPr marL="0" indent="0">
              <a:buNone/>
            </a:pPr>
            <a:r>
              <a:rPr lang="en-US" sz="1400"/>
              <a:t>	map&lt;char, int&gt;::iterator it2; </a:t>
            </a:r>
          </a:p>
          <a:p>
            <a:pPr marL="0" indent="0">
              <a:buNone/>
            </a:pPr>
            <a:r>
              <a:rPr lang="en-US" sz="1400"/>
              <a:t>	// declaring pair for return value of map containing </a:t>
            </a:r>
          </a:p>
          <a:p>
            <a:pPr marL="0" indent="0">
              <a:buNone/>
            </a:pPr>
            <a:r>
              <a:rPr lang="en-US" sz="1400"/>
              <a:t>	// map iterator and bool </a:t>
            </a:r>
          </a:p>
          <a:p>
            <a:pPr marL="0" indent="0">
              <a:buNone/>
            </a:pPr>
            <a:r>
              <a:rPr lang="en-US" sz="1400"/>
              <a:t>	pair &lt;map&lt;char, int&gt;::iterator, bool&gt; ptr; </a:t>
            </a:r>
          </a:p>
          <a:p>
            <a:pPr marL="0" indent="0">
              <a:buNone/>
            </a:pPr>
            <a:r>
              <a:rPr lang="en-US" sz="1400"/>
              <a:t>	// using insert() to insert single pair </a:t>
            </a:r>
          </a:p>
          <a:p>
            <a:pPr marL="0" indent="0">
              <a:buNone/>
            </a:pPr>
            <a:r>
              <a:rPr lang="en-US" sz="1400"/>
              <a:t>	// inserting 'a' with 20 </a:t>
            </a:r>
          </a:p>
          <a:p>
            <a:pPr marL="0" indent="0">
              <a:buNone/>
            </a:pPr>
            <a:r>
              <a:rPr lang="en-US" sz="1400"/>
              <a:t>	ptr = mp.insert( pair&lt;char, int&gt;('a', 20) ); </a:t>
            </a:r>
          </a:p>
          <a:p>
            <a:pPr marL="0" indent="0">
              <a:buNone/>
            </a:pPr>
            <a:r>
              <a:rPr lang="en-US" sz="1400"/>
              <a:t>	// checking if the key was already present or newly inserted </a:t>
            </a:r>
          </a:p>
          <a:p>
            <a:pPr marL="0" indent="0">
              <a:buNone/>
            </a:pPr>
            <a:r>
              <a:rPr lang="en-US" sz="1400"/>
              <a:t>	if(ptr.second) </a:t>
            </a:r>
          </a:p>
          <a:p>
            <a:pPr marL="0" indent="0">
              <a:buNone/>
            </a:pPr>
            <a:r>
              <a:rPr lang="en-US" sz="1400"/>
              <a:t>		cout &lt;&lt; "The key was newly inserted" ; </a:t>
            </a:r>
          </a:p>
          <a:p>
            <a:pPr marL="0" indent="0">
              <a:buNone/>
            </a:pPr>
            <a:r>
              <a:rPr lang="en-US" sz="1400"/>
              <a:t>	else</a:t>
            </a:r>
          </a:p>
          <a:p>
            <a:pPr marL="0" indent="0">
              <a:buNone/>
            </a:pPr>
            <a:r>
              <a:rPr lang="en-US" sz="1400"/>
              <a:t>		cout &lt;&lt; "The key was already present" ; </a:t>
            </a:r>
          </a:p>
          <a:p>
            <a:pPr marL="0" indent="0">
              <a:buNone/>
            </a:pPr>
            <a:r>
              <a:rPr lang="en-US" sz="1400"/>
              <a:t>	cout &lt;&lt; endl ; </a:t>
            </a:r>
          </a:p>
          <a:p>
            <a:pPr marL="0" indent="0">
              <a:buNone/>
            </a:pPr>
            <a:endParaRPr lang="en-US" sz="1400"/>
          </a:p>
        </p:txBody>
      </p:sp>
      <p:sp>
        <p:nvSpPr>
          <p:cNvPr id="7" name="Content Placeholder 6"/>
          <p:cNvSpPr>
            <a:spLocks noGrp="1"/>
          </p:cNvSpPr>
          <p:nvPr>
            <p:ph sz="half" idx="2"/>
          </p:nvPr>
        </p:nvSpPr>
        <p:spPr>
          <a:xfrm>
            <a:off x="3957687" y="332656"/>
            <a:ext cx="5199434" cy="4351338"/>
          </a:xfrm>
        </p:spPr>
        <p:txBody>
          <a:bodyPr>
            <a:noAutofit/>
          </a:bodyPr>
          <a:lstStyle/>
          <a:p>
            <a:pPr marL="0" indent="0">
              <a:buNone/>
            </a:pPr>
            <a:r>
              <a:rPr lang="en-US" sz="1400"/>
              <a:t>// printing map pairs after insertion </a:t>
            </a:r>
          </a:p>
          <a:p>
            <a:pPr marL="0" indent="0">
              <a:buNone/>
            </a:pPr>
            <a:r>
              <a:rPr lang="en-US" sz="1400"/>
              <a:t>	cout &lt;&lt; "The map pairs after 1st insertion are : \n"; </a:t>
            </a:r>
          </a:p>
          <a:p>
            <a:pPr marL="0" indent="0">
              <a:buNone/>
            </a:pPr>
            <a:r>
              <a:rPr lang="en-US" sz="1400"/>
              <a:t>	for (it1 = mp.begin(); it1!=mp.end(); ++it1) </a:t>
            </a:r>
          </a:p>
          <a:p>
            <a:pPr marL="0" indent="0">
              <a:buNone/>
            </a:pPr>
            <a:r>
              <a:rPr lang="en-US" sz="1400"/>
              <a:t>	  cout &lt;&lt; it1-&gt;first &lt;&lt; "-&gt;" &lt;&lt; it1-&gt;second &lt;&lt; endl; </a:t>
            </a:r>
          </a:p>
          <a:p>
            <a:pPr marL="0" indent="0">
              <a:buNone/>
            </a:pPr>
            <a:r>
              <a:rPr lang="en-US" sz="1400"/>
              <a:t>	</a:t>
            </a:r>
            <a:r>
              <a:rPr lang="en-US" sz="1400" smtClean="0"/>
              <a:t>it </a:t>
            </a:r>
            <a:r>
              <a:rPr lang="en-US" sz="1400"/>
              <a:t>= mp.begin(); </a:t>
            </a:r>
          </a:p>
          <a:p>
            <a:pPr marL="0" indent="0">
              <a:buNone/>
            </a:pPr>
            <a:r>
              <a:rPr lang="en-US" sz="1400"/>
              <a:t>	// inserting map pair using hint </a:t>
            </a:r>
          </a:p>
          <a:p>
            <a:pPr marL="0" indent="0">
              <a:buNone/>
            </a:pPr>
            <a:r>
              <a:rPr lang="en-US" sz="1400"/>
              <a:t>	mp.insert(it, pair&lt;char, int&gt;('b', 24) ); </a:t>
            </a:r>
          </a:p>
          <a:p>
            <a:pPr marL="0" indent="0">
              <a:buNone/>
            </a:pPr>
            <a:r>
              <a:rPr lang="en-US" sz="1400"/>
              <a:t>	cout &lt;&lt; endl ; </a:t>
            </a:r>
          </a:p>
          <a:p>
            <a:pPr marL="0" indent="0">
              <a:buNone/>
            </a:pPr>
            <a:r>
              <a:rPr lang="en-US" sz="1400"/>
              <a:t>	// printing map pairs after insertion </a:t>
            </a:r>
          </a:p>
          <a:p>
            <a:pPr marL="0" indent="0">
              <a:buNone/>
            </a:pPr>
            <a:r>
              <a:rPr lang="en-US" sz="1400"/>
              <a:t>	cout &lt;&lt; "The map pairs after 2nd insertion are : \n"; </a:t>
            </a:r>
          </a:p>
          <a:p>
            <a:pPr marL="0" indent="0">
              <a:buNone/>
            </a:pPr>
            <a:r>
              <a:rPr lang="en-US" sz="1400"/>
              <a:t>	for (it1 = mp.begin(); it1!=mp.end(); ++it1) </a:t>
            </a:r>
          </a:p>
          <a:p>
            <a:pPr marL="0" indent="0">
              <a:buNone/>
            </a:pPr>
            <a:r>
              <a:rPr lang="en-US" sz="1400"/>
              <a:t>		cout &lt;&lt; it1-&gt;first &lt;&lt; "-&gt;" &lt;&lt; it1-&gt;second &lt;&lt; endl; </a:t>
            </a:r>
          </a:p>
          <a:p>
            <a:pPr marL="0" indent="0">
              <a:buNone/>
            </a:pPr>
            <a:r>
              <a:rPr lang="en-US" sz="1400"/>
              <a:t>	// initializing another map </a:t>
            </a:r>
          </a:p>
          <a:p>
            <a:pPr marL="0" indent="0">
              <a:buNone/>
            </a:pPr>
            <a:r>
              <a:rPr lang="en-US" sz="1400"/>
              <a:t>	map&lt;char, int&gt; mp2; </a:t>
            </a:r>
          </a:p>
          <a:p>
            <a:pPr marL="0" indent="0">
              <a:buNone/>
            </a:pPr>
            <a:r>
              <a:rPr lang="en-US" sz="1400"/>
              <a:t>	</a:t>
            </a:r>
            <a:r>
              <a:rPr lang="en-US" sz="1400" smtClean="0"/>
              <a:t>// </a:t>
            </a:r>
            <a:r>
              <a:rPr lang="en-US" sz="1400"/>
              <a:t>using insert(beg_iter, end_iter) to copy all elements </a:t>
            </a:r>
          </a:p>
          <a:p>
            <a:pPr marL="0" indent="0">
              <a:buNone/>
            </a:pPr>
            <a:r>
              <a:rPr lang="en-US" sz="1400"/>
              <a:t>	mp2.insert(mp.begin(), mp.end()); </a:t>
            </a:r>
          </a:p>
          <a:p>
            <a:pPr marL="0" indent="0">
              <a:buNone/>
            </a:pPr>
            <a:r>
              <a:rPr lang="en-US" sz="1400"/>
              <a:t>	</a:t>
            </a:r>
            <a:r>
              <a:rPr lang="en-US" sz="1400" smtClean="0"/>
              <a:t>cout </a:t>
            </a:r>
            <a:r>
              <a:rPr lang="en-US" sz="1400"/>
              <a:t>&lt;&lt; endl ; </a:t>
            </a:r>
          </a:p>
          <a:p>
            <a:pPr marL="0" indent="0">
              <a:buNone/>
            </a:pPr>
            <a:r>
              <a:rPr lang="en-US" sz="1400"/>
              <a:t>	</a:t>
            </a:r>
            <a:r>
              <a:rPr lang="en-US" sz="1400" smtClean="0"/>
              <a:t>// </a:t>
            </a:r>
            <a:r>
              <a:rPr lang="en-US" sz="1400"/>
              <a:t>printing new map pairs after insertion </a:t>
            </a:r>
          </a:p>
          <a:p>
            <a:pPr marL="0" indent="0">
              <a:buNone/>
            </a:pPr>
            <a:r>
              <a:rPr lang="en-US" sz="1400"/>
              <a:t>	cout &lt;&lt; "The new map pairs after insertion are : \n"; </a:t>
            </a:r>
          </a:p>
          <a:p>
            <a:pPr marL="0" indent="0">
              <a:buNone/>
            </a:pPr>
            <a:r>
              <a:rPr lang="en-US" sz="1400"/>
              <a:t>	</a:t>
            </a:r>
            <a:r>
              <a:rPr lang="en-US" sz="1400" smtClean="0"/>
              <a:t>for </a:t>
            </a:r>
            <a:r>
              <a:rPr lang="en-US" sz="1400"/>
              <a:t>(it1 = mp2.begin(); it1!=mp2.end(); ++it1) </a:t>
            </a:r>
          </a:p>
          <a:p>
            <a:pPr marL="0" indent="0">
              <a:buNone/>
            </a:pPr>
            <a:r>
              <a:rPr lang="en-US" sz="1400"/>
              <a:t>		cout &lt;&lt; it1-&gt;first &lt;&lt; "-&gt;" &lt;&lt; it1-&gt;second &lt;&lt; endl; </a:t>
            </a:r>
            <a:endParaRPr lang="en-US" sz="1400" smtClean="0"/>
          </a:p>
          <a:p>
            <a:pPr marL="0" indent="0">
              <a:buNone/>
            </a:pPr>
            <a:r>
              <a:rPr lang="en-US" sz="1400"/>
              <a:t>	</a:t>
            </a:r>
            <a:r>
              <a:rPr lang="en-US" sz="1400" smtClean="0"/>
              <a:t>}</a:t>
            </a:r>
            <a:endParaRPr lang="en-US" sz="1400"/>
          </a:p>
          <a:p>
            <a:pPr marL="0" indent="0">
              <a:buNone/>
            </a:pPr>
            <a:r>
              <a:rPr lang="en-US" sz="1400"/>
              <a:t>	</a:t>
            </a:r>
          </a:p>
          <a:p>
            <a:pPr marL="0" indent="0">
              <a:buNone/>
            </a:pPr>
            <a:endParaRPr lang="en-US" sz="1400"/>
          </a:p>
          <a:p>
            <a:pPr marL="0" indent="0">
              <a:buNone/>
            </a:pPr>
            <a:endParaRPr lang="en-US" sz="1400"/>
          </a:p>
        </p:txBody>
      </p:sp>
      <p:sp>
        <p:nvSpPr>
          <p:cNvPr id="4" name="Slide Number Placeholder 3"/>
          <p:cNvSpPr>
            <a:spLocks noGrp="1"/>
          </p:cNvSpPr>
          <p:nvPr>
            <p:ph type="sldNum" sz="quarter" idx="12"/>
          </p:nvPr>
        </p:nvSpPr>
        <p:spPr/>
        <p:txBody>
          <a:bodyPr/>
          <a:lstStyle/>
          <a:p>
            <a:pPr>
              <a:defRPr/>
            </a:pPr>
            <a:fld id="{75514897-2CD3-4C86-831B-0AB1BD6E92CA}" type="slidenum">
              <a:rPr lang="en-US" smtClean="0"/>
              <a:pPr>
                <a:defRPr/>
              </a:pPr>
              <a:t>54</a:t>
            </a:fld>
            <a:endParaRPr lang="en-US" dirty="0"/>
          </a:p>
        </p:txBody>
      </p:sp>
    </p:spTree>
    <p:extLst>
      <p:ext uri="{BB962C8B-B14F-4D97-AF65-F5344CB8AC3E}">
        <p14:creationId xmlns:p14="http://schemas.microsoft.com/office/powerpoint/2010/main" val="32887045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43608" y="0"/>
            <a:ext cx="6336704" cy="6869590"/>
          </a:xfrm>
          <a:prstGeom prst="rect">
            <a:avLst/>
          </a:prstGeom>
        </p:spPr>
      </p:pic>
    </p:spTree>
    <p:extLst>
      <p:ext uri="{BB962C8B-B14F-4D97-AF65-F5344CB8AC3E}">
        <p14:creationId xmlns:p14="http://schemas.microsoft.com/office/powerpoint/2010/main" val="217741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0" y="4502158"/>
            <a:ext cx="5221288" cy="461964"/>
            <a:chOff x="0" y="2791"/>
            <a:chExt cx="3289" cy="291"/>
          </a:xfrm>
        </p:grpSpPr>
        <p:sp>
          <p:nvSpPr>
            <p:cNvPr id="13348" name="Line 36"/>
            <p:cNvSpPr>
              <a:spLocks noChangeShapeType="1"/>
            </p:cNvSpPr>
            <p:nvPr/>
          </p:nvSpPr>
          <p:spPr bwMode="auto">
            <a:xfrm>
              <a:off x="0" y="3002"/>
              <a:ext cx="328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3349" name="Text Box 37"/>
            <p:cNvSpPr txBox="1">
              <a:spLocks noChangeArrowheads="1"/>
            </p:cNvSpPr>
            <p:nvPr/>
          </p:nvSpPr>
          <p:spPr bwMode="auto">
            <a:xfrm>
              <a:off x="0" y="2791"/>
              <a:ext cx="9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sz="2400" dirty="0" err="1">
                  <a:latin typeface="Arial Unicode MS" pitchFamily="34" charset="-128"/>
                </a:rPr>
                <a:t>Mức</a:t>
              </a:r>
              <a:r>
                <a:rPr lang="en-US" sz="2400" dirty="0">
                  <a:latin typeface="Arial Unicode MS" pitchFamily="34" charset="-128"/>
                </a:rPr>
                <a:t> 3</a:t>
              </a:r>
            </a:p>
          </p:txBody>
        </p:sp>
      </p:grpSp>
      <p:grpSp>
        <p:nvGrpSpPr>
          <p:cNvPr id="3" name="Group 40"/>
          <p:cNvGrpSpPr>
            <a:grpSpLocks/>
          </p:cNvGrpSpPr>
          <p:nvPr/>
        </p:nvGrpSpPr>
        <p:grpSpPr bwMode="auto">
          <a:xfrm>
            <a:off x="0" y="3600457"/>
            <a:ext cx="5221288" cy="461964"/>
            <a:chOff x="0" y="2223"/>
            <a:chExt cx="3289" cy="291"/>
          </a:xfrm>
        </p:grpSpPr>
        <p:sp>
          <p:nvSpPr>
            <p:cNvPr id="13346" name="Line 34"/>
            <p:cNvSpPr>
              <a:spLocks noChangeShapeType="1"/>
            </p:cNvSpPr>
            <p:nvPr/>
          </p:nvSpPr>
          <p:spPr bwMode="auto">
            <a:xfrm>
              <a:off x="0" y="2454"/>
              <a:ext cx="328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3347" name="Text Box 35"/>
            <p:cNvSpPr txBox="1">
              <a:spLocks noChangeArrowheads="1"/>
            </p:cNvSpPr>
            <p:nvPr/>
          </p:nvSpPr>
          <p:spPr bwMode="auto">
            <a:xfrm>
              <a:off x="0" y="2223"/>
              <a:ext cx="9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sz="2400" dirty="0" err="1">
                  <a:latin typeface="Arial Unicode MS" pitchFamily="34" charset="-128"/>
                </a:rPr>
                <a:t>Mức</a:t>
              </a:r>
              <a:r>
                <a:rPr lang="en-US" sz="2400" dirty="0">
                  <a:latin typeface="Arial Unicode MS" pitchFamily="34" charset="-128"/>
                </a:rPr>
                <a:t> 2</a:t>
              </a:r>
            </a:p>
          </p:txBody>
        </p:sp>
      </p:grpSp>
      <p:grpSp>
        <p:nvGrpSpPr>
          <p:cNvPr id="4" name="Group 39"/>
          <p:cNvGrpSpPr>
            <a:grpSpLocks/>
          </p:cNvGrpSpPr>
          <p:nvPr/>
        </p:nvGrpSpPr>
        <p:grpSpPr bwMode="auto">
          <a:xfrm>
            <a:off x="0" y="2773358"/>
            <a:ext cx="5221288" cy="461961"/>
            <a:chOff x="0" y="1702"/>
            <a:chExt cx="3289" cy="291"/>
          </a:xfrm>
        </p:grpSpPr>
        <p:sp>
          <p:nvSpPr>
            <p:cNvPr id="13344" name="Line 32"/>
            <p:cNvSpPr>
              <a:spLocks noChangeShapeType="1"/>
            </p:cNvSpPr>
            <p:nvPr/>
          </p:nvSpPr>
          <p:spPr bwMode="auto">
            <a:xfrm>
              <a:off x="0" y="1909"/>
              <a:ext cx="328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3345" name="Text Box 33"/>
            <p:cNvSpPr txBox="1">
              <a:spLocks noChangeArrowheads="1"/>
            </p:cNvSpPr>
            <p:nvPr/>
          </p:nvSpPr>
          <p:spPr bwMode="auto">
            <a:xfrm>
              <a:off x="0" y="1702"/>
              <a:ext cx="9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sz="2400" dirty="0" err="1">
                  <a:latin typeface="Arial Unicode MS" pitchFamily="34" charset="-128"/>
                </a:rPr>
                <a:t>Mức</a:t>
              </a:r>
              <a:r>
                <a:rPr lang="en-US" sz="2400" dirty="0">
                  <a:latin typeface="Arial Unicode MS" pitchFamily="34" charset="-128"/>
                </a:rPr>
                <a:t> 1</a:t>
              </a:r>
            </a:p>
          </p:txBody>
        </p:sp>
      </p:grpSp>
      <p:grpSp>
        <p:nvGrpSpPr>
          <p:cNvPr id="5" name="Group 38"/>
          <p:cNvGrpSpPr>
            <a:grpSpLocks/>
          </p:cNvGrpSpPr>
          <p:nvPr/>
        </p:nvGrpSpPr>
        <p:grpSpPr bwMode="auto">
          <a:xfrm>
            <a:off x="0" y="1970090"/>
            <a:ext cx="5221288" cy="461964"/>
            <a:chOff x="0" y="1196"/>
            <a:chExt cx="3289" cy="291"/>
          </a:xfrm>
        </p:grpSpPr>
        <p:sp>
          <p:nvSpPr>
            <p:cNvPr id="13342" name="Line 17"/>
            <p:cNvSpPr>
              <a:spLocks noChangeShapeType="1"/>
            </p:cNvSpPr>
            <p:nvPr/>
          </p:nvSpPr>
          <p:spPr bwMode="auto">
            <a:xfrm>
              <a:off x="0" y="1410"/>
              <a:ext cx="328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3343" name="Text Box 31"/>
            <p:cNvSpPr txBox="1">
              <a:spLocks noChangeArrowheads="1"/>
            </p:cNvSpPr>
            <p:nvPr/>
          </p:nvSpPr>
          <p:spPr bwMode="auto">
            <a:xfrm>
              <a:off x="0" y="1196"/>
              <a:ext cx="9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sz="2400" dirty="0" err="1">
                  <a:latin typeface="Arial Unicode MS" pitchFamily="34" charset="-128"/>
                </a:rPr>
                <a:t>Mức</a:t>
              </a:r>
              <a:r>
                <a:rPr lang="en-US" sz="2400" dirty="0">
                  <a:latin typeface="Arial Unicode MS" pitchFamily="34" charset="-128"/>
                </a:rPr>
                <a:t> 0</a:t>
              </a:r>
            </a:p>
          </p:txBody>
        </p:sp>
      </p:grpSp>
      <p:sp>
        <p:nvSpPr>
          <p:cNvPr id="19458" name="Rectangle 2"/>
          <p:cNvSpPr>
            <a:spLocks noGrp="1" noChangeArrowheads="1"/>
          </p:cNvSpPr>
          <p:nvPr>
            <p:ph type="title"/>
          </p:nvPr>
        </p:nvSpPr>
        <p:spPr/>
        <p:txBody>
          <a:bodyPr>
            <a:normAutofit/>
          </a:bodyPr>
          <a:lstStyle/>
          <a:p>
            <a:pPr eaLnBrk="1" fontAlgn="auto" hangingPunct="1">
              <a:spcAft>
                <a:spcPts val="0"/>
              </a:spcAft>
              <a:defRPr/>
            </a:pPr>
            <a:r>
              <a:rPr lang="en-US" dirty="0" err="1"/>
              <a:t>Khái</a:t>
            </a:r>
            <a:r>
              <a:rPr lang="en-US" dirty="0"/>
              <a:t> </a:t>
            </a:r>
            <a:r>
              <a:rPr lang="en-US" dirty="0" err="1"/>
              <a:t>niệm</a:t>
            </a:r>
            <a:endParaRPr lang="en-US" dirty="0"/>
          </a:p>
        </p:txBody>
      </p:sp>
      <p:sp>
        <p:nvSpPr>
          <p:cNvPr id="19459" name="Rectangle 3"/>
          <p:cNvSpPr>
            <a:spLocks noGrp="1" noChangeArrowheads="1"/>
          </p:cNvSpPr>
          <p:nvPr>
            <p:ph idx="1"/>
          </p:nvPr>
        </p:nvSpPr>
        <p:spPr>
          <a:xfrm>
            <a:off x="5611814" y="1484313"/>
            <a:ext cx="3424236" cy="4968875"/>
          </a:xfrm>
        </p:spPr>
        <p:txBody>
          <a:bodyPr>
            <a:normAutofit/>
          </a:bodyPr>
          <a:lstStyle/>
          <a:p>
            <a:pPr algn="just" eaLnBrk="1" hangingPunct="1"/>
            <a:r>
              <a:rPr lang="en-US" dirty="0" err="1" smtClean="0">
                <a:solidFill>
                  <a:srgbClr val="0070C0"/>
                </a:solidFill>
              </a:rPr>
              <a:t>Độ</a:t>
            </a:r>
            <a:r>
              <a:rPr lang="en-US" dirty="0" smtClean="0">
                <a:solidFill>
                  <a:srgbClr val="0070C0"/>
                </a:solidFill>
              </a:rPr>
              <a:t> </a:t>
            </a:r>
            <a:r>
              <a:rPr lang="en-US" dirty="0" err="1" smtClean="0">
                <a:solidFill>
                  <a:srgbClr val="0070C0"/>
                </a:solidFill>
              </a:rPr>
              <a:t>dài</a:t>
            </a:r>
            <a:r>
              <a:rPr lang="en-US" dirty="0" smtClean="0">
                <a:solidFill>
                  <a:srgbClr val="0070C0"/>
                </a:solidFill>
              </a:rPr>
              <a:t> </a:t>
            </a:r>
            <a:r>
              <a:rPr lang="en-US" dirty="0" err="1" smtClean="0">
                <a:solidFill>
                  <a:srgbClr val="0070C0"/>
                </a:solidFill>
              </a:rPr>
              <a:t>đường</a:t>
            </a:r>
            <a:r>
              <a:rPr lang="en-US" dirty="0" smtClean="0">
                <a:solidFill>
                  <a:srgbClr val="0070C0"/>
                </a:solidFill>
              </a:rPr>
              <a:t> </a:t>
            </a:r>
            <a:r>
              <a:rPr lang="en-US" dirty="0" err="1" smtClean="0">
                <a:solidFill>
                  <a:srgbClr val="0070C0"/>
                </a:solidFill>
              </a:rPr>
              <a:t>đi</a:t>
            </a:r>
            <a:r>
              <a:rPr lang="en-US" dirty="0" smtClean="0">
                <a:solidFill>
                  <a:srgbClr val="0070C0"/>
                </a:solidFill>
              </a:rPr>
              <a:t> </a:t>
            </a:r>
            <a:r>
              <a:rPr lang="en-US" dirty="0" err="1" smtClean="0">
                <a:solidFill>
                  <a:srgbClr val="0070C0"/>
                </a:solidFill>
              </a:rPr>
              <a:t>từ</a:t>
            </a:r>
            <a:r>
              <a:rPr lang="en-US" dirty="0" smtClean="0">
                <a:solidFill>
                  <a:srgbClr val="0070C0"/>
                </a:solidFill>
              </a:rPr>
              <a:t> </a:t>
            </a:r>
            <a:r>
              <a:rPr lang="en-US" dirty="0" err="1" smtClean="0">
                <a:solidFill>
                  <a:srgbClr val="0070C0"/>
                </a:solidFill>
              </a:rPr>
              <a:t>gốc</a:t>
            </a:r>
            <a:r>
              <a:rPr lang="en-US" dirty="0" smtClean="0">
                <a:solidFill>
                  <a:srgbClr val="0070C0"/>
                </a:solidFill>
              </a:rPr>
              <a:t> </a:t>
            </a:r>
            <a:r>
              <a:rPr lang="en-US" dirty="0" err="1" smtClean="0">
                <a:solidFill>
                  <a:srgbClr val="0070C0"/>
                </a:solidFill>
              </a:rPr>
              <a:t>đến</a:t>
            </a:r>
            <a:r>
              <a:rPr lang="en-US" dirty="0" smtClean="0">
                <a:solidFill>
                  <a:srgbClr val="0070C0"/>
                </a:solidFill>
              </a:rPr>
              <a:t> </a:t>
            </a:r>
            <a:r>
              <a:rPr lang="en-US" dirty="0" err="1" smtClean="0">
                <a:solidFill>
                  <a:srgbClr val="0070C0"/>
                </a:solidFill>
              </a:rPr>
              <a:t>nút</a:t>
            </a:r>
            <a:r>
              <a:rPr lang="en-US" dirty="0" smtClean="0">
                <a:solidFill>
                  <a:srgbClr val="0070C0"/>
                </a:solidFill>
              </a:rPr>
              <a:t> x: </a:t>
            </a:r>
            <a:r>
              <a:rPr lang="en-US" dirty="0" err="1" smtClean="0"/>
              <a:t>là</a:t>
            </a:r>
            <a:r>
              <a:rPr lang="en-US" dirty="0" smtClean="0"/>
              <a:t> </a:t>
            </a:r>
            <a:r>
              <a:rPr lang="en-US" dirty="0" err="1" smtClean="0"/>
              <a:t>số</a:t>
            </a:r>
            <a:r>
              <a:rPr lang="en-US" dirty="0" smtClean="0"/>
              <a:t> </a:t>
            </a:r>
            <a:r>
              <a:rPr lang="en-US" dirty="0" err="1" smtClean="0"/>
              <a:t>nhánh</a:t>
            </a:r>
            <a:r>
              <a:rPr lang="en-US" dirty="0" smtClean="0"/>
              <a:t> </a:t>
            </a:r>
            <a:r>
              <a:rPr lang="en-US" dirty="0" err="1" smtClean="0"/>
              <a:t>cần</a:t>
            </a:r>
            <a:r>
              <a:rPr lang="en-US" dirty="0" smtClean="0"/>
              <a:t> </a:t>
            </a:r>
            <a:r>
              <a:rPr lang="en-US" dirty="0" err="1" smtClean="0"/>
              <a:t>đi</a:t>
            </a:r>
            <a:r>
              <a:rPr lang="en-US" dirty="0" smtClean="0"/>
              <a:t> qua </a:t>
            </a:r>
            <a:r>
              <a:rPr lang="en-US" dirty="0" err="1" smtClean="0"/>
              <a:t>kể</a:t>
            </a:r>
            <a:r>
              <a:rPr lang="en-US" dirty="0" smtClean="0"/>
              <a:t> </a:t>
            </a:r>
            <a:r>
              <a:rPr lang="en-US" dirty="0" err="1" smtClean="0"/>
              <a:t>từ</a:t>
            </a:r>
            <a:r>
              <a:rPr lang="en-US" dirty="0" smtClean="0"/>
              <a:t> </a:t>
            </a:r>
            <a:r>
              <a:rPr lang="en-US" dirty="0" err="1" smtClean="0"/>
              <a:t>gốc</a:t>
            </a:r>
            <a:r>
              <a:rPr lang="en-US" dirty="0" smtClean="0"/>
              <a:t> </a:t>
            </a:r>
            <a:r>
              <a:rPr lang="en-US" dirty="0" err="1" smtClean="0"/>
              <a:t>đến</a:t>
            </a:r>
            <a:r>
              <a:rPr lang="en-US" dirty="0" smtClean="0"/>
              <a:t> x</a:t>
            </a:r>
          </a:p>
          <a:p>
            <a:pPr algn="just" eaLnBrk="1" hangingPunct="1"/>
            <a:r>
              <a:rPr lang="en-US" dirty="0" err="1">
                <a:solidFill>
                  <a:srgbClr val="0070C0"/>
                </a:solidFill>
              </a:rPr>
              <a:t>Độ</a:t>
            </a:r>
            <a:r>
              <a:rPr lang="en-US" dirty="0">
                <a:solidFill>
                  <a:srgbClr val="0070C0"/>
                </a:solidFill>
              </a:rPr>
              <a:t> </a:t>
            </a:r>
            <a:r>
              <a:rPr lang="en-US" dirty="0" err="1">
                <a:solidFill>
                  <a:srgbClr val="0070C0"/>
                </a:solidFill>
              </a:rPr>
              <a:t>cao</a:t>
            </a:r>
            <a:r>
              <a:rPr lang="en-US" dirty="0">
                <a:solidFill>
                  <a:srgbClr val="0070C0"/>
                </a:solidFill>
              </a:rPr>
              <a:t> </a:t>
            </a:r>
            <a:r>
              <a:rPr lang="en-US" dirty="0" err="1">
                <a:solidFill>
                  <a:srgbClr val="0070C0"/>
                </a:solidFill>
              </a:rPr>
              <a:t>của</a:t>
            </a:r>
            <a:r>
              <a:rPr lang="en-US" dirty="0">
                <a:solidFill>
                  <a:srgbClr val="0070C0"/>
                </a:solidFill>
              </a:rPr>
              <a:t> </a:t>
            </a:r>
            <a:r>
              <a:rPr lang="en-US" dirty="0" err="1">
                <a:solidFill>
                  <a:srgbClr val="0070C0"/>
                </a:solidFill>
              </a:rPr>
              <a:t>cây</a:t>
            </a:r>
            <a:r>
              <a:rPr lang="en-US" dirty="0">
                <a:solidFill>
                  <a:srgbClr val="0070C0"/>
                </a:solidFill>
              </a:rPr>
              <a:t>: </a:t>
            </a:r>
            <a:r>
              <a:rPr lang="en-US" dirty="0" err="1" smtClean="0"/>
              <a:t>Độ</a:t>
            </a:r>
            <a:r>
              <a:rPr lang="en-US" dirty="0" smtClean="0"/>
              <a:t> </a:t>
            </a:r>
            <a:r>
              <a:rPr lang="en-US" dirty="0" err="1" smtClean="0"/>
              <a:t>dài</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từ</a:t>
            </a:r>
            <a:r>
              <a:rPr lang="en-US" dirty="0" smtClean="0"/>
              <a:t> </a:t>
            </a:r>
            <a:r>
              <a:rPr lang="en-US" dirty="0" err="1" smtClean="0"/>
              <a:t>gốc</a:t>
            </a:r>
            <a:r>
              <a:rPr lang="en-US" dirty="0" smtClean="0"/>
              <a:t> </a:t>
            </a:r>
            <a:r>
              <a:rPr lang="en-US" dirty="0" err="1" smtClean="0"/>
              <a:t>đến</a:t>
            </a:r>
            <a:r>
              <a:rPr lang="en-US" dirty="0" smtClean="0"/>
              <a:t> </a:t>
            </a:r>
            <a:r>
              <a:rPr lang="en-US" dirty="0" err="1" smtClean="0"/>
              <a:t>nút</a:t>
            </a:r>
            <a:r>
              <a:rPr lang="en-US" dirty="0" smtClean="0"/>
              <a:t> </a:t>
            </a:r>
            <a:r>
              <a:rPr lang="en-US" dirty="0" err="1" smtClean="0"/>
              <a:t>lá</a:t>
            </a:r>
            <a:r>
              <a:rPr lang="en-US" dirty="0" smtClean="0"/>
              <a:t> ở </a:t>
            </a:r>
            <a:r>
              <a:rPr lang="en-US" dirty="0" err="1" smtClean="0"/>
              <a:t>mức</a:t>
            </a:r>
            <a:r>
              <a:rPr lang="en-US" dirty="0" smtClean="0"/>
              <a:t> </a:t>
            </a:r>
            <a:r>
              <a:rPr lang="en-US" dirty="0" err="1" smtClean="0"/>
              <a:t>thấp</a:t>
            </a:r>
            <a:r>
              <a:rPr lang="en-US" dirty="0" smtClean="0"/>
              <a:t> </a:t>
            </a:r>
            <a:r>
              <a:rPr lang="en-US" dirty="0" err="1" smtClean="0"/>
              <a:t>nhất</a:t>
            </a:r>
            <a:endParaRPr lang="en-US" dirty="0" smtClean="0"/>
          </a:p>
        </p:txBody>
      </p:sp>
      <p:sp>
        <p:nvSpPr>
          <p:cNvPr id="13338" name="Slide Number Placeholder 3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6B7B58F2-8045-472C-9BD9-042D40FBC4ED}" type="slidenum">
              <a:rPr lang="en-US" smtClean="0"/>
              <a:pPr eaLnBrk="1" hangingPunct="1"/>
              <a:t>6</a:t>
            </a:fld>
            <a:endParaRPr lang="en-US" smtClean="0"/>
          </a:p>
        </p:txBody>
      </p:sp>
      <p:sp>
        <p:nvSpPr>
          <p:cNvPr id="19461" name="Oval 5"/>
          <p:cNvSpPr>
            <a:spLocks noChangeArrowheads="1"/>
          </p:cNvSpPr>
          <p:nvPr/>
        </p:nvSpPr>
        <p:spPr bwMode="auto">
          <a:xfrm>
            <a:off x="3059113" y="205898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9462" name="Oval 6"/>
          <p:cNvSpPr>
            <a:spLocks noChangeArrowheads="1"/>
          </p:cNvSpPr>
          <p:nvPr/>
        </p:nvSpPr>
        <p:spPr bwMode="auto">
          <a:xfrm>
            <a:off x="1906588" y="2851150"/>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9463" name="Oval 7"/>
          <p:cNvSpPr>
            <a:spLocks noChangeArrowheads="1"/>
          </p:cNvSpPr>
          <p:nvPr/>
        </p:nvSpPr>
        <p:spPr bwMode="auto">
          <a:xfrm>
            <a:off x="4283075" y="2851150"/>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9464" name="Oval 8"/>
          <p:cNvSpPr>
            <a:spLocks noChangeArrowheads="1"/>
          </p:cNvSpPr>
          <p:nvPr/>
        </p:nvSpPr>
        <p:spPr bwMode="auto">
          <a:xfrm>
            <a:off x="1187450" y="37163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9465" name="Oval 9"/>
          <p:cNvSpPr>
            <a:spLocks noChangeArrowheads="1"/>
          </p:cNvSpPr>
          <p:nvPr/>
        </p:nvSpPr>
        <p:spPr bwMode="auto">
          <a:xfrm>
            <a:off x="2770188" y="37163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9466" name="Oval 10"/>
          <p:cNvSpPr>
            <a:spLocks noChangeArrowheads="1"/>
          </p:cNvSpPr>
          <p:nvPr/>
        </p:nvSpPr>
        <p:spPr bwMode="auto">
          <a:xfrm>
            <a:off x="3562350" y="37163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9472" name="Oval 16"/>
          <p:cNvSpPr>
            <a:spLocks noChangeArrowheads="1"/>
          </p:cNvSpPr>
          <p:nvPr/>
        </p:nvSpPr>
        <p:spPr bwMode="auto">
          <a:xfrm>
            <a:off x="5002213" y="37163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9475" name="Oval 19"/>
          <p:cNvSpPr>
            <a:spLocks noChangeArrowheads="1"/>
          </p:cNvSpPr>
          <p:nvPr/>
        </p:nvSpPr>
        <p:spPr bwMode="auto">
          <a:xfrm>
            <a:off x="3995738" y="45799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9477" name="Oval 21"/>
          <p:cNvSpPr>
            <a:spLocks noChangeArrowheads="1"/>
          </p:cNvSpPr>
          <p:nvPr/>
        </p:nvSpPr>
        <p:spPr bwMode="auto">
          <a:xfrm>
            <a:off x="2338388" y="4579938"/>
            <a:ext cx="504825" cy="504825"/>
          </a:xfrm>
          <a:prstGeom prst="ellipse">
            <a:avLst/>
          </a:prstGeom>
          <a:gradFill rotWithShape="1">
            <a:gsLst>
              <a:gs pos="0">
                <a:srgbClr val="FFFF99"/>
              </a:gs>
              <a:gs pos="100000">
                <a:schemeClr val="folHlink"/>
              </a:gs>
            </a:gsLst>
            <a:path path="shape">
              <a:fillToRect l="50000" t="50000" r="50000" b="50000"/>
            </a:path>
          </a:gradFill>
          <a:ln w="9525">
            <a:no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3329" name="Line 23"/>
          <p:cNvSpPr>
            <a:spLocks noChangeShapeType="1"/>
          </p:cNvSpPr>
          <p:nvPr/>
        </p:nvSpPr>
        <p:spPr bwMode="auto">
          <a:xfrm flipH="1">
            <a:off x="2338388" y="2420938"/>
            <a:ext cx="792162" cy="5032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0" name="Line 24"/>
          <p:cNvSpPr>
            <a:spLocks noChangeShapeType="1"/>
          </p:cNvSpPr>
          <p:nvPr/>
        </p:nvSpPr>
        <p:spPr bwMode="auto">
          <a:xfrm>
            <a:off x="3516313" y="2433638"/>
            <a:ext cx="838200" cy="4905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1" name="Line 25"/>
          <p:cNvSpPr>
            <a:spLocks noChangeShapeType="1"/>
          </p:cNvSpPr>
          <p:nvPr/>
        </p:nvSpPr>
        <p:spPr bwMode="auto">
          <a:xfrm flipH="1">
            <a:off x="1546225" y="3284538"/>
            <a:ext cx="433388" cy="5032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2" name="Line 26"/>
          <p:cNvSpPr>
            <a:spLocks noChangeShapeType="1"/>
          </p:cNvSpPr>
          <p:nvPr/>
        </p:nvSpPr>
        <p:spPr bwMode="auto">
          <a:xfrm>
            <a:off x="2338388" y="3284538"/>
            <a:ext cx="504825" cy="5032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3" name="Line 27"/>
          <p:cNvSpPr>
            <a:spLocks noChangeShapeType="1"/>
          </p:cNvSpPr>
          <p:nvPr/>
        </p:nvSpPr>
        <p:spPr bwMode="auto">
          <a:xfrm flipH="1">
            <a:off x="2698750" y="4221163"/>
            <a:ext cx="215900" cy="4318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4" name="Line 28"/>
          <p:cNvSpPr>
            <a:spLocks noChangeShapeType="1"/>
          </p:cNvSpPr>
          <p:nvPr/>
        </p:nvSpPr>
        <p:spPr bwMode="auto">
          <a:xfrm flipH="1">
            <a:off x="3995738" y="3284538"/>
            <a:ext cx="431800" cy="5032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5" name="Line 29"/>
          <p:cNvSpPr>
            <a:spLocks noChangeShapeType="1"/>
          </p:cNvSpPr>
          <p:nvPr/>
        </p:nvSpPr>
        <p:spPr bwMode="auto">
          <a:xfrm>
            <a:off x="4714875" y="3284538"/>
            <a:ext cx="431800" cy="50323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6" name="Line 30"/>
          <p:cNvSpPr>
            <a:spLocks noChangeShapeType="1"/>
          </p:cNvSpPr>
          <p:nvPr/>
        </p:nvSpPr>
        <p:spPr bwMode="auto">
          <a:xfrm>
            <a:off x="3922713" y="4148138"/>
            <a:ext cx="215900" cy="5048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 name="Group 45"/>
          <p:cNvGrpSpPr>
            <a:grpSpLocks/>
          </p:cNvGrpSpPr>
          <p:nvPr/>
        </p:nvGrpSpPr>
        <p:grpSpPr bwMode="auto">
          <a:xfrm>
            <a:off x="2124075" y="2276475"/>
            <a:ext cx="1223963" cy="2592388"/>
            <a:chOff x="1338" y="1434"/>
            <a:chExt cx="771" cy="1633"/>
          </a:xfrm>
        </p:grpSpPr>
        <p:sp>
          <p:nvSpPr>
            <p:cNvPr id="13339" name="Line 42"/>
            <p:cNvSpPr>
              <a:spLocks noChangeShapeType="1"/>
            </p:cNvSpPr>
            <p:nvPr/>
          </p:nvSpPr>
          <p:spPr bwMode="auto">
            <a:xfrm flipH="1">
              <a:off x="1338" y="1434"/>
              <a:ext cx="771" cy="499"/>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Line 43"/>
            <p:cNvSpPr>
              <a:spLocks noChangeShapeType="1"/>
            </p:cNvSpPr>
            <p:nvPr/>
          </p:nvSpPr>
          <p:spPr bwMode="auto">
            <a:xfrm>
              <a:off x="1338" y="1933"/>
              <a:ext cx="589" cy="59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1" name="Line 44"/>
            <p:cNvSpPr>
              <a:spLocks noChangeShapeType="1"/>
            </p:cNvSpPr>
            <p:nvPr/>
          </p:nvSpPr>
          <p:spPr bwMode="auto">
            <a:xfrm flipH="1">
              <a:off x="1610" y="2523"/>
              <a:ext cx="317" cy="544"/>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1" end="1"/>
                                            </p:txEl>
                                          </p:spTgt>
                                        </p:tgtEl>
                                        <p:attrNameLst>
                                          <p:attrName>style.visibility</p:attrName>
                                        </p:attrNameLst>
                                      </p:cBhvr>
                                      <p:to>
                                        <p:strVal val="visible"/>
                                      </p:to>
                                    </p:set>
                                  </p:childTnLst>
                                </p:cTn>
                              </p:par>
                            </p:childTnLst>
                          </p:cTn>
                        </p:par>
                        <p:par>
                          <p:cTn id="23" fill="hold" nodeType="afterGroup">
                            <p:stCondLst>
                              <p:cond delay="0"/>
                            </p:stCondLst>
                            <p:childTnLst>
                              <p:par>
                                <p:cTn id="24" presetID="18" presetClass="entr" presetSubtype="12"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downLeft)">
                                      <p:cBhvr>
                                        <p:cTn id="2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Binary Tree – Định nghĩa</a:t>
            </a:r>
          </a:p>
        </p:txBody>
      </p:sp>
      <p:sp>
        <p:nvSpPr>
          <p:cNvPr id="26" name="Slide Number Placeholder 5"/>
          <p:cNvSpPr>
            <a:spLocks noGrp="1"/>
          </p:cNvSpPr>
          <p:nvPr>
            <p:ph type="sldNum"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504825EB-A30B-4B2A-9172-29A8DED5E12C}" type="slidenum">
              <a:rPr lang="en-US" altLang="en-US" sz="1200">
                <a:solidFill>
                  <a:srgbClr val="FFFFFF"/>
                </a:solidFill>
              </a:rPr>
              <a:pPr eaLnBrk="1" hangingPunct="1">
                <a:lnSpc>
                  <a:spcPct val="80000"/>
                </a:lnSpc>
              </a:pPr>
              <a:t>7</a:t>
            </a:fld>
            <a:endParaRPr lang="en-US" altLang="en-US" sz="1200">
              <a:solidFill>
                <a:srgbClr val="FFFFFF"/>
              </a:solidFill>
            </a:endParaRPr>
          </a:p>
        </p:txBody>
      </p:sp>
      <p:sp>
        <p:nvSpPr>
          <p:cNvPr id="36868" name="Rectangle 3"/>
          <p:cNvSpPr>
            <a:spLocks noGrp="1" noChangeArrowheads="1"/>
          </p:cNvSpPr>
          <p:nvPr>
            <p:ph sz="quarter" idx="1"/>
          </p:nvPr>
        </p:nvSpPr>
        <p:spPr>
          <a:xfrm>
            <a:off x="612775" y="1600200"/>
            <a:ext cx="8153400" cy="4495800"/>
          </a:xfrm>
        </p:spPr>
        <p:txBody>
          <a:bodyPr/>
          <a:lstStyle/>
          <a:p>
            <a:pPr eaLnBrk="1" hangingPunct="1"/>
            <a:r>
              <a:rPr lang="en-US" altLang="en-US" smtClean="0"/>
              <a:t>Cây nhị phân là cây mà mỗi nút có tối đa </a:t>
            </a:r>
            <a:r>
              <a:rPr lang="en-US" altLang="en-US" smtClean="0">
                <a:solidFill>
                  <a:srgbClr val="FF0000"/>
                </a:solidFill>
              </a:rPr>
              <a:t>2 cây con</a:t>
            </a:r>
            <a:endParaRPr lang="en-US" altLang="en-US" smtClean="0"/>
          </a:p>
        </p:txBody>
      </p:sp>
      <p:sp>
        <p:nvSpPr>
          <p:cNvPr id="36869" name="Oval 4"/>
          <p:cNvSpPr>
            <a:spLocks noChangeArrowheads="1"/>
          </p:cNvSpPr>
          <p:nvPr/>
        </p:nvSpPr>
        <p:spPr bwMode="auto">
          <a:xfrm>
            <a:off x="3435350" y="3573463"/>
            <a:ext cx="457200" cy="45720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70" name="Oval 5"/>
          <p:cNvSpPr>
            <a:spLocks noChangeArrowheads="1"/>
          </p:cNvSpPr>
          <p:nvPr/>
        </p:nvSpPr>
        <p:spPr bwMode="auto">
          <a:xfrm rot="3529853">
            <a:off x="2922588" y="4260850"/>
            <a:ext cx="457200" cy="457200"/>
          </a:xfrm>
          <a:prstGeom prst="ellipse">
            <a:avLst/>
          </a:prstGeom>
          <a:solidFill>
            <a:schemeClr val="tx1"/>
          </a:solidFill>
          <a:ln w="12700">
            <a:solidFill>
              <a:schemeClr val="tx1"/>
            </a:solidFill>
            <a:round/>
            <a:headEnd/>
            <a:tailEnd/>
          </a:ln>
        </p:spPr>
        <p:txBody>
          <a:bodyPr rot="10800000"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71" name="Line 6"/>
          <p:cNvSpPr>
            <a:spLocks noChangeShapeType="1"/>
          </p:cNvSpPr>
          <p:nvPr/>
        </p:nvSpPr>
        <p:spPr bwMode="auto">
          <a:xfrm flipV="1">
            <a:off x="3206750" y="3954463"/>
            <a:ext cx="3048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Oval 7"/>
          <p:cNvSpPr>
            <a:spLocks noChangeArrowheads="1"/>
          </p:cNvSpPr>
          <p:nvPr/>
        </p:nvSpPr>
        <p:spPr bwMode="auto">
          <a:xfrm>
            <a:off x="2541588" y="2735263"/>
            <a:ext cx="457200" cy="45720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73" name="Line 8"/>
          <p:cNvSpPr>
            <a:spLocks noChangeShapeType="1"/>
          </p:cNvSpPr>
          <p:nvPr/>
        </p:nvSpPr>
        <p:spPr bwMode="auto">
          <a:xfrm flipV="1">
            <a:off x="1931988" y="3040063"/>
            <a:ext cx="609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9"/>
          <p:cNvSpPr>
            <a:spLocks noChangeShapeType="1"/>
          </p:cNvSpPr>
          <p:nvPr/>
        </p:nvSpPr>
        <p:spPr bwMode="auto">
          <a:xfrm flipH="1" flipV="1">
            <a:off x="2998788" y="3040063"/>
            <a:ext cx="609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Oval 10"/>
          <p:cNvSpPr>
            <a:spLocks noChangeArrowheads="1"/>
          </p:cNvSpPr>
          <p:nvPr/>
        </p:nvSpPr>
        <p:spPr bwMode="auto">
          <a:xfrm>
            <a:off x="1682750" y="3573463"/>
            <a:ext cx="457200" cy="45720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76" name="Oval 11"/>
          <p:cNvSpPr>
            <a:spLocks noChangeArrowheads="1"/>
          </p:cNvSpPr>
          <p:nvPr/>
        </p:nvSpPr>
        <p:spPr bwMode="auto">
          <a:xfrm rot="-503848">
            <a:off x="2216150" y="4259263"/>
            <a:ext cx="457200" cy="45720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77" name="Oval 12"/>
          <p:cNvSpPr>
            <a:spLocks noChangeArrowheads="1"/>
          </p:cNvSpPr>
          <p:nvPr/>
        </p:nvSpPr>
        <p:spPr bwMode="auto">
          <a:xfrm rot="3529853">
            <a:off x="1169988" y="4260850"/>
            <a:ext cx="457200" cy="457200"/>
          </a:xfrm>
          <a:prstGeom prst="ellipse">
            <a:avLst/>
          </a:prstGeom>
          <a:solidFill>
            <a:schemeClr val="tx1"/>
          </a:solidFill>
          <a:ln w="12700">
            <a:solidFill>
              <a:schemeClr val="tx1"/>
            </a:solidFill>
            <a:round/>
            <a:headEnd/>
            <a:tailEnd/>
          </a:ln>
        </p:spPr>
        <p:txBody>
          <a:bodyPr rot="10800000"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78" name="Line 13"/>
          <p:cNvSpPr>
            <a:spLocks noChangeShapeType="1"/>
          </p:cNvSpPr>
          <p:nvPr/>
        </p:nvSpPr>
        <p:spPr bwMode="auto">
          <a:xfrm flipV="1">
            <a:off x="1454150" y="3954463"/>
            <a:ext cx="3048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14"/>
          <p:cNvSpPr>
            <a:spLocks noChangeShapeType="1"/>
          </p:cNvSpPr>
          <p:nvPr/>
        </p:nvSpPr>
        <p:spPr bwMode="auto">
          <a:xfrm flipH="1" flipV="1">
            <a:off x="2063750" y="3954463"/>
            <a:ext cx="3048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Oval 15"/>
          <p:cNvSpPr>
            <a:spLocks noChangeArrowheads="1"/>
          </p:cNvSpPr>
          <p:nvPr/>
        </p:nvSpPr>
        <p:spPr bwMode="auto">
          <a:xfrm>
            <a:off x="5741988" y="2811463"/>
            <a:ext cx="457200" cy="4572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81" name="Oval 16"/>
          <p:cNvSpPr>
            <a:spLocks noChangeArrowheads="1"/>
          </p:cNvSpPr>
          <p:nvPr/>
        </p:nvSpPr>
        <p:spPr bwMode="auto">
          <a:xfrm>
            <a:off x="6275388" y="3344863"/>
            <a:ext cx="457200" cy="4572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82" name="Line 17"/>
          <p:cNvSpPr>
            <a:spLocks noChangeShapeType="1"/>
          </p:cNvSpPr>
          <p:nvPr/>
        </p:nvSpPr>
        <p:spPr bwMode="auto">
          <a:xfrm>
            <a:off x="6122988" y="3192463"/>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Oval 18"/>
          <p:cNvSpPr>
            <a:spLocks noChangeArrowheads="1"/>
          </p:cNvSpPr>
          <p:nvPr/>
        </p:nvSpPr>
        <p:spPr bwMode="auto">
          <a:xfrm>
            <a:off x="6808788" y="3878263"/>
            <a:ext cx="457200" cy="4572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84" name="Line 19"/>
          <p:cNvSpPr>
            <a:spLocks noChangeShapeType="1"/>
          </p:cNvSpPr>
          <p:nvPr/>
        </p:nvSpPr>
        <p:spPr bwMode="auto">
          <a:xfrm>
            <a:off x="6656388" y="3725863"/>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Oval 20"/>
          <p:cNvSpPr>
            <a:spLocks noChangeArrowheads="1"/>
          </p:cNvSpPr>
          <p:nvPr/>
        </p:nvSpPr>
        <p:spPr bwMode="auto">
          <a:xfrm>
            <a:off x="7418388" y="4411663"/>
            <a:ext cx="457200" cy="4572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86" name="Line 21"/>
          <p:cNvSpPr>
            <a:spLocks noChangeShapeType="1"/>
          </p:cNvSpPr>
          <p:nvPr/>
        </p:nvSpPr>
        <p:spPr bwMode="auto">
          <a:xfrm>
            <a:off x="7265988" y="4259263"/>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Oval 22"/>
          <p:cNvSpPr>
            <a:spLocks noChangeArrowheads="1"/>
          </p:cNvSpPr>
          <p:nvPr/>
        </p:nvSpPr>
        <p:spPr bwMode="auto">
          <a:xfrm>
            <a:off x="8027988" y="4868863"/>
            <a:ext cx="457200" cy="4572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88" name="Line 23"/>
          <p:cNvSpPr>
            <a:spLocks noChangeShapeType="1"/>
          </p:cNvSpPr>
          <p:nvPr/>
        </p:nvSpPr>
        <p:spPr bwMode="auto">
          <a:xfrm flipH="1" flipV="1">
            <a:off x="7723188" y="471646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54794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2775" y="228600"/>
            <a:ext cx="8153400" cy="990600"/>
          </a:xfrm>
        </p:spPr>
        <p:txBody>
          <a:bodyPr/>
          <a:lstStyle/>
          <a:p>
            <a:pPr eaLnBrk="1" hangingPunct="1"/>
            <a:r>
              <a:rPr lang="en-US" altLang="en-US" smtClean="0">
                <a:solidFill>
                  <a:schemeClr val="tx1"/>
                </a:solidFill>
              </a:rPr>
              <a:t>Binary Tree – Ví dụ</a:t>
            </a:r>
          </a:p>
        </p:txBody>
      </p:sp>
      <p:sp>
        <p:nvSpPr>
          <p:cNvPr id="10" name="Slide Number Placeholder 5"/>
          <p:cNvSpPr>
            <a:spLocks noGrp="1"/>
          </p:cNvSpPr>
          <p:nvPr>
            <p:ph type="sldNum"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99DC73DE-F7DA-4F1A-A771-29D17EDAD576}" type="slidenum">
              <a:rPr lang="en-US" altLang="en-US" sz="1200">
                <a:solidFill>
                  <a:srgbClr val="FFFFFF"/>
                </a:solidFill>
              </a:rPr>
              <a:pPr eaLnBrk="1" hangingPunct="1">
                <a:lnSpc>
                  <a:spcPct val="80000"/>
                </a:lnSpc>
              </a:pPr>
              <a:t>8</a:t>
            </a:fld>
            <a:endParaRPr lang="en-US" altLang="en-US" sz="1200">
              <a:solidFill>
                <a:srgbClr val="FFFFFF"/>
              </a:solidFill>
            </a:endParaRPr>
          </a:p>
        </p:txBody>
      </p:sp>
      <p:grpSp>
        <p:nvGrpSpPr>
          <p:cNvPr id="37892" name="Group 4"/>
          <p:cNvGrpSpPr>
            <a:grpSpLocks noChangeAspect="1"/>
          </p:cNvGrpSpPr>
          <p:nvPr/>
        </p:nvGrpSpPr>
        <p:grpSpPr bwMode="auto">
          <a:xfrm>
            <a:off x="1476375" y="1773238"/>
            <a:ext cx="6332538" cy="4384675"/>
            <a:chOff x="1395" y="855"/>
            <a:chExt cx="5610" cy="3885"/>
          </a:xfrm>
        </p:grpSpPr>
        <p:pic>
          <p:nvPicPr>
            <p:cNvPr id="37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 y="855"/>
              <a:ext cx="5610" cy="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 Box 6"/>
            <p:cNvSpPr txBox="1">
              <a:spLocks noChangeAspect="1" noChangeArrowheads="1"/>
            </p:cNvSpPr>
            <p:nvPr/>
          </p:nvSpPr>
          <p:spPr bwMode="auto">
            <a:xfrm>
              <a:off x="1410" y="1350"/>
              <a:ext cx="945"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b="1"/>
                <a:t>Cây con trái</a:t>
              </a:r>
            </a:p>
          </p:txBody>
        </p:sp>
        <p:sp>
          <p:nvSpPr>
            <p:cNvPr id="37895" name="Text Box 7"/>
            <p:cNvSpPr txBox="1">
              <a:spLocks noChangeAspect="1" noChangeArrowheads="1"/>
            </p:cNvSpPr>
            <p:nvPr/>
          </p:nvSpPr>
          <p:spPr bwMode="auto">
            <a:xfrm>
              <a:off x="5580" y="1350"/>
              <a:ext cx="945"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b="1"/>
                <a:t>Cây con phải</a:t>
              </a:r>
            </a:p>
          </p:txBody>
        </p:sp>
        <p:sp>
          <p:nvSpPr>
            <p:cNvPr id="37896" name="Text Box 8"/>
            <p:cNvSpPr txBox="1">
              <a:spLocks noChangeAspect="1" noChangeArrowheads="1"/>
            </p:cNvSpPr>
            <p:nvPr/>
          </p:nvSpPr>
          <p:spPr bwMode="auto">
            <a:xfrm>
              <a:off x="2219" y="4440"/>
              <a:ext cx="376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13000"/>
                </a:lnSpc>
              </a:pPr>
              <a:r>
                <a:rPr lang="en-US" altLang="en-US" b="1"/>
                <a:t>Hình ảnh một cây nhị phân</a:t>
              </a:r>
            </a:p>
          </p:txBody>
        </p:sp>
      </p:grpSp>
    </p:spTree>
    <p:extLst>
      <p:ext uri="{BB962C8B-B14F-4D97-AF65-F5344CB8AC3E}">
        <p14:creationId xmlns:p14="http://schemas.microsoft.com/office/powerpoint/2010/main" val="2282704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9" name="Rectangle 5"/>
          <p:cNvSpPr>
            <a:spLocks noGrp="1"/>
          </p:cNvSpPr>
          <p:nvPr>
            <p:ph type="title"/>
          </p:nvPr>
        </p:nvSpPr>
        <p:spPr>
          <a:xfrm>
            <a:off x="609600" y="228600"/>
            <a:ext cx="8153400" cy="990600"/>
          </a:xfrm>
        </p:spPr>
        <p:txBody>
          <a:bodyPr/>
          <a:lstStyle/>
          <a:p>
            <a:r>
              <a:rPr lang="en-US" altLang="en-US" smtClean="0">
                <a:solidFill>
                  <a:schemeClr val="tx1"/>
                </a:solidFill>
              </a:rPr>
              <a:t>Binary Tree – Ví dụ</a:t>
            </a:r>
          </a:p>
        </p:txBody>
      </p:sp>
      <p:sp>
        <p:nvSpPr>
          <p:cNvPr id="180232" name="Rectangle 8"/>
          <p:cNvSpPr>
            <a:spLocks noGrp="1"/>
          </p:cNvSpPr>
          <p:nvPr>
            <p:ph type="body" idx="1"/>
          </p:nvPr>
        </p:nvSpPr>
        <p:spPr>
          <a:xfrm>
            <a:off x="612775" y="1600200"/>
            <a:ext cx="8153400" cy="4525963"/>
          </a:xfrm>
        </p:spPr>
        <p:txBody>
          <a:bodyPr/>
          <a:lstStyle/>
          <a:p>
            <a:r>
              <a:rPr lang="en-US" altLang="en-US" smtClean="0"/>
              <a:t>Cây lệch trái và cây lệch phải</a:t>
            </a:r>
          </a:p>
        </p:txBody>
      </p:sp>
      <p:pic>
        <p:nvPicPr>
          <p:cNvPr id="180228" name="Picture 4" descr="Click To expand"/>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296988" y="2492375"/>
            <a:ext cx="6443662" cy="2578100"/>
          </a:xfrm>
          <a:noFill/>
          <a:ln/>
        </p:spPr>
      </p:pic>
    </p:spTree>
    <p:extLst>
      <p:ext uri="{BB962C8B-B14F-4D97-AF65-F5344CB8AC3E}">
        <p14:creationId xmlns:p14="http://schemas.microsoft.com/office/powerpoint/2010/main" val="1207712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3080</TotalTime>
  <Words>2245</Words>
  <Application>Microsoft Office PowerPoint</Application>
  <PresentationFormat>On-screen Show (4:3)</PresentationFormat>
  <Paragraphs>565</Paragraphs>
  <Slides>55</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6" baseType="lpstr">
      <vt:lpstr>Arial Unicode MS</vt:lpstr>
      <vt:lpstr>Arial</vt:lpstr>
      <vt:lpstr>Calibri</vt:lpstr>
      <vt:lpstr>Calibri Light</vt:lpstr>
      <vt:lpstr>Tahoma</vt:lpstr>
      <vt:lpstr>Times New Roman</vt:lpstr>
      <vt:lpstr>VNI-Avo</vt:lpstr>
      <vt:lpstr>VNI-Helve</vt:lpstr>
      <vt:lpstr>Wingdings</vt:lpstr>
      <vt:lpstr>Office Theme</vt:lpstr>
      <vt:lpstr>Bitmap Image</vt:lpstr>
      <vt:lpstr>Cây nhị phân tìm kiếm</vt:lpstr>
      <vt:lpstr>Tree – Định nghĩa</vt:lpstr>
      <vt:lpstr>Tree – Ví dụ</vt:lpstr>
      <vt:lpstr>Tree – Ví dụ</vt:lpstr>
      <vt:lpstr>Khái niệm</vt:lpstr>
      <vt:lpstr>Khái niệm</vt:lpstr>
      <vt:lpstr>Binary Tree – Định nghĩa</vt:lpstr>
      <vt:lpstr>Binary Tree – Ví dụ</vt:lpstr>
      <vt:lpstr>Binary Tree – Ví dụ</vt:lpstr>
      <vt:lpstr>Binary Tree – Ví dụ</vt:lpstr>
      <vt:lpstr>Binary Tree – Ví dụ</vt:lpstr>
      <vt:lpstr>Binary Tree – Một số tính chất</vt:lpstr>
      <vt:lpstr>Binary Search Tree</vt:lpstr>
      <vt:lpstr>Binary Search Tree - Định nghĩa</vt:lpstr>
      <vt:lpstr>Binary Search Tree – Ví dụ</vt:lpstr>
      <vt:lpstr>Binary Search Tree – Ví dụ</vt:lpstr>
      <vt:lpstr>Binary Search Tree – Ví dụ</vt:lpstr>
      <vt:lpstr>Đặc điểm cây nhị phân tìm kiếm</vt:lpstr>
      <vt:lpstr>Định nghĩa kiểu dữ liệu</vt:lpstr>
      <vt:lpstr>Ví dụ khai báo</vt:lpstr>
      <vt:lpstr>Cấu trúc chương trình</vt:lpstr>
      <vt:lpstr>Các thao tác</vt:lpstr>
      <vt:lpstr>Binary Search Tree</vt:lpstr>
      <vt:lpstr>Binary Search Tree</vt:lpstr>
      <vt:lpstr>AVL Tree - Định nghĩa</vt:lpstr>
      <vt:lpstr>AVL Tree – Ví dụ</vt:lpstr>
      <vt:lpstr>AVL Tree</vt:lpstr>
      <vt:lpstr>AVL Tree – Biểu diễn</vt:lpstr>
      <vt:lpstr>AVL Tree</vt:lpstr>
      <vt:lpstr>AVL Tree</vt:lpstr>
      <vt:lpstr>AVL Tree</vt:lpstr>
      <vt:lpstr>AVL Tree</vt:lpstr>
      <vt:lpstr>AVL Tree - Cân bằng lại cây AVL</vt:lpstr>
      <vt:lpstr>AVL Tree - Cân bằng lại cây AVL</vt:lpstr>
      <vt:lpstr>AVL Tree - Cân bằng lại cây AVL</vt:lpstr>
      <vt:lpstr>PowerPoint Presentation</vt:lpstr>
      <vt:lpstr>AVL Tree - Cân bằng lại cây AVL</vt:lpstr>
      <vt:lpstr>AVL Tree - Cân bằng lại cây AVL</vt:lpstr>
      <vt:lpstr>AVL Tree - Cân bằng lại cây AVL</vt:lpstr>
      <vt:lpstr>AVL Tree - Cân bằng lại cây AVL</vt:lpstr>
      <vt:lpstr>AVL Tree - Cân bằng lại cây AVL</vt:lpstr>
      <vt:lpstr>AVL Tree - Cân bằng lại cây AVL</vt:lpstr>
      <vt:lpstr>AVL Tree - Cân bằng lại cây AVL</vt:lpstr>
      <vt:lpstr>AVL Tree - Cân bằng lại cây AVL</vt:lpstr>
      <vt:lpstr>AVL Tree</vt:lpstr>
      <vt:lpstr>AVL Tree</vt:lpstr>
      <vt:lpstr>Set in C++</vt:lpstr>
      <vt:lpstr>Some basic functions</vt:lpstr>
      <vt:lpstr>Some basic functions</vt:lpstr>
      <vt:lpstr>Some basic functions</vt:lpstr>
      <vt:lpstr>PowerPoint Presentation</vt:lpstr>
      <vt:lpstr>Map in C++</vt:lpstr>
      <vt:lpstr>PowerPoint Presentation</vt:lpstr>
      <vt:lpstr>PowerPoint Presentation</vt:lpstr>
      <vt:lpstr>PowerPoint Presentation</vt:lpstr>
    </vt:vector>
  </TitlesOfParts>
  <Company>itc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CÂY NHỊ PHÂN TÌM KIẾM</dc:title>
  <dc:creator>w2000Pro</dc:creator>
  <cp:lastModifiedBy>Windows User</cp:lastModifiedBy>
  <cp:revision>115</cp:revision>
  <dcterms:created xsi:type="dcterms:W3CDTF">2006-12-06T00:42:10Z</dcterms:created>
  <dcterms:modified xsi:type="dcterms:W3CDTF">2019-10-09T09:14:06Z</dcterms:modified>
</cp:coreProperties>
</file>