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1" r:id="rId2"/>
    <p:sldId id="319" r:id="rId3"/>
    <p:sldId id="289" r:id="rId4"/>
    <p:sldId id="323" r:id="rId5"/>
    <p:sldId id="326" r:id="rId6"/>
    <p:sldId id="324" r:id="rId7"/>
    <p:sldId id="298" r:id="rId8"/>
    <p:sldId id="296" r:id="rId9"/>
    <p:sldId id="297" r:id="rId10"/>
    <p:sldId id="316" r:id="rId11"/>
    <p:sldId id="329" r:id="rId12"/>
    <p:sldId id="299" r:id="rId13"/>
    <p:sldId id="300" r:id="rId14"/>
    <p:sldId id="302" r:id="rId15"/>
    <p:sldId id="301" r:id="rId16"/>
    <p:sldId id="303" r:id="rId17"/>
    <p:sldId id="34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ECECE0"/>
    <a:srgbClr val="FFFFCC"/>
    <a:srgbClr val="DDDDDD"/>
    <a:srgbClr val="B2B2B2"/>
    <a:srgbClr val="000000"/>
    <a:srgbClr val="FFFFFF"/>
    <a:srgbClr val="EEEB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81541" autoAdjust="0"/>
  </p:normalViewPr>
  <p:slideViewPr>
    <p:cSldViewPr>
      <p:cViewPr varScale="1">
        <p:scale>
          <a:sx n="55" d="100"/>
          <a:sy n="55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8A07D4-7DD7-4C3B-A0B6-D47818F56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9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A3435A-2CE2-470B-876C-4573A9BCC5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3156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435A-2CE2-470B-876C-4573A9BCC59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ts val="3300"/>
              </a:lnSpc>
              <a:spcBef>
                <a:spcPts val="0"/>
              </a:spcBef>
              <a:buFontTx/>
              <a:buChar char="-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Sự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hiểu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biết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vững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chắc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phải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bản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kiến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rơi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vào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đầu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bạn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mà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bất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sự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nỗ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lực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nào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algn="just">
              <a:lnSpc>
                <a:spcPts val="3300"/>
              </a:lnSpc>
              <a:spcBef>
                <a:spcPts val="0"/>
              </a:spcBef>
              <a:buFontTx/>
              <a:buChar char="-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Ai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làm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thầy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cũng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đều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phải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trải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qua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quá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nghiên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cứu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nghiêm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túc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2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Đây</a:t>
            </a:r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quá</a:t>
            </a:r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bền</a:t>
            </a:r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bỉ</a:t>
            </a:r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bỏ</a:t>
            </a:r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qua!</a:t>
            </a:r>
            <a:endParaRPr lang="en-US" sz="1200" u="sng" dirty="0" smtClean="0"/>
          </a:p>
          <a:p>
            <a:pPr>
              <a:lnSpc>
                <a:spcPts val="3200"/>
              </a:lnSpc>
            </a:pPr>
            <a:r>
              <a:rPr lang="en-US" sz="12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 A2. ĐỂ HỌC TỐT CẦN:</a:t>
            </a:r>
          </a:p>
          <a:p>
            <a:pPr algn="just">
              <a:lnSpc>
                <a:spcPts val="3000"/>
              </a:lnSpc>
            </a:pP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Tinh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thần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sảng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khoái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 algn="just">
              <a:lnSpc>
                <a:spcPts val="3000"/>
              </a:lnSpc>
            </a:pP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hợp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ăn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nghỉ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ngủ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điều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vận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hợp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algn="just">
              <a:lnSpc>
                <a:spcPts val="3000"/>
              </a:lnSpc>
            </a:pP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trung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cao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khi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ở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đặc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biệt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hơn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khi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tư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ở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ngoài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435A-2CE2-470B-876C-4573A9BCC5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435A-2CE2-470B-876C-4573A9BCC59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6751638"/>
            <a:ext cx="9144000" cy="1063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07" name="Group 35"/>
          <p:cNvGrpSpPr>
            <a:grpSpLocks/>
          </p:cNvGrpSpPr>
          <p:nvPr/>
        </p:nvGrpSpPr>
        <p:grpSpPr bwMode="auto">
          <a:xfrm>
            <a:off x="2286000" y="0"/>
            <a:ext cx="2287588" cy="4960938"/>
            <a:chOff x="1440" y="0"/>
            <a:chExt cx="1441" cy="3125"/>
          </a:xfrm>
        </p:grpSpPr>
        <p:sp>
          <p:nvSpPr>
            <p:cNvPr id="3080" name="Rectangle 8"/>
            <p:cNvSpPr>
              <a:spLocks noChangeArrowheads="1"/>
            </p:cNvSpPr>
            <p:nvPr userDrawn="1"/>
          </p:nvSpPr>
          <p:spPr bwMode="gray">
            <a:xfrm>
              <a:off x="1440" y="0"/>
              <a:ext cx="1441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alpha val="7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14"/>
            <p:cNvSpPr>
              <a:spLocks noChangeArrowheads="1"/>
            </p:cNvSpPr>
            <p:nvPr userDrawn="1"/>
          </p:nvSpPr>
          <p:spPr bwMode="gray">
            <a:xfrm>
              <a:off x="1681" y="0"/>
              <a:ext cx="1053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  <a:alpha val="30000"/>
                  </a:schemeClr>
                </a:gs>
                <a:gs pos="50000">
                  <a:schemeClr val="accent2">
                    <a:alpha val="7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3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19"/>
            <p:cNvSpPr>
              <a:spLocks noChangeArrowheads="1"/>
            </p:cNvSpPr>
            <p:nvPr userDrawn="1"/>
          </p:nvSpPr>
          <p:spPr bwMode="gray">
            <a:xfrm>
              <a:off x="1440" y="0"/>
              <a:ext cx="1441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11" name="Group 39"/>
          <p:cNvGrpSpPr>
            <a:grpSpLocks/>
          </p:cNvGrpSpPr>
          <p:nvPr/>
        </p:nvGrpSpPr>
        <p:grpSpPr bwMode="auto">
          <a:xfrm>
            <a:off x="4575175" y="0"/>
            <a:ext cx="2286000" cy="3716338"/>
            <a:chOff x="2882" y="0"/>
            <a:chExt cx="1440" cy="2341"/>
          </a:xfrm>
        </p:grpSpPr>
        <p:sp>
          <p:nvSpPr>
            <p:cNvPr id="3084" name="Rectangle 12"/>
            <p:cNvSpPr>
              <a:spLocks noChangeArrowheads="1"/>
            </p:cNvSpPr>
            <p:nvPr userDrawn="1"/>
          </p:nvSpPr>
          <p:spPr bwMode="gray">
            <a:xfrm>
              <a:off x="2882" y="0"/>
              <a:ext cx="144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alpha val="7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gray">
            <a:xfrm>
              <a:off x="2882" y="0"/>
              <a:ext cx="81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  <a:alpha val="30000"/>
                  </a:schemeClr>
                </a:gs>
                <a:gs pos="50000">
                  <a:schemeClr val="hlink">
                    <a:alpha val="7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3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20"/>
            <p:cNvSpPr>
              <a:spLocks noChangeArrowheads="1"/>
            </p:cNvSpPr>
            <p:nvPr userDrawn="1"/>
          </p:nvSpPr>
          <p:spPr bwMode="gray">
            <a:xfrm>
              <a:off x="2882" y="0"/>
              <a:ext cx="144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alpha val="5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12" name="Group 40"/>
          <p:cNvGrpSpPr>
            <a:grpSpLocks/>
          </p:cNvGrpSpPr>
          <p:nvPr/>
        </p:nvGrpSpPr>
        <p:grpSpPr bwMode="auto">
          <a:xfrm>
            <a:off x="6858000" y="0"/>
            <a:ext cx="2286000" cy="4941888"/>
            <a:chOff x="4320" y="0"/>
            <a:chExt cx="1440" cy="3113"/>
          </a:xfrm>
        </p:grpSpPr>
        <p:sp>
          <p:nvSpPr>
            <p:cNvPr id="3083" name="Rectangle 11"/>
            <p:cNvSpPr>
              <a:spLocks noChangeArrowheads="1"/>
            </p:cNvSpPr>
            <p:nvPr userDrawn="1"/>
          </p:nvSpPr>
          <p:spPr bwMode="gray">
            <a:xfrm>
              <a:off x="4320" y="0"/>
              <a:ext cx="112" cy="2655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50000">
                  <a:schemeClr val="folHlink">
                    <a:alpha val="70000"/>
                  </a:schemeClr>
                </a:gs>
                <a:gs pos="100000">
                  <a:schemeClr val="fol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10" name="Group 38"/>
            <p:cNvGrpSpPr>
              <a:grpSpLocks/>
            </p:cNvGrpSpPr>
            <p:nvPr userDrawn="1"/>
          </p:nvGrpSpPr>
          <p:grpSpPr bwMode="auto">
            <a:xfrm>
              <a:off x="4320" y="0"/>
              <a:ext cx="1440" cy="3113"/>
              <a:chOff x="4320" y="0"/>
              <a:chExt cx="1440" cy="3113"/>
            </a:xfrm>
          </p:grpSpPr>
          <p:sp>
            <p:nvSpPr>
              <p:cNvPr id="3081" name="Rectangle 9"/>
              <p:cNvSpPr>
                <a:spLocks noChangeArrowheads="1"/>
              </p:cNvSpPr>
              <p:nvPr userDrawn="1"/>
            </p:nvSpPr>
            <p:spPr bwMode="gray">
              <a:xfrm>
                <a:off x="4320" y="0"/>
                <a:ext cx="1440" cy="3113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alpha val="7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 userDrawn="1"/>
            </p:nvSpPr>
            <p:spPr bwMode="gray">
              <a:xfrm>
                <a:off x="5420" y="0"/>
                <a:ext cx="340" cy="2655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  <a:gs pos="50000">
                    <a:schemeClr val="folHlink">
                      <a:alpha val="7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 userDrawn="1"/>
            </p:nvSpPr>
            <p:spPr bwMode="gray">
              <a:xfrm>
                <a:off x="4320" y="0"/>
                <a:ext cx="1440" cy="3113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06" name="Group 34"/>
          <p:cNvGrpSpPr>
            <a:grpSpLocks/>
          </p:cNvGrpSpPr>
          <p:nvPr/>
        </p:nvGrpSpPr>
        <p:grpSpPr bwMode="auto">
          <a:xfrm>
            <a:off x="0" y="0"/>
            <a:ext cx="2286000" cy="3714750"/>
            <a:chOff x="0" y="0"/>
            <a:chExt cx="1440" cy="2340"/>
          </a:xfrm>
        </p:grpSpPr>
        <p:sp>
          <p:nvSpPr>
            <p:cNvPr id="3079" name="Rectangle 7"/>
            <p:cNvSpPr>
              <a:spLocks noChangeArrowheads="1"/>
            </p:cNvSpPr>
            <p:nvPr userDrawn="1"/>
          </p:nvSpPr>
          <p:spPr bwMode="gray">
            <a:xfrm>
              <a:off x="0" y="0"/>
              <a:ext cx="1440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gray">
            <a:xfrm>
              <a:off x="1338" y="0"/>
              <a:ext cx="102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30000"/>
                  </a:schemeClr>
                </a:gs>
                <a:gs pos="50000">
                  <a:schemeClr val="accent1">
                    <a:alpha val="7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3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 bwMode="gray">
            <a:xfrm>
              <a:off x="0" y="0"/>
              <a:ext cx="486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30000"/>
                  </a:schemeClr>
                </a:gs>
                <a:gs pos="50000">
                  <a:schemeClr val="accent1">
                    <a:alpha val="7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3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Rectangle 22"/>
            <p:cNvSpPr>
              <a:spLocks noChangeArrowheads="1"/>
            </p:cNvSpPr>
            <p:nvPr userDrawn="1"/>
          </p:nvSpPr>
          <p:spPr bwMode="gray">
            <a:xfrm>
              <a:off x="0" y="0"/>
              <a:ext cx="1440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13" name="Group 41"/>
          <p:cNvGrpSpPr>
            <a:grpSpLocks/>
          </p:cNvGrpSpPr>
          <p:nvPr/>
        </p:nvGrpSpPr>
        <p:grpSpPr bwMode="auto">
          <a:xfrm>
            <a:off x="0" y="0"/>
            <a:ext cx="9144000" cy="171450"/>
            <a:chOff x="0" y="0"/>
            <a:chExt cx="5760" cy="108"/>
          </a:xfrm>
        </p:grpSpPr>
        <p:sp>
          <p:nvSpPr>
            <p:cNvPr id="3096" name="Rectangle 24"/>
            <p:cNvSpPr>
              <a:spLocks noChangeArrowheads="1"/>
            </p:cNvSpPr>
            <p:nvPr userDrawn="1"/>
          </p:nvSpPr>
          <p:spPr bwMode="gray">
            <a:xfrm>
              <a:off x="0" y="0"/>
              <a:ext cx="1440" cy="10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Rectangle 25"/>
            <p:cNvSpPr>
              <a:spLocks noChangeArrowheads="1"/>
            </p:cNvSpPr>
            <p:nvPr userDrawn="1"/>
          </p:nvSpPr>
          <p:spPr bwMode="gray">
            <a:xfrm>
              <a:off x="1440" y="0"/>
              <a:ext cx="1441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Rectangle 26"/>
            <p:cNvSpPr>
              <a:spLocks noChangeArrowheads="1"/>
            </p:cNvSpPr>
            <p:nvPr userDrawn="1"/>
          </p:nvSpPr>
          <p:spPr bwMode="gray">
            <a:xfrm>
              <a:off x="2882" y="0"/>
              <a:ext cx="1440" cy="10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Rectangle 27"/>
            <p:cNvSpPr>
              <a:spLocks noChangeArrowheads="1"/>
            </p:cNvSpPr>
            <p:nvPr userDrawn="1"/>
          </p:nvSpPr>
          <p:spPr bwMode="gray">
            <a:xfrm>
              <a:off x="4320" y="0"/>
              <a:ext cx="1440" cy="10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100" name="Picture 28" descr="1"/>
          <p:cNvPicPr>
            <a:picLocks noChangeAspect="1" noChangeArrowheads="1"/>
          </p:cNvPicPr>
          <p:nvPr/>
        </p:nvPicPr>
        <p:blipFill>
          <a:blip r:embed="rId2" cstate="print"/>
          <a:srcRect r="20134"/>
          <a:stretch>
            <a:fillRect/>
          </a:stretch>
        </p:blipFill>
        <p:spPr bwMode="gray">
          <a:xfrm>
            <a:off x="7164388" y="908050"/>
            <a:ext cx="1979612" cy="3889375"/>
          </a:xfrm>
          <a:prstGeom prst="rect">
            <a:avLst/>
          </a:prstGeom>
          <a:noFill/>
        </p:spPr>
      </p:pic>
      <p:pic>
        <p:nvPicPr>
          <p:cNvPr id="3101" name="Picture 29" descr="2"/>
          <p:cNvPicPr>
            <a:picLocks noChangeAspect="1" noChangeArrowheads="1"/>
          </p:cNvPicPr>
          <p:nvPr/>
        </p:nvPicPr>
        <p:blipFill>
          <a:blip r:embed="rId3" cstate="print"/>
          <a:srcRect r="16925"/>
          <a:stretch>
            <a:fillRect/>
          </a:stretch>
        </p:blipFill>
        <p:spPr bwMode="gray">
          <a:xfrm>
            <a:off x="5062538" y="1268413"/>
            <a:ext cx="1795462" cy="2736850"/>
          </a:xfrm>
          <a:prstGeom prst="rect">
            <a:avLst/>
          </a:prstGeom>
          <a:noFill/>
        </p:spPr>
      </p:pic>
      <p:pic>
        <p:nvPicPr>
          <p:cNvPr id="3102" name="Picture 30" descr="3"/>
          <p:cNvPicPr>
            <a:picLocks noChangeAspect="1" noChangeArrowheads="1"/>
          </p:cNvPicPr>
          <p:nvPr/>
        </p:nvPicPr>
        <p:blipFill>
          <a:blip r:embed="rId4" cstate="print"/>
          <a:srcRect r="18698"/>
          <a:stretch>
            <a:fillRect/>
          </a:stretch>
        </p:blipFill>
        <p:spPr bwMode="gray">
          <a:xfrm>
            <a:off x="314325" y="692150"/>
            <a:ext cx="1973263" cy="3641725"/>
          </a:xfrm>
          <a:prstGeom prst="rect">
            <a:avLst/>
          </a:prstGeom>
          <a:noFill/>
        </p:spPr>
      </p:pic>
      <p:pic>
        <p:nvPicPr>
          <p:cNvPr id="3103" name="Picture 31" descr="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497138" y="374650"/>
            <a:ext cx="2071687" cy="499903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334000"/>
            <a:ext cx="8686800" cy="863600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159500"/>
            <a:ext cx="6400800" cy="342900"/>
          </a:xfrm>
        </p:spPr>
        <p:txBody>
          <a:bodyPr/>
          <a:lstStyle>
            <a:lvl1pPr marL="0" indent="0" algn="ctr">
              <a:buFontTx/>
              <a:buNone/>
              <a:defRPr sz="18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16764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629400" y="6477000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01000" y="6477000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fld id="{2493C844-47DA-4904-B27C-458DEBE589D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gray">
          <a:xfrm>
            <a:off x="7847013" y="239713"/>
            <a:ext cx="119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  <a:latin typeface="Arial Black" pitchFamily="34" charset="0"/>
              </a:rPr>
              <a:t>L/O/G/O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20"/>
                            </p:stCondLst>
                            <p:childTnLst>
                              <p:par>
                                <p:cTn id="1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7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2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2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B4D3D-C885-495F-AE6A-5C9D6B4F14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8763"/>
            <a:ext cx="20574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8763"/>
            <a:ext cx="6019800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50DC6-A668-4B62-87E5-001C59E4D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73152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652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52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7E68504-82C3-473D-B2D9-7CD7945BB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73152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4652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91788-022A-4BE9-B9BE-06DD40C56D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73152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229600" cy="4652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2D255D6-B440-44CA-9393-5113128A1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73152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524000"/>
            <a:ext cx="8229600" cy="465296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4AAB4FD-046E-4C63-944D-2E48B56F67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7B59E-8A0A-444D-8AA9-93B72D962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0E598-10D0-48A7-9C6D-9D8C08948B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5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5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A882D-BF96-4306-8D7E-0AF77B655A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2ECDF-9461-4C00-A3CD-4371D3C2BF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2BB65-2B98-451A-A880-C7A65D13C4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493AA-E2D3-4977-BE8A-39EB670001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1746B-671B-4172-B935-171AA9294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DD808-FC46-41A5-8E9D-555B29DD55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286000" y="0"/>
            <a:ext cx="2287588" cy="6858000"/>
            <a:chOff x="1440" y="0"/>
            <a:chExt cx="1441" cy="3125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ltGray">
            <a:xfrm>
              <a:off x="1440" y="0"/>
              <a:ext cx="1441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 userDrawn="1"/>
          </p:nvSpPr>
          <p:spPr bwMode="ltGray">
            <a:xfrm>
              <a:off x="1681" y="0"/>
              <a:ext cx="1053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  <a:alpha val="0"/>
                  </a:schemeClr>
                </a:gs>
                <a:gs pos="50000">
                  <a:schemeClr val="accent2">
                    <a:alpha val="2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10"/>
            <p:cNvSpPr>
              <a:spLocks noChangeArrowheads="1"/>
            </p:cNvSpPr>
            <p:nvPr userDrawn="1"/>
          </p:nvSpPr>
          <p:spPr bwMode="ltGray">
            <a:xfrm>
              <a:off x="1440" y="0"/>
              <a:ext cx="1441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4575175" y="0"/>
            <a:ext cx="2286000" cy="5137150"/>
            <a:chOff x="2882" y="0"/>
            <a:chExt cx="1440" cy="2341"/>
          </a:xfrm>
        </p:grpSpPr>
        <p:sp>
          <p:nvSpPr>
            <p:cNvPr id="1036" name="Rectangle 12"/>
            <p:cNvSpPr>
              <a:spLocks noChangeArrowheads="1"/>
            </p:cNvSpPr>
            <p:nvPr userDrawn="1"/>
          </p:nvSpPr>
          <p:spPr bwMode="ltGray">
            <a:xfrm>
              <a:off x="2882" y="0"/>
              <a:ext cx="144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alpha val="2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ltGray">
            <a:xfrm>
              <a:off x="2882" y="0"/>
              <a:ext cx="81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  <a:alpha val="0"/>
                  </a:schemeClr>
                </a:gs>
                <a:gs pos="50000">
                  <a:schemeClr val="hlink">
                    <a:alpha val="2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ltGray">
            <a:xfrm>
              <a:off x="2882" y="0"/>
              <a:ext cx="144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alpha val="2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6858000" y="0"/>
            <a:ext cx="2286000" cy="6831013"/>
            <a:chOff x="4320" y="0"/>
            <a:chExt cx="1440" cy="3113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ltGray">
            <a:xfrm>
              <a:off x="4320" y="0"/>
              <a:ext cx="112" cy="2655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50000">
                  <a:schemeClr val="folHlink">
                    <a:alpha val="20000"/>
                  </a:schemeClr>
                </a:gs>
                <a:gs pos="100000">
                  <a:schemeClr val="fol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1" name="Group 17"/>
            <p:cNvGrpSpPr>
              <a:grpSpLocks/>
            </p:cNvGrpSpPr>
            <p:nvPr userDrawn="1"/>
          </p:nvGrpSpPr>
          <p:grpSpPr bwMode="auto">
            <a:xfrm>
              <a:off x="4320" y="0"/>
              <a:ext cx="1440" cy="3113"/>
              <a:chOff x="4320" y="0"/>
              <a:chExt cx="1440" cy="3113"/>
            </a:xfrm>
          </p:grpSpPr>
          <p:sp>
            <p:nvSpPr>
              <p:cNvPr id="1042" name="Rectangle 18"/>
              <p:cNvSpPr>
                <a:spLocks noChangeArrowheads="1"/>
              </p:cNvSpPr>
              <p:nvPr userDrawn="1"/>
            </p:nvSpPr>
            <p:spPr bwMode="ltGray">
              <a:xfrm>
                <a:off x="4320" y="0"/>
                <a:ext cx="1440" cy="3113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alpha val="2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 userDrawn="1"/>
            </p:nvSpPr>
            <p:spPr bwMode="ltGray">
              <a:xfrm>
                <a:off x="5420" y="0"/>
                <a:ext cx="340" cy="2655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  <a:gs pos="50000">
                    <a:schemeClr val="folHlink">
                      <a:alpha val="2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 userDrawn="1"/>
            </p:nvSpPr>
            <p:spPr bwMode="ltGray">
              <a:xfrm>
                <a:off x="4320" y="0"/>
                <a:ext cx="1440" cy="3113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alpha val="2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0" y="0"/>
            <a:ext cx="2286000" cy="5135563"/>
            <a:chOff x="0" y="0"/>
            <a:chExt cx="1440" cy="2340"/>
          </a:xfrm>
        </p:grpSpPr>
        <p:sp>
          <p:nvSpPr>
            <p:cNvPr id="1046" name="Rectangle 22"/>
            <p:cNvSpPr>
              <a:spLocks noChangeArrowheads="1"/>
            </p:cNvSpPr>
            <p:nvPr userDrawn="1"/>
          </p:nvSpPr>
          <p:spPr bwMode="ltGray">
            <a:xfrm>
              <a:off x="0" y="0"/>
              <a:ext cx="1440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Rectangle 23"/>
            <p:cNvSpPr>
              <a:spLocks noChangeArrowheads="1"/>
            </p:cNvSpPr>
            <p:nvPr userDrawn="1"/>
          </p:nvSpPr>
          <p:spPr bwMode="ltGray">
            <a:xfrm>
              <a:off x="1338" y="0"/>
              <a:ext cx="102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0"/>
                  </a:schemeClr>
                </a:gs>
                <a:gs pos="5000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24"/>
            <p:cNvSpPr>
              <a:spLocks noChangeArrowheads="1"/>
            </p:cNvSpPr>
            <p:nvPr userDrawn="1"/>
          </p:nvSpPr>
          <p:spPr bwMode="ltGray">
            <a:xfrm>
              <a:off x="0" y="0"/>
              <a:ext cx="486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0"/>
                  </a:schemeClr>
                </a:gs>
                <a:gs pos="5000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ltGray">
            <a:xfrm>
              <a:off x="0" y="0"/>
              <a:ext cx="1440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9" name="Group 45"/>
          <p:cNvGrpSpPr>
            <a:grpSpLocks/>
          </p:cNvGrpSpPr>
          <p:nvPr/>
        </p:nvGrpSpPr>
        <p:grpSpPr bwMode="auto">
          <a:xfrm>
            <a:off x="0" y="0"/>
            <a:ext cx="9144000" cy="171450"/>
            <a:chOff x="0" y="0"/>
            <a:chExt cx="5760" cy="108"/>
          </a:xfrm>
        </p:grpSpPr>
        <p:sp>
          <p:nvSpPr>
            <p:cNvPr id="1050" name="Rectangle 26"/>
            <p:cNvSpPr>
              <a:spLocks noChangeArrowheads="1"/>
            </p:cNvSpPr>
            <p:nvPr userDrawn="1"/>
          </p:nvSpPr>
          <p:spPr bwMode="gray">
            <a:xfrm>
              <a:off x="0" y="0"/>
              <a:ext cx="1440" cy="10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Rectangle 27"/>
            <p:cNvSpPr>
              <a:spLocks noChangeArrowheads="1"/>
            </p:cNvSpPr>
            <p:nvPr userDrawn="1"/>
          </p:nvSpPr>
          <p:spPr bwMode="gray">
            <a:xfrm>
              <a:off x="1440" y="0"/>
              <a:ext cx="1441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2882" y="0"/>
              <a:ext cx="1440" cy="10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4320" y="0"/>
              <a:ext cx="1440" cy="10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524000"/>
            <a:ext cx="8229600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57E916-3859-4738-A441-DB770DC07A3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70" name="Group 46"/>
          <p:cNvGrpSpPr>
            <a:grpSpLocks/>
          </p:cNvGrpSpPr>
          <p:nvPr/>
        </p:nvGrpSpPr>
        <p:grpSpPr bwMode="auto">
          <a:xfrm>
            <a:off x="0" y="176213"/>
            <a:ext cx="7696200" cy="1117600"/>
            <a:chOff x="0" y="111"/>
            <a:chExt cx="4848" cy="768"/>
          </a:xfrm>
        </p:grpSpPr>
        <p:sp>
          <p:nvSpPr>
            <p:cNvPr id="1063" name="Rectangle 39"/>
            <p:cNvSpPr>
              <a:spLocks noChangeArrowheads="1"/>
            </p:cNvSpPr>
            <p:nvPr userDrawn="1"/>
          </p:nvSpPr>
          <p:spPr bwMode="hidden">
            <a:xfrm rot="-5400000">
              <a:off x="2394" y="-1578"/>
              <a:ext cx="60" cy="4848"/>
            </a:xfrm>
            <a:prstGeom prst="rect">
              <a:avLst/>
            </a:prstGeom>
            <a:gradFill rotWithShape="1">
              <a:gsLst>
                <a:gs pos="0">
                  <a:srgbClr val="FFFFFF">
                    <a:gamma/>
                    <a:tint val="0"/>
                    <a:invGamma/>
                    <a:alpha val="0"/>
                  </a:srgbClr>
                </a:gs>
                <a:gs pos="50000">
                  <a:srgbClr val="FFFFFF">
                    <a:alpha val="35001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8" name="Group 44"/>
            <p:cNvGrpSpPr>
              <a:grpSpLocks/>
            </p:cNvGrpSpPr>
            <p:nvPr userDrawn="1"/>
          </p:nvGrpSpPr>
          <p:grpSpPr bwMode="auto">
            <a:xfrm>
              <a:off x="0" y="111"/>
              <a:ext cx="4327" cy="768"/>
              <a:chOff x="0" y="111"/>
              <a:chExt cx="4327" cy="768"/>
            </a:xfrm>
          </p:grpSpPr>
          <p:sp>
            <p:nvSpPr>
              <p:cNvPr id="1065" name="Rectangle 41"/>
              <p:cNvSpPr>
                <a:spLocks noChangeArrowheads="1"/>
              </p:cNvSpPr>
              <p:nvPr userDrawn="1"/>
            </p:nvSpPr>
            <p:spPr bwMode="hidden">
              <a:xfrm rot="-5400000">
                <a:off x="1780" y="-1669"/>
                <a:ext cx="768" cy="4327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35001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 userDrawn="1"/>
            </p:nvSpPr>
            <p:spPr bwMode="hidden">
              <a:xfrm rot="-5400000">
                <a:off x="1754" y="-1643"/>
                <a:ext cx="181" cy="3690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0"/>
                    </a:srgbClr>
                  </a:gs>
                  <a:gs pos="50000">
                    <a:srgbClr val="FFFFFF">
                      <a:alpha val="35001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7" name="Rectangle 43"/>
              <p:cNvSpPr>
                <a:spLocks noChangeArrowheads="1"/>
              </p:cNvSpPr>
              <p:nvPr userDrawn="1"/>
            </p:nvSpPr>
            <p:spPr bwMode="hidden">
              <a:xfrm rot="-5400000">
                <a:off x="1780" y="-1669"/>
                <a:ext cx="768" cy="4327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35001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58763"/>
            <a:ext cx="73152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6751638"/>
            <a:ext cx="9144000" cy="1063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7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970"/>
            <a:ext cx="9144000" cy="1203325"/>
          </a:xfrm>
        </p:spPr>
        <p:txBody>
          <a:bodyPr/>
          <a:lstStyle/>
          <a:p>
            <a:pPr algn="ctr">
              <a:lnSpc>
                <a:spcPts val="2500"/>
              </a:lnSpc>
            </a:pPr>
            <a:r>
              <a:rPr lang="en-US" sz="4000" dirty="0" smtClean="0">
                <a:solidFill>
                  <a:srgbClr val="FF0000"/>
                </a:solidFill>
              </a:rPr>
              <a:t/>
            </a:r>
            <a:br>
              <a:rPr lang="en-US" sz="40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   </a:t>
            </a:r>
            <a:r>
              <a:rPr lang="en-US" sz="4000" dirty="0" err="1" smtClean="0">
                <a:solidFill>
                  <a:srgbClr val="FF0000"/>
                </a:solidFill>
              </a:rPr>
              <a:t>Phương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pháp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tự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học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 bwMode="gray">
          <a:xfrm>
            <a:off x="0" y="1905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/>
            <a:endParaRPr lang="en-US" sz="4000" dirty="0"/>
          </a:p>
        </p:txBody>
      </p:sp>
      <p:pic>
        <p:nvPicPr>
          <p:cNvPr id="5" name="Picture 4" descr="http://enews.agu.edu.vn/uploads/imgposts/u10799_t1366681153_EAQHA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1"/>
            <a:ext cx="88392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458200" cy="944562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MẪU KẾ HOẠCH HOẠT ĐỘNG HỌC TẬP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33963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415946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38202"/>
          <a:ext cx="8686800" cy="2377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1524000"/>
                <a:gridCol w="1371600"/>
                <a:gridCol w="2316480"/>
                <a:gridCol w="2103120"/>
                <a:gridCol w="1371600"/>
              </a:tblGrid>
              <a:tr h="879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Nội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dung</a:t>
                      </a:r>
                    </a:p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Mục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tiêu</a:t>
                      </a:r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Nhiệm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vụ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/ </a:t>
                      </a: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Bài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tập</a:t>
                      </a:r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Hoạt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động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cụ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thể</a:t>
                      </a:r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Thời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gian</a:t>
                      </a:r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458200" cy="990600"/>
          </a:xfrm>
        </p:spPr>
        <p:txBody>
          <a:bodyPr/>
          <a:lstStyle/>
          <a:p>
            <a:pPr algn="just">
              <a:lnSpc>
                <a:spcPts val="3300"/>
              </a:lnSpc>
            </a:pPr>
            <a:r>
              <a:rPr lang="en-US" sz="2400" i="1" dirty="0" smtClean="0">
                <a:solidFill>
                  <a:srgbClr val="FF0000"/>
                </a:solidFill>
              </a:rPr>
              <a:t>HS </a:t>
            </a:r>
            <a:r>
              <a:rPr lang="en-US" sz="2400" i="1" dirty="0" err="1" smtClean="0">
                <a:solidFill>
                  <a:srgbClr val="FF0000"/>
                </a:solidFill>
              </a:rPr>
              <a:t>cần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phân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phối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công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việc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một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cách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khoa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học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7244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3733800" y="4648200"/>
            <a:ext cx="4876800" cy="46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10000"/>
              </a:lnSpc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8" name="Picture 3" descr="C:\Users\Administrator\Desktop\thoi gi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130" y="3124200"/>
            <a:ext cx="3214470" cy="3505200"/>
          </a:xfrm>
          <a:prstGeom prst="rect">
            <a:avLst/>
          </a:prstGeom>
          <a:noFill/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gray">
          <a:xfrm>
            <a:off x="4114800" y="5757288"/>
            <a:ext cx="5029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Thảo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luận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trao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đổi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với</a:t>
            </a:r>
            <a:r>
              <a:rPr lang="en-US" sz="2400" b="1" dirty="0" smtClean="0">
                <a:solidFill>
                  <a:srgbClr val="0070C0"/>
                </a:solidFill>
              </a:rPr>
              <a:t>: </a:t>
            </a:r>
            <a:r>
              <a:rPr lang="en-US" sz="2400" b="1" dirty="0" err="1" smtClean="0">
                <a:solidFill>
                  <a:srgbClr val="0070C0"/>
                </a:solidFill>
              </a:rPr>
              <a:t>bạn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học</a:t>
            </a:r>
            <a:r>
              <a:rPr lang="en-US" sz="2400" b="1" dirty="0" smtClean="0">
                <a:solidFill>
                  <a:srgbClr val="0070C0"/>
                </a:solidFill>
              </a:rPr>
              <a:t>, GV </a:t>
            </a:r>
            <a:r>
              <a:rPr lang="en-US" sz="2400" b="1" dirty="0" err="1" smtClean="0">
                <a:solidFill>
                  <a:srgbClr val="0070C0"/>
                </a:solidFill>
              </a:rPr>
              <a:t>và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… </a:t>
            </a:r>
            <a:r>
              <a:rPr lang="en-US" sz="2400" b="1" dirty="0" err="1">
                <a:solidFill>
                  <a:srgbClr val="0070C0"/>
                </a:solidFill>
              </a:rPr>
              <a:t>để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đánh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giá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16" name="Picture 17" descr="C:\User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3672" y="2431460"/>
            <a:ext cx="487100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228600" y="2895600"/>
            <a:ext cx="21336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94" y="228410"/>
            <a:ext cx="541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b) </a:t>
            </a:r>
            <a:r>
              <a:rPr lang="en-US" sz="24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phối</a:t>
            </a:r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thời</a:t>
            </a:r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gian</a:t>
            </a:r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endParaRPr lang="en-US" sz="2400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990600"/>
          </a:xfrm>
        </p:spPr>
        <p:txBody>
          <a:bodyPr/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KỸ </a:t>
            </a:r>
            <a:r>
              <a:rPr lang="en-US" sz="3000" dirty="0" smtClean="0">
                <a:solidFill>
                  <a:srgbClr val="FF0000"/>
                </a:solidFill>
              </a:rPr>
              <a:t>NĂNG ĐỌC GT, TL THAM KHẢO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gray">
          <a:xfrm flipV="1">
            <a:off x="0" y="-1752600"/>
            <a:ext cx="9144000" cy="6248400"/>
          </a:xfrm>
          <a:custGeom>
            <a:avLst/>
            <a:gdLst>
              <a:gd name="G0" fmla="+- 7224 0 0"/>
              <a:gd name="G1" fmla="+- -9175604 0 0"/>
              <a:gd name="G2" fmla="+- 0 0 -9175604"/>
              <a:gd name="T0" fmla="*/ 0 256 1"/>
              <a:gd name="T1" fmla="*/ 180 256 1"/>
              <a:gd name="G3" fmla="+- -9175604 T0 T1"/>
              <a:gd name="T2" fmla="*/ 0 256 1"/>
              <a:gd name="T3" fmla="*/ 90 256 1"/>
              <a:gd name="G4" fmla="+- -9175604 T2 T3"/>
              <a:gd name="G5" fmla="*/ G4 2 1"/>
              <a:gd name="T4" fmla="*/ 90 256 1"/>
              <a:gd name="T5" fmla="*/ 0 256 1"/>
              <a:gd name="G6" fmla="+- -9175604 T4 T5"/>
              <a:gd name="G7" fmla="*/ G6 2 1"/>
              <a:gd name="G8" fmla="abs -917560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224"/>
              <a:gd name="G18" fmla="*/ 7224 1 2"/>
              <a:gd name="G19" fmla="+- G18 5400 0"/>
              <a:gd name="G20" fmla="cos G19 -9175604"/>
              <a:gd name="G21" fmla="sin G19 -9175604"/>
              <a:gd name="G22" fmla="+- G20 10800 0"/>
              <a:gd name="G23" fmla="+- G21 10800 0"/>
              <a:gd name="G24" fmla="+- 10800 0 G20"/>
              <a:gd name="G25" fmla="+- 7224 10800 0"/>
              <a:gd name="G26" fmla="?: G9 G17 G25"/>
              <a:gd name="G27" fmla="?: G9 0 21600"/>
              <a:gd name="G28" fmla="cos 10800 -9175604"/>
              <a:gd name="G29" fmla="sin 10800 -9175604"/>
              <a:gd name="G30" fmla="sin 7224 -9175604"/>
              <a:gd name="G31" fmla="+- G28 10800 0"/>
              <a:gd name="G32" fmla="+- G29 10800 0"/>
              <a:gd name="G33" fmla="+- G30 10800 0"/>
              <a:gd name="G34" fmla="?: G4 0 G31"/>
              <a:gd name="G35" fmla="?: -9175604 G34 0"/>
              <a:gd name="G36" fmla="?: G6 G35 G31"/>
              <a:gd name="G37" fmla="+- 21600 0 G36"/>
              <a:gd name="G38" fmla="?: G4 0 G33"/>
              <a:gd name="G39" fmla="?: -917560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895 w 21600"/>
              <a:gd name="T15" fmla="*/ 5008 h 21600"/>
              <a:gd name="T16" fmla="*/ 10800 w 21600"/>
              <a:gd name="T17" fmla="*/ 3576 h 21600"/>
              <a:gd name="T18" fmla="*/ 17705 w 21600"/>
              <a:gd name="T19" fmla="*/ 500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265" y="6157"/>
                </a:moveTo>
                <a:cubicBezTo>
                  <a:pt x="6637" y="4521"/>
                  <a:pt x="8664" y="3575"/>
                  <a:pt x="10800" y="3576"/>
                </a:cubicBezTo>
                <a:cubicBezTo>
                  <a:pt x="12935" y="3576"/>
                  <a:pt x="14962" y="4521"/>
                  <a:pt x="16334" y="6157"/>
                </a:cubicBezTo>
                <a:lnTo>
                  <a:pt x="19074" y="3859"/>
                </a:lnTo>
                <a:cubicBezTo>
                  <a:pt x="17022" y="1412"/>
                  <a:pt x="13992" y="-1"/>
                  <a:pt x="10799" y="0"/>
                </a:cubicBezTo>
                <a:cubicBezTo>
                  <a:pt x="7607" y="0"/>
                  <a:pt x="4577" y="1412"/>
                  <a:pt x="2525" y="3859"/>
                </a:cubicBezTo>
                <a:close/>
              </a:path>
            </a:pathLst>
          </a:custGeom>
          <a:gradFill rotWithShape="1">
            <a:gsLst>
              <a:gs pos="0">
                <a:srgbClr val="006699"/>
              </a:gs>
              <a:gs pos="100000">
                <a:srgbClr val="BDCBDB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Bottom">
              <a:rot lat="20099999" lon="0" rev="0"/>
            </a:camera>
            <a:lightRig rig="legacyHarsh3" dir="l"/>
          </a:scene3d>
          <a:sp3d extrusionH="22590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24" name="Freeform 4"/>
          <p:cNvSpPr>
            <a:spLocks/>
          </p:cNvSpPr>
          <p:nvPr/>
        </p:nvSpPr>
        <p:spPr bwMode="gray">
          <a:xfrm>
            <a:off x="762000" y="2933700"/>
            <a:ext cx="7848600" cy="3467100"/>
          </a:xfrm>
          <a:custGeom>
            <a:avLst/>
            <a:gdLst/>
            <a:ahLst/>
            <a:cxnLst>
              <a:cxn ang="0">
                <a:pos x="4878" y="0"/>
              </a:cxn>
              <a:cxn ang="0">
                <a:pos x="4893" y="440"/>
              </a:cxn>
              <a:cxn ang="0">
                <a:pos x="2467" y="1917"/>
              </a:cxn>
              <a:cxn ang="0">
                <a:pos x="21" y="500"/>
              </a:cxn>
              <a:cxn ang="0">
                <a:pos x="0" y="2"/>
              </a:cxn>
              <a:cxn ang="0">
                <a:pos x="2461" y="667"/>
              </a:cxn>
              <a:cxn ang="0">
                <a:pos x="4878" y="0"/>
              </a:cxn>
            </a:cxnLst>
            <a:rect l="0" t="0" r="r" b="b"/>
            <a:pathLst>
              <a:path w="4893" h="1917">
                <a:moveTo>
                  <a:pt x="4878" y="0"/>
                </a:moveTo>
                <a:cubicBezTo>
                  <a:pt x="4878" y="0"/>
                  <a:pt x="4891" y="226"/>
                  <a:pt x="4893" y="440"/>
                </a:cubicBezTo>
                <a:cubicBezTo>
                  <a:pt x="3867" y="440"/>
                  <a:pt x="3815" y="1811"/>
                  <a:pt x="2467" y="1917"/>
                </a:cubicBezTo>
                <a:cubicBezTo>
                  <a:pt x="1073" y="1877"/>
                  <a:pt x="1309" y="493"/>
                  <a:pt x="21" y="500"/>
                </a:cubicBezTo>
                <a:lnTo>
                  <a:pt x="0" y="2"/>
                </a:lnTo>
                <a:cubicBezTo>
                  <a:pt x="620" y="518"/>
                  <a:pt x="1873" y="671"/>
                  <a:pt x="2461" y="667"/>
                </a:cubicBezTo>
                <a:cubicBezTo>
                  <a:pt x="2461" y="667"/>
                  <a:pt x="4076" y="668"/>
                  <a:pt x="4878" y="0"/>
                </a:cubicBezTo>
                <a:close/>
              </a:path>
            </a:pathLst>
          </a:custGeom>
          <a:gradFill rotWithShape="1">
            <a:gsLst>
              <a:gs pos="0">
                <a:srgbClr val="0D2D47"/>
              </a:gs>
              <a:gs pos="50000">
                <a:srgbClr val="0F5C83"/>
              </a:gs>
              <a:gs pos="100000">
                <a:srgbClr val="0D2D47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gray">
          <a:xfrm flipH="1">
            <a:off x="2216150" y="4900613"/>
            <a:ext cx="874713" cy="712787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gray">
          <a:xfrm>
            <a:off x="5970588" y="4916488"/>
            <a:ext cx="874712" cy="712787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gray">
          <a:xfrm flipH="1">
            <a:off x="666750" y="4556125"/>
            <a:ext cx="1143000" cy="331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gray">
          <a:xfrm>
            <a:off x="7362825" y="4551363"/>
            <a:ext cx="1103313" cy="331787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gray">
          <a:xfrm flipH="1">
            <a:off x="2227263" y="2911475"/>
            <a:ext cx="874712" cy="712788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gray">
          <a:xfrm>
            <a:off x="5981700" y="2927350"/>
            <a:ext cx="874713" cy="712788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gray">
          <a:xfrm>
            <a:off x="4575175" y="3109913"/>
            <a:ext cx="0" cy="825500"/>
          </a:xfrm>
          <a:prstGeom prst="line">
            <a:avLst/>
          </a:prstGeom>
          <a:noFill/>
          <a:ln w="9525">
            <a:solidFill>
              <a:srgbClr val="F8F8F8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gray">
          <a:xfrm>
            <a:off x="685800" y="2916238"/>
            <a:ext cx="7743825" cy="1036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3" y="649"/>
              </a:cxn>
              <a:cxn ang="0">
                <a:pos x="4878" y="17"/>
              </a:cxn>
            </a:cxnLst>
            <a:rect l="0" t="0" r="r" b="b"/>
            <a:pathLst>
              <a:path w="4878" h="653">
                <a:moveTo>
                  <a:pt x="0" y="0"/>
                </a:moveTo>
                <a:cubicBezTo>
                  <a:pt x="522" y="422"/>
                  <a:pt x="1577" y="653"/>
                  <a:pt x="2443" y="649"/>
                </a:cubicBezTo>
                <a:cubicBezTo>
                  <a:pt x="3387" y="645"/>
                  <a:pt x="4229" y="447"/>
                  <a:pt x="4878" y="17"/>
                </a:cubicBezTo>
              </a:path>
            </a:pathLst>
          </a:custGeom>
          <a:noFill/>
          <a:ln w="28575" cmpd="sng">
            <a:solidFill>
              <a:srgbClr val="FFFFFF">
                <a:alpha val="8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gray">
          <a:xfrm flipH="1">
            <a:off x="2216150" y="4841875"/>
            <a:ext cx="874713" cy="712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gray">
          <a:xfrm>
            <a:off x="5970588" y="4857750"/>
            <a:ext cx="874712" cy="712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gray">
          <a:xfrm flipH="1">
            <a:off x="666750" y="4497388"/>
            <a:ext cx="1143000" cy="331787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gray">
          <a:xfrm>
            <a:off x="7362825" y="4492625"/>
            <a:ext cx="1103313" cy="331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gray">
          <a:xfrm>
            <a:off x="4575175" y="3051175"/>
            <a:ext cx="0" cy="825500"/>
          </a:xfrm>
          <a:prstGeom prst="line">
            <a:avLst/>
          </a:prstGeom>
          <a:noFill/>
          <a:ln w="9525">
            <a:solidFill>
              <a:srgbClr val="F8F8F8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5800" y="1295400"/>
            <a:ext cx="1828800" cy="1785938"/>
            <a:chOff x="192" y="1917"/>
            <a:chExt cx="1042" cy="1102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0741" name="Picture 21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0742" name="Picture 22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0743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FCA96A">
                      <a:alpha val="55000"/>
                    </a:srgbClr>
                  </a:gs>
                  <a:gs pos="10000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0744" name="Picture 24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545262" y="1365740"/>
            <a:ext cx="1836738" cy="1785938"/>
            <a:chOff x="192" y="1917"/>
            <a:chExt cx="1042" cy="1102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0747" name="Picture 27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0748" name="Picture 2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0749" name="Oval 2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FCA96A">
                      <a:alpha val="55000"/>
                    </a:srgbClr>
                  </a:gs>
                  <a:gs pos="10000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0750" name="Picture 30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0751" name="Rectangle 31"/>
          <p:cNvSpPr>
            <a:spLocks noChangeArrowheads="1"/>
          </p:cNvSpPr>
          <p:nvPr/>
        </p:nvSpPr>
        <p:spPr bwMode="gray">
          <a:xfrm>
            <a:off x="762000" y="1681096"/>
            <a:ext cx="1604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sz="2400" b="1" dirty="0" err="1" smtClean="0">
                <a:solidFill>
                  <a:srgbClr val="080808"/>
                </a:solidFill>
              </a:rPr>
              <a:t>Đọc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có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suy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nghĩ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gray">
          <a:xfrm>
            <a:off x="6705600" y="1758460"/>
            <a:ext cx="152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sz="2400" b="1" dirty="0" err="1" smtClean="0">
                <a:solidFill>
                  <a:srgbClr val="080808"/>
                </a:solidFill>
              </a:rPr>
              <a:t>Đọc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có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ghi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nhớ</a:t>
            </a:r>
            <a:endParaRPr lang="en-US" sz="2400" b="1" dirty="0">
              <a:solidFill>
                <a:srgbClr val="080808"/>
              </a:solidFill>
            </a:endParaRP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667000" y="1447801"/>
            <a:ext cx="1882775" cy="1828800"/>
            <a:chOff x="192" y="1917"/>
            <a:chExt cx="1042" cy="1102"/>
          </a:xfrm>
        </p:grpSpPr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0755" name="Picture 35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0756" name="Picture 36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0757" name="Oval 37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6FF775">
                      <a:alpha val="55000"/>
                    </a:srgbClr>
                  </a:gs>
                  <a:gs pos="10000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0758" name="Picture 38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4638675" y="1600201"/>
            <a:ext cx="1838325" cy="1752599"/>
            <a:chOff x="192" y="1917"/>
            <a:chExt cx="1042" cy="1102"/>
          </a:xfrm>
        </p:grpSpPr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0761" name="Picture 41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0762" name="Picture 42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0763" name="Oval 4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6FF775">
                      <a:alpha val="55000"/>
                    </a:srgbClr>
                  </a:gs>
                  <a:gs pos="10000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0764" name="Picture 44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0765" name="Rectangle 45"/>
          <p:cNvSpPr>
            <a:spLocks noChangeArrowheads="1"/>
          </p:cNvSpPr>
          <p:nvPr/>
        </p:nvSpPr>
        <p:spPr bwMode="gray">
          <a:xfrm>
            <a:off x="3048000" y="1697492"/>
            <a:ext cx="1108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sz="2400" b="1" dirty="0" err="1" smtClean="0">
                <a:solidFill>
                  <a:srgbClr val="080808"/>
                </a:solidFill>
              </a:rPr>
              <a:t>Đọc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có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hệ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thống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30766" name="Rectangle 46"/>
          <p:cNvSpPr>
            <a:spLocks noChangeArrowheads="1"/>
          </p:cNvSpPr>
          <p:nvPr/>
        </p:nvSpPr>
        <p:spPr bwMode="gray">
          <a:xfrm>
            <a:off x="4834596" y="1950716"/>
            <a:ext cx="144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sz="2400" b="1" dirty="0" err="1" smtClean="0">
                <a:solidFill>
                  <a:srgbClr val="080808"/>
                </a:solidFill>
              </a:rPr>
              <a:t>Đọc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có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chọn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lọc</a:t>
            </a:r>
            <a:endParaRPr lang="en-US" sz="2400" b="1" dirty="0">
              <a:solidFill>
                <a:srgbClr val="080808"/>
              </a:solidFill>
            </a:endParaRPr>
          </a:p>
        </p:txBody>
      </p:sp>
      <p:pic>
        <p:nvPicPr>
          <p:cNvPr id="49155" name="Picture 3" descr="C:\Users\Administrator\Desktop\sach 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1" y="4319960"/>
            <a:ext cx="2819400" cy="2057399"/>
          </a:xfrm>
          <a:prstGeom prst="rect">
            <a:avLst/>
          </a:prstGeom>
          <a:noFill/>
        </p:spPr>
      </p:pic>
      <p:sp>
        <p:nvSpPr>
          <p:cNvPr id="49" name="Cross 48"/>
          <p:cNvSpPr/>
          <p:nvPr/>
        </p:nvSpPr>
        <p:spPr>
          <a:xfrm>
            <a:off x="1219200" y="3124200"/>
            <a:ext cx="762000" cy="685800"/>
          </a:xfrm>
          <a:prstGeom prst="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0" name="Cross 49"/>
          <p:cNvSpPr/>
          <p:nvPr/>
        </p:nvSpPr>
        <p:spPr>
          <a:xfrm>
            <a:off x="3124200" y="3429000"/>
            <a:ext cx="762000" cy="685800"/>
          </a:xfrm>
          <a:prstGeom prst="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" name="Cross 50"/>
          <p:cNvSpPr/>
          <p:nvPr/>
        </p:nvSpPr>
        <p:spPr>
          <a:xfrm>
            <a:off x="5181600" y="3505200"/>
            <a:ext cx="762000" cy="609600"/>
          </a:xfrm>
          <a:prstGeom prst="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Cross 51"/>
          <p:cNvSpPr/>
          <p:nvPr/>
        </p:nvSpPr>
        <p:spPr>
          <a:xfrm>
            <a:off x="7162800" y="3200400"/>
            <a:ext cx="762000" cy="609600"/>
          </a:xfrm>
          <a:prstGeom prst="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AutoShape 2"/>
          <p:cNvSpPr>
            <a:spLocks noChangeArrowheads="1"/>
          </p:cNvSpPr>
          <p:nvPr/>
        </p:nvSpPr>
        <p:spPr bwMode="gray">
          <a:xfrm>
            <a:off x="477990" y="1905000"/>
            <a:ext cx="3216275" cy="2057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1646650"/>
            <a:ext cx="2362199" cy="2681288"/>
            <a:chOff x="1922" y="1614"/>
            <a:chExt cx="1320" cy="1689"/>
          </a:xfrm>
        </p:grpSpPr>
        <p:sp>
          <p:nvSpPr>
            <p:cNvPr id="131077" name="Freeform 5"/>
            <p:cNvSpPr>
              <a:spLocks/>
            </p:cNvSpPr>
            <p:nvPr/>
          </p:nvSpPr>
          <p:spPr bwMode="gray">
            <a:xfrm>
              <a:off x="1922" y="1875"/>
              <a:ext cx="654" cy="1428"/>
            </a:xfrm>
            <a:custGeom>
              <a:avLst/>
              <a:gdLst>
                <a:gd name="T0" fmla="*/ 1 w 654"/>
                <a:gd name="T1" fmla="*/ 0 h 1428"/>
                <a:gd name="T2" fmla="*/ 117 w 654"/>
                <a:gd name="T3" fmla="*/ 110 h 1428"/>
                <a:gd name="T4" fmla="*/ 117 w 654"/>
                <a:gd name="T5" fmla="*/ 1026 h 1428"/>
                <a:gd name="T6" fmla="*/ 649 w 654"/>
                <a:gd name="T7" fmla="*/ 1241 h 1428"/>
                <a:gd name="T8" fmla="*/ 654 w 654"/>
                <a:gd name="T9" fmla="*/ 1428 h 1428"/>
                <a:gd name="T10" fmla="*/ 0 w 654"/>
                <a:gd name="T11" fmla="*/ 1128 h 1428"/>
                <a:gd name="T12" fmla="*/ 1 w 654"/>
                <a:gd name="T13" fmla="*/ 0 h 14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4"/>
                <a:gd name="T22" fmla="*/ 0 h 1428"/>
                <a:gd name="T23" fmla="*/ 654 w 654"/>
                <a:gd name="T24" fmla="*/ 1428 h 14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4" h="1428">
                  <a:moveTo>
                    <a:pt x="1" y="0"/>
                  </a:moveTo>
                  <a:lnTo>
                    <a:pt x="117" y="110"/>
                  </a:lnTo>
                  <a:lnTo>
                    <a:pt x="117" y="1026"/>
                  </a:lnTo>
                  <a:lnTo>
                    <a:pt x="649" y="1241"/>
                  </a:lnTo>
                  <a:lnTo>
                    <a:pt x="654" y="1428"/>
                  </a:lnTo>
                  <a:lnTo>
                    <a:pt x="0" y="1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C63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8" name="Freeform 6"/>
            <p:cNvSpPr>
              <a:spLocks/>
            </p:cNvSpPr>
            <p:nvPr/>
          </p:nvSpPr>
          <p:spPr bwMode="gray">
            <a:xfrm>
              <a:off x="2571" y="1880"/>
              <a:ext cx="671" cy="1422"/>
            </a:xfrm>
            <a:custGeom>
              <a:avLst/>
              <a:gdLst>
                <a:gd name="T0" fmla="*/ 654 w 671"/>
                <a:gd name="T1" fmla="*/ 0 h 1422"/>
                <a:gd name="T2" fmla="*/ 516 w 671"/>
                <a:gd name="T3" fmla="*/ 111 h 1422"/>
                <a:gd name="T4" fmla="*/ 519 w 671"/>
                <a:gd name="T5" fmla="*/ 1008 h 1422"/>
                <a:gd name="T6" fmla="*/ 0 w 671"/>
                <a:gd name="T7" fmla="*/ 1237 h 1422"/>
                <a:gd name="T8" fmla="*/ 2 w 671"/>
                <a:gd name="T9" fmla="*/ 1422 h 1422"/>
                <a:gd name="T10" fmla="*/ 671 w 671"/>
                <a:gd name="T11" fmla="*/ 1114 h 1422"/>
                <a:gd name="T12" fmla="*/ 654 w 671"/>
                <a:gd name="T13" fmla="*/ 0 h 14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1"/>
                <a:gd name="T22" fmla="*/ 0 h 1422"/>
                <a:gd name="T23" fmla="*/ 671 w 671"/>
                <a:gd name="T24" fmla="*/ 1422 h 14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1" h="1422">
                  <a:moveTo>
                    <a:pt x="654" y="0"/>
                  </a:moveTo>
                  <a:lnTo>
                    <a:pt x="516" y="111"/>
                  </a:lnTo>
                  <a:lnTo>
                    <a:pt x="519" y="1008"/>
                  </a:lnTo>
                  <a:lnTo>
                    <a:pt x="0" y="1237"/>
                  </a:lnTo>
                  <a:lnTo>
                    <a:pt x="2" y="1422"/>
                  </a:lnTo>
                  <a:lnTo>
                    <a:pt x="671" y="1114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FBE2A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9" name="Freeform 7"/>
            <p:cNvSpPr>
              <a:spLocks/>
            </p:cNvSpPr>
            <p:nvPr/>
          </p:nvSpPr>
          <p:spPr bwMode="gray">
            <a:xfrm>
              <a:off x="1923" y="1614"/>
              <a:ext cx="1304" cy="377"/>
            </a:xfrm>
            <a:custGeom>
              <a:avLst/>
              <a:gdLst>
                <a:gd name="T0" fmla="*/ 0 w 1304"/>
                <a:gd name="T1" fmla="*/ 261 h 377"/>
                <a:gd name="T2" fmla="*/ 117 w 1304"/>
                <a:gd name="T3" fmla="*/ 374 h 377"/>
                <a:gd name="T4" fmla="*/ 638 w 1304"/>
                <a:gd name="T5" fmla="*/ 155 h 377"/>
                <a:gd name="T6" fmla="*/ 1164 w 1304"/>
                <a:gd name="T7" fmla="*/ 377 h 377"/>
                <a:gd name="T8" fmla="*/ 1304 w 1304"/>
                <a:gd name="T9" fmla="*/ 266 h 377"/>
                <a:gd name="T10" fmla="*/ 633 w 1304"/>
                <a:gd name="T11" fmla="*/ 0 h 377"/>
                <a:gd name="T12" fmla="*/ 0 w 1304"/>
                <a:gd name="T13" fmla="*/ 261 h 3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04"/>
                <a:gd name="T22" fmla="*/ 0 h 377"/>
                <a:gd name="T23" fmla="*/ 1304 w 1304"/>
                <a:gd name="T24" fmla="*/ 377 h 3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04" h="377">
                  <a:moveTo>
                    <a:pt x="0" y="261"/>
                  </a:moveTo>
                  <a:lnTo>
                    <a:pt x="117" y="374"/>
                  </a:lnTo>
                  <a:lnTo>
                    <a:pt x="638" y="155"/>
                  </a:lnTo>
                  <a:lnTo>
                    <a:pt x="1164" y="377"/>
                  </a:lnTo>
                  <a:lnTo>
                    <a:pt x="1304" y="266"/>
                  </a:lnTo>
                  <a:lnTo>
                    <a:pt x="633" y="0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rgbClr val="FEFBD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0" name="Freeform 8"/>
            <p:cNvSpPr>
              <a:spLocks/>
            </p:cNvSpPr>
            <p:nvPr/>
          </p:nvSpPr>
          <p:spPr bwMode="gray">
            <a:xfrm>
              <a:off x="2037" y="1768"/>
              <a:ext cx="529" cy="1133"/>
            </a:xfrm>
            <a:custGeom>
              <a:avLst/>
              <a:gdLst>
                <a:gd name="T0" fmla="*/ 2 w 529"/>
                <a:gd name="T1" fmla="*/ 218 h 1133"/>
                <a:gd name="T2" fmla="*/ 0 w 529"/>
                <a:gd name="T3" fmla="*/ 1133 h 1133"/>
                <a:gd name="T4" fmla="*/ 529 w 529"/>
                <a:gd name="T5" fmla="*/ 878 h 1133"/>
                <a:gd name="T6" fmla="*/ 524 w 529"/>
                <a:gd name="T7" fmla="*/ 0 h 1133"/>
                <a:gd name="T8" fmla="*/ 2 w 529"/>
                <a:gd name="T9" fmla="*/ 218 h 1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1133"/>
                <a:gd name="T17" fmla="*/ 529 w 529"/>
                <a:gd name="T18" fmla="*/ 1133 h 1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1133">
                  <a:moveTo>
                    <a:pt x="2" y="218"/>
                  </a:moveTo>
                  <a:lnTo>
                    <a:pt x="0" y="1133"/>
                  </a:lnTo>
                  <a:lnTo>
                    <a:pt x="529" y="878"/>
                  </a:lnTo>
                  <a:lnTo>
                    <a:pt x="524" y="0"/>
                  </a:lnTo>
                  <a:lnTo>
                    <a:pt x="2" y="218"/>
                  </a:lnTo>
                  <a:close/>
                </a:path>
              </a:pathLst>
            </a:custGeom>
            <a:solidFill>
              <a:srgbClr val="FDEBBD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1" name="Freeform 9"/>
            <p:cNvSpPr>
              <a:spLocks/>
            </p:cNvSpPr>
            <p:nvPr/>
          </p:nvSpPr>
          <p:spPr bwMode="gray">
            <a:xfrm>
              <a:off x="2562" y="1769"/>
              <a:ext cx="528" cy="1123"/>
            </a:xfrm>
            <a:custGeom>
              <a:avLst/>
              <a:gdLst>
                <a:gd name="T0" fmla="*/ 527 w 528"/>
                <a:gd name="T1" fmla="*/ 222 h 1123"/>
                <a:gd name="T2" fmla="*/ 528 w 528"/>
                <a:gd name="T3" fmla="*/ 1123 h 1123"/>
                <a:gd name="T4" fmla="*/ 0 w 528"/>
                <a:gd name="T5" fmla="*/ 879 h 1123"/>
                <a:gd name="T6" fmla="*/ 0 w 528"/>
                <a:gd name="T7" fmla="*/ 0 h 1123"/>
                <a:gd name="T8" fmla="*/ 527 w 528"/>
                <a:gd name="T9" fmla="*/ 222 h 1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123"/>
                <a:gd name="T17" fmla="*/ 528 w 528"/>
                <a:gd name="T18" fmla="*/ 1123 h 1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123">
                  <a:moveTo>
                    <a:pt x="527" y="222"/>
                  </a:moveTo>
                  <a:lnTo>
                    <a:pt x="528" y="1123"/>
                  </a:lnTo>
                  <a:lnTo>
                    <a:pt x="0" y="879"/>
                  </a:lnTo>
                  <a:lnTo>
                    <a:pt x="0" y="0"/>
                  </a:lnTo>
                  <a:lnTo>
                    <a:pt x="527" y="222"/>
                  </a:lnTo>
                  <a:close/>
                </a:path>
              </a:pathLst>
            </a:custGeom>
            <a:solidFill>
              <a:srgbClr val="FBC63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2" name="Freeform 10"/>
            <p:cNvSpPr>
              <a:spLocks/>
            </p:cNvSpPr>
            <p:nvPr/>
          </p:nvSpPr>
          <p:spPr bwMode="gray">
            <a:xfrm>
              <a:off x="2034" y="2648"/>
              <a:ext cx="1061" cy="469"/>
            </a:xfrm>
            <a:custGeom>
              <a:avLst/>
              <a:gdLst>
                <a:gd name="T0" fmla="*/ 527 w 1061"/>
                <a:gd name="T1" fmla="*/ 0 h 469"/>
                <a:gd name="T2" fmla="*/ 0 w 1061"/>
                <a:gd name="T3" fmla="*/ 252 h 469"/>
                <a:gd name="T4" fmla="*/ 537 w 1061"/>
                <a:gd name="T5" fmla="*/ 469 h 469"/>
                <a:gd name="T6" fmla="*/ 1061 w 1061"/>
                <a:gd name="T7" fmla="*/ 241 h 469"/>
                <a:gd name="T8" fmla="*/ 527 w 1061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1"/>
                <a:gd name="T16" fmla="*/ 0 h 469"/>
                <a:gd name="T17" fmla="*/ 1061 w 1061"/>
                <a:gd name="T18" fmla="*/ 469 h 4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1" h="469">
                  <a:moveTo>
                    <a:pt x="527" y="0"/>
                  </a:moveTo>
                  <a:lnTo>
                    <a:pt x="0" y="252"/>
                  </a:lnTo>
                  <a:lnTo>
                    <a:pt x="537" y="469"/>
                  </a:lnTo>
                  <a:lnTo>
                    <a:pt x="1061" y="241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EEBB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083" name="Line 11"/>
          <p:cNvSpPr>
            <a:spLocks noChangeShapeType="1"/>
          </p:cNvSpPr>
          <p:nvPr/>
        </p:nvSpPr>
        <p:spPr bwMode="auto">
          <a:xfrm flipV="1">
            <a:off x="2348350" y="3590752"/>
            <a:ext cx="1379538" cy="134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 flipH="1" flipV="1">
            <a:off x="5791199" y="3733800"/>
            <a:ext cx="1219199" cy="1357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 flipV="1">
            <a:off x="5715000" y="824324"/>
            <a:ext cx="1371599" cy="12330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 flipH="1" flipV="1">
            <a:off x="1981200" y="824324"/>
            <a:ext cx="1597025" cy="1235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93" name="Rectangle 19"/>
          <p:cNvSpPr>
            <a:spLocks noChangeArrowheads="1"/>
          </p:cNvSpPr>
          <p:nvPr/>
        </p:nvSpPr>
        <p:spPr bwMode="gray">
          <a:xfrm>
            <a:off x="381000" y="2403740"/>
            <a:ext cx="2971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FF3300"/>
              </a:buClr>
              <a:buSzPct val="115000"/>
              <a:buFont typeface="Wingdings" pitchFamily="2" charset="2"/>
              <a:buNone/>
            </a:pPr>
            <a:r>
              <a:rPr lang="en-US" sz="2400" b="1" dirty="0">
                <a:solidFill>
                  <a:srgbClr val="FEFEF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đọc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5105400" cy="685800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sz="28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nghĩ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31" name="Group 17"/>
          <p:cNvGrpSpPr>
            <a:grpSpLocks/>
          </p:cNvGrpSpPr>
          <p:nvPr/>
        </p:nvGrpSpPr>
        <p:grpSpPr bwMode="auto">
          <a:xfrm>
            <a:off x="1752600" y="4724400"/>
            <a:ext cx="5638800" cy="1752600"/>
            <a:chOff x="465" y="2273"/>
            <a:chExt cx="2415" cy="338"/>
          </a:xfrm>
        </p:grpSpPr>
        <p:sp>
          <p:nvSpPr>
            <p:cNvPr id="32" name="AutoShape 18"/>
            <p:cNvSpPr>
              <a:spLocks noChangeArrowheads="1"/>
            </p:cNvSpPr>
            <p:nvPr/>
          </p:nvSpPr>
          <p:spPr bwMode="gray">
            <a:xfrm>
              <a:off x="465" y="2273"/>
              <a:ext cx="2415" cy="33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3" name="Picture 19" descr="Picture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" y="2284"/>
              <a:ext cx="2376" cy="146"/>
            </a:xfrm>
            <a:prstGeom prst="rect">
              <a:avLst/>
            </a:prstGeom>
            <a:solidFill>
              <a:schemeClr val="hlink"/>
            </a:solidFill>
          </p:spPr>
        </p:pic>
      </p:grpSp>
      <p:sp>
        <p:nvSpPr>
          <p:cNvPr id="34" name="Rectangle 33"/>
          <p:cNvSpPr/>
          <p:nvPr/>
        </p:nvSpPr>
        <p:spPr>
          <a:xfrm>
            <a:off x="1752600" y="5029210"/>
            <a:ext cx="5562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200" b="1" dirty="0" err="1">
                <a:cs typeface="Arial" pitchFamily="34" charset="0"/>
              </a:rPr>
              <a:t>Khi</a:t>
            </a:r>
            <a:r>
              <a:rPr lang="en-US" sz="2200" b="1" dirty="0">
                <a:cs typeface="Arial" pitchFamily="34" charset="0"/>
              </a:rPr>
              <a:t> </a:t>
            </a:r>
            <a:r>
              <a:rPr lang="en-US" sz="2200" b="1" dirty="0" err="1" smtClean="0">
                <a:cs typeface="Arial" pitchFamily="34" charset="0"/>
              </a:rPr>
              <a:t>không</a:t>
            </a:r>
            <a:r>
              <a:rPr lang="en-US" sz="2200" b="1" dirty="0" smtClean="0">
                <a:cs typeface="Arial" pitchFamily="34" charset="0"/>
              </a:rPr>
              <a:t> </a:t>
            </a:r>
            <a:r>
              <a:rPr lang="en-US" sz="2200" b="1" dirty="0" err="1">
                <a:cs typeface="Arial" pitchFamily="34" charset="0"/>
              </a:rPr>
              <a:t>hiểu</a:t>
            </a:r>
            <a:r>
              <a:rPr lang="en-US" sz="2200" b="1" dirty="0">
                <a:cs typeface="Arial" pitchFamily="34" charset="0"/>
              </a:rPr>
              <a:t> </a:t>
            </a:r>
            <a:r>
              <a:rPr lang="en-US" sz="2200" b="1" dirty="0" err="1">
                <a:cs typeface="Arial" pitchFamily="34" charset="0"/>
              </a:rPr>
              <a:t>những</a:t>
            </a:r>
            <a:r>
              <a:rPr lang="en-US" sz="2200" b="1" dirty="0">
                <a:cs typeface="Arial" pitchFamily="34" charset="0"/>
              </a:rPr>
              <a:t> </a:t>
            </a:r>
            <a:r>
              <a:rPr lang="en-US" sz="2200" b="1" dirty="0" err="1">
                <a:cs typeface="Arial" pitchFamily="34" charset="0"/>
              </a:rPr>
              <a:t>gì</a:t>
            </a:r>
            <a:r>
              <a:rPr lang="en-US" sz="2200" b="1" dirty="0">
                <a:cs typeface="Arial" pitchFamily="34" charset="0"/>
              </a:rPr>
              <a:t> </a:t>
            </a:r>
            <a:r>
              <a:rPr lang="en-US" sz="2200" b="1" dirty="0" smtClean="0">
                <a:cs typeface="Arial" pitchFamily="34" charset="0"/>
              </a:rPr>
              <a:t>GT </a:t>
            </a:r>
            <a:r>
              <a:rPr lang="en-US" sz="2200" b="1" dirty="0" err="1">
                <a:cs typeface="Arial" pitchFamily="34" charset="0"/>
              </a:rPr>
              <a:t>viết</a:t>
            </a:r>
            <a:r>
              <a:rPr lang="en-US" sz="2200" b="1" dirty="0">
                <a:cs typeface="Arial" pitchFamily="34" charset="0"/>
              </a:rPr>
              <a:t> </a:t>
            </a:r>
            <a:r>
              <a:rPr lang="en-US" sz="2200" b="1" dirty="0" err="1" smtClean="0">
                <a:cs typeface="Arial" pitchFamily="34" charset="0"/>
              </a:rPr>
              <a:t>thì</a:t>
            </a:r>
            <a:r>
              <a:rPr lang="en-US" sz="2200" b="1" dirty="0" smtClean="0">
                <a:cs typeface="Arial" pitchFamily="34" charset="0"/>
              </a:rPr>
              <a:t> </a:t>
            </a:r>
            <a:r>
              <a:rPr lang="en-US" sz="2200" b="1" dirty="0" err="1" smtClean="0">
                <a:cs typeface="Arial" pitchFamily="34" charset="0"/>
              </a:rPr>
              <a:t>xem</a:t>
            </a:r>
            <a:r>
              <a:rPr lang="en-US" sz="2200" b="1" dirty="0" smtClean="0">
                <a:cs typeface="Arial" pitchFamily="34" charset="0"/>
              </a:rPr>
              <a:t>: </a:t>
            </a:r>
            <a:r>
              <a:rPr lang="en-US" sz="2200" b="1" dirty="0" err="1" smtClean="0">
                <a:cs typeface="Arial" pitchFamily="34" charset="0"/>
              </a:rPr>
              <a:t>Từ</a:t>
            </a:r>
            <a:r>
              <a:rPr lang="en-US" sz="2200" b="1" dirty="0" smtClean="0">
                <a:cs typeface="Arial" pitchFamily="34" charset="0"/>
              </a:rPr>
              <a:t> </a:t>
            </a:r>
            <a:r>
              <a:rPr lang="en-US" sz="2200" b="1" dirty="0" err="1" smtClean="0">
                <a:cs typeface="Arial" pitchFamily="34" charset="0"/>
              </a:rPr>
              <a:t>điển</a:t>
            </a:r>
            <a:r>
              <a:rPr lang="en-US" sz="2200" b="1" dirty="0" smtClean="0">
                <a:cs typeface="Arial" pitchFamily="34" charset="0"/>
              </a:rPr>
              <a:t>, </a:t>
            </a:r>
            <a:r>
              <a:rPr lang="en-US" sz="2200" b="1" dirty="0" err="1" smtClean="0">
                <a:cs typeface="Arial" pitchFamily="34" charset="0"/>
              </a:rPr>
              <a:t>trên</a:t>
            </a:r>
            <a:r>
              <a:rPr lang="en-US" sz="2200" b="1" dirty="0" smtClean="0"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cs typeface="Arial" pitchFamily="34" charset="0"/>
              </a:rPr>
              <a:t>“</a:t>
            </a:r>
            <a:r>
              <a:rPr lang="en-US" sz="2200" b="1" dirty="0" err="1" smtClean="0">
                <a:solidFill>
                  <a:srgbClr val="FF0000"/>
                </a:solidFill>
                <a:cs typeface="Arial" pitchFamily="34" charset="0"/>
              </a:rPr>
              <a:t>google</a:t>
            </a:r>
            <a:r>
              <a:rPr lang="en-US" sz="2200" b="1" dirty="0" smtClean="0">
                <a:solidFill>
                  <a:srgbClr val="FF0000"/>
                </a:solidFill>
                <a:cs typeface="Arial" pitchFamily="34" charset="0"/>
              </a:rPr>
              <a:t>” </a:t>
            </a:r>
          </a:p>
          <a:p>
            <a:pPr algn="ctr">
              <a:lnSpc>
                <a:spcPts val="3000"/>
              </a:lnSpc>
            </a:pPr>
            <a:r>
              <a:rPr lang="en-US" sz="2200" b="1" dirty="0" err="1" smtClean="0">
                <a:cs typeface="Arial" pitchFamily="34" charset="0"/>
              </a:rPr>
              <a:t>và</a:t>
            </a:r>
            <a:r>
              <a:rPr lang="en-US" sz="2200" b="1" dirty="0" smtClean="0">
                <a:cs typeface="Arial" pitchFamily="34" charset="0"/>
              </a:rPr>
              <a:t> </a:t>
            </a:r>
            <a:r>
              <a:rPr lang="en-US" sz="2200" b="1" dirty="0" err="1" smtClean="0">
                <a:cs typeface="Arial" pitchFamily="34" charset="0"/>
              </a:rPr>
              <a:t>những</a:t>
            </a:r>
            <a:r>
              <a:rPr lang="en-US" sz="2200" b="1" dirty="0" smtClean="0">
                <a:cs typeface="Arial" pitchFamily="34" charset="0"/>
              </a:rPr>
              <a:t> TL  </a:t>
            </a:r>
            <a:r>
              <a:rPr lang="en-US" sz="2200" b="1" dirty="0" err="1" smtClean="0">
                <a:cs typeface="Arial" pitchFamily="34" charset="0"/>
              </a:rPr>
              <a:t>khác</a:t>
            </a:r>
            <a:endParaRPr lang="en-US" sz="2200" b="1" dirty="0">
              <a:cs typeface="Arial" pitchFamily="34" charset="0"/>
            </a:endParaRPr>
          </a:p>
        </p:txBody>
      </p:sp>
      <p:grpSp>
        <p:nvGrpSpPr>
          <p:cNvPr id="35" name="Group 2"/>
          <p:cNvGrpSpPr>
            <a:grpSpLocks/>
          </p:cNvGrpSpPr>
          <p:nvPr/>
        </p:nvGrpSpPr>
        <p:grpSpPr bwMode="auto">
          <a:xfrm>
            <a:off x="5618015" y="1981200"/>
            <a:ext cx="3124200" cy="1752600"/>
            <a:chOff x="1341" y="1723"/>
            <a:chExt cx="3104" cy="335"/>
          </a:xfrm>
        </p:grpSpPr>
        <p:sp>
          <p:nvSpPr>
            <p:cNvPr id="36" name="AutoShape 3"/>
            <p:cNvSpPr>
              <a:spLocks noChangeArrowheads="1"/>
            </p:cNvSpPr>
            <p:nvPr/>
          </p:nvSpPr>
          <p:spPr bwMode="ltGray">
            <a:xfrm>
              <a:off x="1341" y="1723"/>
              <a:ext cx="3104" cy="3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8575" algn="ctr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4"/>
            <p:cNvSpPr>
              <a:spLocks noChangeArrowheads="1"/>
            </p:cNvSpPr>
            <p:nvPr/>
          </p:nvSpPr>
          <p:spPr bwMode="ltGray">
            <a:xfrm>
              <a:off x="1366" y="1735"/>
              <a:ext cx="3068" cy="148"/>
            </a:xfrm>
            <a:prstGeom prst="roundRect">
              <a:avLst>
                <a:gd name="adj" fmla="val 31505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5638795" y="2140529"/>
            <a:ext cx="312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F3300"/>
              </a:buClr>
              <a:buSzPct val="115000"/>
              <a:buFont typeface="Wingdings" pitchFamily="2" charset="2"/>
              <a:buNone/>
            </a:pPr>
            <a:r>
              <a:rPr lang="en-US" sz="2400" b="1" dirty="0" err="1" smtClean="0">
                <a:cs typeface="Arial" pitchFamily="34" charset="0"/>
              </a:rPr>
              <a:t>Tự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suy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nghĩ</a:t>
            </a:r>
            <a:r>
              <a:rPr lang="en-US" sz="2400" b="1" dirty="0" smtClean="0">
                <a:cs typeface="Arial" pitchFamily="34" charset="0"/>
              </a:rPr>
              <a:t>, </a:t>
            </a:r>
            <a:r>
              <a:rPr lang="en-US" sz="2400" b="1" dirty="0" err="1" smtClean="0">
                <a:cs typeface="Arial" pitchFamily="34" charset="0"/>
              </a:rPr>
              <a:t>đề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cập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đến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những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điều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liên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quan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mà</a:t>
            </a:r>
            <a:r>
              <a:rPr lang="en-US" sz="2400" b="1" dirty="0" smtClean="0">
                <a:cs typeface="Arial" pitchFamily="34" charset="0"/>
              </a:rPr>
              <a:t> GT </a:t>
            </a:r>
            <a:r>
              <a:rPr lang="en-US" sz="2400" b="1" dirty="0" err="1" smtClean="0">
                <a:cs typeface="Arial" pitchFamily="34" charset="0"/>
              </a:rPr>
              <a:t>không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đề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cập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đến</a:t>
            </a:r>
            <a:endParaRPr lang="en-US" sz="2400" b="1" dirty="0">
              <a:cs typeface="Arial" pitchFamily="34" charset="0"/>
            </a:endParaRPr>
          </a:p>
        </p:txBody>
      </p:sp>
      <p:pic>
        <p:nvPicPr>
          <p:cNvPr id="50179" name="Picture 3" descr="C:\Users\Administrator\Desktop\sach 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043525"/>
            <a:ext cx="1676400" cy="18950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gray">
          <a:xfrm>
            <a:off x="1289050" y="1638234"/>
            <a:ext cx="3367088" cy="766763"/>
          </a:xfrm>
          <a:prstGeom prst="rect">
            <a:avLst/>
          </a:prstGeom>
          <a:solidFill>
            <a:srgbClr val="CCECFF">
              <a:alpha val="50000"/>
            </a:srgb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2057400" y="2516392"/>
            <a:ext cx="3124200" cy="766763"/>
          </a:xfrm>
          <a:prstGeom prst="rect">
            <a:avLst/>
          </a:prstGeom>
          <a:solidFill>
            <a:srgbClr val="CCECFF">
              <a:alpha val="50000"/>
            </a:srgbClr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gray">
          <a:xfrm rot="308465">
            <a:off x="6859068" y="2303424"/>
            <a:ext cx="1530092" cy="1593764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tx1">
                  <a:alpha val="78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ltGray">
          <a:xfrm>
            <a:off x="6172200" y="1924635"/>
            <a:ext cx="1523999" cy="1428150"/>
          </a:xfrm>
          <a:prstGeom prst="ellipse">
            <a:avLst/>
          </a:prstGeom>
          <a:gradFill rotWithShape="0">
            <a:gsLst>
              <a:gs pos="0">
                <a:schemeClr val="accent2">
                  <a:gamma/>
                  <a:shade val="6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275"/>
                  <a:invGamma/>
                </a:schemeClr>
              </a:gs>
            </a:gsLst>
            <a:lin ang="2700000" scaled="1"/>
          </a:gradFill>
          <a:ln w="57150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gray">
          <a:xfrm>
            <a:off x="7542213" y="3463615"/>
            <a:ext cx="1320800" cy="1544789"/>
          </a:xfrm>
          <a:prstGeom prst="ellipse">
            <a:avLst/>
          </a:prstGeom>
          <a:solidFill>
            <a:srgbClr val="0070C0"/>
          </a:solidFill>
          <a:ln w="57150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gray">
          <a:xfrm rot="7527986">
            <a:off x="6175512" y="3418001"/>
            <a:ext cx="1560786" cy="1896727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tx1">
                  <a:alpha val="78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gray">
          <a:xfrm rot="15216000">
            <a:off x="5267325" y="2450525"/>
            <a:ext cx="1589088" cy="1703388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tx1">
                  <a:alpha val="78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gray">
          <a:xfrm>
            <a:off x="5036125" y="3435925"/>
            <a:ext cx="1397000" cy="1530910"/>
          </a:xfrm>
          <a:prstGeom prst="ellipse">
            <a:avLst/>
          </a:prstGeom>
          <a:solidFill>
            <a:srgbClr val="00B050"/>
          </a:solidFill>
          <a:ln w="57150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10082854">
            <a:off x="6127750" y="2187560"/>
            <a:ext cx="1196975" cy="303213"/>
            <a:chOff x="2598" y="1026"/>
            <a:chExt cx="957" cy="242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55" name="AutoShape 1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56" name="AutoShape 1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57" name="AutoShape 1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58" name="AutoShape 1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60" name="AutoShape 2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1" name="AutoShape 2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2" name="AutoShape 2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3" name="AutoShape 2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66" name="AutoShape 2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7" name="AutoShape 2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8" name="AutoShape 2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9" name="AutoShape 2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71" name="AutoShape 3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2" name="AutoShape 3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3" name="AutoShape 3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4" name="AutoShape 3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" name="Group 35"/>
          <p:cNvGrpSpPr>
            <a:grpSpLocks/>
          </p:cNvGrpSpPr>
          <p:nvPr/>
        </p:nvGrpSpPr>
        <p:grpSpPr bwMode="auto">
          <a:xfrm rot="10082854">
            <a:off x="5032375" y="4008423"/>
            <a:ext cx="1198563" cy="303212"/>
            <a:chOff x="2598" y="1026"/>
            <a:chExt cx="957" cy="242"/>
          </a:xfrm>
        </p:grpSpPr>
        <p:grpSp>
          <p:nvGrpSpPr>
            <p:cNvPr id="10" name="Group 36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1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78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9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0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1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83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4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5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6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4" name="Group 4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89" name="AutoShape 4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0" name="AutoShape 5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1" name="AutoShape 5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2" name="AutoShape 5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94" name="AutoShape 5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5" name="AutoShape 5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6" name="AutoShape 5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7" name="AutoShape 5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" name="Group 58"/>
          <p:cNvGrpSpPr>
            <a:grpSpLocks/>
          </p:cNvGrpSpPr>
          <p:nvPr/>
        </p:nvGrpSpPr>
        <p:grpSpPr bwMode="auto">
          <a:xfrm rot="10082854">
            <a:off x="7407275" y="3729735"/>
            <a:ext cx="1196975" cy="303213"/>
            <a:chOff x="2598" y="1026"/>
            <a:chExt cx="957" cy="242"/>
          </a:xfrm>
        </p:grpSpPr>
        <p:grpSp>
          <p:nvGrpSpPr>
            <p:cNvPr id="17" name="Group 59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8" name="Group 6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01" name="AutoShape 6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2" name="AutoShape 6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3" name="AutoShape 6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4" name="AutoShape 6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6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06" name="AutoShape 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7" name="AutoShape 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8" name="AutoShape 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9" name="AutoShape 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70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21" name="Group 7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12" name="AutoShape 7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3" name="AutoShape 7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4" name="AutoShape 7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5" name="AutoShape 7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7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17" name="AutoShape 7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8" name="AutoShape 7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9" name="AutoShape 7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0" name="AutoShape 8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" name="Group 81"/>
          <p:cNvGrpSpPr>
            <a:grpSpLocks/>
          </p:cNvGrpSpPr>
          <p:nvPr/>
        </p:nvGrpSpPr>
        <p:grpSpPr bwMode="auto">
          <a:xfrm>
            <a:off x="6675438" y="1352535"/>
            <a:ext cx="1196975" cy="303213"/>
            <a:chOff x="2598" y="1026"/>
            <a:chExt cx="957" cy="242"/>
          </a:xfrm>
        </p:grpSpPr>
        <p:grpSp>
          <p:nvGrpSpPr>
            <p:cNvPr id="24" name="Group 82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25" name="Group 8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24" name="AutoShape 8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5" name="AutoShape 8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6" name="AutoShape 8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7" name="AutoShape 8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8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29" name="AutoShape 8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0" name="AutoShape 9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1" name="AutoShape 9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2" name="AutoShape 9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93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28" name="Group 9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35" name="AutoShape 9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6" name="AutoShape 9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7" name="AutoShape 9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8" name="AutoShape 9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9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40" name="AutoShape 10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1" name="AutoShape 10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2" name="AutoShape 10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" name="AutoShape 10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" name="Group 104"/>
          <p:cNvGrpSpPr>
            <a:grpSpLocks/>
          </p:cNvGrpSpPr>
          <p:nvPr/>
        </p:nvGrpSpPr>
        <p:grpSpPr bwMode="auto">
          <a:xfrm rot="344040">
            <a:off x="7948443" y="3586487"/>
            <a:ext cx="1193552" cy="627388"/>
            <a:chOff x="2603" y="1025"/>
            <a:chExt cx="953" cy="244"/>
          </a:xfrm>
        </p:grpSpPr>
        <p:grpSp>
          <p:nvGrpSpPr>
            <p:cNvPr id="31" name="Group 105"/>
            <p:cNvGrpSpPr>
              <a:grpSpLocks/>
            </p:cNvGrpSpPr>
            <p:nvPr/>
          </p:nvGrpSpPr>
          <p:grpSpPr bwMode="auto">
            <a:xfrm rot="-9970459" flipH="1" flipV="1">
              <a:off x="2603" y="1025"/>
              <a:ext cx="953" cy="244"/>
              <a:chOff x="2536" y="1049"/>
              <a:chExt cx="889" cy="248"/>
            </a:xfrm>
          </p:grpSpPr>
          <p:grpSp>
            <p:nvGrpSpPr>
              <p:cNvPr id="10305" name="Group 106"/>
              <p:cNvGrpSpPr>
                <a:grpSpLocks/>
              </p:cNvGrpSpPr>
              <p:nvPr/>
            </p:nvGrpSpPr>
            <p:grpSpPr bwMode="auto">
              <a:xfrm>
                <a:off x="2536" y="1049"/>
                <a:ext cx="740" cy="243"/>
                <a:chOff x="1570" y="2568"/>
                <a:chExt cx="1113" cy="367"/>
              </a:xfrm>
            </p:grpSpPr>
            <p:sp>
              <p:nvSpPr>
                <p:cNvPr id="10347" name="AutoShape 107"/>
                <p:cNvSpPr>
                  <a:spLocks noChangeArrowheads="1"/>
                </p:cNvSpPr>
                <p:nvPr/>
              </p:nvSpPr>
              <p:spPr bwMode="gray">
                <a:xfrm rot="5263130">
                  <a:off x="1794" y="2344"/>
                  <a:ext cx="36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8" name="AutoShape 10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9" name="AutoShape 10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0" name="AutoShape 11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10" name="Group 11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52" name="AutoShape 11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3" name="AutoShape 11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4" name="AutoShape 11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5" name="AutoShape 11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11" name="Group 116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0316" name="Group 11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58" name="AutoShape 11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9" name="AutoShape 11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0" name="AutoShape 12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1" name="AutoShape 12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21" name="Group 12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63" name="AutoShape 1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4" name="AutoShape 1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5" name="AutoShape 1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6" name="AutoShape 1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2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22" name="Group 127"/>
          <p:cNvGrpSpPr>
            <a:grpSpLocks/>
          </p:cNvGrpSpPr>
          <p:nvPr/>
        </p:nvGrpSpPr>
        <p:grpSpPr bwMode="auto">
          <a:xfrm rot="-232145">
            <a:off x="5551488" y="3022148"/>
            <a:ext cx="1235075" cy="331787"/>
            <a:chOff x="1824" y="2448"/>
            <a:chExt cx="987" cy="266"/>
          </a:xfrm>
        </p:grpSpPr>
        <p:grpSp>
          <p:nvGrpSpPr>
            <p:cNvPr id="10323" name="Group 128"/>
            <p:cNvGrpSpPr>
              <a:grpSpLocks/>
            </p:cNvGrpSpPr>
            <p:nvPr/>
          </p:nvGrpSpPr>
          <p:grpSpPr bwMode="auto">
            <a:xfrm rot="513316">
              <a:off x="1824" y="2448"/>
              <a:ext cx="957" cy="242"/>
              <a:chOff x="2598" y="1026"/>
              <a:chExt cx="957" cy="242"/>
            </a:xfrm>
          </p:grpSpPr>
          <p:grpSp>
            <p:nvGrpSpPr>
              <p:cNvPr id="10328" name="Group 129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10333" name="Group 13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371" name="AutoShape 13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2" name="AutoShape 13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3" name="AutoShape 13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4" name="AutoShape 13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34" name="Group 13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376" name="AutoShape 13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7" name="AutoShape 13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8" name="AutoShape 13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9" name="AutoShape 13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39" name="Group 140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10344" name="Group 14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382" name="AutoShape 14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3" name="AutoShape 14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4" name="AutoShape 14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5" name="AutoShape 14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45" name="Group 14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387" name="AutoShape 14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8" name="AutoShape 14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9" name="AutoShape 14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0" name="AutoShape 15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0346" name="Group 151"/>
            <p:cNvGrpSpPr>
              <a:grpSpLocks/>
            </p:cNvGrpSpPr>
            <p:nvPr/>
          </p:nvGrpSpPr>
          <p:grpSpPr bwMode="auto">
            <a:xfrm rot="513316">
              <a:off x="1854" y="2472"/>
              <a:ext cx="957" cy="242"/>
              <a:chOff x="2598" y="1026"/>
              <a:chExt cx="957" cy="242"/>
            </a:xfrm>
          </p:grpSpPr>
          <p:grpSp>
            <p:nvGrpSpPr>
              <p:cNvPr id="10351" name="Group 152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10356" name="Group 153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394" name="AutoShape 15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5" name="AutoShape 15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6" name="AutoShape 15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7" name="AutoShape 15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57" name="Group 158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399" name="AutoShape 15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0" name="AutoShape 16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1" name="AutoShape 16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2" name="AutoShape 16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2" name="Group 163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10367" name="Group 16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405" name="AutoShape 16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6" name="AutoShape 16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7" name="AutoShape 16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8" name="AutoShape 16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68" name="Group 16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410" name="AutoShape 17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1" name="AutoShape 17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2" name="AutoShape 17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3" name="AutoShape 17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0414" name="Rectangle 174"/>
          <p:cNvSpPr>
            <a:spLocks noChangeArrowheads="1"/>
          </p:cNvSpPr>
          <p:nvPr/>
        </p:nvSpPr>
        <p:spPr bwMode="ltGray">
          <a:xfrm>
            <a:off x="228600" y="1676385"/>
            <a:ext cx="1600200" cy="919163"/>
          </a:xfrm>
          <a:prstGeom prst="rect">
            <a:avLst/>
          </a:prstGeom>
          <a:solidFill>
            <a:schemeClr val="accent2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5" name="Rectangle 175"/>
          <p:cNvSpPr>
            <a:spLocks noChangeArrowheads="1"/>
          </p:cNvSpPr>
          <p:nvPr/>
        </p:nvSpPr>
        <p:spPr bwMode="gray">
          <a:xfrm>
            <a:off x="228600" y="3408225"/>
            <a:ext cx="1600199" cy="990600"/>
          </a:xfrm>
          <a:prstGeom prst="rect">
            <a:avLst/>
          </a:prstGeom>
          <a:solidFill>
            <a:srgbClr val="0070C0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6" name="Rectangle 176"/>
          <p:cNvSpPr>
            <a:spLocks noChangeArrowheads="1"/>
          </p:cNvSpPr>
          <p:nvPr/>
        </p:nvSpPr>
        <p:spPr bwMode="gray">
          <a:xfrm>
            <a:off x="228600" y="5022574"/>
            <a:ext cx="1600199" cy="1089025"/>
          </a:xfrm>
          <a:prstGeom prst="rect">
            <a:avLst/>
          </a:prstGeom>
          <a:solidFill>
            <a:srgbClr val="00B050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7" name="Rectangle 177"/>
          <p:cNvSpPr>
            <a:spLocks noChangeArrowheads="1"/>
          </p:cNvSpPr>
          <p:nvPr/>
        </p:nvSpPr>
        <p:spPr bwMode="white">
          <a:xfrm>
            <a:off x="235530" y="1759520"/>
            <a:ext cx="1467524" cy="7335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b="1" dirty="0" err="1" smtClean="0">
                <a:solidFill>
                  <a:srgbClr val="FFFFFF"/>
                </a:solidFill>
              </a:rPr>
              <a:t>Đọc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lướt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nhanh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418" name="Rectangle 178"/>
          <p:cNvSpPr>
            <a:spLocks noChangeArrowheads="1"/>
          </p:cNvSpPr>
          <p:nvPr/>
        </p:nvSpPr>
        <p:spPr bwMode="white">
          <a:xfrm>
            <a:off x="424420" y="3660790"/>
            <a:ext cx="11945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</a:rPr>
              <a:t>Đọc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kỹ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419" name="Rectangle 179"/>
          <p:cNvSpPr>
            <a:spLocks noChangeArrowheads="1"/>
          </p:cNvSpPr>
          <p:nvPr/>
        </p:nvSpPr>
        <p:spPr bwMode="white">
          <a:xfrm>
            <a:off x="318660" y="5167715"/>
            <a:ext cx="135774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</a:rPr>
              <a:t>Đọc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en-US" sz="2400" b="1" dirty="0" err="1" smtClean="0">
                <a:solidFill>
                  <a:srgbClr val="FFFFFF"/>
                </a:solidFill>
              </a:rPr>
              <a:t>tư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duy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420" name="Rectangle 180"/>
          <p:cNvSpPr>
            <a:spLocks noChangeArrowheads="1"/>
          </p:cNvSpPr>
          <p:nvPr/>
        </p:nvSpPr>
        <p:spPr bwMode="auto">
          <a:xfrm>
            <a:off x="1981200" y="1741641"/>
            <a:ext cx="32766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Nắm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bộ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nội</a:t>
            </a:r>
            <a:r>
              <a:rPr lang="en-US" sz="2400" b="1" dirty="0" smtClean="0"/>
              <a:t> dung </a:t>
            </a:r>
            <a:r>
              <a:rPr lang="en-US" sz="2400" b="1" dirty="0" err="1" smtClean="0"/>
              <a:t>cuốn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sách</a:t>
            </a:r>
            <a:endParaRPr lang="en-US" sz="2400" b="1" dirty="0"/>
          </a:p>
        </p:txBody>
      </p:sp>
      <p:sp>
        <p:nvSpPr>
          <p:cNvPr id="10421" name="Rectangle 181"/>
          <p:cNvSpPr>
            <a:spLocks noChangeArrowheads="1"/>
          </p:cNvSpPr>
          <p:nvPr/>
        </p:nvSpPr>
        <p:spPr bwMode="auto">
          <a:xfrm>
            <a:off x="2057400" y="3446124"/>
            <a:ext cx="28956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Nắm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sâu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hiểu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kỹ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endParaRPr lang="en-US" sz="2400" b="1" dirty="0"/>
          </a:p>
        </p:txBody>
      </p:sp>
      <p:sp>
        <p:nvSpPr>
          <p:cNvPr id="10422" name="Rectangle 182"/>
          <p:cNvSpPr>
            <a:spLocks noChangeArrowheads="1"/>
          </p:cNvSpPr>
          <p:nvPr/>
        </p:nvSpPr>
        <p:spPr bwMode="auto">
          <a:xfrm>
            <a:off x="2133600" y="4962993"/>
            <a:ext cx="29718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Xác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giữa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đoạn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ý </a:t>
            </a:r>
            <a:r>
              <a:rPr lang="en-US" sz="2400" b="1" dirty="0" err="1" smtClean="0"/>
              <a:t>với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nhau</a:t>
            </a:r>
            <a:endParaRPr lang="en-US" sz="2400" b="1" dirty="0"/>
          </a:p>
        </p:txBody>
      </p:sp>
      <p:sp>
        <p:nvSpPr>
          <p:cNvPr id="10423" name="Rectangle 183"/>
          <p:cNvSpPr>
            <a:spLocks noChangeArrowheads="1"/>
          </p:cNvSpPr>
          <p:nvPr/>
        </p:nvSpPr>
        <p:spPr bwMode="gray">
          <a:xfrm>
            <a:off x="6352315" y="2078175"/>
            <a:ext cx="1143000" cy="10541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b="1" dirty="0" err="1" smtClean="0">
                <a:solidFill>
                  <a:srgbClr val="FFFFFF"/>
                </a:solidFill>
              </a:rPr>
              <a:t>Đọc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lướt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nhanh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424" name="Rectangle 184"/>
          <p:cNvSpPr>
            <a:spLocks noChangeArrowheads="1"/>
          </p:cNvSpPr>
          <p:nvPr/>
        </p:nvSpPr>
        <p:spPr bwMode="gray">
          <a:xfrm>
            <a:off x="5126180" y="3754580"/>
            <a:ext cx="11855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</a:rPr>
              <a:t>Đọc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en-US" sz="2400" b="1" dirty="0" err="1" smtClean="0">
                <a:solidFill>
                  <a:srgbClr val="FFFFFF"/>
                </a:solidFill>
              </a:rPr>
              <a:t>tư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duy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425" name="Rectangle 185"/>
          <p:cNvSpPr>
            <a:spLocks noChangeArrowheads="1"/>
          </p:cNvSpPr>
          <p:nvPr/>
        </p:nvSpPr>
        <p:spPr bwMode="gray">
          <a:xfrm>
            <a:off x="7640785" y="4031675"/>
            <a:ext cx="11945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</a:rPr>
              <a:t>Đọc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kỹ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/>
          <a:lstStyle/>
          <a:p>
            <a:pPr algn="ctr"/>
            <a:r>
              <a:rPr lang="en-US" sz="2800" i="1" dirty="0" smtClean="0">
                <a:solidFill>
                  <a:srgbClr val="FF0000"/>
                </a:solidFill>
              </a:rPr>
              <a:t/>
            </a:r>
            <a:br>
              <a:rPr lang="en-US" sz="2800" i="1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Đọc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có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hệ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thống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Freeform 3"/>
          <p:cNvSpPr>
            <a:spLocks/>
          </p:cNvSpPr>
          <p:nvPr/>
        </p:nvSpPr>
        <p:spPr bwMode="gray">
          <a:xfrm>
            <a:off x="996950" y="2419915"/>
            <a:ext cx="7373938" cy="2921000"/>
          </a:xfrm>
          <a:custGeom>
            <a:avLst/>
            <a:gdLst/>
            <a:ahLst/>
            <a:cxnLst>
              <a:cxn ang="0">
                <a:pos x="1422" y="3"/>
              </a:cxn>
              <a:cxn ang="0">
                <a:pos x="192" y="705"/>
              </a:cxn>
              <a:cxn ang="0">
                <a:pos x="1096" y="1292"/>
              </a:cxn>
              <a:cxn ang="0">
                <a:pos x="2388" y="1428"/>
              </a:cxn>
              <a:cxn ang="0">
                <a:pos x="3672" y="1275"/>
              </a:cxn>
              <a:cxn ang="0">
                <a:pos x="4524" y="705"/>
              </a:cxn>
              <a:cxn ang="0">
                <a:pos x="3294" y="27"/>
              </a:cxn>
              <a:cxn ang="0">
                <a:pos x="4704" y="717"/>
              </a:cxn>
              <a:cxn ang="0">
                <a:pos x="3798" y="1488"/>
              </a:cxn>
              <a:cxn ang="0">
                <a:pos x="2412" y="1683"/>
              </a:cxn>
              <a:cxn ang="0">
                <a:pos x="972" y="1506"/>
              </a:cxn>
              <a:cxn ang="0">
                <a:pos x="24" y="723"/>
              </a:cxn>
              <a:cxn ang="0">
                <a:pos x="1422" y="3"/>
              </a:cxn>
            </a:cxnLst>
            <a:rect l="0" t="0" r="r" b="b"/>
            <a:pathLst>
              <a:path w="4728" h="1686">
                <a:moveTo>
                  <a:pt x="1422" y="3"/>
                </a:moveTo>
                <a:cubicBezTo>
                  <a:pt x="1450" y="0"/>
                  <a:pt x="252" y="159"/>
                  <a:pt x="192" y="705"/>
                </a:cubicBezTo>
                <a:cubicBezTo>
                  <a:pt x="222" y="1041"/>
                  <a:pt x="828" y="1203"/>
                  <a:pt x="1096" y="1292"/>
                </a:cubicBezTo>
                <a:cubicBezTo>
                  <a:pt x="1364" y="1381"/>
                  <a:pt x="1955" y="1428"/>
                  <a:pt x="2388" y="1428"/>
                </a:cubicBezTo>
                <a:cubicBezTo>
                  <a:pt x="2821" y="1428"/>
                  <a:pt x="3307" y="1379"/>
                  <a:pt x="3672" y="1275"/>
                </a:cubicBezTo>
                <a:cubicBezTo>
                  <a:pt x="4037" y="1171"/>
                  <a:pt x="4506" y="987"/>
                  <a:pt x="4524" y="705"/>
                </a:cubicBezTo>
                <a:cubicBezTo>
                  <a:pt x="4518" y="207"/>
                  <a:pt x="3269" y="50"/>
                  <a:pt x="3294" y="27"/>
                </a:cubicBezTo>
                <a:cubicBezTo>
                  <a:pt x="3324" y="29"/>
                  <a:pt x="4674" y="201"/>
                  <a:pt x="4704" y="717"/>
                </a:cubicBezTo>
                <a:cubicBezTo>
                  <a:pt x="4728" y="1077"/>
                  <a:pt x="4236" y="1365"/>
                  <a:pt x="3798" y="1488"/>
                </a:cubicBezTo>
                <a:cubicBezTo>
                  <a:pt x="3360" y="1611"/>
                  <a:pt x="2883" y="1680"/>
                  <a:pt x="2412" y="1683"/>
                </a:cubicBezTo>
                <a:cubicBezTo>
                  <a:pt x="1941" y="1686"/>
                  <a:pt x="1374" y="1644"/>
                  <a:pt x="972" y="1506"/>
                </a:cubicBezTo>
                <a:cubicBezTo>
                  <a:pt x="570" y="1368"/>
                  <a:pt x="0" y="1173"/>
                  <a:pt x="24" y="723"/>
                </a:cubicBezTo>
                <a:cubicBezTo>
                  <a:pt x="42" y="117"/>
                  <a:pt x="1394" y="6"/>
                  <a:pt x="1422" y="3"/>
                </a:cubicBezTo>
                <a:close/>
              </a:path>
            </a:pathLst>
          </a:custGeom>
          <a:gradFill rotWithShape="1">
            <a:gsLst>
              <a:gs pos="0">
                <a:srgbClr val="080808"/>
              </a:gs>
              <a:gs pos="100000">
                <a:srgbClr val="080808">
                  <a:gamma/>
                  <a:tint val="19216"/>
                  <a:invGamma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  <a:scene3d>
            <a:camera prst="legacyObliqueBottom">
              <a:rot lat="21299999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80808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gray">
          <a:xfrm>
            <a:off x="1216025" y="1590075"/>
            <a:ext cx="2208213" cy="1582738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Right"/>
            <a:lightRig rig="legacyFlat3" dir="r"/>
          </a:scene3d>
          <a:sp3d extrusionH="1218930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gray">
          <a:xfrm>
            <a:off x="5867400" y="1593250"/>
            <a:ext cx="2206625" cy="1582738"/>
          </a:xfrm>
          <a:prstGeom prst="rect">
            <a:avLst/>
          </a:prstGeom>
          <a:solidFill>
            <a:srgbClr val="BBC557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Left"/>
            <a:lightRig rig="legacyFlat3" dir="r"/>
          </a:scene3d>
          <a:sp3d extrusionH="121893000" prstMaterial="legacyMetal">
            <a:bevelT w="13500" h="13500" prst="angle"/>
            <a:bevelB w="13500" h="13500" prst="angle"/>
            <a:extrusionClr>
              <a:srgbClr val="BBC557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gray">
          <a:xfrm>
            <a:off x="3535363" y="1590075"/>
            <a:ext cx="2208212" cy="15827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r"/>
          </a:scene3d>
          <a:sp3d extrusionH="121893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6" name="AutoShape 8"/>
          <p:cNvSpPr>
            <a:spLocks noChangeArrowheads="1"/>
          </p:cNvSpPr>
          <p:nvPr/>
        </p:nvSpPr>
        <p:spPr bwMode="ltGray">
          <a:xfrm>
            <a:off x="1347788" y="1701200"/>
            <a:ext cx="1947862" cy="1368425"/>
          </a:xfrm>
          <a:prstGeom prst="bevel">
            <a:avLst>
              <a:gd name="adj" fmla="val 1648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ltGray">
          <a:xfrm>
            <a:off x="3657600" y="1693263"/>
            <a:ext cx="1966913" cy="1384300"/>
          </a:xfrm>
          <a:prstGeom prst="bevel">
            <a:avLst>
              <a:gd name="adj" fmla="val 1648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ltGray">
          <a:xfrm>
            <a:off x="5986463" y="1701200"/>
            <a:ext cx="1947862" cy="1368425"/>
          </a:xfrm>
          <a:prstGeom prst="bevel">
            <a:avLst>
              <a:gd name="adj" fmla="val 1648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00400" y="3893115"/>
            <a:ext cx="2971800" cy="2362201"/>
            <a:chOff x="2457" y="2000"/>
            <a:chExt cx="901" cy="888"/>
          </a:xfrm>
        </p:grpSpPr>
        <p:pic>
          <p:nvPicPr>
            <p:cNvPr id="124940" name="Picture 12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4941" name="Oval 13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2" name="Freeform 14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4945" name="AutoShape 17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46" name="AutoShape 18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47" name="AutoShape 19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48" name="AutoShape 20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4950" name="AutoShape 22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51" name="AutoShape 23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52" name="AutoShape 24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53" name="AutoShape 25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1288476" y="19477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cốt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lõi</a:t>
            </a:r>
            <a:endParaRPr lang="en-US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3844925" y="1809150"/>
            <a:ext cx="15351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tưởng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hay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nhất</a:t>
            </a:r>
            <a:endParaRPr lang="en-US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6086328" y="1767585"/>
            <a:ext cx="17414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Neo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chốt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8" name="Rectangle 30"/>
          <p:cNvSpPr>
            <a:spLocks noChangeArrowheads="1"/>
          </p:cNvSpPr>
          <p:nvPr/>
        </p:nvSpPr>
        <p:spPr bwMode="auto">
          <a:xfrm>
            <a:off x="3505200" y="4107851"/>
            <a:ext cx="2362199" cy="142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ts val="2600"/>
              </a:lnSpc>
            </a:pPr>
            <a:r>
              <a:rPr lang="en-US" sz="26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Giải</a:t>
            </a:r>
            <a:r>
              <a:rPr lang="en-US" sz="2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quyết</a:t>
            </a:r>
            <a:endParaRPr lang="en-US" sz="2600" b="1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eaLnBrk="1" hangingPunct="1">
              <a:lnSpc>
                <a:spcPts val="2600"/>
              </a:lnSpc>
            </a:pPr>
            <a:r>
              <a:rPr lang="en-US" sz="2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vấn</a:t>
            </a:r>
            <a:r>
              <a:rPr lang="en-US" sz="2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endParaRPr lang="en-US" sz="2600" b="1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eaLnBrk="1" hangingPunct="1">
              <a:lnSpc>
                <a:spcPts val="2600"/>
              </a:lnSpc>
            </a:pPr>
            <a:r>
              <a:rPr lang="en-US" sz="2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mà</a:t>
            </a:r>
            <a:r>
              <a:rPr lang="en-US" sz="2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GT, TL</a:t>
            </a:r>
          </a:p>
          <a:p>
            <a:pPr algn="ctr" eaLnBrk="1" hangingPunct="1">
              <a:lnSpc>
                <a:spcPts val="2600"/>
              </a:lnSpc>
            </a:pPr>
            <a:r>
              <a:rPr lang="en-US" sz="2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2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cập</a:t>
            </a:r>
            <a:endParaRPr lang="en-US" sz="2600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152400" y="304800"/>
            <a:ext cx="8534400" cy="8382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2800" b="1" dirty="0" err="1" smtClean="0">
                <a:solidFill>
                  <a:srgbClr val="FF0000"/>
                </a:solidFill>
                <a:cs typeface="Arial" pitchFamily="34" charset="0"/>
              </a:rPr>
              <a:t>Đọc</a:t>
            </a:r>
            <a:r>
              <a:rPr lang="en-US" sz="28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cs typeface="Arial" pitchFamily="34" charset="0"/>
              </a:rPr>
              <a:t>có</a:t>
            </a:r>
            <a:r>
              <a:rPr lang="en-US" sz="28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cs typeface="Arial" pitchFamily="34" charset="0"/>
              </a:rPr>
              <a:t>chọn</a:t>
            </a:r>
            <a:r>
              <a:rPr lang="en-US" sz="28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cs typeface="Arial" pitchFamily="34" charset="0"/>
              </a:rPr>
              <a:t>lọc</a:t>
            </a:r>
            <a:endParaRPr lang="en-US" sz="28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300" y="1524000"/>
            <a:ext cx="7961313" cy="4400550"/>
            <a:chOff x="602" y="1108"/>
            <a:chExt cx="5015" cy="27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273" y="1684"/>
              <a:ext cx="1344" cy="1728"/>
              <a:chOff x="2267" y="1830"/>
              <a:chExt cx="1095" cy="1431"/>
            </a:xfrm>
          </p:grpSpPr>
          <p:pic>
            <p:nvPicPr>
              <p:cNvPr id="112645" name="Picture 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ltGray">
              <a:xfrm>
                <a:off x="2267" y="1830"/>
                <a:ext cx="1095" cy="1431"/>
              </a:xfrm>
              <a:prstGeom prst="rect">
                <a:avLst/>
              </a:prstGeom>
              <a:noFill/>
            </p:spPr>
          </p:pic>
          <p:sp>
            <p:nvSpPr>
              <p:cNvPr id="112647" name="Freeform 7"/>
              <p:cNvSpPr>
                <a:spLocks/>
              </p:cNvSpPr>
              <p:nvPr/>
            </p:nvSpPr>
            <p:spPr bwMode="ltGray">
              <a:xfrm>
                <a:off x="2542" y="2020"/>
                <a:ext cx="703" cy="308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 rot="-1297425" flipH="1" flipV="1">
                <a:off x="2525" y="2693"/>
                <a:ext cx="781" cy="188"/>
                <a:chOff x="2532" y="1051"/>
                <a:chExt cx="893" cy="246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12650" name="AutoShape 1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51" name="AutoShape 1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52" name="AutoShape 1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53" name="AutoShape 1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1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12655" name="AutoShape 1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56" name="AutoShape 1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57" name="AutoShape 1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58" name="AutoShape 1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 rot="16200000">
              <a:off x="2651" y="2114"/>
              <a:ext cx="2547" cy="799"/>
              <a:chOff x="494" y="1906"/>
              <a:chExt cx="2658" cy="878"/>
            </a:xfrm>
          </p:grpSpPr>
          <p:sp>
            <p:nvSpPr>
              <p:cNvPr id="112660" name="Freeform 20"/>
              <p:cNvSpPr>
                <a:spLocks/>
              </p:cNvSpPr>
              <p:nvPr/>
            </p:nvSpPr>
            <p:spPr bwMode="invGray">
              <a:xfrm>
                <a:off x="494" y="1994"/>
                <a:ext cx="1197" cy="7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" y="202"/>
                  </a:cxn>
                  <a:cxn ang="0">
                    <a:pos x="577" y="202"/>
                  </a:cxn>
                  <a:cxn ang="0">
                    <a:pos x="637" y="249"/>
                  </a:cxn>
                  <a:cxn ang="0">
                    <a:pos x="639" y="402"/>
                  </a:cxn>
                  <a:cxn ang="0">
                    <a:pos x="598" y="400"/>
                  </a:cxn>
                  <a:cxn ang="0">
                    <a:pos x="669" y="532"/>
                  </a:cxn>
                  <a:cxn ang="0">
                    <a:pos x="735" y="402"/>
                  </a:cxn>
                  <a:cxn ang="0">
                    <a:pos x="696" y="402"/>
                  </a:cxn>
                  <a:cxn ang="0">
                    <a:pos x="694" y="226"/>
                  </a:cxn>
                  <a:cxn ang="0">
                    <a:pos x="616" y="150"/>
                  </a:cxn>
                  <a:cxn ang="0">
                    <a:pos x="335" y="149"/>
                  </a:cxn>
                  <a:cxn ang="0">
                    <a:pos x="69" y="0"/>
                  </a:cxn>
                  <a:cxn ang="0">
                    <a:pos x="0" y="0"/>
                  </a:cxn>
                </a:cxnLst>
                <a:rect l="0" t="0" r="r" b="b"/>
                <a:pathLst>
                  <a:path w="735" h="532">
                    <a:moveTo>
                      <a:pt x="0" y="0"/>
                    </a:moveTo>
                    <a:cubicBezTo>
                      <a:pt x="0" y="0"/>
                      <a:pt x="85" y="216"/>
                      <a:pt x="382" y="202"/>
                    </a:cubicBezTo>
                    <a:cubicBezTo>
                      <a:pt x="479" y="202"/>
                      <a:pt x="577" y="202"/>
                      <a:pt x="577" y="202"/>
                    </a:cubicBezTo>
                    <a:cubicBezTo>
                      <a:pt x="577" y="202"/>
                      <a:pt x="639" y="201"/>
                      <a:pt x="637" y="249"/>
                    </a:cubicBezTo>
                    <a:cubicBezTo>
                      <a:pt x="638" y="325"/>
                      <a:pt x="639" y="402"/>
                      <a:pt x="639" y="402"/>
                    </a:cubicBezTo>
                    <a:lnTo>
                      <a:pt x="598" y="400"/>
                    </a:lnTo>
                    <a:lnTo>
                      <a:pt x="669" y="532"/>
                    </a:lnTo>
                    <a:lnTo>
                      <a:pt x="735" y="402"/>
                    </a:lnTo>
                    <a:lnTo>
                      <a:pt x="696" y="402"/>
                    </a:lnTo>
                    <a:cubicBezTo>
                      <a:pt x="696" y="402"/>
                      <a:pt x="695" y="314"/>
                      <a:pt x="694" y="226"/>
                    </a:cubicBezTo>
                    <a:cubicBezTo>
                      <a:pt x="687" y="160"/>
                      <a:pt x="616" y="150"/>
                      <a:pt x="616" y="150"/>
                    </a:cubicBezTo>
                    <a:cubicBezTo>
                      <a:pt x="556" y="137"/>
                      <a:pt x="473" y="153"/>
                      <a:pt x="335" y="149"/>
                    </a:cubicBezTo>
                    <a:cubicBezTo>
                      <a:pt x="110" y="126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gamma/>
                      <a:tint val="0"/>
                      <a:invGamma/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1" name="Freeform 21"/>
              <p:cNvSpPr>
                <a:spLocks/>
              </p:cNvSpPr>
              <p:nvPr/>
            </p:nvSpPr>
            <p:spPr bwMode="invGray">
              <a:xfrm>
                <a:off x="1704" y="1906"/>
                <a:ext cx="231" cy="834"/>
              </a:xfrm>
              <a:custGeom>
                <a:avLst/>
                <a:gdLst/>
                <a:ahLst/>
                <a:cxnLst>
                  <a:cxn ang="0">
                    <a:pos x="37" y="1"/>
                  </a:cxn>
                  <a:cxn ang="0">
                    <a:pos x="45" y="472"/>
                  </a:cxn>
                  <a:cxn ang="0">
                    <a:pos x="0" y="474"/>
                  </a:cxn>
                  <a:cxn ang="0">
                    <a:pos x="72" y="604"/>
                  </a:cxn>
                  <a:cxn ang="0">
                    <a:pos x="142" y="474"/>
                  </a:cxn>
                  <a:cxn ang="0">
                    <a:pos x="100" y="474"/>
                  </a:cxn>
                  <a:cxn ang="0">
                    <a:pos x="99" y="0"/>
                  </a:cxn>
                  <a:cxn ang="0">
                    <a:pos x="37" y="1"/>
                  </a:cxn>
                </a:cxnLst>
                <a:rect l="0" t="0" r="r" b="b"/>
                <a:pathLst>
                  <a:path w="142" h="604">
                    <a:moveTo>
                      <a:pt x="37" y="1"/>
                    </a:moveTo>
                    <a:lnTo>
                      <a:pt x="45" y="472"/>
                    </a:lnTo>
                    <a:lnTo>
                      <a:pt x="0" y="474"/>
                    </a:lnTo>
                    <a:lnTo>
                      <a:pt x="72" y="604"/>
                    </a:lnTo>
                    <a:lnTo>
                      <a:pt x="142" y="474"/>
                    </a:lnTo>
                    <a:lnTo>
                      <a:pt x="100" y="474"/>
                    </a:lnTo>
                    <a:lnTo>
                      <a:pt x="99" y="0"/>
                    </a:lnTo>
                    <a:lnTo>
                      <a:pt x="37" y="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gamma/>
                      <a:tint val="0"/>
                      <a:invGamma/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2" name="Freeform 22"/>
              <p:cNvSpPr>
                <a:spLocks/>
              </p:cNvSpPr>
              <p:nvPr/>
            </p:nvSpPr>
            <p:spPr bwMode="invGray">
              <a:xfrm flipH="1">
                <a:off x="1955" y="2014"/>
                <a:ext cx="1197" cy="7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" y="202"/>
                  </a:cxn>
                  <a:cxn ang="0">
                    <a:pos x="577" y="202"/>
                  </a:cxn>
                  <a:cxn ang="0">
                    <a:pos x="637" y="249"/>
                  </a:cxn>
                  <a:cxn ang="0">
                    <a:pos x="639" y="402"/>
                  </a:cxn>
                  <a:cxn ang="0">
                    <a:pos x="598" y="400"/>
                  </a:cxn>
                  <a:cxn ang="0">
                    <a:pos x="669" y="532"/>
                  </a:cxn>
                  <a:cxn ang="0">
                    <a:pos x="735" y="402"/>
                  </a:cxn>
                  <a:cxn ang="0">
                    <a:pos x="696" y="402"/>
                  </a:cxn>
                  <a:cxn ang="0">
                    <a:pos x="694" y="226"/>
                  </a:cxn>
                  <a:cxn ang="0">
                    <a:pos x="616" y="150"/>
                  </a:cxn>
                  <a:cxn ang="0">
                    <a:pos x="335" y="149"/>
                  </a:cxn>
                  <a:cxn ang="0">
                    <a:pos x="69" y="0"/>
                  </a:cxn>
                  <a:cxn ang="0">
                    <a:pos x="0" y="0"/>
                  </a:cxn>
                </a:cxnLst>
                <a:rect l="0" t="0" r="r" b="b"/>
                <a:pathLst>
                  <a:path w="735" h="532">
                    <a:moveTo>
                      <a:pt x="0" y="0"/>
                    </a:moveTo>
                    <a:cubicBezTo>
                      <a:pt x="0" y="0"/>
                      <a:pt x="85" y="216"/>
                      <a:pt x="382" y="202"/>
                    </a:cubicBezTo>
                    <a:cubicBezTo>
                      <a:pt x="479" y="202"/>
                      <a:pt x="577" y="202"/>
                      <a:pt x="577" y="202"/>
                    </a:cubicBezTo>
                    <a:cubicBezTo>
                      <a:pt x="577" y="202"/>
                      <a:pt x="639" y="201"/>
                      <a:pt x="637" y="249"/>
                    </a:cubicBezTo>
                    <a:cubicBezTo>
                      <a:pt x="638" y="325"/>
                      <a:pt x="639" y="402"/>
                      <a:pt x="639" y="402"/>
                    </a:cubicBezTo>
                    <a:lnTo>
                      <a:pt x="598" y="400"/>
                    </a:lnTo>
                    <a:lnTo>
                      <a:pt x="669" y="532"/>
                    </a:lnTo>
                    <a:lnTo>
                      <a:pt x="735" y="402"/>
                    </a:lnTo>
                    <a:lnTo>
                      <a:pt x="696" y="402"/>
                    </a:lnTo>
                    <a:cubicBezTo>
                      <a:pt x="696" y="402"/>
                      <a:pt x="695" y="314"/>
                      <a:pt x="694" y="226"/>
                    </a:cubicBezTo>
                    <a:cubicBezTo>
                      <a:pt x="687" y="160"/>
                      <a:pt x="616" y="150"/>
                      <a:pt x="616" y="150"/>
                    </a:cubicBezTo>
                    <a:cubicBezTo>
                      <a:pt x="556" y="137"/>
                      <a:pt x="473" y="153"/>
                      <a:pt x="335" y="149"/>
                    </a:cubicBezTo>
                    <a:cubicBezTo>
                      <a:pt x="110" y="126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gamma/>
                      <a:tint val="0"/>
                      <a:invGamma/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675" y="2351"/>
              <a:ext cx="417" cy="251"/>
              <a:chOff x="2180" y="1267"/>
              <a:chExt cx="1711" cy="1030"/>
            </a:xfrm>
          </p:grpSpPr>
          <p:sp>
            <p:nvSpPr>
              <p:cNvPr id="112664" name="Oval 24"/>
              <p:cNvSpPr>
                <a:spLocks noChangeArrowheads="1"/>
              </p:cNvSpPr>
              <p:nvPr/>
            </p:nvSpPr>
            <p:spPr bwMode="gray">
              <a:xfrm>
                <a:off x="2870" y="1267"/>
                <a:ext cx="1021" cy="1030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6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 w="28575">
                <a:solidFill>
                  <a:srgbClr val="EAEAEA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 rot="10082854">
                <a:off x="2180" y="2013"/>
                <a:ext cx="926" cy="237"/>
                <a:chOff x="2598" y="1026"/>
                <a:chExt cx="957" cy="242"/>
              </a:xfrm>
            </p:grpSpPr>
            <p:grpSp>
              <p:nvGrpSpPr>
                <p:cNvPr id="10" name="Group 26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11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12668" name="AutoShape 2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69" name="AutoShape 2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70" name="AutoShape 3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71" name="AutoShape 3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32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12673" name="AutoShape 3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74" name="AutoShape 3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75" name="AutoShape 3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76" name="AutoShape 3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12679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80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81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82" name="AutoShape 4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" name="Group 43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12684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85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86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87" name="AutoShape 4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6" name="Group 48"/>
              <p:cNvGrpSpPr>
                <a:grpSpLocks/>
              </p:cNvGrpSpPr>
              <p:nvPr/>
            </p:nvGrpSpPr>
            <p:grpSpPr bwMode="auto">
              <a:xfrm>
                <a:off x="2604" y="1361"/>
                <a:ext cx="926" cy="237"/>
                <a:chOff x="2598" y="1026"/>
                <a:chExt cx="957" cy="242"/>
              </a:xfrm>
            </p:grpSpPr>
            <p:grpSp>
              <p:nvGrpSpPr>
                <p:cNvPr id="17" name="Group 49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18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12691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92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93" name="AutoShape 53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94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" name="Group 55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12696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97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98" name="AutoShape 58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99" name="AutoShape 59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0" name="Group 6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1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12702" name="AutoShape 62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703" name="AutoShape 63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704" name="AutoShape 64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705" name="AutoShape 65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" name="Group 6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12707" name="AutoShape 67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708" name="AutoShape 68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709" name="AutoShape 69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710" name="AutoShape 70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12711" name="AutoShape 71"/>
            <p:cNvCxnSpPr>
              <a:cxnSpLocks noChangeShapeType="1"/>
            </p:cNvCxnSpPr>
            <p:nvPr/>
          </p:nvCxnSpPr>
          <p:spPr bwMode="auto">
            <a:xfrm rot="16200000">
              <a:off x="1737" y="1690"/>
              <a:ext cx="883" cy="422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12712" name="AutoShape 72"/>
            <p:cNvCxnSpPr>
              <a:cxnSpLocks noChangeShapeType="1"/>
              <a:stCxn id="112664" idx="4"/>
            </p:cNvCxnSpPr>
            <p:nvPr/>
          </p:nvCxnSpPr>
          <p:spPr bwMode="auto">
            <a:xfrm rot="16200000" flipH="1">
              <a:off x="1739" y="2840"/>
              <a:ext cx="879" cy="422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12713" name="Line 73"/>
            <p:cNvSpPr>
              <a:spLocks noChangeShapeType="1"/>
            </p:cNvSpPr>
            <p:nvPr/>
          </p:nvSpPr>
          <p:spPr bwMode="auto">
            <a:xfrm>
              <a:off x="2087" y="248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74"/>
            <p:cNvGrpSpPr>
              <a:grpSpLocks/>
            </p:cNvGrpSpPr>
            <p:nvPr/>
          </p:nvGrpSpPr>
          <p:grpSpPr bwMode="auto">
            <a:xfrm>
              <a:off x="2264" y="1108"/>
              <a:ext cx="1411" cy="710"/>
              <a:chOff x="2297" y="1260"/>
              <a:chExt cx="1335" cy="672"/>
            </a:xfrm>
          </p:grpSpPr>
          <p:sp>
            <p:nvSpPr>
              <p:cNvPr id="112715" name="AutoShape 75"/>
              <p:cNvSpPr>
                <a:spLocks noChangeArrowheads="1"/>
              </p:cNvSpPr>
              <p:nvPr/>
            </p:nvSpPr>
            <p:spPr bwMode="ltGray">
              <a:xfrm>
                <a:off x="2297" y="1260"/>
                <a:ext cx="1335" cy="672"/>
              </a:xfrm>
              <a:prstGeom prst="roundRect">
                <a:avLst>
                  <a:gd name="adj" fmla="val 11921"/>
                </a:avLst>
              </a:prstGeom>
              <a:solidFill>
                <a:srgbClr val="FFFF00"/>
              </a:solidFill>
              <a:ln w="25400">
                <a:solidFill>
                  <a:srgbClr val="FEFEFE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12716" name="Picture 76" descr="Picture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ltGray">
              <a:xfrm>
                <a:off x="2313" y="1280"/>
                <a:ext cx="386" cy="424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77"/>
            <p:cNvGrpSpPr>
              <a:grpSpLocks/>
            </p:cNvGrpSpPr>
            <p:nvPr/>
          </p:nvGrpSpPr>
          <p:grpSpPr bwMode="auto">
            <a:xfrm>
              <a:off x="2266" y="2131"/>
              <a:ext cx="1411" cy="710"/>
              <a:chOff x="2299" y="2228"/>
              <a:chExt cx="1335" cy="672"/>
            </a:xfrm>
          </p:grpSpPr>
          <p:sp>
            <p:nvSpPr>
              <p:cNvPr id="112718" name="AutoShape 78"/>
              <p:cNvSpPr>
                <a:spLocks noChangeArrowheads="1"/>
              </p:cNvSpPr>
              <p:nvPr/>
            </p:nvSpPr>
            <p:spPr bwMode="ltGray">
              <a:xfrm>
                <a:off x="2299" y="2228"/>
                <a:ext cx="1335" cy="672"/>
              </a:xfrm>
              <a:prstGeom prst="roundRect">
                <a:avLst>
                  <a:gd name="adj" fmla="val 11921"/>
                </a:avLst>
              </a:prstGeom>
              <a:solidFill>
                <a:srgbClr val="FFFF00"/>
              </a:solidFill>
              <a:ln w="25400">
                <a:solidFill>
                  <a:srgbClr val="FEFEFE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12719" name="Picture 79" descr="Picture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ltGray">
              <a:xfrm>
                <a:off x="2313" y="2250"/>
                <a:ext cx="386" cy="424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80"/>
            <p:cNvGrpSpPr>
              <a:grpSpLocks/>
            </p:cNvGrpSpPr>
            <p:nvPr/>
          </p:nvGrpSpPr>
          <p:grpSpPr bwMode="auto">
            <a:xfrm>
              <a:off x="2279" y="3156"/>
              <a:ext cx="1406" cy="710"/>
              <a:chOff x="2313" y="3198"/>
              <a:chExt cx="1331" cy="672"/>
            </a:xfrm>
          </p:grpSpPr>
          <p:sp>
            <p:nvSpPr>
              <p:cNvPr id="112721" name="AutoShape 81"/>
              <p:cNvSpPr>
                <a:spLocks noChangeArrowheads="1"/>
              </p:cNvSpPr>
              <p:nvPr/>
            </p:nvSpPr>
            <p:spPr bwMode="ltGray">
              <a:xfrm>
                <a:off x="2327" y="3198"/>
                <a:ext cx="1317" cy="672"/>
              </a:xfrm>
              <a:prstGeom prst="roundRect">
                <a:avLst>
                  <a:gd name="adj" fmla="val 11921"/>
                </a:avLst>
              </a:prstGeom>
              <a:solidFill>
                <a:srgbClr val="FFFF00"/>
              </a:solidFill>
              <a:ln w="25400">
                <a:solidFill>
                  <a:srgbClr val="FEFEFE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12722" name="Picture 82" descr="Picture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ltGray">
              <a:xfrm>
                <a:off x="2313" y="3216"/>
                <a:ext cx="386" cy="424"/>
              </a:xfrm>
              <a:prstGeom prst="rect">
                <a:avLst/>
              </a:prstGeom>
              <a:noFill/>
            </p:spPr>
          </p:pic>
        </p:grpSp>
        <p:sp>
          <p:nvSpPr>
            <p:cNvPr id="112723" name="Rectangle 83"/>
            <p:cNvSpPr>
              <a:spLocks noChangeArrowheads="1"/>
            </p:cNvSpPr>
            <p:nvPr/>
          </p:nvSpPr>
          <p:spPr bwMode="auto">
            <a:xfrm>
              <a:off x="2303" y="1219"/>
              <a:ext cx="133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Ghi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chép</a:t>
              </a:r>
              <a:endPara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1" hangingPunct="1"/>
              <a:r>
                <a:rPr lang="en-US" sz="2400" b="1" dirty="0" err="1" smtClean="0">
                  <a:solidFill>
                    <a:srgbClr val="7030A0"/>
                  </a:solidFill>
                  <a:cs typeface="Arial" pitchFamily="34" charset="0"/>
                </a:rPr>
                <a:t>tóm</a:t>
              </a:r>
              <a:r>
                <a:rPr lang="en-US" sz="2400" b="1" dirty="0" smtClean="0">
                  <a:solidFill>
                    <a:srgbClr val="7030A0"/>
                  </a:solidFill>
                  <a:cs typeface="Arial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7030A0"/>
                  </a:solidFill>
                  <a:cs typeface="Arial" pitchFamily="34" charset="0"/>
                </a:rPr>
                <a:t>tắt</a:t>
              </a:r>
              <a:endParaRPr lang="en-US" sz="2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24" name="Rectangle 84"/>
            <p:cNvSpPr>
              <a:spLocks noChangeArrowheads="1"/>
            </p:cNvSpPr>
            <p:nvPr/>
          </p:nvSpPr>
          <p:spPr bwMode="auto">
            <a:xfrm>
              <a:off x="2303" y="2253"/>
              <a:ext cx="133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Tìm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tài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liệu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bổ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sung</a:t>
              </a:r>
              <a:endParaRPr lang="en-US" sz="2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25" name="Rectangle 85"/>
            <p:cNvSpPr>
              <a:spLocks noChangeArrowheads="1"/>
            </p:cNvSpPr>
            <p:nvPr/>
          </p:nvSpPr>
          <p:spPr bwMode="auto">
            <a:xfrm>
              <a:off x="2265" y="3124"/>
              <a:ext cx="154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Ghi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các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dàn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ý 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và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diễn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biến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nội</a:t>
              </a:r>
              <a:r>
                <a:rPr lang="en-US" sz="2400" b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dung</a:t>
              </a:r>
              <a:endParaRPr lang="en-US" sz="2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26" name="Rectangle 86"/>
            <p:cNvSpPr>
              <a:spLocks noChangeArrowheads="1"/>
            </p:cNvSpPr>
            <p:nvPr/>
          </p:nvSpPr>
          <p:spPr bwMode="auto">
            <a:xfrm>
              <a:off x="602" y="2311"/>
              <a:ext cx="1222" cy="33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2800" b="1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Tài</a:t>
              </a:r>
              <a:r>
                <a:rPr lang="en-US" sz="28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b="1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liệu</a:t>
              </a:r>
              <a:endPara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27" name="Rectangle 87"/>
            <p:cNvSpPr>
              <a:spLocks noChangeArrowheads="1"/>
            </p:cNvSpPr>
            <p:nvPr/>
          </p:nvSpPr>
          <p:spPr bwMode="auto">
            <a:xfrm>
              <a:off x="4303" y="1941"/>
              <a:ext cx="1257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Mô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hình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hóa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pPr algn="ctr" eaLnBrk="1" hangingPunct="1"/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bằng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pPr algn="ctr" eaLnBrk="1" hangingPunct="1"/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bản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đồ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pPr algn="ctr" eaLnBrk="1" hangingPunct="1"/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Tư</a:t>
              </a:r>
              <a:r>
                <a:rPr lang="en-US" sz="24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duy</a:t>
              </a:r>
              <a:endParaRPr lang="en-US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1" name="Rectangle 2"/>
          <p:cNvSpPr txBox="1">
            <a:spLocks noChangeArrowheads="1"/>
          </p:cNvSpPr>
          <p:nvPr/>
        </p:nvSpPr>
        <p:spPr>
          <a:xfrm>
            <a:off x="152400" y="304800"/>
            <a:ext cx="8534400" cy="7620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2800" b="1" dirty="0" err="1" smtClean="0">
                <a:solidFill>
                  <a:srgbClr val="C00000"/>
                </a:solidFill>
                <a:cs typeface="Arial" pitchFamily="34" charset="0"/>
              </a:rPr>
              <a:t>Đọc</a:t>
            </a:r>
            <a:r>
              <a:rPr lang="en-US" sz="2800" b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cs typeface="Arial" pitchFamily="34" charset="0"/>
              </a:rPr>
              <a:t>ghi</a:t>
            </a:r>
            <a:r>
              <a:rPr lang="en-US" sz="2800" b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cs typeface="Arial" pitchFamily="34" charset="0"/>
              </a:rPr>
              <a:t>nhớ</a:t>
            </a:r>
            <a:endParaRPr lang="en-US" sz="2800" b="1" dirty="0" smtClean="0">
              <a:solidFill>
                <a:srgbClr val="C0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315200" cy="94456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Xin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ơn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5105400" cy="457200"/>
          </a:xfrm>
        </p:spPr>
        <p:txBody>
          <a:bodyPr/>
          <a:lstStyle/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A- GIỚI THIỆU CHUNG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http://knm.lhu.edu.vn/Data/News/221/images/hinh1P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43200"/>
            <a:ext cx="2362199" cy="248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16380" y="4114805"/>
            <a:ext cx="6019800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              A2. ĐỂ HỌC TỐT CẦN:</a:t>
            </a:r>
          </a:p>
          <a:p>
            <a:pPr marL="290513" indent="-290513" algn="just">
              <a:lnSpc>
                <a:spcPts val="3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Tinh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thần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sảng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khoái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 marL="290513" indent="-290513" algn="just">
              <a:lnSpc>
                <a:spcPts val="3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hợp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ăn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nghỉ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ngủ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điều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vận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hợp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290513" indent="-290513" algn="just">
              <a:lnSpc>
                <a:spcPts val="3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trung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cao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khi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ở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đặc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biệt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hơn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khi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tư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ở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ngoài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8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 descr="C:\Users\Administrator\Desktop\tải xuống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609600"/>
            <a:ext cx="2362200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969801"/>
            <a:ext cx="6324600" cy="505709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A1. HỌC KHÔNG PHẢI LÀ BẢN NĂNG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gray">
          <a:xfrm>
            <a:off x="0" y="2895600"/>
            <a:ext cx="9144000" cy="677863"/>
          </a:xfrm>
          <a:prstGeom prst="rect">
            <a:avLst/>
          </a:prstGeom>
          <a:solidFill>
            <a:srgbClr val="C0C0C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gray">
          <a:xfrm>
            <a:off x="0" y="4319674"/>
            <a:ext cx="9144000" cy="730250"/>
          </a:xfrm>
          <a:prstGeom prst="rect">
            <a:avLst/>
          </a:prstGeom>
          <a:solidFill>
            <a:srgbClr val="EAEAEA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Clr>
                <a:srgbClr val="5F5F5F"/>
              </a:buClr>
              <a:buSzPct val="75000"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Để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đảm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bảo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chất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lượng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đào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tạo</a:t>
            </a:r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algn="ctr">
              <a:buClr>
                <a:srgbClr val="5F5F5F"/>
              </a:buClr>
              <a:buSzPct val="75000"/>
            </a:pPr>
            <a:r>
              <a:rPr lang="en-US" sz="2800" b="1" dirty="0" err="1" smtClean="0">
                <a:solidFill>
                  <a:srgbClr val="0070C0"/>
                </a:solidFill>
                <a:cs typeface="Arial" pitchFamily="34" charset="0"/>
              </a:rPr>
              <a:t>phải</a:t>
            </a:r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cs typeface="Arial" pitchFamily="34" charset="0"/>
              </a:rPr>
              <a:t>thực</a:t>
            </a:r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cs typeface="Arial" pitchFamily="34" charset="0"/>
              </a:rPr>
              <a:t>hiện</a:t>
            </a:r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cs typeface="Arial" pitchFamily="34" charset="0"/>
              </a:rPr>
              <a:t>đồng</a:t>
            </a:r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cs typeface="Arial" pitchFamily="34" charset="0"/>
              </a:rPr>
              <a:t>bộ</a:t>
            </a:r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 3 </a:t>
            </a:r>
            <a:r>
              <a:rPr lang="en-US" sz="2800" b="1" dirty="0" err="1" smtClean="0">
                <a:solidFill>
                  <a:srgbClr val="0070C0"/>
                </a:solidFill>
                <a:cs typeface="Arial" pitchFamily="34" charset="0"/>
              </a:rPr>
              <a:t>khâu</a:t>
            </a:r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cs typeface="Arial" pitchFamily="34" charset="0"/>
              </a:rPr>
              <a:t>gắn</a:t>
            </a:r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cs typeface="Arial" pitchFamily="34" charset="0"/>
              </a:rPr>
              <a:t>kết</a:t>
            </a:r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cs typeface="Arial" pitchFamily="34" charset="0"/>
              </a:rPr>
              <a:t>với</a:t>
            </a:r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cs typeface="Arial" pitchFamily="34" charset="0"/>
              </a:rPr>
              <a:t>nhau</a:t>
            </a:r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:</a:t>
            </a:r>
          </a:p>
          <a:p>
            <a:pPr algn="ctr">
              <a:buClr>
                <a:srgbClr val="5F5F5F"/>
              </a:buClr>
              <a:buSzPct val="75000"/>
            </a:pP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gray">
          <a:xfrm>
            <a:off x="2743200" y="2057400"/>
            <a:ext cx="4114799" cy="1985963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Normal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gray">
          <a:xfrm>
            <a:off x="914400" y="2895600"/>
            <a:ext cx="3892550" cy="1985963"/>
          </a:xfrm>
          <a:prstGeom prst="diamond">
            <a:avLst/>
          </a:prstGeom>
          <a:solidFill>
            <a:srgbClr val="F8F8F8"/>
          </a:solidFill>
          <a:ln w="9525">
            <a:solidFill>
              <a:srgbClr val="00B0F0"/>
            </a:solidFill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gray">
          <a:xfrm>
            <a:off x="4724400" y="2971800"/>
            <a:ext cx="3941762" cy="1985963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pitchFamily="34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743200" y="2133600"/>
            <a:ext cx="3962400" cy="1892300"/>
            <a:chOff x="2144" y="949"/>
            <a:chExt cx="1573" cy="1251"/>
          </a:xfrm>
          <a:solidFill>
            <a:srgbClr val="FFFF00"/>
          </a:solidFill>
        </p:grpSpPr>
        <p:sp>
          <p:nvSpPr>
            <p:cNvPr id="28682" name="AutoShape 11"/>
            <p:cNvSpPr>
              <a:spLocks noChangeArrowheads="1"/>
            </p:cNvSpPr>
            <p:nvPr/>
          </p:nvSpPr>
          <p:spPr bwMode="gray">
            <a:xfrm>
              <a:off x="2144" y="949"/>
              <a:ext cx="1573" cy="1251"/>
            </a:xfrm>
            <a:prstGeom prst="diamond">
              <a:avLst/>
            </a:prstGeom>
            <a:grpFill/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Flat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pitchFamily="34" charset="0"/>
              </a:endParaRPr>
            </a:p>
          </p:txBody>
        </p:sp>
        <p:sp>
          <p:nvSpPr>
            <p:cNvPr id="28683" name="Line 12"/>
            <p:cNvSpPr>
              <a:spLocks noChangeShapeType="1"/>
            </p:cNvSpPr>
            <p:nvPr/>
          </p:nvSpPr>
          <p:spPr bwMode="gray">
            <a:xfrm>
              <a:off x="2144" y="1575"/>
              <a:ext cx="787" cy="433"/>
            </a:xfrm>
            <a:prstGeom prst="line">
              <a:avLst/>
            </a:prstGeom>
            <a:grp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38200" y="2895600"/>
            <a:ext cx="3881438" cy="1985962"/>
            <a:chOff x="1352" y="1684"/>
            <a:chExt cx="1573" cy="1251"/>
          </a:xfrm>
          <a:solidFill>
            <a:srgbClr val="00B050"/>
          </a:solidFill>
        </p:grpSpPr>
        <p:sp>
          <p:nvSpPr>
            <p:cNvPr id="28685" name="AutoShape 14"/>
            <p:cNvSpPr>
              <a:spLocks noChangeArrowheads="1"/>
            </p:cNvSpPr>
            <p:nvPr/>
          </p:nvSpPr>
          <p:spPr bwMode="gray">
            <a:xfrm>
              <a:off x="1352" y="1684"/>
              <a:ext cx="1573" cy="1251"/>
            </a:xfrm>
            <a:prstGeom prst="diamond">
              <a:avLst/>
            </a:prstGeom>
            <a:grpFill/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pitchFamily="34" charset="0"/>
              </a:endParaRPr>
            </a:p>
          </p:txBody>
        </p:sp>
        <p:sp>
          <p:nvSpPr>
            <p:cNvPr id="28686" name="Line 15"/>
            <p:cNvSpPr>
              <a:spLocks noChangeShapeType="1"/>
            </p:cNvSpPr>
            <p:nvPr/>
          </p:nvSpPr>
          <p:spPr bwMode="gray">
            <a:xfrm>
              <a:off x="1355" y="2307"/>
              <a:ext cx="787" cy="433"/>
            </a:xfrm>
            <a:prstGeom prst="line">
              <a:avLst/>
            </a:prstGeom>
            <a:grp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724400" y="2895600"/>
            <a:ext cx="3952875" cy="1985962"/>
            <a:chOff x="2934" y="1684"/>
            <a:chExt cx="1573" cy="1251"/>
          </a:xfrm>
          <a:solidFill>
            <a:srgbClr val="00B0F0"/>
          </a:solidFill>
        </p:grpSpPr>
        <p:sp>
          <p:nvSpPr>
            <p:cNvPr id="28688" name="AutoShape 17"/>
            <p:cNvSpPr>
              <a:spLocks noChangeArrowheads="1"/>
            </p:cNvSpPr>
            <p:nvPr/>
          </p:nvSpPr>
          <p:spPr bwMode="gray">
            <a:xfrm>
              <a:off x="2934" y="1684"/>
              <a:ext cx="1573" cy="1251"/>
            </a:xfrm>
            <a:prstGeom prst="diamond">
              <a:avLst/>
            </a:prstGeom>
            <a:grpFill/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pitchFamily="34" charset="0"/>
              </a:endParaRPr>
            </a:p>
          </p:txBody>
        </p:sp>
        <p:sp>
          <p:nvSpPr>
            <p:cNvPr id="28689" name="Line 18"/>
            <p:cNvSpPr>
              <a:spLocks noChangeShapeType="1"/>
            </p:cNvSpPr>
            <p:nvPr/>
          </p:nvSpPr>
          <p:spPr bwMode="gray">
            <a:xfrm>
              <a:off x="2941" y="2308"/>
              <a:ext cx="787" cy="433"/>
            </a:xfrm>
            <a:prstGeom prst="line">
              <a:avLst/>
            </a:prstGeom>
            <a:grp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gray">
          <a:xfrm>
            <a:off x="1524000" y="3276600"/>
            <a:ext cx="2209800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0"/>
              </a:spcBef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PP </a:t>
            </a:r>
          </a:p>
          <a:p>
            <a:pPr algn="ctr">
              <a:lnSpc>
                <a:spcPts val="2500"/>
              </a:lnSpc>
              <a:spcBef>
                <a:spcPts val="0"/>
              </a:spcBef>
              <a:defRPr/>
            </a:pPr>
            <a:r>
              <a:rPr lang="en-US" sz="2400" b="1" dirty="0" err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giảng</a:t>
            </a:r>
            <a:r>
              <a:rPr lang="en-US" sz="24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dạy</a:t>
            </a:r>
            <a:r>
              <a:rPr lang="en-US" sz="24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của GV</a:t>
            </a:r>
            <a:endParaRPr lang="en-US" sz="2400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gray">
          <a:xfrm>
            <a:off x="3505200" y="2667000"/>
            <a:ext cx="2392737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0"/>
              </a:spcBef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</a:p>
          <a:p>
            <a:pPr algn="ctr">
              <a:lnSpc>
                <a:spcPts val="2500"/>
              </a:lnSpc>
              <a:spcBef>
                <a:spcPts val="0"/>
              </a:spcBef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endParaRPr lang="en-US" sz="24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gray">
          <a:xfrm>
            <a:off x="5943600" y="3505200"/>
            <a:ext cx="1857375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ts val="2800"/>
              </a:lnSpc>
              <a:spcBef>
                <a:spcPts val="0"/>
              </a:spcBef>
              <a:defRPr/>
            </a:pPr>
            <a:r>
              <a:rPr lang="en-US" sz="2400" b="1" dirty="0" err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24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ctr">
              <a:lnSpc>
                <a:spcPts val="2800"/>
              </a:lnSpc>
              <a:spcBef>
                <a:spcPts val="0"/>
              </a:spcBef>
              <a:defRPr/>
            </a:pPr>
            <a:r>
              <a:rPr lang="en-US" sz="2400" b="1" dirty="0" err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HS</a:t>
            </a:r>
            <a:endParaRPr lang="en-US" sz="2400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636815" y="4812984"/>
            <a:ext cx="2036763" cy="1844675"/>
            <a:chOff x="482" y="1851"/>
            <a:chExt cx="860" cy="796"/>
          </a:xfrm>
          <a:solidFill>
            <a:srgbClr val="00B0F0"/>
          </a:solidFill>
        </p:grpSpPr>
        <p:sp>
          <p:nvSpPr>
            <p:cNvPr id="28694" name="Freeform 23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cs typeface="Arial" pitchFamily="34" charset="0"/>
              </a:endParaRPr>
            </a:p>
          </p:txBody>
        </p:sp>
        <p:sp>
          <p:nvSpPr>
            <p:cNvPr id="28695" name="Freeform 24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cs typeface="Arial" pitchFamily="34" charset="0"/>
              </a:endParaRPr>
            </a:p>
          </p:txBody>
        </p:sp>
        <p:sp>
          <p:nvSpPr>
            <p:cNvPr id="28696" name="Freeform 25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cs typeface="Arial" pitchFamily="34" charset="0"/>
              </a:endParaRPr>
            </a:p>
          </p:txBody>
        </p:sp>
        <p:sp>
          <p:nvSpPr>
            <p:cNvPr id="28697" name="Freeform 26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pFill/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pitchFamily="34" charset="0"/>
              </a:endParaRPr>
            </a:p>
          </p:txBody>
        </p:sp>
        <p:sp>
          <p:nvSpPr>
            <p:cNvPr id="28698" name="Freeform 27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130 w 224"/>
                <a:gd name="T1" fmla="*/ 127 h 569"/>
                <a:gd name="T2" fmla="*/ 93 w 224"/>
                <a:gd name="T3" fmla="*/ 63 h 569"/>
                <a:gd name="T4" fmla="*/ 152 w 224"/>
                <a:gd name="T5" fmla="*/ 1 h 569"/>
                <a:gd name="T6" fmla="*/ 215 w 224"/>
                <a:gd name="T7" fmla="*/ 65 h 569"/>
                <a:gd name="T8" fmla="*/ 170 w 224"/>
                <a:gd name="T9" fmla="*/ 127 h 569"/>
                <a:gd name="T10" fmla="*/ 169 w 224"/>
                <a:gd name="T11" fmla="*/ 156 h 569"/>
                <a:gd name="T12" fmla="*/ 263 w 224"/>
                <a:gd name="T13" fmla="*/ 182 h 569"/>
                <a:gd name="T14" fmla="*/ 278 w 224"/>
                <a:gd name="T15" fmla="*/ 257 h 569"/>
                <a:gd name="T16" fmla="*/ 274 w 224"/>
                <a:gd name="T17" fmla="*/ 404 h 569"/>
                <a:gd name="T18" fmla="*/ 263 w 224"/>
                <a:gd name="T19" fmla="*/ 459 h 569"/>
                <a:gd name="T20" fmla="*/ 247 w 224"/>
                <a:gd name="T21" fmla="*/ 388 h 569"/>
                <a:gd name="T22" fmla="*/ 235 w 224"/>
                <a:gd name="T23" fmla="*/ 254 h 569"/>
                <a:gd name="T24" fmla="*/ 214 w 224"/>
                <a:gd name="T25" fmla="*/ 404 h 569"/>
                <a:gd name="T26" fmla="*/ 181 w 224"/>
                <a:gd name="T27" fmla="*/ 716 h 569"/>
                <a:gd name="T28" fmla="*/ 98 w 224"/>
                <a:gd name="T29" fmla="*/ 711 h 569"/>
                <a:gd name="T30" fmla="*/ 63 w 224"/>
                <a:gd name="T31" fmla="*/ 409 h 569"/>
                <a:gd name="T32" fmla="*/ 42 w 224"/>
                <a:gd name="T33" fmla="*/ 262 h 569"/>
                <a:gd name="T34" fmla="*/ 31 w 224"/>
                <a:gd name="T35" fmla="*/ 390 h 569"/>
                <a:gd name="T36" fmla="*/ 15 w 224"/>
                <a:gd name="T37" fmla="*/ 459 h 569"/>
                <a:gd name="T38" fmla="*/ 1 w 224"/>
                <a:gd name="T39" fmla="*/ 384 h 569"/>
                <a:gd name="T40" fmla="*/ 9 w 224"/>
                <a:gd name="T41" fmla="*/ 232 h 569"/>
                <a:gd name="T42" fmla="*/ 29 w 224"/>
                <a:gd name="T43" fmla="*/ 176 h 569"/>
                <a:gd name="T44" fmla="*/ 128 w 224"/>
                <a:gd name="T45" fmla="*/ 156 h 569"/>
                <a:gd name="T46" fmla="*/ 130 w 224"/>
                <a:gd name="T47" fmla="*/ 127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pFill/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pitchFamily="34" charset="0"/>
              </a:endParaRPr>
            </a:p>
          </p:txBody>
        </p:sp>
        <p:sp>
          <p:nvSpPr>
            <p:cNvPr id="28699" name="Freeform 28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pFill/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pitchFamily="34" charset="0"/>
              </a:endParaRPr>
            </a:p>
          </p:txBody>
        </p:sp>
      </p:grpSp>
      <p:sp>
        <p:nvSpPr>
          <p:cNvPr id="28700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"/>
            <a:ext cx="8382000" cy="685799"/>
          </a:xfrm>
          <a:noFill/>
          <a:ln/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ĐẢM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BẢO CHẤT LƯỢNG ĐÀO TẠO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5638800" cy="503237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05900"/>
            <a:ext cx="6477000" cy="16764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sz="2800" b="1" dirty="0" err="1" smtClean="0">
                <a:solidFill>
                  <a:srgbClr val="FF0000"/>
                </a:solidFill>
              </a:rPr>
              <a:t>Tự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học</a:t>
            </a:r>
            <a:r>
              <a:rPr lang="en-US" sz="2800" b="1" dirty="0" smtClean="0">
                <a:solidFill>
                  <a:srgbClr val="FF0000"/>
                </a:solidFill>
              </a:rPr>
              <a:t> ở </a:t>
            </a:r>
            <a:r>
              <a:rPr lang="en-US" sz="2800" b="1" dirty="0" err="1" smtClean="0">
                <a:solidFill>
                  <a:srgbClr val="FF0000"/>
                </a:solidFill>
              </a:rPr>
              <a:t>trên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lớp</a:t>
            </a:r>
            <a:r>
              <a:rPr lang="en-US" sz="2800" b="1" dirty="0" smtClean="0">
                <a:solidFill>
                  <a:srgbClr val="FF0000"/>
                </a:solidFill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bao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gồm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các</a:t>
            </a:r>
            <a:r>
              <a:rPr lang="en-US" sz="2800" b="1" dirty="0" smtClean="0">
                <a:solidFill>
                  <a:srgbClr val="FF0000"/>
                </a:solidFill>
              </a:rPr>
              <a:t> PP:</a:t>
            </a:r>
            <a:r>
              <a:rPr lang="en-US" sz="2400" b="1" dirty="0" smtClean="0"/>
              <a:t> 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Nghe</a:t>
            </a:r>
            <a:r>
              <a:rPr lang="en-US" sz="2400" dirty="0" smtClean="0"/>
              <a:t> </a:t>
            </a:r>
            <a:r>
              <a:rPr lang="en-US" sz="2400" dirty="0" err="1" smtClean="0"/>
              <a:t>giảng</a:t>
            </a:r>
            <a:r>
              <a:rPr lang="en-US" sz="2400" dirty="0" smtClean="0"/>
              <a:t>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chép</a:t>
            </a:r>
            <a:r>
              <a:rPr lang="en-US" sz="2400" dirty="0" smtClean="0"/>
              <a:t>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Suy</a:t>
            </a:r>
            <a:r>
              <a:rPr lang="en-US" sz="2400" dirty="0" smtClean="0"/>
              <a:t> </a:t>
            </a:r>
            <a:r>
              <a:rPr lang="en-US" sz="2400" dirty="0" err="1" smtClean="0"/>
              <a:t>nghĩ</a:t>
            </a:r>
            <a:r>
              <a:rPr lang="en-US" sz="2400" dirty="0" smtClean="0"/>
              <a:t>,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gia</a:t>
            </a:r>
            <a:r>
              <a:rPr lang="en-US" sz="2400" dirty="0" smtClean="0"/>
              <a:t> </a:t>
            </a:r>
            <a:r>
              <a:rPr lang="en-US" sz="2400" dirty="0" err="1" smtClean="0"/>
              <a:t>thảo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r>
              <a:rPr lang="en-US" sz="2400" dirty="0" smtClean="0"/>
              <a:t>… </a:t>
            </a:r>
            <a:endParaRPr lang="en-US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415946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19495"/>
            <a:ext cx="624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TỰ </a:t>
            </a:r>
            <a:r>
              <a:rPr lang="en-US" sz="2800" b="1" dirty="0" smtClean="0">
                <a:solidFill>
                  <a:srgbClr val="FF0000"/>
                </a:solidFill>
              </a:rPr>
              <a:t>HỌC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3893125"/>
            <a:ext cx="6400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sz="2800" b="1" dirty="0" err="1" smtClean="0">
                <a:solidFill>
                  <a:srgbClr val="FF0000"/>
                </a:solidFill>
              </a:rPr>
              <a:t>Tự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học</a:t>
            </a:r>
            <a:r>
              <a:rPr lang="en-US" sz="2800" b="1" dirty="0" smtClean="0">
                <a:solidFill>
                  <a:srgbClr val="FF0000"/>
                </a:solidFill>
              </a:rPr>
              <a:t> ở </a:t>
            </a:r>
            <a:r>
              <a:rPr lang="en-US" sz="2800" b="1" dirty="0" err="1" smtClean="0">
                <a:solidFill>
                  <a:srgbClr val="FF0000"/>
                </a:solidFill>
              </a:rPr>
              <a:t>ngoài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lớp</a:t>
            </a:r>
            <a:r>
              <a:rPr lang="en-US" sz="2800" b="1" dirty="0" smtClean="0">
                <a:solidFill>
                  <a:srgbClr val="FF0000"/>
                </a:solidFill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bao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gồm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GT </a:t>
            </a:r>
            <a:r>
              <a:rPr lang="en-US" sz="2400" dirty="0" err="1" smtClean="0"/>
              <a:t>và</a:t>
            </a:r>
            <a:r>
              <a:rPr lang="en-US" sz="2400" dirty="0" smtClean="0"/>
              <a:t> TL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khảo</a:t>
            </a:r>
            <a:r>
              <a:rPr lang="en-US" sz="2400" dirty="0" smtClean="0"/>
              <a:t>…;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Thảo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, </a:t>
            </a:r>
            <a:r>
              <a:rPr lang="en-US" sz="2400" dirty="0" err="1" smtClean="0"/>
              <a:t>thảo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môn</a:t>
            </a:r>
            <a:r>
              <a:rPr lang="en-US" sz="2400" dirty="0" smtClean="0"/>
              <a:t>;</a:t>
            </a:r>
          </a:p>
          <a:p>
            <a:pPr>
              <a:lnSpc>
                <a:spcPts val="3000"/>
              </a:lnSpc>
              <a:spcBef>
                <a:spcPts val="0"/>
              </a:spcBef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cương</a:t>
            </a:r>
            <a:r>
              <a:rPr lang="en-US" sz="2400" dirty="0" smtClean="0"/>
              <a:t> </a:t>
            </a:r>
            <a:r>
              <a:rPr lang="en-US" sz="2400" dirty="0" err="1" smtClean="0"/>
              <a:t>ôn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;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426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762000"/>
            <a:ext cx="6096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400" dirty="0" err="1" smtClean="0">
                <a:solidFill>
                  <a:srgbClr val="0070C0"/>
                </a:solidFill>
              </a:rPr>
              <a:t>Tự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học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là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hoạt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động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học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tập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diễn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ra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mà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không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có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sự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tham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gia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trực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tiếp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người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dạy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bao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gồm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  <a:endParaRPr lang="en-US" sz="2400" dirty="0"/>
          </a:p>
        </p:txBody>
      </p:sp>
      <p:pic>
        <p:nvPicPr>
          <p:cNvPr id="11" name="Picture 10" descr="C:\Users\Administrator\Desktop\giao an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5540" y="685271"/>
            <a:ext cx="2265214" cy="289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Administrator\Desktop\sach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166" y="3997034"/>
            <a:ext cx="2438400" cy="2362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88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1511300"/>
            <a:ext cx="1984375" cy="1668463"/>
          </a:xfrm>
          <a:prstGeom prst="rect">
            <a:avLst/>
          </a:prstGeom>
          <a:noFill/>
        </p:spPr>
      </p:pic>
      <p:pic>
        <p:nvPicPr>
          <p:cNvPr id="22532" name="Picture 4" descr="55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563" y="4468813"/>
            <a:ext cx="1981200" cy="1443037"/>
          </a:xfrm>
          <a:prstGeom prst="rect">
            <a:avLst/>
          </a:prstGeom>
          <a:noFill/>
        </p:spPr>
      </p:pic>
      <p:pic>
        <p:nvPicPr>
          <p:cNvPr id="22533" name="Picture 5" descr="h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0488" y="1219200"/>
            <a:ext cx="1316037" cy="4856163"/>
          </a:xfrm>
          <a:prstGeom prst="rect">
            <a:avLst/>
          </a:prstGeom>
          <a:noFill/>
        </p:spPr>
      </p:pic>
      <p:pic>
        <p:nvPicPr>
          <p:cNvPr id="22535" name="Picture 7" descr="h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8929" y="1511300"/>
            <a:ext cx="1412510" cy="1993900"/>
          </a:xfrm>
          <a:prstGeom prst="rect">
            <a:avLst/>
          </a:prstGeom>
          <a:noFill/>
        </p:spPr>
      </p:pic>
      <p:pic>
        <p:nvPicPr>
          <p:cNvPr id="22537" name="Picture 9" descr="h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63493" y="3733800"/>
            <a:ext cx="1387945" cy="2197100"/>
          </a:xfrm>
          <a:prstGeom prst="rect">
            <a:avLst/>
          </a:prstGeom>
          <a:noFill/>
        </p:spPr>
      </p:pic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95600" y="22860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314700" y="2736850"/>
            <a:ext cx="0" cy="911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3324225" y="2743200"/>
            <a:ext cx="4095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2895600" y="3648074"/>
            <a:ext cx="4191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3505200" y="3179615"/>
            <a:ext cx="227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505200" y="3179615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2895600" y="5098470"/>
            <a:ext cx="609598" cy="45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2548" name="Picture 20" descr="88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7780" y="3844640"/>
            <a:ext cx="1808020" cy="1066799"/>
          </a:xfrm>
          <a:prstGeom prst="rect">
            <a:avLst/>
          </a:prstGeom>
          <a:noFill/>
        </p:spPr>
      </p:pic>
      <p:pic>
        <p:nvPicPr>
          <p:cNvPr id="22549" name="Picture 21" descr="89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90854" y="5105400"/>
            <a:ext cx="1814945" cy="990600"/>
          </a:xfrm>
          <a:prstGeom prst="rect">
            <a:avLst/>
          </a:prstGeom>
          <a:noFill/>
        </p:spPr>
      </p:pic>
      <p:pic>
        <p:nvPicPr>
          <p:cNvPr id="22550" name="Picture 22" descr="kk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97780" y="2563080"/>
            <a:ext cx="1828800" cy="1108370"/>
          </a:xfrm>
          <a:prstGeom prst="rect">
            <a:avLst/>
          </a:prstGeom>
          <a:noFill/>
        </p:spPr>
      </p:pic>
      <p:sp>
        <p:nvSpPr>
          <p:cNvPr id="22559" name="Text Box 31"/>
          <p:cNvSpPr txBox="1">
            <a:spLocks noChangeArrowheads="1"/>
          </p:cNvSpPr>
          <p:nvPr/>
        </p:nvSpPr>
        <p:spPr bwMode="black">
          <a:xfrm>
            <a:off x="997535" y="20574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>
              <a:spcBef>
                <a:spcPct val="50000"/>
              </a:spcBef>
            </a:pPr>
            <a:r>
              <a:rPr lang="en-US" sz="2400" b="1" dirty="0" err="1" smtClean="0">
                <a:solidFill>
                  <a:srgbClr val="080808"/>
                </a:solidFill>
              </a:rPr>
              <a:t>Nghe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giảng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black">
          <a:xfrm>
            <a:off x="6477000" y="4045525"/>
            <a:ext cx="1828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algn="ctr">
              <a:lnSpc>
                <a:spcPts val="24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rgbClr val="080808"/>
                </a:solidFill>
              </a:rPr>
              <a:t>Bài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tập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thực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hành</a:t>
            </a:r>
            <a:endParaRPr lang="en-US" sz="2400" b="1" dirty="0">
              <a:solidFill>
                <a:srgbClr val="080808"/>
              </a:solidFill>
            </a:endParaRPr>
          </a:p>
        </p:txBody>
      </p:sp>
      <p:pic>
        <p:nvPicPr>
          <p:cNvPr id="22563" name="Picture 35" descr="kk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2500" y="3254375"/>
            <a:ext cx="1973263" cy="1138238"/>
          </a:xfrm>
          <a:prstGeom prst="rect">
            <a:avLst/>
          </a:prstGeom>
          <a:noFill/>
        </p:spPr>
      </p:pic>
      <p:sp>
        <p:nvSpPr>
          <p:cNvPr id="22568" name="Rectangle 40"/>
          <p:cNvSpPr>
            <a:spLocks noChangeArrowheads="1"/>
          </p:cNvSpPr>
          <p:nvPr/>
        </p:nvSpPr>
        <p:spPr bwMode="white">
          <a:xfrm>
            <a:off x="3810000" y="1814950"/>
            <a:ext cx="11430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EFEFE"/>
                </a:solidFill>
              </a:rPr>
              <a:t>Tự</a:t>
            </a:r>
            <a:r>
              <a:rPr lang="en-US" sz="2400" b="1" dirty="0" smtClean="0">
                <a:solidFill>
                  <a:srgbClr val="FEFEFE"/>
                </a:solidFill>
              </a:rPr>
              <a:t> </a:t>
            </a:r>
            <a:r>
              <a:rPr lang="en-US" sz="2400" b="1" dirty="0" err="1" smtClean="0">
                <a:solidFill>
                  <a:srgbClr val="FEFEFE"/>
                </a:solidFill>
              </a:rPr>
              <a:t>học</a:t>
            </a:r>
            <a:r>
              <a:rPr lang="en-US" sz="2400" b="1" dirty="0" smtClean="0">
                <a:solidFill>
                  <a:srgbClr val="FEFEFE"/>
                </a:solidFill>
              </a:rPr>
              <a:t> </a:t>
            </a:r>
            <a:r>
              <a:rPr lang="en-US" sz="2400" b="1" dirty="0" err="1" smtClean="0">
                <a:solidFill>
                  <a:srgbClr val="FEFEFE"/>
                </a:solidFill>
              </a:rPr>
              <a:t>trên</a:t>
            </a:r>
            <a:r>
              <a:rPr lang="en-US" sz="2400" b="1" dirty="0" smtClean="0">
                <a:solidFill>
                  <a:srgbClr val="FEFEFE"/>
                </a:solidFill>
              </a:rPr>
              <a:t> </a:t>
            </a:r>
            <a:r>
              <a:rPr lang="en-US" sz="2400" b="1" dirty="0" err="1" smtClean="0">
                <a:solidFill>
                  <a:srgbClr val="FEFEFE"/>
                </a:solidFill>
              </a:rPr>
              <a:t>lớp</a:t>
            </a:r>
            <a:endParaRPr lang="en-US" sz="2400" b="1" dirty="0">
              <a:solidFill>
                <a:srgbClr val="FEFEFE"/>
              </a:solidFill>
            </a:endParaRP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white">
          <a:xfrm>
            <a:off x="3886200" y="4191000"/>
            <a:ext cx="11430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EFEFE"/>
                </a:solidFill>
              </a:rPr>
              <a:t>Tự</a:t>
            </a:r>
            <a:r>
              <a:rPr lang="en-US" sz="2400" b="1" dirty="0" smtClean="0">
                <a:solidFill>
                  <a:srgbClr val="FEFEFE"/>
                </a:solidFill>
              </a:rPr>
              <a:t> </a:t>
            </a:r>
            <a:r>
              <a:rPr lang="en-US" sz="2400" b="1" dirty="0" err="1" smtClean="0">
                <a:solidFill>
                  <a:srgbClr val="FEFEFE"/>
                </a:solidFill>
              </a:rPr>
              <a:t>học</a:t>
            </a:r>
            <a:r>
              <a:rPr lang="en-US" sz="2400" b="1" dirty="0" smtClean="0">
                <a:solidFill>
                  <a:srgbClr val="FEFEFE"/>
                </a:solidFill>
              </a:rPr>
              <a:t> </a:t>
            </a:r>
            <a:r>
              <a:rPr lang="en-US" sz="2400" b="1" dirty="0" err="1" smtClean="0">
                <a:solidFill>
                  <a:srgbClr val="FEFEFE"/>
                </a:solidFill>
              </a:rPr>
              <a:t>ngoài</a:t>
            </a:r>
            <a:r>
              <a:rPr lang="en-US" sz="2400" b="1" dirty="0" smtClean="0">
                <a:solidFill>
                  <a:srgbClr val="FEFEFE"/>
                </a:solidFill>
              </a:rPr>
              <a:t> </a:t>
            </a:r>
            <a:r>
              <a:rPr lang="en-US" sz="2400" b="1" dirty="0" err="1" smtClean="0">
                <a:solidFill>
                  <a:srgbClr val="FEFEFE"/>
                </a:solidFill>
              </a:rPr>
              <a:t>lớp</a:t>
            </a:r>
            <a:endParaRPr lang="en-US" sz="2400" b="1" dirty="0">
              <a:solidFill>
                <a:srgbClr val="FEFEFE"/>
              </a:solidFill>
            </a:endParaRP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black">
          <a:xfrm>
            <a:off x="6380020" y="5250885"/>
            <a:ext cx="1981200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algn="ctr">
              <a:lnSpc>
                <a:spcPts val="25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Đề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cương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ôn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tập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black">
          <a:xfrm>
            <a:off x="6477000" y="2791695"/>
            <a:ext cx="1828800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algn="ctr">
              <a:lnSpc>
                <a:spcPts val="25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rgbClr val="080808"/>
                </a:solidFill>
              </a:rPr>
              <a:t>Thảo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luận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nhóm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black">
          <a:xfrm>
            <a:off x="1039090" y="3657600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sz="2400" b="1" dirty="0" err="1" smtClean="0">
                <a:solidFill>
                  <a:srgbClr val="080808"/>
                </a:solidFill>
              </a:rPr>
              <a:t>Ghi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chép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black">
          <a:xfrm>
            <a:off x="762000" y="4724400"/>
            <a:ext cx="2200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sz="2400" b="1" dirty="0" err="1" smtClean="0">
                <a:solidFill>
                  <a:srgbClr val="080808"/>
                </a:solidFill>
              </a:rPr>
              <a:t>Suy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nghĩ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tham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gia</a:t>
            </a:r>
            <a:r>
              <a:rPr lang="en-US" sz="2400" b="1" dirty="0" smtClean="0">
                <a:solidFill>
                  <a:srgbClr val="080808"/>
                </a:solidFill>
              </a:rPr>
              <a:t> TL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5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077200" cy="944562"/>
          </a:xfrm>
          <a:noFill/>
          <a:ln/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CÁC </a:t>
            </a:r>
            <a:r>
              <a:rPr lang="en-US" sz="2800" dirty="0" smtClean="0">
                <a:solidFill>
                  <a:srgbClr val="FF0000"/>
                </a:solidFill>
              </a:rPr>
              <a:t>HÌNH THỨC TỰ HỌC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2" name="Picture 4" descr="55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295405"/>
            <a:ext cx="1828800" cy="1066800"/>
          </a:xfrm>
          <a:prstGeom prst="rect">
            <a:avLst/>
          </a:prstGeom>
          <a:noFill/>
        </p:spPr>
      </p:pic>
      <p:sp>
        <p:nvSpPr>
          <p:cNvPr id="53" name="Text Box 49"/>
          <p:cNvSpPr txBox="1">
            <a:spLocks noChangeArrowheads="1"/>
          </p:cNvSpPr>
          <p:nvPr/>
        </p:nvSpPr>
        <p:spPr bwMode="black">
          <a:xfrm>
            <a:off x="6324600" y="1551705"/>
            <a:ext cx="2057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algn="ctr">
              <a:lnSpc>
                <a:spcPts val="24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rgbClr val="080808"/>
                </a:solidFill>
              </a:rPr>
              <a:t>Đọc</a:t>
            </a:r>
            <a:r>
              <a:rPr lang="en-US" sz="2400" b="1" dirty="0" smtClean="0">
                <a:solidFill>
                  <a:srgbClr val="080808"/>
                </a:solidFill>
              </a:rPr>
              <a:t> GT &amp; TL </a:t>
            </a:r>
            <a:r>
              <a:rPr lang="en-US" sz="2400" b="1" dirty="0" err="1" smtClean="0">
                <a:solidFill>
                  <a:srgbClr val="080808"/>
                </a:solidFill>
              </a:rPr>
              <a:t>tham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r>
              <a:rPr lang="en-US" sz="2400" b="1" dirty="0" err="1" smtClean="0">
                <a:solidFill>
                  <a:srgbClr val="080808"/>
                </a:solidFill>
              </a:rPr>
              <a:t>khảo</a:t>
            </a:r>
            <a:r>
              <a:rPr lang="en-US" sz="2400" b="1" dirty="0" smtClean="0">
                <a:solidFill>
                  <a:srgbClr val="080808"/>
                </a:solidFill>
              </a:rPr>
              <a:t> 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5029200" y="566651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9"/>
          <p:cNvGrpSpPr/>
          <p:nvPr/>
        </p:nvGrpSpPr>
        <p:grpSpPr>
          <a:xfrm>
            <a:off x="5029200" y="4364175"/>
            <a:ext cx="1447800" cy="838201"/>
            <a:chOff x="3047999" y="3276600"/>
            <a:chExt cx="684214" cy="1905001"/>
          </a:xfrm>
        </p:grpSpPr>
        <p:sp>
          <p:nvSpPr>
            <p:cNvPr id="61" name="Line 14"/>
            <p:cNvSpPr>
              <a:spLocks noChangeShapeType="1"/>
            </p:cNvSpPr>
            <p:nvPr/>
          </p:nvSpPr>
          <p:spPr bwMode="auto">
            <a:xfrm>
              <a:off x="3505200" y="3276600"/>
              <a:ext cx="227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3505200" y="3276600"/>
              <a:ext cx="0" cy="1905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 flipH="1">
              <a:off x="3047999" y="5181601"/>
              <a:ext cx="457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6024349" y="3151905"/>
            <a:ext cx="48036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flipH="1">
            <a:off x="5996636" y="1870360"/>
            <a:ext cx="45719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6047510" y="1856495"/>
            <a:ext cx="48036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                   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                      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VAI TRÒ CỦA TỰ HỌC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C:\Users\Administrator\Desktop\cau hoi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67975"/>
            <a:ext cx="1676400" cy="22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7-Point Star 6"/>
          <p:cNvSpPr/>
          <p:nvPr/>
        </p:nvSpPr>
        <p:spPr bwMode="auto">
          <a:xfrm rot="21330764">
            <a:off x="1818439" y="1206850"/>
            <a:ext cx="5769003" cy="5201100"/>
          </a:xfrm>
          <a:prstGeom prst="star7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gray">
          <a:xfrm rot="21099628">
            <a:off x="2814031" y="2163815"/>
            <a:ext cx="3813588" cy="3356243"/>
          </a:xfrm>
          <a:prstGeom prst="ellipse">
            <a:avLst/>
          </a:prstGeom>
          <a:solidFill>
            <a:srgbClr val="F8F8F8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>
              <a:latin typeface="Calibri" pitchFamily="34" charset="0"/>
              <a:cs typeface="Arial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white">
          <a:xfrm>
            <a:off x="3581400" y="3352800"/>
            <a:ext cx="2743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latin typeface="Calibri" pitchFamily="34" charset="0"/>
                <a:cs typeface="Arial" charset="0"/>
              </a:rPr>
              <a:t> </a:t>
            </a:r>
            <a:endParaRPr lang="en-US" sz="2400" b="1" dirty="0">
              <a:latin typeface="Calibri" pitchFamily="34" charset="0"/>
              <a:cs typeface="Arial" charset="0"/>
            </a:endParaRPr>
          </a:p>
          <a:p>
            <a:pPr algn="ctr"/>
            <a:r>
              <a:rPr lang="en-US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.</a:t>
            </a: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gray">
          <a:xfrm>
            <a:off x="0" y="0"/>
            <a:ext cx="9144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endParaRPr lang="en-US" sz="3200" dirty="0"/>
          </a:p>
        </p:txBody>
      </p:sp>
      <p:pic>
        <p:nvPicPr>
          <p:cNvPr id="16" name="Content Placeholder 4" descr="cau hoi.jpg"/>
          <p:cNvPicPr>
            <a:picLocks noGrp="1"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9274" y="1946600"/>
            <a:ext cx="2140525" cy="236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819400" y="2438400"/>
            <a:ext cx="34844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endParaRPr lang="en-US" sz="3200" i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yếu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tố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quyết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chất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chất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đào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sz="32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3200" i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2325" y="1876425"/>
            <a:ext cx="1912938" cy="3605213"/>
            <a:chOff x="513" y="998"/>
            <a:chExt cx="1109" cy="2271"/>
          </a:xfrm>
        </p:grpSpPr>
        <p:sp>
          <p:nvSpPr>
            <p:cNvPr id="9220" name="Freeform 4"/>
            <p:cNvSpPr>
              <a:spLocks/>
            </p:cNvSpPr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/>
              <a:ahLst/>
              <a:cxnLst>
                <a:cxn ang="0">
                  <a:pos x="37" y="1"/>
                </a:cxn>
                <a:cxn ang="0">
                  <a:pos x="45" y="472"/>
                </a:cxn>
                <a:cxn ang="0">
                  <a:pos x="0" y="474"/>
                </a:cxn>
                <a:cxn ang="0">
                  <a:pos x="72" y="604"/>
                </a:cxn>
                <a:cxn ang="0">
                  <a:pos x="142" y="474"/>
                </a:cxn>
                <a:cxn ang="0">
                  <a:pos x="100" y="474"/>
                </a:cxn>
                <a:cxn ang="0">
                  <a:pos x="99" y="0"/>
                </a:cxn>
                <a:cxn ang="0">
                  <a:pos x="37" y="1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gray">
            <a:xfrm>
              <a:off x="677" y="998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3408363" y="3030538"/>
            <a:ext cx="4973637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gray">
          <a:xfrm>
            <a:off x="4287838" y="3546965"/>
            <a:ext cx="741362" cy="333375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ltGray">
          <a:xfrm>
            <a:off x="3446463" y="4552950"/>
            <a:ext cx="5422900" cy="131445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gray">
          <a:xfrm>
            <a:off x="4260850" y="5018088"/>
            <a:ext cx="844550" cy="39211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gray">
          <a:xfrm>
            <a:off x="3408363" y="1535113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>
                  <a:alpha val="80000"/>
                </a:schemeClr>
              </a:gs>
              <a:gs pos="100000">
                <a:schemeClr val="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gray">
          <a:xfrm>
            <a:off x="4267200" y="1981200"/>
            <a:ext cx="685800" cy="381000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gray">
          <a:xfrm>
            <a:off x="2699138" y="1519238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gray">
          <a:xfrm>
            <a:off x="2889250" y="1584325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gray">
          <a:xfrm>
            <a:off x="2711838" y="3021013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Freeform 16"/>
          <p:cNvSpPr>
            <a:spLocks/>
          </p:cNvSpPr>
          <p:nvPr/>
        </p:nvSpPr>
        <p:spPr bwMode="gray">
          <a:xfrm>
            <a:off x="2892425" y="3086100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8627"/>
                  <a:invGamma/>
                </a:schemeClr>
              </a:gs>
              <a:gs pos="50000">
                <a:schemeClr val="folHlink">
                  <a:alpha val="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gray">
          <a:xfrm>
            <a:off x="2692788" y="4543425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Freeform 18"/>
          <p:cNvSpPr>
            <a:spLocks/>
          </p:cNvSpPr>
          <p:nvPr/>
        </p:nvSpPr>
        <p:spPr bwMode="gray">
          <a:xfrm>
            <a:off x="2873375" y="4598988"/>
            <a:ext cx="811213" cy="64928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235" name="Picture 19" descr="YG_circl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2209800" cy="2057400"/>
          </a:xfrm>
          <a:prstGeom prst="rect">
            <a:avLst/>
          </a:prstGeom>
          <a:noFill/>
        </p:spPr>
      </p:pic>
      <p:sp>
        <p:nvSpPr>
          <p:cNvPr id="9238" name="Text Box 22"/>
          <p:cNvSpPr txBox="1">
            <a:spLocks noChangeArrowheads="1"/>
          </p:cNvSpPr>
          <p:nvPr/>
        </p:nvSpPr>
        <p:spPr bwMode="black">
          <a:xfrm>
            <a:off x="5029200" y="4725937"/>
            <a:ext cx="38862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 smtClean="0">
                <a:solidFill>
                  <a:srgbClr val="FF0000"/>
                </a:solidFill>
              </a:rPr>
              <a:t>Kỹ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năng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sử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dụng</a:t>
            </a:r>
            <a:r>
              <a:rPr lang="en-US" sz="2800" b="1" dirty="0" smtClean="0">
                <a:solidFill>
                  <a:srgbClr val="FF0000"/>
                </a:solidFill>
              </a:rPr>
              <a:t> KT </a:t>
            </a:r>
            <a:r>
              <a:rPr lang="en-US" sz="2800" b="1" dirty="0" err="1" smtClean="0">
                <a:solidFill>
                  <a:srgbClr val="FF0000"/>
                </a:solidFill>
              </a:rPr>
              <a:t>cũ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để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học</a:t>
            </a:r>
            <a:r>
              <a:rPr lang="en-US" sz="2800" b="1" dirty="0" smtClean="0">
                <a:solidFill>
                  <a:srgbClr val="FF0000"/>
                </a:solidFill>
              </a:rPr>
              <a:t> KT </a:t>
            </a:r>
            <a:r>
              <a:rPr lang="en-US" sz="2800" b="1" dirty="0" err="1" smtClean="0">
                <a:solidFill>
                  <a:srgbClr val="FF0000"/>
                </a:solidFill>
              </a:rPr>
              <a:t>mới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gray">
          <a:xfrm>
            <a:off x="270804" y="3070276"/>
            <a:ext cx="164941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lnSpc>
                <a:spcPts val="2400"/>
              </a:lnSpc>
            </a:pPr>
            <a:r>
              <a:rPr lang="en-US" sz="2800" b="1" dirty="0" err="1" smtClean="0">
                <a:solidFill>
                  <a:srgbClr val="C00000"/>
                </a:solidFill>
              </a:rPr>
              <a:t>Một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số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kỹ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năng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tự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học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white">
          <a:xfrm>
            <a:off x="2680088" y="1900120"/>
            <a:ext cx="16732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rgbClr val="FEFFFF"/>
                </a:solidFill>
              </a:rPr>
              <a:t>E6.1</a:t>
            </a:r>
            <a:endParaRPr lang="en-US" sz="2800" b="1" dirty="0">
              <a:solidFill>
                <a:srgbClr val="FEFFFF"/>
              </a:solidFill>
            </a:endParaRP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white">
          <a:xfrm>
            <a:off x="2680088" y="3430909"/>
            <a:ext cx="16732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rgbClr val="FEFFFF"/>
                </a:solidFill>
              </a:rPr>
              <a:t>E6.2</a:t>
            </a:r>
            <a:endParaRPr lang="en-US" sz="2800" b="1" dirty="0">
              <a:solidFill>
                <a:srgbClr val="FEFFFF"/>
              </a:solidFill>
            </a:endParaRP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white">
          <a:xfrm>
            <a:off x="2608651" y="4919494"/>
            <a:ext cx="16732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rgbClr val="FEFFFF"/>
                </a:solidFill>
              </a:rPr>
              <a:t>E6.3</a:t>
            </a:r>
            <a:endParaRPr lang="en-US" sz="2800" b="1" dirty="0">
              <a:solidFill>
                <a:srgbClr val="FEFFFF"/>
              </a:solidFill>
            </a:endParaRP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4724400" y="1668192"/>
            <a:ext cx="3657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Kỹ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năng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xây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dựng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kế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hoạch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tự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học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4648200" y="3206260"/>
            <a:ext cx="3581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b="1" dirty="0" err="1" smtClean="0">
                <a:solidFill>
                  <a:schemeClr val="accent5">
                    <a:lumMod val="25000"/>
                  </a:schemeClr>
                </a:solidFill>
              </a:rPr>
              <a:t>Kỹ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25000"/>
                  </a:schemeClr>
                </a:solidFill>
              </a:rPr>
              <a:t>năng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25000"/>
                  </a:schemeClr>
                </a:solidFill>
              </a:rPr>
              <a:t>đọc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</a:rPr>
              <a:t> GT,</a:t>
            </a:r>
          </a:p>
          <a:p>
            <a:pPr algn="ctr">
              <a:spcBef>
                <a:spcPts val="0"/>
              </a:spcBef>
            </a:pP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</a:rPr>
              <a:t> TL  </a:t>
            </a:r>
            <a:r>
              <a:rPr lang="en-US" sz="2800" b="1" dirty="0" err="1" smtClean="0">
                <a:solidFill>
                  <a:schemeClr val="accent5">
                    <a:lumMod val="25000"/>
                  </a:schemeClr>
                </a:solidFill>
              </a:rPr>
              <a:t>tham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25000"/>
                  </a:schemeClr>
                </a:solidFill>
              </a:rPr>
              <a:t>khảo</a:t>
            </a:r>
            <a:endParaRPr lang="en-US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" y="3810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MỘT </a:t>
            </a:r>
            <a:r>
              <a:rPr lang="en-US" sz="2800" b="1" dirty="0" smtClean="0">
                <a:solidFill>
                  <a:srgbClr val="FF0000"/>
                </a:solidFill>
              </a:rPr>
              <a:t>SỐ KỸ NĂNG TỰ HỌC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" name="AutoShape 30"/>
          <p:cNvSpPr>
            <a:spLocks noChangeArrowheads="1"/>
          </p:cNvSpPr>
          <p:nvPr/>
        </p:nvSpPr>
        <p:spPr bwMode="gray">
          <a:xfrm>
            <a:off x="228599" y="1524000"/>
            <a:ext cx="8543109" cy="1676400"/>
          </a:xfrm>
          <a:prstGeom prst="roundRect">
            <a:avLst>
              <a:gd name="adj" fmla="val 16667"/>
            </a:avLst>
          </a:prstGeom>
          <a:solidFill>
            <a:schemeClr val="accent2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9600" y="1010528"/>
            <a:ext cx="3319463" cy="630237"/>
            <a:chOff x="720" y="1392"/>
            <a:chExt cx="4058" cy="480"/>
          </a:xfrm>
        </p:grpSpPr>
        <p:sp>
          <p:nvSpPr>
            <p:cNvPr id="22537" name="AutoShape 9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2539" name="AutoShape 11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0" name="AutoShape 12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552" name="Rectangle 24"/>
          <p:cNvSpPr>
            <a:spLocks noChangeArrowheads="1"/>
          </p:cNvSpPr>
          <p:nvPr/>
        </p:nvSpPr>
        <p:spPr bwMode="black">
          <a:xfrm>
            <a:off x="228600" y="1016388"/>
            <a:ext cx="396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sz="2000" b="1" dirty="0" smtClean="0">
                <a:solidFill>
                  <a:srgbClr val="FFFFFF"/>
                </a:solidFill>
              </a:rPr>
              <a:t>a) </a:t>
            </a:r>
            <a:r>
              <a:rPr lang="en-US" sz="2800" b="1" dirty="0" err="1" smtClean="0">
                <a:solidFill>
                  <a:srgbClr val="FFFFFF"/>
                </a:solidFill>
              </a:rPr>
              <a:t>Lập</a:t>
            </a:r>
            <a:r>
              <a:rPr lang="en-US" sz="2800" b="1" dirty="0" smtClean="0">
                <a:solidFill>
                  <a:srgbClr val="FFFFFF"/>
                </a:solidFill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</a:rPr>
              <a:t>kế</a:t>
            </a:r>
            <a:r>
              <a:rPr lang="en-US" sz="2800" b="1" dirty="0" smtClean="0">
                <a:solidFill>
                  <a:srgbClr val="FFFFFF"/>
                </a:solidFill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</a:rPr>
              <a:t>hoạch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black">
          <a:xfrm>
            <a:off x="228600" y="152400"/>
            <a:ext cx="86106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KỸ </a:t>
            </a:r>
            <a:r>
              <a:rPr lang="en-US" sz="2800" b="1" dirty="0" smtClean="0">
                <a:solidFill>
                  <a:srgbClr val="FF0000"/>
                </a:solidFill>
              </a:rPr>
              <a:t>NĂNG XÂY DỰNG KẾ HOẠCH TỰ HỌC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304800" y="1752600"/>
            <a:ext cx="83058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sz="2400" b="1" dirty="0" err="1" smtClean="0">
                <a:solidFill>
                  <a:srgbClr val="000000"/>
                </a:solidFill>
              </a:rPr>
              <a:t>Lập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kế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hoạch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tự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học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là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việc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xây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dựng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kế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hoạch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cho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những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hoạt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động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cụ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thể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nhằm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thực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hiện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được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các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nhiệm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vụ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mà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mục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tiêu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đề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ra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7106" name="Picture 2" descr="C:\Users\Administrator\Desktop\ke hoa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200400"/>
            <a:ext cx="4502720" cy="3276600"/>
          </a:xfrm>
          <a:prstGeom prst="rect">
            <a:avLst/>
          </a:prstGeom>
          <a:noFill/>
        </p:spPr>
      </p:pic>
      <p:pic>
        <p:nvPicPr>
          <p:cNvPr id="47107" name="Picture 3" descr="C:\Users\Administrator\Desktop\thoi gi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77485"/>
            <a:ext cx="31242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reeform 3"/>
          <p:cNvSpPr>
            <a:spLocks/>
          </p:cNvSpPr>
          <p:nvPr/>
        </p:nvSpPr>
        <p:spPr bwMode="ltGray">
          <a:xfrm>
            <a:off x="2590800" y="4087848"/>
            <a:ext cx="1595438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Freeform 4"/>
          <p:cNvSpPr>
            <a:spLocks/>
          </p:cNvSpPr>
          <p:nvPr/>
        </p:nvSpPr>
        <p:spPr bwMode="ltGray">
          <a:xfrm>
            <a:off x="4295336" y="3913172"/>
            <a:ext cx="381000" cy="1562100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Freeform 5"/>
          <p:cNvSpPr>
            <a:spLocks/>
          </p:cNvSpPr>
          <p:nvPr/>
        </p:nvSpPr>
        <p:spPr bwMode="ltGray">
          <a:xfrm flipH="1">
            <a:off x="4740546" y="4076736"/>
            <a:ext cx="1736454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74850" y="1143000"/>
            <a:ext cx="1530350" cy="3048000"/>
            <a:chOff x="4320" y="1152"/>
            <a:chExt cx="414" cy="402"/>
          </a:xfrm>
        </p:grpSpPr>
        <p:sp>
          <p:nvSpPr>
            <p:cNvPr id="20487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9" name="Rectangle 9"/>
          <p:cNvSpPr>
            <a:spLocks noChangeArrowheads="1"/>
          </p:cNvSpPr>
          <p:nvPr/>
        </p:nvSpPr>
        <p:spPr bwMode="gray">
          <a:xfrm>
            <a:off x="2133600" y="1452233"/>
            <a:ext cx="1219201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ctr">
              <a:lnSpc>
                <a:spcPts val="3000"/>
              </a:lnSpc>
            </a:pPr>
            <a:r>
              <a:rPr lang="en-US" sz="2400" b="1" dirty="0" err="1" smtClean="0">
                <a:solidFill>
                  <a:srgbClr val="FFFFFF"/>
                </a:solidFill>
              </a:rPr>
              <a:t>Suy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nghĩ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về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những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gì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sẽ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làm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54438" y="1143000"/>
            <a:ext cx="1579562" cy="3048000"/>
            <a:chOff x="4320" y="1152"/>
            <a:chExt cx="414" cy="402"/>
          </a:xfrm>
        </p:grpSpPr>
        <p:sp>
          <p:nvSpPr>
            <p:cNvPr id="20491" name="AutoShape 1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541963" y="1139966"/>
            <a:ext cx="1544637" cy="3063176"/>
            <a:chOff x="4320" y="1152"/>
            <a:chExt cx="414" cy="402"/>
          </a:xfrm>
        </p:grpSpPr>
        <p:sp>
          <p:nvSpPr>
            <p:cNvPr id="20494" name="AutoShape 14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6" name="Rectangle 16"/>
          <p:cNvSpPr>
            <a:spLocks noChangeArrowheads="1"/>
          </p:cNvSpPr>
          <p:nvPr/>
        </p:nvSpPr>
        <p:spPr bwMode="gray">
          <a:xfrm>
            <a:off x="3964748" y="1796928"/>
            <a:ext cx="1143000" cy="183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ctr">
              <a:lnSpc>
                <a:spcPts val="3400"/>
              </a:lnSpc>
            </a:pPr>
            <a:r>
              <a:rPr lang="en-US" sz="2400" b="1" dirty="0" err="1" smtClean="0">
                <a:solidFill>
                  <a:srgbClr val="FFFFFF"/>
                </a:solidFill>
              </a:rPr>
              <a:t>Nội</a:t>
            </a:r>
            <a:r>
              <a:rPr lang="en-US" sz="2400" b="1" dirty="0" smtClean="0">
                <a:solidFill>
                  <a:srgbClr val="FFFFFF"/>
                </a:solidFill>
              </a:rPr>
              <a:t> dung </a:t>
            </a:r>
            <a:r>
              <a:rPr lang="en-US" sz="2400" b="1" dirty="0" err="1" smtClean="0">
                <a:solidFill>
                  <a:srgbClr val="FFFFFF"/>
                </a:solidFill>
              </a:rPr>
              <a:t>cụ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thể</a:t>
            </a:r>
            <a:r>
              <a:rPr lang="en-US" sz="2400" b="1" dirty="0" smtClean="0">
                <a:solidFill>
                  <a:srgbClr val="FFFFFF"/>
                </a:solidFill>
              </a:rPr>
              <a:t>?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gray">
          <a:xfrm>
            <a:off x="5715000" y="1828800"/>
            <a:ext cx="1371600" cy="183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ctr">
              <a:lnSpc>
                <a:spcPts val="3400"/>
              </a:lnSpc>
            </a:pP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phối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thời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gian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black">
          <a:xfrm>
            <a:off x="228600" y="228600"/>
            <a:ext cx="8610600" cy="5295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a. </a:t>
            </a:r>
            <a:r>
              <a:rPr lang="en-US" sz="2800" b="1" dirty="0" err="1" smtClean="0">
                <a:solidFill>
                  <a:srgbClr val="0070C0"/>
                </a:solidFill>
              </a:rPr>
              <a:t>Cách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lập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kế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hoạch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tự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học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ltGray">
          <a:xfrm>
            <a:off x="685800" y="5491096"/>
            <a:ext cx="7696200" cy="976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838200" y="5707267"/>
            <a:ext cx="7467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Kế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hoạch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học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tập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48130" name="Picture 2" descr="C:\Users\Administrator\Desktop\suy nghĩ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1762125" cy="3124200"/>
          </a:xfrm>
          <a:prstGeom prst="rect">
            <a:avLst/>
          </a:prstGeom>
          <a:noFill/>
        </p:spPr>
      </p:pic>
      <p:pic>
        <p:nvPicPr>
          <p:cNvPr id="48131" name="Picture 3" descr="C:\Users\Administrator\Desktop\hỏ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127318"/>
            <a:ext cx="1676400" cy="31264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CA304"/>
      </a:accent1>
      <a:accent2>
        <a:srgbClr val="E1595C"/>
      </a:accent2>
      <a:accent3>
        <a:srgbClr val="FFFFFF"/>
      </a:accent3>
      <a:accent4>
        <a:srgbClr val="000000"/>
      </a:accent4>
      <a:accent5>
        <a:srgbClr val="FDCEAA"/>
      </a:accent5>
      <a:accent6>
        <a:srgbClr val="CC5053"/>
      </a:accent6>
      <a:hlink>
        <a:srgbClr val="80E05A"/>
      </a:hlink>
      <a:folHlink>
        <a:srgbClr val="4BA5E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CA304"/>
        </a:accent1>
        <a:accent2>
          <a:srgbClr val="E1595C"/>
        </a:accent2>
        <a:accent3>
          <a:srgbClr val="FFFFFF"/>
        </a:accent3>
        <a:accent4>
          <a:srgbClr val="000000"/>
        </a:accent4>
        <a:accent5>
          <a:srgbClr val="FDCEAA"/>
        </a:accent5>
        <a:accent6>
          <a:srgbClr val="CC5053"/>
        </a:accent6>
        <a:hlink>
          <a:srgbClr val="80E05A"/>
        </a:hlink>
        <a:folHlink>
          <a:srgbClr val="4BA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491EA"/>
        </a:accent1>
        <a:accent2>
          <a:srgbClr val="EB943D"/>
        </a:accent2>
        <a:accent3>
          <a:srgbClr val="FFFFFF"/>
        </a:accent3>
        <a:accent4>
          <a:srgbClr val="000000"/>
        </a:accent4>
        <a:accent5>
          <a:srgbClr val="B8C7F3"/>
        </a:accent5>
        <a:accent6>
          <a:srgbClr val="D58636"/>
        </a:accent6>
        <a:hlink>
          <a:srgbClr val="4DBF9C"/>
        </a:hlink>
        <a:folHlink>
          <a:srgbClr val="D0C9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6D092"/>
        </a:accent1>
        <a:accent2>
          <a:srgbClr val="55B5D3"/>
        </a:accent2>
        <a:accent3>
          <a:srgbClr val="FFFFFF"/>
        </a:accent3>
        <a:accent4>
          <a:srgbClr val="000000"/>
        </a:accent4>
        <a:accent5>
          <a:srgbClr val="C3E4C7"/>
        </a:accent5>
        <a:accent6>
          <a:srgbClr val="4CA4BF"/>
        </a:accent6>
        <a:hlink>
          <a:srgbClr val="C389EF"/>
        </a:hlink>
        <a:folHlink>
          <a:srgbClr val="E5B6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dep</Template>
  <TotalTime>1376</TotalTime>
  <Words>740</Words>
  <Application>Microsoft Office PowerPoint</Application>
  <PresentationFormat>On-screen Show (4:3)</PresentationFormat>
  <Paragraphs>139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dep</vt:lpstr>
      <vt:lpstr>    Phương pháp tự học</vt:lpstr>
      <vt:lpstr>  A- GIỚI THIỆU CHUNG  </vt:lpstr>
      <vt:lpstr>ĐẢM BẢO CHẤT LƯỢNG ĐÀO TẠO</vt:lpstr>
      <vt:lpstr>   </vt:lpstr>
      <vt:lpstr>CÁC HÌNH THỨC TỰ HỌC</vt:lpstr>
      <vt:lpstr>                                                VAI TRÒ CỦA TỰ HỌC    </vt:lpstr>
      <vt:lpstr>Slide 7</vt:lpstr>
      <vt:lpstr>Slide 8</vt:lpstr>
      <vt:lpstr>Slide 9</vt:lpstr>
      <vt:lpstr> MẪU KẾ HOẠCH HOẠT ĐỘNG HỌC TẬP </vt:lpstr>
      <vt:lpstr>HS cần phân phối công việc một cách khoa học</vt:lpstr>
      <vt:lpstr>KỸ NĂNG ĐỌC GT, TL THAM KHẢO</vt:lpstr>
      <vt:lpstr> Đọc có suy nghĩ  </vt:lpstr>
      <vt:lpstr> Đọc có hệ thống  </vt:lpstr>
      <vt:lpstr>Slide 15</vt:lpstr>
      <vt:lpstr>Slide 16</vt:lpstr>
      <vt:lpstr>Xin cám ơn!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F1 No1</dc:creator>
  <cp:lastModifiedBy>HUNG</cp:lastModifiedBy>
  <cp:revision>187</cp:revision>
  <dcterms:created xsi:type="dcterms:W3CDTF">2014-04-10T15:39:36Z</dcterms:created>
  <dcterms:modified xsi:type="dcterms:W3CDTF">2016-05-12T02:39:09Z</dcterms:modified>
</cp:coreProperties>
</file>