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72" r:id="rId5"/>
  </p:sldMasterIdLst>
  <p:notesMasterIdLst>
    <p:notesMasterId r:id="rId76"/>
  </p:notesMasterIdLst>
  <p:handoutMasterIdLst>
    <p:handoutMasterId r:id="rId77"/>
  </p:handoutMasterIdLst>
  <p:sldIdLst>
    <p:sldId id="257" r:id="rId6"/>
    <p:sldId id="365" r:id="rId7"/>
    <p:sldId id="366" r:id="rId8"/>
    <p:sldId id="354" r:id="rId9"/>
    <p:sldId id="357" r:id="rId10"/>
    <p:sldId id="367" r:id="rId11"/>
    <p:sldId id="369" r:id="rId12"/>
    <p:sldId id="347" r:id="rId13"/>
    <p:sldId id="370" r:id="rId14"/>
    <p:sldId id="281" r:id="rId15"/>
    <p:sldId id="282" r:id="rId16"/>
    <p:sldId id="283" r:id="rId17"/>
    <p:sldId id="284" r:id="rId18"/>
    <p:sldId id="285" r:id="rId19"/>
    <p:sldId id="304" r:id="rId20"/>
    <p:sldId id="286" r:id="rId21"/>
    <p:sldId id="287" r:id="rId22"/>
    <p:sldId id="288" r:id="rId23"/>
    <p:sldId id="289" r:id="rId24"/>
    <p:sldId id="290" r:id="rId25"/>
    <p:sldId id="291" r:id="rId26"/>
    <p:sldId id="303" r:id="rId27"/>
    <p:sldId id="292" r:id="rId28"/>
    <p:sldId id="293" r:id="rId29"/>
    <p:sldId id="294" r:id="rId30"/>
    <p:sldId id="295" r:id="rId31"/>
    <p:sldId id="296" r:id="rId32"/>
    <p:sldId id="297" r:id="rId33"/>
    <p:sldId id="298" r:id="rId34"/>
    <p:sldId id="299" r:id="rId35"/>
    <p:sldId id="300" r:id="rId36"/>
    <p:sldId id="301" r:id="rId37"/>
    <p:sldId id="308" r:id="rId38"/>
    <p:sldId id="309" r:id="rId39"/>
    <p:sldId id="310" r:id="rId40"/>
    <p:sldId id="311" r:id="rId41"/>
    <p:sldId id="312" r:id="rId42"/>
    <p:sldId id="313" r:id="rId43"/>
    <p:sldId id="314" r:id="rId44"/>
    <p:sldId id="315" r:id="rId45"/>
    <p:sldId id="316" r:id="rId46"/>
    <p:sldId id="317" r:id="rId47"/>
    <p:sldId id="318" r:id="rId48"/>
    <p:sldId id="323" r:id="rId49"/>
    <p:sldId id="324" r:id="rId50"/>
    <p:sldId id="325" r:id="rId51"/>
    <p:sldId id="326" r:id="rId52"/>
    <p:sldId id="328" r:id="rId53"/>
    <p:sldId id="329" r:id="rId54"/>
    <p:sldId id="330" r:id="rId55"/>
    <p:sldId id="331" r:id="rId56"/>
    <p:sldId id="332" r:id="rId57"/>
    <p:sldId id="335" r:id="rId58"/>
    <p:sldId id="336" r:id="rId59"/>
    <p:sldId id="337" r:id="rId60"/>
    <p:sldId id="338" r:id="rId61"/>
    <p:sldId id="339" r:id="rId62"/>
    <p:sldId id="340" r:id="rId63"/>
    <p:sldId id="276" r:id="rId64"/>
    <p:sldId id="272" r:id="rId65"/>
    <p:sldId id="279" r:id="rId66"/>
    <p:sldId id="345" r:id="rId67"/>
    <p:sldId id="273" r:id="rId68"/>
    <p:sldId id="274" r:id="rId69"/>
    <p:sldId id="275" r:id="rId70"/>
    <p:sldId id="341" r:id="rId71"/>
    <p:sldId id="342" r:id="rId72"/>
    <p:sldId id="346" r:id="rId73"/>
    <p:sldId id="343" r:id="rId74"/>
    <p:sldId id="344" r:id="rId75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2047" autoAdjust="0"/>
  </p:normalViewPr>
  <p:slideViewPr>
    <p:cSldViewPr>
      <p:cViewPr varScale="1">
        <p:scale>
          <a:sx n="57" d="100"/>
          <a:sy n="57" d="100"/>
        </p:scale>
        <p:origin x="306" y="78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1.xml"/><Relationship Id="rId21" Type="http://schemas.openxmlformats.org/officeDocument/2006/relationships/slide" Target="slides/slide16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63" Type="http://schemas.openxmlformats.org/officeDocument/2006/relationships/slide" Target="slides/slide58.xml"/><Relationship Id="rId68" Type="http://schemas.openxmlformats.org/officeDocument/2006/relationships/slide" Target="slides/slide63.xml"/><Relationship Id="rId16" Type="http://schemas.openxmlformats.org/officeDocument/2006/relationships/slide" Target="slides/slide11.xml"/><Relationship Id="rId11" Type="http://schemas.openxmlformats.org/officeDocument/2006/relationships/slide" Target="slides/slide6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53" Type="http://schemas.openxmlformats.org/officeDocument/2006/relationships/slide" Target="slides/slide48.xml"/><Relationship Id="rId58" Type="http://schemas.openxmlformats.org/officeDocument/2006/relationships/slide" Target="slides/slide53.xml"/><Relationship Id="rId74" Type="http://schemas.openxmlformats.org/officeDocument/2006/relationships/slide" Target="slides/slide69.xml"/><Relationship Id="rId79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61" Type="http://schemas.openxmlformats.org/officeDocument/2006/relationships/slide" Target="slides/slide56.xml"/><Relationship Id="rId19" Type="http://schemas.openxmlformats.org/officeDocument/2006/relationships/slide" Target="slides/slide1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slide" Target="slides/slide51.xml"/><Relationship Id="rId64" Type="http://schemas.openxmlformats.org/officeDocument/2006/relationships/slide" Target="slides/slide59.xml"/><Relationship Id="rId69" Type="http://schemas.openxmlformats.org/officeDocument/2006/relationships/slide" Target="slides/slide64.xml"/><Relationship Id="rId77" Type="http://schemas.openxmlformats.org/officeDocument/2006/relationships/handoutMaster" Target="handoutMasters/handoutMaster1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72" Type="http://schemas.openxmlformats.org/officeDocument/2006/relationships/slide" Target="slides/slide67.xml"/><Relationship Id="rId80" Type="http://schemas.openxmlformats.org/officeDocument/2006/relationships/theme" Target="theme/theme1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slide" Target="slides/slide54.xml"/><Relationship Id="rId67" Type="http://schemas.openxmlformats.org/officeDocument/2006/relationships/slide" Target="slides/slide62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slide" Target="slides/slide49.xml"/><Relationship Id="rId62" Type="http://schemas.openxmlformats.org/officeDocument/2006/relationships/slide" Target="slides/slide57.xml"/><Relationship Id="rId70" Type="http://schemas.openxmlformats.org/officeDocument/2006/relationships/slide" Target="slides/slide65.xml"/><Relationship Id="rId75" Type="http://schemas.openxmlformats.org/officeDocument/2006/relationships/slide" Target="slides/slide70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slide" Target="slides/slide52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slide" Target="slides/slide55.xml"/><Relationship Id="rId65" Type="http://schemas.openxmlformats.org/officeDocument/2006/relationships/slide" Target="slides/slide60.xml"/><Relationship Id="rId73" Type="http://schemas.openxmlformats.org/officeDocument/2006/relationships/slide" Target="slides/slide68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9" Type="http://schemas.openxmlformats.org/officeDocument/2006/relationships/slide" Target="slides/slide34.xml"/><Relationship Id="rId34" Type="http://schemas.openxmlformats.org/officeDocument/2006/relationships/slide" Target="slides/slide29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2.xml"/><Relationship Id="rId71" Type="http://schemas.openxmlformats.org/officeDocument/2006/relationships/slide" Target="slides/slide66.xml"/><Relationship Id="rId2" Type="http://schemas.openxmlformats.org/officeDocument/2006/relationships/customXml" Target="../customXml/item2.xml"/><Relationship Id="rId29" Type="http://schemas.openxmlformats.org/officeDocument/2006/relationships/slide" Target="slides/slide24.xml"/><Relationship Id="rId24" Type="http://schemas.openxmlformats.org/officeDocument/2006/relationships/slide" Target="slides/slide19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66" Type="http://schemas.openxmlformats.org/officeDocument/2006/relationships/slide" Target="slides/slide6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8/21/2019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8/21/2019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65B643C-004B-489D-ACDE-BEF074F491F6}" type="slidenum">
              <a:rPr lang="en-US" altLang="en-US" sz="1300"/>
              <a:pPr>
                <a:spcBef>
                  <a:spcPct val="0"/>
                </a:spcBef>
              </a:pPr>
              <a:t>12</a:t>
            </a:fld>
            <a:endParaRPr lang="en-US" altLang="en-US" sz="1300"/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6402958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9EEDE40-6F51-45A9-A424-EC6494B4A779}" type="slidenum">
              <a:rPr lang="en-US" altLang="en-US" sz="1300"/>
              <a:pPr>
                <a:spcBef>
                  <a:spcPct val="0"/>
                </a:spcBef>
              </a:pPr>
              <a:t>22</a:t>
            </a:fld>
            <a:endParaRPr lang="en-US" altLang="en-US" sz="130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3373803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9EEDE40-6F51-45A9-A424-EC6494B4A779}" type="slidenum">
              <a:rPr lang="en-US" altLang="en-US" sz="1300"/>
              <a:pPr>
                <a:spcBef>
                  <a:spcPct val="0"/>
                </a:spcBef>
              </a:pPr>
              <a:t>23</a:t>
            </a:fld>
            <a:endParaRPr lang="en-US" altLang="en-US" sz="130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190814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9EEDE40-6F51-45A9-A424-EC6494B4A779}" type="slidenum">
              <a:rPr lang="en-US" altLang="en-US" sz="1300"/>
              <a:pPr>
                <a:spcBef>
                  <a:spcPct val="0"/>
                </a:spcBef>
              </a:pPr>
              <a:t>24</a:t>
            </a:fld>
            <a:endParaRPr lang="en-US" altLang="en-US" sz="130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6230573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9EEDE40-6F51-45A9-A424-EC6494B4A779}" type="slidenum">
              <a:rPr lang="en-US" altLang="en-US" sz="1300"/>
              <a:pPr>
                <a:spcBef>
                  <a:spcPct val="0"/>
                </a:spcBef>
              </a:pPr>
              <a:t>25</a:t>
            </a:fld>
            <a:endParaRPr lang="en-US" altLang="en-US" sz="130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1925478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9EEDE40-6F51-45A9-A424-EC6494B4A779}" type="slidenum">
              <a:rPr lang="en-US" altLang="en-US" sz="1300"/>
              <a:pPr>
                <a:spcBef>
                  <a:spcPct val="0"/>
                </a:spcBef>
              </a:pPr>
              <a:t>26</a:t>
            </a:fld>
            <a:endParaRPr lang="en-US" altLang="en-US" sz="130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5372401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9EEDE40-6F51-45A9-A424-EC6494B4A779}" type="slidenum">
              <a:rPr lang="en-US" altLang="en-US" sz="1300"/>
              <a:pPr>
                <a:spcBef>
                  <a:spcPct val="0"/>
                </a:spcBef>
              </a:pPr>
              <a:t>27</a:t>
            </a:fld>
            <a:endParaRPr lang="en-US" altLang="en-US" sz="130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8193923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9EEDE40-6F51-45A9-A424-EC6494B4A779}" type="slidenum">
              <a:rPr lang="en-US" altLang="en-US" sz="1300"/>
              <a:pPr>
                <a:spcBef>
                  <a:spcPct val="0"/>
                </a:spcBef>
              </a:pPr>
              <a:t>28</a:t>
            </a:fld>
            <a:endParaRPr lang="en-US" altLang="en-US" sz="130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9690478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9EEDE40-6F51-45A9-A424-EC6494B4A779}" type="slidenum">
              <a:rPr lang="en-US" altLang="en-US" sz="1300"/>
              <a:pPr>
                <a:spcBef>
                  <a:spcPct val="0"/>
                </a:spcBef>
              </a:pPr>
              <a:t>29</a:t>
            </a:fld>
            <a:endParaRPr lang="en-US" altLang="en-US" sz="130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23431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9EEDE40-6F51-45A9-A424-EC6494B4A779}" type="slidenum">
              <a:rPr lang="en-US" altLang="en-US" sz="1300"/>
              <a:pPr>
                <a:spcBef>
                  <a:spcPct val="0"/>
                </a:spcBef>
              </a:pPr>
              <a:t>30</a:t>
            </a:fld>
            <a:endParaRPr lang="en-US" altLang="en-US" sz="130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0696038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9EEDE40-6F51-45A9-A424-EC6494B4A779}" type="slidenum">
              <a:rPr lang="en-US" altLang="en-US" sz="1300"/>
              <a:pPr>
                <a:spcBef>
                  <a:spcPct val="0"/>
                </a:spcBef>
              </a:pPr>
              <a:t>31</a:t>
            </a:fld>
            <a:endParaRPr lang="en-US" altLang="en-US" sz="130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6384648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E8EEE98-05E3-4EC4-9B56-DD4E3CED650D}" type="slidenum">
              <a:rPr lang="en-US" altLang="en-US" sz="1300"/>
              <a:pPr>
                <a:spcBef>
                  <a:spcPct val="0"/>
                </a:spcBef>
              </a:pPr>
              <a:t>13</a:t>
            </a:fld>
            <a:endParaRPr lang="en-US" altLang="en-US" sz="1300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29964628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9EEDE40-6F51-45A9-A424-EC6494B4A779}" type="slidenum">
              <a:rPr lang="en-US" altLang="en-US" sz="1300"/>
              <a:pPr>
                <a:spcBef>
                  <a:spcPct val="0"/>
                </a:spcBef>
              </a:pPr>
              <a:t>32</a:t>
            </a:fld>
            <a:endParaRPr lang="en-US" altLang="en-US" sz="130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96853106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5EC7FA9-9872-4280-B8BC-A69BC2EBFB90}" type="slidenum">
              <a:rPr lang="en-US" altLang="en-US" smtClean="0"/>
              <a:pPr>
                <a:defRPr/>
              </a:pPr>
              <a:t>57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645173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5EC7FA9-9872-4280-B8BC-A69BC2EBFB90}" type="slidenum">
              <a:rPr lang="en-US" altLang="en-US" smtClean="0"/>
              <a:pPr>
                <a:defRPr/>
              </a:pPr>
              <a:t>58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929791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18A2E9B-A54F-4E65-9AB0-711B236CAFF5}" type="slidenum">
              <a:rPr lang="en-US" altLang="en-US" sz="1300"/>
              <a:pPr>
                <a:spcBef>
                  <a:spcPct val="0"/>
                </a:spcBef>
              </a:pPr>
              <a:t>14</a:t>
            </a:fld>
            <a:endParaRPr lang="en-US" altLang="en-US" sz="1300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7344108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CD7C52C-E20C-429C-9F65-B938CB007B05}" type="slidenum">
              <a:rPr lang="en-US" altLang="en-US" sz="1300"/>
              <a:pPr>
                <a:spcBef>
                  <a:spcPct val="0"/>
                </a:spcBef>
              </a:pPr>
              <a:t>16</a:t>
            </a:fld>
            <a:endParaRPr lang="en-US" altLang="en-US" sz="130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6538325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A8D9B78-26CD-4370-BF03-34CED80AB1F1}" type="slidenum">
              <a:rPr lang="en-US" altLang="en-US" sz="1300"/>
              <a:pPr>
                <a:spcBef>
                  <a:spcPct val="0"/>
                </a:spcBef>
              </a:pPr>
              <a:t>17</a:t>
            </a:fld>
            <a:endParaRPr lang="en-US" altLang="en-US" sz="130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6104208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1A84904-7DE9-4D74-AEAC-CFC8D0F46D58}" type="slidenum">
              <a:rPr lang="en-US" altLang="en-US" sz="1300"/>
              <a:pPr>
                <a:spcBef>
                  <a:spcPct val="0"/>
                </a:spcBef>
              </a:pPr>
              <a:t>18</a:t>
            </a:fld>
            <a:endParaRPr lang="en-US" altLang="en-US" sz="13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5463609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158D910-5F36-4339-B700-27FEFD128A6C}" type="slidenum">
              <a:rPr lang="en-US" altLang="en-US" sz="1300"/>
              <a:pPr>
                <a:spcBef>
                  <a:spcPct val="0"/>
                </a:spcBef>
              </a:pPr>
              <a:t>19</a:t>
            </a:fld>
            <a:endParaRPr lang="en-US" altLang="en-US" sz="130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9670283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5C58CA6-6693-4B23-A3A6-C23F3BCE590F}" type="slidenum">
              <a:rPr lang="en-US" altLang="en-US" sz="1300"/>
              <a:pPr>
                <a:spcBef>
                  <a:spcPct val="0"/>
                </a:spcBef>
              </a:pPr>
              <a:t>20</a:t>
            </a:fld>
            <a:endParaRPr lang="en-US" altLang="en-US" sz="1300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7971718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9EEDE40-6F51-45A9-A424-EC6494B4A779}" type="slidenum">
              <a:rPr lang="en-US" altLang="en-US" sz="1300"/>
              <a:pPr>
                <a:spcBef>
                  <a:spcPct val="0"/>
                </a:spcBef>
              </a:pPr>
              <a:t>21</a:t>
            </a:fld>
            <a:endParaRPr lang="en-US" altLang="en-US" sz="130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5969927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906F0-BB34-42BC-B937-B94745654A7B}" type="datetime1">
              <a:rPr lang="en-US" smtClean="0"/>
              <a:t>8/21/2019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27F48-ED93-4AD9-83DC-9FAF8FCFA98A}" type="datetime1">
              <a:rPr lang="en-US" smtClean="0"/>
              <a:t>8/21/2019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3A8B3-00BA-412B-945D-615917893D17}" type="datetime1">
              <a:rPr lang="en-US" smtClean="0"/>
              <a:t>8/21/2019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441" y="6477001"/>
            <a:ext cx="2844059" cy="244475"/>
          </a:xfrm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490427C9-B878-4B3D-A568-7E36D1408217}" type="datetime1">
              <a:rPr lang="en-US" smtClean="0">
                <a:solidFill>
                  <a:srgbClr val="1D4940"/>
                </a:solidFill>
              </a:rPr>
              <a:t>8/21/2019</a:t>
            </a:fld>
            <a:endParaRPr lang="en-US">
              <a:solidFill>
                <a:srgbClr val="1D494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4515" y="6477001"/>
            <a:ext cx="3859795" cy="244475"/>
          </a:xfrm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endParaRPr lang="en-US">
              <a:solidFill>
                <a:srgbClr val="1D494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5325" y="6477001"/>
            <a:ext cx="2844059" cy="244475"/>
          </a:xfrm>
        </p:spPr>
        <p:txBody>
          <a:bodyPr/>
          <a:lstStyle>
            <a:lvl1pPr>
              <a:defRPr sz="1200" smtClean="0"/>
            </a:lvl1pPr>
          </a:lstStyle>
          <a:p>
            <a:pPr>
              <a:defRPr/>
            </a:pPr>
            <a:fld id="{F59E2875-E1C8-4E0E-90FF-9E8AD950B9C4}" type="slidenum">
              <a:rPr lang="en-US" altLang="en-US">
                <a:solidFill>
                  <a:srgbClr val="1D494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1D49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33998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C0070C-8E2D-4E96-9E52-A1C225A0494B}" type="datetime1">
              <a:rPr lang="en-US" smtClean="0">
                <a:solidFill>
                  <a:srgbClr val="1D4940"/>
                </a:solidFill>
              </a:rPr>
              <a:t>8/21/2019</a:t>
            </a:fld>
            <a:endParaRPr lang="en-US">
              <a:solidFill>
                <a:srgbClr val="1D494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1D494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9E181E-A2EE-48E9-BD6A-CCE74578AC07}" type="slidenum">
              <a:rPr lang="en-US" altLang="en-US">
                <a:solidFill>
                  <a:srgbClr val="1D494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1D49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27704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4406901"/>
            <a:ext cx="1036050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C717D7-857C-4DF3-8F3B-9D663879B959}" type="datetime1">
              <a:rPr lang="en-US" smtClean="0">
                <a:solidFill>
                  <a:srgbClr val="1D4940"/>
                </a:solidFill>
              </a:rPr>
              <a:t>8/21/2019</a:t>
            </a:fld>
            <a:endParaRPr lang="en-US">
              <a:solidFill>
                <a:srgbClr val="1D494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1D494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8B5882-4A3F-4EC0-9ACA-1463D746AC6B}" type="slidenum">
              <a:rPr lang="en-US" altLang="en-US">
                <a:solidFill>
                  <a:srgbClr val="1D494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1D49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37613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076325"/>
            <a:ext cx="5383398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076325"/>
            <a:ext cx="5383398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0F6B47-9EBF-4E14-8040-518750FDD53E}" type="datetime1">
              <a:rPr lang="en-US" smtClean="0">
                <a:solidFill>
                  <a:srgbClr val="1D4940"/>
                </a:solidFill>
              </a:rPr>
              <a:t>8/21/2019</a:t>
            </a:fld>
            <a:endParaRPr lang="en-US">
              <a:solidFill>
                <a:srgbClr val="1D494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1D494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A3C49F-4C75-403C-91A1-0047F904DC6A}" type="slidenum">
              <a:rPr lang="en-US" altLang="en-US">
                <a:solidFill>
                  <a:srgbClr val="1D494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1D49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75899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35113"/>
            <a:ext cx="538551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174875"/>
            <a:ext cx="538551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4" y="1535113"/>
            <a:ext cx="538763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4" y="2174875"/>
            <a:ext cx="538763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5213D5-0826-41F9-A96A-81FBE8070B25}" type="datetime1">
              <a:rPr lang="en-US" smtClean="0">
                <a:solidFill>
                  <a:srgbClr val="1D4940"/>
                </a:solidFill>
              </a:rPr>
              <a:t>8/21/2019</a:t>
            </a:fld>
            <a:endParaRPr lang="en-US">
              <a:solidFill>
                <a:srgbClr val="1D494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1D494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1ECE09-1C2D-44F4-90C5-B6B95E3E7F6F}" type="slidenum">
              <a:rPr lang="en-US" altLang="en-US">
                <a:solidFill>
                  <a:srgbClr val="1D494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1D49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55669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2499C0-FD5C-47DC-91BD-A88986747C9B}" type="datetime1">
              <a:rPr lang="en-US" smtClean="0">
                <a:solidFill>
                  <a:srgbClr val="1D4940"/>
                </a:solidFill>
              </a:rPr>
              <a:t>8/21/2019</a:t>
            </a:fld>
            <a:endParaRPr lang="en-US">
              <a:solidFill>
                <a:srgbClr val="1D494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1D494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ED21E2-1804-4A60-9BB2-CCE37D1FEDDF}" type="slidenum">
              <a:rPr lang="en-US" altLang="en-US">
                <a:solidFill>
                  <a:srgbClr val="1D494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1D49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45132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82E34A-FDB8-44FE-A6ED-E96543AF963B}" type="datetime1">
              <a:rPr lang="en-US" smtClean="0">
                <a:solidFill>
                  <a:srgbClr val="1D4940"/>
                </a:solidFill>
              </a:rPr>
              <a:t>8/21/2019</a:t>
            </a:fld>
            <a:endParaRPr lang="en-US">
              <a:solidFill>
                <a:srgbClr val="1D494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1D494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0E3E87-64E6-40E9-9972-4A6505CCB755}" type="slidenum">
              <a:rPr lang="en-US" altLang="en-US">
                <a:solidFill>
                  <a:srgbClr val="1D494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1D49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576893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2" y="273050"/>
            <a:ext cx="4010039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1"/>
            <a:ext cx="6813892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2" y="1435101"/>
            <a:ext cx="4010039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B375F6-19EC-4975-81EE-5BC1EBF0B066}" type="datetime1">
              <a:rPr lang="en-US" smtClean="0">
                <a:solidFill>
                  <a:srgbClr val="1D4940"/>
                </a:solidFill>
              </a:rPr>
              <a:t>8/21/2019</a:t>
            </a:fld>
            <a:endParaRPr lang="en-US">
              <a:solidFill>
                <a:srgbClr val="1D494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1D494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2675DC-C2F9-42B9-B288-DE2F3B3B932E}" type="slidenum">
              <a:rPr lang="en-US" altLang="en-US">
                <a:solidFill>
                  <a:srgbClr val="1D494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1D49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6199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9BC34-20F9-4FFB-8053-0C99097ABEBA}" type="datetime1">
              <a:rPr lang="en-US" smtClean="0"/>
              <a:t>8/21/2019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5" y="4800600"/>
            <a:ext cx="7313295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5" y="612775"/>
            <a:ext cx="7313295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5" y="5367338"/>
            <a:ext cx="731329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DF9F59-2302-43D6-B0B4-5B8B25B487E7}" type="datetime1">
              <a:rPr lang="en-US" smtClean="0">
                <a:solidFill>
                  <a:srgbClr val="1D4940"/>
                </a:solidFill>
              </a:rPr>
              <a:t>8/21/2019</a:t>
            </a:fld>
            <a:endParaRPr lang="en-US">
              <a:solidFill>
                <a:srgbClr val="1D494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1D494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6C7F6C-F61A-456A-B072-6975B010A303}" type="slidenum">
              <a:rPr lang="en-US" altLang="en-US">
                <a:solidFill>
                  <a:srgbClr val="1D494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1D49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509117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75AB61-B393-4C24-8C34-618ECB1F2B71}" type="datetime1">
              <a:rPr lang="en-US" smtClean="0">
                <a:solidFill>
                  <a:srgbClr val="1D4940"/>
                </a:solidFill>
              </a:rPr>
              <a:t>8/21/2019</a:t>
            </a:fld>
            <a:endParaRPr lang="en-US">
              <a:solidFill>
                <a:srgbClr val="1D494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1D494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C97A3F-5187-4B43-9885-71CABDFCE214}" type="slidenum">
              <a:rPr lang="en-US" altLang="en-US">
                <a:solidFill>
                  <a:srgbClr val="1D494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1D49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582524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38"/>
            <a:ext cx="2742486" cy="60499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74638"/>
            <a:ext cx="8024310" cy="60499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F11844-7145-4034-B383-42B5D623634A}" type="datetime1">
              <a:rPr lang="en-US" smtClean="0">
                <a:solidFill>
                  <a:srgbClr val="1D4940"/>
                </a:solidFill>
              </a:rPr>
              <a:t>8/21/2019</a:t>
            </a:fld>
            <a:endParaRPr lang="en-US">
              <a:solidFill>
                <a:srgbClr val="1D494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1D494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858735-2138-4E92-B0CB-0C48A8D1D36D}" type="slidenum">
              <a:rPr lang="en-US" altLang="en-US">
                <a:solidFill>
                  <a:srgbClr val="1D494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1D49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1697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05582-044E-41DB-A818-6BC6E0E440EE}" type="datetime1">
              <a:rPr lang="en-US" smtClean="0"/>
              <a:t>8/21/2019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E867E-BB15-4726-BC92-77D98ACAB897}" type="datetime1">
              <a:rPr lang="en-US" smtClean="0"/>
              <a:t>8/21/2019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29BB7-0CC8-4EC9-B136-5BB85DCB6213}" type="datetime1">
              <a:rPr lang="en-US" smtClean="0"/>
              <a:t>8/21/2019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00CBF-6A43-4EFC-AAA6-E24B628C3A53}" type="datetime1">
              <a:rPr lang="en-US" smtClean="0"/>
              <a:t>8/21/2019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9D5D3-C801-4D80-82CF-06BE7737918A}" type="datetime1">
              <a:rPr lang="en-US" smtClean="0"/>
              <a:t>8/21/2019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77912-CB3D-4FB6-8D68-86037AE881D8}" type="datetime1">
              <a:rPr lang="en-US" smtClean="0"/>
              <a:t>8/21/2019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239D0-1C4E-4A20-924B-485C0408146F}" type="datetime1">
              <a:rPr lang="en-US" smtClean="0"/>
              <a:t>8/21/2019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B72A70-852E-49D6-B9FE-112CD871E909}" type="datetime1">
              <a:rPr lang="en-US" smtClean="0"/>
              <a:t>8/21/2019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441" y="1076325"/>
            <a:ext cx="10969943" cy="524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441" y="6400801"/>
            <a:ext cx="2844059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b="0" i="0" u="none"/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6A7CC1AE-F4B3-4275-B137-A7BD4CF723C6}" type="datetime1">
              <a:rPr lang="en-US" smtClean="0">
                <a:solidFill>
                  <a:srgbClr val="1D4940"/>
                </a:solidFill>
              </a:rPr>
              <a:t>8/21/2019</a:t>
            </a:fld>
            <a:endParaRPr lang="en-US">
              <a:solidFill>
                <a:srgbClr val="1D494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4515" y="6400801"/>
            <a:ext cx="3859795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1D494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5325" y="6400801"/>
            <a:ext cx="2844059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/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44450DFC-6DD3-426D-BCDC-B34BFCD6EDD1}" type="slidenum">
              <a:rPr lang="en-US" altLang="en-US" smtClean="0">
                <a:solidFill>
                  <a:srgbClr val="1D4940"/>
                </a:solidFill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>
              <a:solidFill>
                <a:srgbClr val="1D4940"/>
              </a:solidFill>
            </a:endParaRPr>
          </a:p>
        </p:txBody>
      </p:sp>
      <p:sp>
        <p:nvSpPr>
          <p:cNvPr id="2" name="Line 15"/>
          <p:cNvSpPr>
            <a:spLocks noChangeShapeType="1"/>
          </p:cNvSpPr>
          <p:nvPr userDrawn="1"/>
        </p:nvSpPr>
        <p:spPr bwMode="auto">
          <a:xfrm>
            <a:off x="914162" y="838200"/>
            <a:ext cx="10462075" cy="0"/>
          </a:xfrm>
          <a:prstGeom prst="line">
            <a:avLst/>
          </a:prstGeom>
          <a:noFill/>
          <a:ln w="5715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800">
              <a:solidFill>
                <a:srgbClr val="1D4940"/>
              </a:solidFill>
            </a:endParaRPr>
          </a:p>
        </p:txBody>
      </p:sp>
      <p:sp>
        <p:nvSpPr>
          <p:cNvPr id="1031" name="Rectangle 16"/>
          <p:cNvSpPr>
            <a:spLocks noGrp="1" noChangeArrowheads="1"/>
          </p:cNvSpPr>
          <p:nvPr>
            <p:ph type="title"/>
          </p:nvPr>
        </p:nvSpPr>
        <p:spPr bwMode="auto">
          <a:xfrm>
            <a:off x="609441" y="274638"/>
            <a:ext cx="10969943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8380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66CC"/>
        </a:buClr>
        <a:buFont typeface="Wingdings" panose="05000000000000000000" pitchFamily="2" charset="2"/>
        <a:buChar char="v"/>
        <a:defRPr sz="3200">
          <a:solidFill>
            <a:srgbClr val="0066CC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66CC"/>
        </a:buClr>
        <a:buFont typeface="Wingdings" panose="05000000000000000000" pitchFamily="2" charset="2"/>
        <a:buChar char="§"/>
        <a:defRPr sz="2800">
          <a:solidFill>
            <a:srgbClr val="0066CC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66CC"/>
        </a:buClr>
        <a:buChar char="•"/>
        <a:defRPr sz="2400">
          <a:solidFill>
            <a:srgbClr val="0066CC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66CC"/>
        </a:buClr>
        <a:buChar char="–"/>
        <a:defRPr sz="2000">
          <a:solidFill>
            <a:srgbClr val="0066CC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66CC"/>
        </a:buClr>
        <a:buChar char="»"/>
        <a:defRPr sz="2000">
          <a:solidFill>
            <a:srgbClr val="0066CC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66CC"/>
        </a:buClr>
        <a:buChar char="»"/>
        <a:defRPr sz="2000">
          <a:solidFill>
            <a:srgbClr val="0066CC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66CC"/>
        </a:buClr>
        <a:buChar char="»"/>
        <a:defRPr sz="2000">
          <a:solidFill>
            <a:srgbClr val="0066CC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66CC"/>
        </a:buClr>
        <a:buChar char="»"/>
        <a:defRPr sz="2000">
          <a:solidFill>
            <a:srgbClr val="0066CC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66CC"/>
        </a:buClr>
        <a:buChar char="»"/>
        <a:defRPr sz="2000">
          <a:solidFill>
            <a:srgbClr val="0066CC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4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6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41883" y="1772816"/>
            <a:ext cx="8735325" cy="2000251"/>
          </a:xfrm>
        </p:spPr>
        <p:txBody>
          <a:bodyPr>
            <a:noAutofit/>
          </a:bodyPr>
          <a:lstStyle/>
          <a:p>
            <a:pPr algn="ctr"/>
            <a:r>
              <a:rPr lang="en-US" sz="7200" b="1" smtClean="0">
                <a:latin typeface="Arial" panose="020B0604020202020204" pitchFamily="34" charset="0"/>
                <a:cs typeface="Arial" panose="020B0604020202020204" pitchFamily="34" charset="0"/>
              </a:rPr>
              <a:t>DẠY LẬP TRÌNH HIỆU QUẢ </a:t>
            </a:r>
            <a:br>
              <a:rPr lang="en-US" sz="7200" b="1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7200" b="1" smtClean="0">
                <a:latin typeface="Arial" panose="020B0604020202020204" pitchFamily="34" charset="0"/>
                <a:cs typeface="Arial" panose="020B0604020202020204" pitchFamily="34" charset="0"/>
              </a:rPr>
              <a:t>VỚI C/C++</a:t>
            </a:r>
            <a:endParaRPr lang="en-US" sz="7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41884" y="4077072"/>
            <a:ext cx="8735325" cy="1752600"/>
          </a:xfrm>
        </p:spPr>
        <p:txBody>
          <a:bodyPr/>
          <a:lstStyle/>
          <a:p>
            <a:r>
              <a:rPr lang="en-US" smtClean="0"/>
              <a:t>Vũ Tấn </a:t>
            </a:r>
            <a:r>
              <a:rPr lang="vi-VN" smtClean="0"/>
              <a:t>hưng</a:t>
            </a:r>
            <a:endParaRPr lang="en-US" smtClean="0"/>
          </a:p>
          <a:p>
            <a:r>
              <a:rPr lang="en-US" smtClean="0"/>
              <a:t>Nguyễn ngọc vinh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1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934172" y="5317236"/>
            <a:ext cx="511256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/>
              <a:t>https://bit.ly/307Cbu6</a:t>
            </a:r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Arrow Connector 41"/>
          <p:cNvCxnSpPr/>
          <p:nvPr/>
        </p:nvCxnSpPr>
        <p:spPr>
          <a:xfrm>
            <a:off x="6454775" y="1239838"/>
            <a:ext cx="6477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67" name="TextBox 42"/>
          <p:cNvSpPr txBox="1">
            <a:spLocks noChangeArrowheads="1"/>
          </p:cNvSpPr>
          <p:nvPr/>
        </p:nvSpPr>
        <p:spPr bwMode="auto">
          <a:xfrm>
            <a:off x="7173912" y="1079500"/>
            <a:ext cx="27495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800" b="1">
                <a:solidFill>
                  <a:srgbClr val="000000"/>
                </a:solidFill>
              </a:rPr>
              <a:t>dùng thư viện </a:t>
            </a:r>
            <a:r>
              <a:rPr lang="en-US" altLang="en-US" sz="1800" b="1">
                <a:solidFill>
                  <a:srgbClr val="3399FF"/>
                </a:solidFill>
              </a:rPr>
              <a:t>iostream</a:t>
            </a:r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6454775" y="1582738"/>
            <a:ext cx="6477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69" name="TextBox 46"/>
          <p:cNvSpPr txBox="1">
            <a:spLocks noChangeArrowheads="1"/>
          </p:cNvSpPr>
          <p:nvPr/>
        </p:nvSpPr>
        <p:spPr bwMode="auto">
          <a:xfrm>
            <a:off x="7173913" y="1439863"/>
            <a:ext cx="32242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800" b="1">
                <a:solidFill>
                  <a:srgbClr val="000000"/>
                </a:solidFill>
              </a:rPr>
              <a:t>sử dụng không gian tên </a:t>
            </a:r>
            <a:r>
              <a:rPr lang="en-US" altLang="en-US" sz="1800" b="1">
                <a:solidFill>
                  <a:srgbClr val="3399FF"/>
                </a:solidFill>
              </a:rPr>
              <a:t>std</a:t>
            </a:r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6454775" y="1943100"/>
            <a:ext cx="6477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71" name="TextBox 48"/>
          <p:cNvSpPr txBox="1">
            <a:spLocks noChangeArrowheads="1"/>
          </p:cNvSpPr>
          <p:nvPr/>
        </p:nvSpPr>
        <p:spPr bwMode="auto">
          <a:xfrm>
            <a:off x="7173913" y="1798639"/>
            <a:ext cx="12620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800" b="1">
                <a:solidFill>
                  <a:srgbClr val="000000"/>
                </a:solidFill>
              </a:rPr>
              <a:t>hàm </a:t>
            </a:r>
            <a:r>
              <a:rPr lang="en-US" altLang="en-US" sz="1800" b="1">
                <a:solidFill>
                  <a:srgbClr val="3399FF"/>
                </a:solidFill>
              </a:rPr>
              <a:t>main</a:t>
            </a:r>
          </a:p>
        </p:txBody>
      </p:sp>
      <p:sp>
        <p:nvSpPr>
          <p:cNvPr id="11272" name="TextBox 49"/>
          <p:cNvSpPr txBox="1">
            <a:spLocks noChangeArrowheads="1"/>
          </p:cNvSpPr>
          <p:nvPr/>
        </p:nvSpPr>
        <p:spPr bwMode="auto">
          <a:xfrm>
            <a:off x="7031037" y="2159000"/>
            <a:ext cx="36210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800" b="1">
                <a:solidFill>
                  <a:srgbClr val="000000"/>
                </a:solidFill>
              </a:rPr>
              <a:t>khai báo biến </a:t>
            </a:r>
            <a:r>
              <a:rPr lang="en-US" altLang="en-US" sz="1800" b="1">
                <a:solidFill>
                  <a:srgbClr val="3399FF"/>
                </a:solidFill>
              </a:rPr>
              <a:t>a, b, tong</a:t>
            </a:r>
            <a:r>
              <a:rPr lang="en-US" altLang="en-US" sz="1800" b="1">
                <a:solidFill>
                  <a:srgbClr val="000000"/>
                </a:solidFill>
              </a:rPr>
              <a:t> kiểu </a:t>
            </a:r>
            <a:r>
              <a:rPr lang="en-US" altLang="en-US" sz="1800" b="1">
                <a:solidFill>
                  <a:srgbClr val="3399FF"/>
                </a:solidFill>
              </a:rPr>
              <a:t>int</a:t>
            </a:r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6454775" y="2303463"/>
            <a:ext cx="6477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6454775" y="2663825"/>
            <a:ext cx="6477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75" name="TextBox 52"/>
          <p:cNvSpPr txBox="1">
            <a:spLocks noChangeArrowheads="1"/>
          </p:cNvSpPr>
          <p:nvPr/>
        </p:nvSpPr>
        <p:spPr bwMode="auto">
          <a:xfrm>
            <a:off x="7173913" y="2509839"/>
            <a:ext cx="30321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800" b="1">
                <a:solidFill>
                  <a:srgbClr val="000000"/>
                </a:solidFill>
              </a:rPr>
              <a:t>nhập giá trị cho 2 biến </a:t>
            </a:r>
            <a:r>
              <a:rPr lang="en-US" altLang="en-US" sz="1800" b="1">
                <a:solidFill>
                  <a:srgbClr val="3399FF"/>
                </a:solidFill>
              </a:rPr>
              <a:t>a,b</a:t>
            </a:r>
          </a:p>
        </p:txBody>
      </p:sp>
      <p:cxnSp>
        <p:nvCxnSpPr>
          <p:cNvPr id="54" name="Straight Arrow Connector 53"/>
          <p:cNvCxnSpPr/>
          <p:nvPr/>
        </p:nvCxnSpPr>
        <p:spPr>
          <a:xfrm>
            <a:off x="6454775" y="3024188"/>
            <a:ext cx="6477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77" name="TextBox 54"/>
          <p:cNvSpPr txBox="1">
            <a:spLocks noChangeArrowheads="1"/>
          </p:cNvSpPr>
          <p:nvPr/>
        </p:nvSpPr>
        <p:spPr bwMode="auto">
          <a:xfrm>
            <a:off x="7173912" y="2870200"/>
            <a:ext cx="27955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800" b="1">
                <a:solidFill>
                  <a:srgbClr val="000000"/>
                </a:solidFill>
              </a:rPr>
              <a:t>gán giá trị </a:t>
            </a:r>
            <a:r>
              <a:rPr lang="en-US" altLang="en-US" sz="1800" b="1">
                <a:solidFill>
                  <a:srgbClr val="3399FF"/>
                </a:solidFill>
              </a:rPr>
              <a:t>a+b</a:t>
            </a:r>
            <a:r>
              <a:rPr lang="en-US" altLang="en-US" sz="1800" b="1">
                <a:solidFill>
                  <a:srgbClr val="000000"/>
                </a:solidFill>
              </a:rPr>
              <a:t> cho </a:t>
            </a:r>
            <a:r>
              <a:rPr lang="en-US" altLang="en-US" sz="1800" b="1">
                <a:solidFill>
                  <a:srgbClr val="3399FF"/>
                </a:solidFill>
              </a:rPr>
              <a:t>tong</a:t>
            </a:r>
          </a:p>
        </p:txBody>
      </p:sp>
      <p:sp>
        <p:nvSpPr>
          <p:cNvPr id="11278" name="TextBox 55"/>
          <p:cNvSpPr txBox="1">
            <a:spLocks noChangeArrowheads="1"/>
          </p:cNvSpPr>
          <p:nvPr/>
        </p:nvSpPr>
        <p:spPr bwMode="auto">
          <a:xfrm>
            <a:off x="7031037" y="3230563"/>
            <a:ext cx="36909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800" b="1">
                <a:solidFill>
                  <a:srgbClr val="000000"/>
                </a:solidFill>
              </a:rPr>
              <a:t>xuất kết quả </a:t>
            </a:r>
            <a:r>
              <a:rPr lang="en-US" altLang="en-US" sz="1800" b="1">
                <a:solidFill>
                  <a:srgbClr val="3399FF"/>
                </a:solidFill>
              </a:rPr>
              <a:t>tong=&lt;giá trị tong&gt;</a:t>
            </a:r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6454775" y="3382963"/>
            <a:ext cx="6477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80" name="TextBox 59"/>
          <p:cNvSpPr txBox="1">
            <a:spLocks noChangeArrowheads="1"/>
          </p:cNvSpPr>
          <p:nvPr/>
        </p:nvSpPr>
        <p:spPr bwMode="auto">
          <a:xfrm>
            <a:off x="7102475" y="3590925"/>
            <a:ext cx="33655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800" b="1">
                <a:solidFill>
                  <a:srgbClr val="000000"/>
                </a:solidFill>
              </a:rPr>
              <a:t>trả về giá trị </a:t>
            </a:r>
            <a:r>
              <a:rPr lang="en-US" altLang="en-US" sz="1800" b="1">
                <a:solidFill>
                  <a:srgbClr val="3399FF"/>
                </a:solidFill>
              </a:rPr>
              <a:t>0</a:t>
            </a:r>
            <a:r>
              <a:rPr lang="en-US" altLang="en-US" sz="1800" b="1">
                <a:solidFill>
                  <a:srgbClr val="000000"/>
                </a:solidFill>
              </a:rPr>
              <a:t> cho hàm main</a:t>
            </a:r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6454775" y="3743325"/>
            <a:ext cx="6477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1800" y="1079501"/>
            <a:ext cx="4824412" cy="31861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4" name="TextBox 23"/>
          <p:cNvSpPr txBox="1"/>
          <p:nvPr/>
        </p:nvSpPr>
        <p:spPr>
          <a:xfrm>
            <a:off x="1846262" y="4895850"/>
            <a:ext cx="5327650" cy="1200150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>
                <a:solidFill>
                  <a:srgbClr val="FF6600"/>
                </a:solidFill>
              </a:rPr>
              <a:t>Kết quả chạy chương trình: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>
                <a:solidFill>
                  <a:srgbClr val="4D4D4D"/>
                </a:solidFill>
              </a:rPr>
              <a:t>2 3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>
                <a:solidFill>
                  <a:srgbClr val="4D4D4D"/>
                </a:solidFill>
              </a:rPr>
              <a:t>tong=5</a:t>
            </a:r>
          </a:p>
        </p:txBody>
      </p:sp>
      <p:sp>
        <p:nvSpPr>
          <p:cNvPr id="11284" name="Rectangle 2"/>
          <p:cNvSpPr>
            <a:spLocks noGrp="1" noChangeArrowheads="1"/>
          </p:cNvSpPr>
          <p:nvPr>
            <p:ph type="title"/>
          </p:nvPr>
        </p:nvSpPr>
        <p:spPr>
          <a:xfrm>
            <a:off x="1979612" y="-1524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2800" b="1">
                <a:solidFill>
                  <a:srgbClr val="FF0000"/>
                </a:solidFill>
              </a:rPr>
              <a:t>Chương trình C++ đơn giản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9E181E-A2EE-48E9-BD6A-CCE74578AC07}" type="slidenum">
              <a:rPr lang="en-US" altLang="en-US" smtClean="0">
                <a:solidFill>
                  <a:srgbClr val="1D4940"/>
                </a:solidFill>
              </a:rPr>
              <a:pPr>
                <a:defRPr/>
              </a:pPr>
              <a:t>10</a:t>
            </a:fld>
            <a:endParaRPr lang="en-US" altLang="en-US">
              <a:solidFill>
                <a:srgbClr val="1D49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770099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/>
          <p:cNvSpPr txBox="1"/>
          <p:nvPr/>
        </p:nvSpPr>
        <p:spPr>
          <a:xfrm>
            <a:off x="1846262" y="4895850"/>
            <a:ext cx="5327650" cy="1200150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>
                <a:solidFill>
                  <a:srgbClr val="FF6600"/>
                </a:solidFill>
              </a:rPr>
              <a:t>Kết quả chạy chương trình</a:t>
            </a:r>
            <a:r>
              <a:rPr lang="en-US" b="1">
                <a:solidFill>
                  <a:srgbClr val="B8CCC3">
                    <a:lumMod val="50000"/>
                  </a:srgbClr>
                </a:solidFill>
              </a:rPr>
              <a:t>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>
                <a:solidFill>
                  <a:srgbClr val="4D4D4D"/>
                </a:solidFill>
              </a:rPr>
              <a:t>2 3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>
                <a:solidFill>
                  <a:srgbClr val="4D4D4D"/>
                </a:solidFill>
              </a:rPr>
              <a:t>tong=5</a:t>
            </a: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6381751" y="1239838"/>
            <a:ext cx="6492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92" name="TextBox 42"/>
          <p:cNvSpPr txBox="1">
            <a:spLocks noChangeArrowheads="1"/>
          </p:cNvSpPr>
          <p:nvPr/>
        </p:nvSpPr>
        <p:spPr bwMode="auto">
          <a:xfrm>
            <a:off x="7102475" y="1079500"/>
            <a:ext cx="27495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800" b="1">
                <a:solidFill>
                  <a:srgbClr val="000000"/>
                </a:solidFill>
              </a:rPr>
              <a:t>dùng thư viện </a:t>
            </a:r>
            <a:r>
              <a:rPr lang="en-US" altLang="en-US" sz="1800" b="1">
                <a:solidFill>
                  <a:srgbClr val="0066FF"/>
                </a:solidFill>
              </a:rPr>
              <a:t>iostream</a:t>
            </a:r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6381751" y="1582738"/>
            <a:ext cx="6492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94" name="TextBox 46"/>
          <p:cNvSpPr txBox="1">
            <a:spLocks noChangeArrowheads="1"/>
          </p:cNvSpPr>
          <p:nvPr/>
        </p:nvSpPr>
        <p:spPr bwMode="auto">
          <a:xfrm>
            <a:off x="7102476" y="1439863"/>
            <a:ext cx="36210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800" b="1">
                <a:solidFill>
                  <a:srgbClr val="000000"/>
                </a:solidFill>
              </a:rPr>
              <a:t>không dùng không gian tên </a:t>
            </a:r>
            <a:r>
              <a:rPr lang="en-US" altLang="en-US" sz="1800" b="1">
                <a:solidFill>
                  <a:srgbClr val="0066FF"/>
                </a:solidFill>
              </a:rPr>
              <a:t>std</a:t>
            </a:r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6381751" y="2663825"/>
            <a:ext cx="6492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96" name="TextBox 52"/>
          <p:cNvSpPr txBox="1">
            <a:spLocks noChangeArrowheads="1"/>
          </p:cNvSpPr>
          <p:nvPr/>
        </p:nvSpPr>
        <p:spPr bwMode="auto">
          <a:xfrm>
            <a:off x="7102476" y="2509839"/>
            <a:ext cx="21859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800" b="1">
                <a:solidFill>
                  <a:srgbClr val="000000"/>
                </a:solidFill>
              </a:rPr>
              <a:t>phải dùng </a:t>
            </a:r>
            <a:r>
              <a:rPr lang="en-US" altLang="en-US" sz="1800" b="1">
                <a:solidFill>
                  <a:srgbClr val="0066FF"/>
                </a:solidFill>
              </a:rPr>
              <a:t>std::cin</a:t>
            </a:r>
          </a:p>
        </p:txBody>
      </p:sp>
      <p:sp>
        <p:nvSpPr>
          <p:cNvPr id="12297" name="TextBox 55"/>
          <p:cNvSpPr txBox="1">
            <a:spLocks noChangeArrowheads="1"/>
          </p:cNvSpPr>
          <p:nvPr/>
        </p:nvSpPr>
        <p:spPr bwMode="auto">
          <a:xfrm>
            <a:off x="7102476" y="3230563"/>
            <a:ext cx="22621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800" b="1">
                <a:solidFill>
                  <a:srgbClr val="000000"/>
                </a:solidFill>
              </a:rPr>
              <a:t>phải dùng </a:t>
            </a:r>
            <a:r>
              <a:rPr lang="en-US" altLang="en-US" sz="1800" b="1">
                <a:solidFill>
                  <a:srgbClr val="0066FF"/>
                </a:solidFill>
              </a:rPr>
              <a:t>std:cout</a:t>
            </a:r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6381751" y="3382963"/>
            <a:ext cx="6492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1801" y="1150938"/>
            <a:ext cx="4846637" cy="30972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300" name="Rectangle 2"/>
          <p:cNvSpPr>
            <a:spLocks noGrp="1" noChangeArrowheads="1"/>
          </p:cNvSpPr>
          <p:nvPr>
            <p:ph type="title"/>
          </p:nvPr>
        </p:nvSpPr>
        <p:spPr>
          <a:xfrm>
            <a:off x="1979612" y="-1524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2800" b="1">
                <a:solidFill>
                  <a:srgbClr val="FF0000"/>
                </a:solidFill>
              </a:rPr>
              <a:t>Chương trình C++ đơn giản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9E181E-A2EE-48E9-BD6A-CCE74578AC07}" type="slidenum">
              <a:rPr lang="en-US" altLang="en-US" smtClean="0">
                <a:solidFill>
                  <a:srgbClr val="1D4940"/>
                </a:solidFill>
              </a:rPr>
              <a:pPr>
                <a:defRPr/>
              </a:pPr>
              <a:t>11</a:t>
            </a:fld>
            <a:endParaRPr lang="en-US" altLang="en-US">
              <a:solidFill>
                <a:srgbClr val="1D49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8279457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43"/>
          <p:cNvSpPr>
            <a:spLocks noChangeArrowheads="1"/>
          </p:cNvSpPr>
          <p:nvPr/>
        </p:nvSpPr>
        <p:spPr bwMode="auto">
          <a:xfrm>
            <a:off x="2436812" y="152401"/>
            <a:ext cx="7391400" cy="5635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66CC"/>
              </a:buClr>
              <a:buFont typeface="Wingdings" panose="05000000000000000000" pitchFamily="2" charset="2"/>
              <a:buChar char="v"/>
              <a:defRPr sz="3200">
                <a:solidFill>
                  <a:srgbClr val="0066CC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CC"/>
              </a:buClr>
              <a:buFont typeface="Wingdings" panose="05000000000000000000" pitchFamily="2" charset="2"/>
              <a:buChar char="§"/>
              <a:defRPr sz="2800">
                <a:solidFill>
                  <a:srgbClr val="0066C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66CC"/>
              </a:buClr>
              <a:buChar char="•"/>
              <a:defRPr sz="2400">
                <a:solidFill>
                  <a:srgbClr val="0066CC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66CC"/>
              </a:buClr>
              <a:buChar char="–"/>
              <a:defRPr sz="2000">
                <a:solidFill>
                  <a:srgbClr val="0066C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66CC"/>
              </a:buClr>
              <a:buChar char="»"/>
              <a:defRPr sz="2000">
                <a:solidFill>
                  <a:srgbClr val="0066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»"/>
              <a:defRPr sz="2000">
                <a:solidFill>
                  <a:srgbClr val="0066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»"/>
              <a:defRPr sz="2000">
                <a:solidFill>
                  <a:srgbClr val="0066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»"/>
              <a:defRPr sz="2000">
                <a:solidFill>
                  <a:srgbClr val="0066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»"/>
              <a:defRPr sz="2000">
                <a:solidFill>
                  <a:srgbClr val="0066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4000" b="1">
                <a:solidFill>
                  <a:srgbClr val="FF33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Biến</a:t>
            </a:r>
          </a:p>
        </p:txBody>
      </p:sp>
      <p:sp>
        <p:nvSpPr>
          <p:cNvPr id="55" name="Text Box 23"/>
          <p:cNvSpPr txBox="1">
            <a:spLocks noChangeArrowheads="1"/>
          </p:cNvSpPr>
          <p:nvPr/>
        </p:nvSpPr>
        <p:spPr bwMode="auto">
          <a:xfrm>
            <a:off x="1979612" y="838201"/>
            <a:ext cx="8458200" cy="4708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sz="3000" b="1">
                <a:solidFill>
                  <a:srgbClr val="002A56">
                    <a:lumMod val="75000"/>
                    <a:lumOff val="25000"/>
                  </a:srgbClr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Khái niệm:</a:t>
            </a:r>
            <a:r>
              <a:rPr lang="en-US" sz="3000" b="1">
                <a:solidFill>
                  <a:srgbClr val="003366">
                    <a:lumMod val="60000"/>
                    <a:lumOff val="40000"/>
                  </a:srgbClr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 </a:t>
            </a:r>
          </a:p>
          <a:p>
            <a:pPr marL="457200" indent="-457200">
              <a:buFont typeface="Wingdings" panose="05000000000000000000" pitchFamily="2" charset="2"/>
              <a:buChar char="§"/>
              <a:defRPr/>
            </a:pPr>
            <a:r>
              <a:rPr lang="en-US" sz="300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Biến là một vùng nhớ nào đó trong máy tính dùng để lưu trữ giá trị. Giá trị của biến có thể thay đổi. </a:t>
            </a:r>
          </a:p>
          <a:p>
            <a:pPr marL="457200" indent="-457200">
              <a:buFont typeface="Wingdings" panose="05000000000000000000" pitchFamily="2" charset="2"/>
              <a:buChar char="§"/>
              <a:defRPr/>
            </a:pPr>
            <a:r>
              <a:rPr lang="en-US" sz="300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Mỗi vùng nhớ biến có một địa chỉ xác định.</a:t>
            </a:r>
          </a:p>
          <a:p>
            <a:pPr>
              <a:defRPr/>
            </a:pPr>
            <a:r>
              <a:rPr lang="en-US" sz="3000" b="1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Cú pháp: 	&lt;kiểu&gt; &lt;tên biến&gt;;</a:t>
            </a:r>
          </a:p>
          <a:p>
            <a:pPr marL="1779588">
              <a:defRPr/>
            </a:pPr>
            <a:r>
              <a:rPr lang="en-US" sz="3000" b="1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&lt;kiểu&gt; &lt;tên biến 1&gt;, &lt;tên biến 2&gt;...;</a:t>
            </a:r>
          </a:p>
          <a:p>
            <a:pPr marL="0" lvl="1">
              <a:defRPr/>
            </a:pPr>
            <a:r>
              <a:rPr lang="en-US" sz="3000" b="1">
                <a:solidFill>
                  <a:srgbClr val="00B050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Ví dụ:</a:t>
            </a:r>
            <a:r>
              <a:rPr lang="en-US" sz="3000" b="1">
                <a:solidFill>
                  <a:schemeClr val="tx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 </a:t>
            </a:r>
          </a:p>
          <a:p>
            <a:pPr lvl="1">
              <a:defRPr/>
            </a:pPr>
            <a:r>
              <a:rPr lang="en-US" sz="3000" b="1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int</a:t>
            </a:r>
            <a:r>
              <a:rPr lang="en-US" sz="300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 a,b;</a:t>
            </a:r>
          </a:p>
          <a:p>
            <a:pPr lvl="1">
              <a:defRPr/>
            </a:pPr>
            <a:r>
              <a:rPr lang="en-US" sz="3000" b="1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char</a:t>
            </a:r>
            <a:r>
              <a:rPr lang="en-US" sz="300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 c;</a:t>
            </a:r>
          </a:p>
          <a:p>
            <a:pPr lvl="1">
              <a:defRPr/>
            </a:pPr>
            <a:r>
              <a:rPr lang="en-US" sz="3000" b="1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float</a:t>
            </a:r>
            <a:r>
              <a:rPr lang="en-US" sz="300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 d;</a:t>
            </a:r>
            <a:r>
              <a:rPr lang="en-US" sz="3000">
                <a:solidFill>
                  <a:srgbClr val="003366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9E181E-A2EE-48E9-BD6A-CCE74578AC07}" type="slidenum">
              <a:rPr lang="en-US" altLang="en-US" smtClean="0">
                <a:solidFill>
                  <a:srgbClr val="1D4940"/>
                </a:solidFill>
              </a:rPr>
              <a:pPr>
                <a:defRPr/>
              </a:pPr>
              <a:t>12</a:t>
            </a:fld>
            <a:endParaRPr lang="en-US" altLang="en-US">
              <a:solidFill>
                <a:srgbClr val="1D49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685080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43"/>
          <p:cNvSpPr>
            <a:spLocks noChangeArrowheads="1"/>
          </p:cNvSpPr>
          <p:nvPr/>
        </p:nvSpPr>
        <p:spPr bwMode="auto">
          <a:xfrm>
            <a:off x="2436812" y="152401"/>
            <a:ext cx="7391400" cy="5635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66CC"/>
              </a:buClr>
              <a:buFont typeface="Wingdings" panose="05000000000000000000" pitchFamily="2" charset="2"/>
              <a:buChar char="v"/>
              <a:defRPr sz="3200">
                <a:solidFill>
                  <a:srgbClr val="0066CC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CC"/>
              </a:buClr>
              <a:buFont typeface="Wingdings" panose="05000000000000000000" pitchFamily="2" charset="2"/>
              <a:buChar char="§"/>
              <a:defRPr sz="2800">
                <a:solidFill>
                  <a:srgbClr val="0066C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66CC"/>
              </a:buClr>
              <a:buChar char="•"/>
              <a:defRPr sz="2400">
                <a:solidFill>
                  <a:srgbClr val="0066CC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66CC"/>
              </a:buClr>
              <a:buChar char="–"/>
              <a:defRPr sz="2000">
                <a:solidFill>
                  <a:srgbClr val="0066C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66CC"/>
              </a:buClr>
              <a:buChar char="»"/>
              <a:defRPr sz="2000">
                <a:solidFill>
                  <a:srgbClr val="0066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»"/>
              <a:defRPr sz="2000">
                <a:solidFill>
                  <a:srgbClr val="0066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»"/>
              <a:defRPr sz="2000">
                <a:solidFill>
                  <a:srgbClr val="0066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»"/>
              <a:defRPr sz="2000">
                <a:solidFill>
                  <a:srgbClr val="0066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»"/>
              <a:defRPr sz="2000">
                <a:solidFill>
                  <a:srgbClr val="0066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4000" b="1">
                <a:solidFill>
                  <a:srgbClr val="FF3300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Biến</a:t>
            </a:r>
          </a:p>
        </p:txBody>
      </p:sp>
      <p:sp>
        <p:nvSpPr>
          <p:cNvPr id="55" name="Text Box 23"/>
          <p:cNvSpPr txBox="1">
            <a:spLocks noChangeArrowheads="1"/>
          </p:cNvSpPr>
          <p:nvPr/>
        </p:nvSpPr>
        <p:spPr bwMode="auto">
          <a:xfrm>
            <a:off x="1979612" y="838200"/>
            <a:ext cx="8458200" cy="4832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sz="3000" b="1">
                <a:solidFill>
                  <a:srgbClr val="002A56">
                    <a:lumMod val="75000"/>
                    <a:lumOff val="25000"/>
                  </a:srgbClr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Khai báo và khởi tạo giá trị ban đầu</a:t>
            </a:r>
            <a:r>
              <a:rPr lang="en-US" sz="3000" b="1">
                <a:solidFill>
                  <a:srgbClr val="4D4D4D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 </a:t>
            </a:r>
            <a:endParaRPr lang="en-US" sz="3000" smtClean="0">
              <a:solidFill>
                <a:srgbClr val="4D4D4D"/>
              </a:solidFill>
              <a:latin typeface="Calibri" panose="020F0502020204030204" pitchFamily="34" charset="0"/>
              <a:ea typeface="Tahoma" panose="020B0604030504040204" pitchFamily="34" charset="0"/>
              <a:cs typeface="Calibri" panose="020F0502020204030204" pitchFamily="34" charset="0"/>
            </a:endParaRPr>
          </a:p>
          <a:p>
            <a:pPr marL="0" lvl="1" indent="457200">
              <a:defRPr/>
            </a:pPr>
            <a:r>
              <a:rPr lang="en-US" sz="3000" smtClean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Biến có thể được khởi tạo giá trị ban đầu trong phần khai báo biến</a:t>
            </a:r>
            <a:r>
              <a:rPr lang="en-US" sz="3000" smtClean="0">
                <a:solidFill>
                  <a:srgbClr val="4D4D4D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.</a:t>
            </a:r>
            <a:r>
              <a:rPr lang="en-US" sz="3000" smtClean="0">
                <a:solidFill>
                  <a:srgbClr val="003366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 </a:t>
            </a:r>
          </a:p>
          <a:p>
            <a:pPr marL="0" lvl="1" indent="0">
              <a:defRPr/>
            </a:pPr>
            <a:r>
              <a:rPr lang="en-US" sz="3000" b="1" smtClean="0">
                <a:solidFill>
                  <a:srgbClr val="000000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Cú </a:t>
            </a:r>
            <a:r>
              <a:rPr lang="en-US" sz="3000" b="1">
                <a:solidFill>
                  <a:srgbClr val="000000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pháp:	&lt;kiểu&gt; &lt;tên biến&gt;=&lt;giá trị&gt;;</a:t>
            </a:r>
          </a:p>
          <a:p>
            <a:pPr>
              <a:defRPr/>
            </a:pPr>
            <a:r>
              <a:rPr lang="en-US" sz="3000" b="1">
                <a:solidFill>
                  <a:srgbClr val="00B050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Ví dụ:</a:t>
            </a:r>
            <a:r>
              <a:rPr lang="en-US" sz="3000" b="1">
                <a:solidFill>
                  <a:schemeClr val="tx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 </a:t>
            </a:r>
          </a:p>
          <a:p>
            <a:pPr lvl="1">
              <a:defRPr/>
            </a:pPr>
            <a:r>
              <a:rPr lang="en-US" sz="300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int a=7,b=9;</a:t>
            </a:r>
          </a:p>
          <a:p>
            <a:pPr lvl="1">
              <a:defRPr/>
            </a:pPr>
            <a:r>
              <a:rPr lang="en-US" sz="300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char c=‘A’;</a:t>
            </a:r>
          </a:p>
          <a:p>
            <a:pPr lvl="1">
              <a:defRPr/>
            </a:pPr>
            <a:r>
              <a:rPr lang="en-US" sz="300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float d=2.1;</a:t>
            </a:r>
          </a:p>
          <a:p>
            <a:pPr marL="0" lvl="1" indent="0">
              <a:defRPr/>
            </a:pPr>
            <a:endParaRPr lang="en-US" sz="3000" b="1">
              <a:solidFill>
                <a:srgbClr val="003366"/>
              </a:solidFill>
              <a:latin typeface="Calibri" panose="020F0502020204030204" pitchFamily="34" charset="0"/>
              <a:ea typeface="Tahoma" panose="020B0604030504040204" pitchFamily="34" charset="0"/>
              <a:cs typeface="Calibri" panose="020F0502020204030204" pitchFamily="34" charset="0"/>
            </a:endParaRPr>
          </a:p>
          <a:p>
            <a:pPr marL="0" lvl="1" indent="0">
              <a:defRPr/>
            </a:pPr>
            <a:endParaRPr lang="en-US" sz="3000">
              <a:solidFill>
                <a:srgbClr val="003366"/>
              </a:solidFill>
              <a:latin typeface="Calibri" panose="020F0502020204030204" pitchFamily="34" charset="0"/>
              <a:ea typeface="Tahoma" panose="020B060403050404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9E181E-A2EE-48E9-BD6A-CCE74578AC07}" type="slidenum">
              <a:rPr lang="en-US" altLang="en-US" smtClean="0">
                <a:solidFill>
                  <a:srgbClr val="1D4940"/>
                </a:solidFill>
              </a:rPr>
              <a:pPr>
                <a:defRPr/>
              </a:pPr>
              <a:t>13</a:t>
            </a:fld>
            <a:endParaRPr lang="en-US" altLang="en-US">
              <a:solidFill>
                <a:srgbClr val="1D49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3602822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43"/>
          <p:cNvSpPr>
            <a:spLocks noChangeArrowheads="1"/>
          </p:cNvSpPr>
          <p:nvPr/>
        </p:nvSpPr>
        <p:spPr bwMode="auto">
          <a:xfrm>
            <a:off x="2436812" y="152401"/>
            <a:ext cx="7391400" cy="5635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66CC"/>
              </a:buClr>
              <a:buFont typeface="Wingdings" panose="05000000000000000000" pitchFamily="2" charset="2"/>
              <a:buChar char="v"/>
              <a:defRPr sz="3200">
                <a:solidFill>
                  <a:srgbClr val="0066CC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CC"/>
              </a:buClr>
              <a:buFont typeface="Wingdings" panose="05000000000000000000" pitchFamily="2" charset="2"/>
              <a:buChar char="§"/>
              <a:defRPr sz="2800">
                <a:solidFill>
                  <a:srgbClr val="0066C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66CC"/>
              </a:buClr>
              <a:buChar char="•"/>
              <a:defRPr sz="2400">
                <a:solidFill>
                  <a:srgbClr val="0066CC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66CC"/>
              </a:buClr>
              <a:buChar char="–"/>
              <a:defRPr sz="2000">
                <a:solidFill>
                  <a:srgbClr val="0066C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66CC"/>
              </a:buClr>
              <a:buChar char="»"/>
              <a:defRPr sz="2000">
                <a:solidFill>
                  <a:srgbClr val="0066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»"/>
              <a:defRPr sz="2000">
                <a:solidFill>
                  <a:srgbClr val="0066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»"/>
              <a:defRPr sz="2000">
                <a:solidFill>
                  <a:srgbClr val="0066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»"/>
              <a:defRPr sz="2000">
                <a:solidFill>
                  <a:srgbClr val="0066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»"/>
              <a:defRPr sz="2000">
                <a:solidFill>
                  <a:srgbClr val="0066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4000" b="1">
                <a:solidFill>
                  <a:srgbClr val="FF3300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Hằng</a:t>
            </a:r>
          </a:p>
        </p:txBody>
      </p:sp>
      <p:sp>
        <p:nvSpPr>
          <p:cNvPr id="55" name="Text Box 23"/>
          <p:cNvSpPr txBox="1">
            <a:spLocks noChangeArrowheads="1"/>
          </p:cNvSpPr>
          <p:nvPr/>
        </p:nvSpPr>
        <p:spPr bwMode="auto">
          <a:xfrm>
            <a:off x="1979612" y="838200"/>
            <a:ext cx="8458200" cy="5170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sz="3000" b="1">
                <a:solidFill>
                  <a:srgbClr val="002A56">
                    <a:lumMod val="75000"/>
                    <a:lumOff val="25000"/>
                  </a:srgbClr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Khái niệm:</a:t>
            </a:r>
            <a:r>
              <a:rPr lang="en-US" sz="3000" b="1">
                <a:solidFill>
                  <a:srgbClr val="4D4D4D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 </a:t>
            </a:r>
            <a:endParaRPr lang="en-US" sz="3000">
              <a:solidFill>
                <a:srgbClr val="4D4D4D"/>
              </a:solidFill>
              <a:latin typeface="Calibri" panose="020F0502020204030204" pitchFamily="34" charset="0"/>
              <a:ea typeface="Tahoma" panose="020B0604030504040204" pitchFamily="34" charset="0"/>
              <a:cs typeface="Calibri" panose="020F0502020204030204" pitchFamily="34" charset="0"/>
            </a:endParaRPr>
          </a:p>
          <a:p>
            <a:pPr marL="0" lvl="1" indent="457200">
              <a:defRPr/>
            </a:pPr>
            <a:r>
              <a:rPr lang="vi-VN" sz="300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Hằng là </a:t>
            </a:r>
            <a:r>
              <a:rPr lang="en-US" sz="300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đại lượng có </a:t>
            </a:r>
            <a:r>
              <a:rPr lang="vi-VN" sz="300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giá trị không thay đổi được trong suốt quá trình thực hiện chương trình</a:t>
            </a:r>
            <a:endParaRPr lang="en-US" sz="3000">
              <a:solidFill>
                <a:srgbClr val="003366"/>
              </a:solidFill>
              <a:latin typeface="Calibri" panose="020F0502020204030204" pitchFamily="34" charset="0"/>
              <a:ea typeface="Tahoma" panose="020B0604030504040204" pitchFamily="34" charset="0"/>
              <a:cs typeface="Calibri" panose="020F0502020204030204" pitchFamily="34" charset="0"/>
            </a:endParaRPr>
          </a:p>
          <a:p>
            <a:pPr marL="0" lvl="1" indent="0">
              <a:defRPr/>
            </a:pPr>
            <a:r>
              <a:rPr lang="en-US" sz="3000" b="1">
                <a:solidFill>
                  <a:srgbClr val="000000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Cú pháp</a:t>
            </a:r>
          </a:p>
          <a:p>
            <a:pPr marL="0" lvl="1" indent="0" algn="ctr">
              <a:defRPr/>
            </a:pPr>
            <a:r>
              <a:rPr lang="en-US" sz="3000" b="1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const</a:t>
            </a:r>
            <a:r>
              <a:rPr lang="en-US" sz="300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 &lt;kiểu&gt; &lt;tên hằng&gt;=&lt;giá trị&gt;;</a:t>
            </a:r>
          </a:p>
          <a:p>
            <a:pPr marL="0" lvl="1" indent="0">
              <a:defRPr/>
            </a:pPr>
            <a:r>
              <a:rPr lang="en-US" sz="300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hoặc</a:t>
            </a:r>
          </a:p>
          <a:p>
            <a:pPr marL="0" lvl="1" indent="0" algn="ctr">
              <a:defRPr/>
            </a:pPr>
            <a:r>
              <a:rPr lang="en-US" sz="3000" b="1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#define</a:t>
            </a:r>
            <a:r>
              <a:rPr lang="en-US" sz="300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 &lt;tên hằng&gt; &lt;giá trị&gt;	</a:t>
            </a:r>
          </a:p>
          <a:p>
            <a:pPr marL="0" lvl="1" indent="0">
              <a:defRPr/>
            </a:pPr>
            <a:endParaRPr lang="en-US" sz="3000" b="1">
              <a:solidFill>
                <a:srgbClr val="003366"/>
              </a:solidFill>
              <a:latin typeface="Calibri" panose="020F0502020204030204" pitchFamily="34" charset="0"/>
              <a:ea typeface="Tahoma" panose="020B0604030504040204" pitchFamily="34" charset="0"/>
              <a:cs typeface="Calibri" panose="020F0502020204030204" pitchFamily="34" charset="0"/>
            </a:endParaRPr>
          </a:p>
          <a:p>
            <a:pPr marL="0" lvl="1" indent="0">
              <a:defRPr/>
            </a:pPr>
            <a:r>
              <a:rPr lang="en-US" sz="3000">
                <a:solidFill>
                  <a:srgbClr val="00B050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Ví dụ:</a:t>
            </a:r>
            <a:r>
              <a:rPr lang="en-US" sz="300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 </a:t>
            </a:r>
          </a:p>
          <a:p>
            <a:pPr marL="0" lvl="1" indent="0">
              <a:defRPr/>
            </a:pPr>
            <a:r>
              <a:rPr lang="en-US" sz="300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	#define PI 3.14		//Không có ;</a:t>
            </a:r>
          </a:p>
          <a:p>
            <a:pPr marL="0" lvl="1" indent="0">
              <a:defRPr/>
            </a:pPr>
            <a:r>
              <a:rPr lang="en-US" sz="300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	const double PI=3.14;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9E181E-A2EE-48E9-BD6A-CCE74578AC07}" type="slidenum">
              <a:rPr lang="en-US" altLang="en-US" smtClean="0">
                <a:solidFill>
                  <a:srgbClr val="1D4940"/>
                </a:solidFill>
              </a:rPr>
              <a:pPr>
                <a:defRPr/>
              </a:pPr>
              <a:t>14</a:t>
            </a:fld>
            <a:endParaRPr lang="en-US" altLang="en-US">
              <a:solidFill>
                <a:srgbClr val="1D49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529714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6475" y="0"/>
            <a:ext cx="7635711" cy="685800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9E181E-A2EE-48E9-BD6A-CCE74578AC07}" type="slidenum">
              <a:rPr lang="en-US" altLang="en-US" smtClean="0">
                <a:solidFill>
                  <a:srgbClr val="1D4940"/>
                </a:solidFill>
              </a:rPr>
              <a:pPr>
                <a:defRPr/>
              </a:pPr>
              <a:t>15</a:t>
            </a:fld>
            <a:endParaRPr lang="en-US" altLang="en-US">
              <a:solidFill>
                <a:srgbClr val="1D49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572001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43"/>
          <p:cNvSpPr>
            <a:spLocks noChangeArrowheads="1"/>
          </p:cNvSpPr>
          <p:nvPr/>
        </p:nvSpPr>
        <p:spPr bwMode="auto">
          <a:xfrm>
            <a:off x="2436812" y="152401"/>
            <a:ext cx="7391400" cy="5635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66CC"/>
              </a:buClr>
              <a:buFont typeface="Wingdings" panose="05000000000000000000" pitchFamily="2" charset="2"/>
              <a:buChar char="v"/>
              <a:defRPr sz="3200">
                <a:solidFill>
                  <a:srgbClr val="0066CC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CC"/>
              </a:buClr>
              <a:buFont typeface="Wingdings" panose="05000000000000000000" pitchFamily="2" charset="2"/>
              <a:buChar char="§"/>
              <a:defRPr sz="2800">
                <a:solidFill>
                  <a:srgbClr val="0066C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66CC"/>
              </a:buClr>
              <a:buChar char="•"/>
              <a:defRPr sz="2400">
                <a:solidFill>
                  <a:srgbClr val="0066CC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66CC"/>
              </a:buClr>
              <a:buChar char="–"/>
              <a:defRPr sz="2000">
                <a:solidFill>
                  <a:srgbClr val="0066C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66CC"/>
              </a:buClr>
              <a:buChar char="»"/>
              <a:defRPr sz="2000">
                <a:solidFill>
                  <a:srgbClr val="0066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»"/>
              <a:defRPr sz="2000">
                <a:solidFill>
                  <a:srgbClr val="0066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»"/>
              <a:defRPr sz="2000">
                <a:solidFill>
                  <a:srgbClr val="0066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»"/>
              <a:defRPr sz="2000">
                <a:solidFill>
                  <a:srgbClr val="0066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»"/>
              <a:defRPr sz="2000">
                <a:solidFill>
                  <a:srgbClr val="0066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4000" b="1">
                <a:solidFill>
                  <a:srgbClr val="FF3300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Hằng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3237" y="1125538"/>
            <a:ext cx="4114800" cy="2857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3502026" y="4438650"/>
            <a:ext cx="5329237" cy="1200150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hangingPunct="1">
              <a:defRPr/>
            </a:pPr>
            <a:r>
              <a:rPr lang="en-US" b="1">
                <a:solidFill>
                  <a:srgbClr val="FF6600"/>
                </a:solidFill>
              </a:rPr>
              <a:t>Kết quả chạy chương trình:</a:t>
            </a:r>
          </a:p>
          <a:p>
            <a:pPr eaLnBrk="1" hangingPunct="1">
              <a:defRPr/>
            </a:pPr>
            <a:r>
              <a:rPr lang="en-US" b="1">
                <a:solidFill>
                  <a:srgbClr val="4D4D4D"/>
                </a:solidFill>
              </a:rPr>
              <a:t>Nhap ban kinh r=7</a:t>
            </a:r>
          </a:p>
          <a:p>
            <a:pPr eaLnBrk="1" hangingPunct="1">
              <a:defRPr/>
            </a:pPr>
            <a:r>
              <a:rPr lang="en-US" b="1">
                <a:solidFill>
                  <a:srgbClr val="4D4D4D"/>
                </a:solidFill>
              </a:rPr>
              <a:t>Chu vi=43.96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8887" y="1158875"/>
            <a:ext cx="4076700" cy="28003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9E181E-A2EE-48E9-BD6A-CCE74578AC07}" type="slidenum">
              <a:rPr lang="en-US" altLang="en-US" smtClean="0">
                <a:solidFill>
                  <a:srgbClr val="1D4940"/>
                </a:solidFill>
              </a:rPr>
              <a:pPr>
                <a:defRPr/>
              </a:pPr>
              <a:t>16</a:t>
            </a:fld>
            <a:endParaRPr lang="en-US" altLang="en-US">
              <a:solidFill>
                <a:srgbClr val="1D49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0764147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43"/>
          <p:cNvSpPr>
            <a:spLocks noChangeArrowheads="1"/>
          </p:cNvSpPr>
          <p:nvPr/>
        </p:nvSpPr>
        <p:spPr bwMode="auto">
          <a:xfrm>
            <a:off x="2436812" y="152401"/>
            <a:ext cx="7391400" cy="5635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66CC"/>
              </a:buClr>
              <a:buFont typeface="Wingdings" panose="05000000000000000000" pitchFamily="2" charset="2"/>
              <a:buChar char="v"/>
              <a:defRPr sz="3200">
                <a:solidFill>
                  <a:srgbClr val="0066CC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CC"/>
              </a:buClr>
              <a:buFont typeface="Wingdings" panose="05000000000000000000" pitchFamily="2" charset="2"/>
              <a:buChar char="§"/>
              <a:defRPr sz="2800">
                <a:solidFill>
                  <a:srgbClr val="0066C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66CC"/>
              </a:buClr>
              <a:buChar char="•"/>
              <a:defRPr sz="2400">
                <a:solidFill>
                  <a:srgbClr val="0066CC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66CC"/>
              </a:buClr>
              <a:buChar char="–"/>
              <a:defRPr sz="2000">
                <a:solidFill>
                  <a:srgbClr val="0066C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66CC"/>
              </a:buClr>
              <a:buChar char="»"/>
              <a:defRPr sz="2000">
                <a:solidFill>
                  <a:srgbClr val="0066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»"/>
              <a:defRPr sz="2000">
                <a:solidFill>
                  <a:srgbClr val="0066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»"/>
              <a:defRPr sz="2000">
                <a:solidFill>
                  <a:srgbClr val="0066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»"/>
              <a:defRPr sz="2000">
                <a:solidFill>
                  <a:srgbClr val="0066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»"/>
              <a:defRPr sz="2000">
                <a:solidFill>
                  <a:srgbClr val="0066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4000" b="1">
                <a:solidFill>
                  <a:srgbClr val="FF3300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Các kiểu dữ liệu cơ sở</a:t>
            </a:r>
          </a:p>
        </p:txBody>
      </p:sp>
      <p:sp>
        <p:nvSpPr>
          <p:cNvPr id="17" name="Text Box 23"/>
          <p:cNvSpPr txBox="1">
            <a:spLocks noChangeArrowheads="1"/>
          </p:cNvSpPr>
          <p:nvPr/>
        </p:nvSpPr>
        <p:spPr bwMode="auto">
          <a:xfrm>
            <a:off x="1979612" y="838200"/>
            <a:ext cx="8458200" cy="1754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sz="3600">
                <a:solidFill>
                  <a:srgbClr val="0000FF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Kiểu số nguyên có dấu:</a:t>
            </a:r>
          </a:p>
          <a:p>
            <a:pPr marL="571500" indent="-571500">
              <a:buFont typeface="Wingdings" panose="05000000000000000000" pitchFamily="2" charset="2"/>
              <a:buChar char="§"/>
              <a:defRPr/>
            </a:pPr>
            <a:r>
              <a:rPr lang="pt-BR" sz="360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n bit có dấu: –2</a:t>
            </a:r>
            <a:r>
              <a:rPr lang="pt-BR" sz="3600" baseline="3000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n – 1</a:t>
            </a:r>
            <a:r>
              <a:rPr lang="pt-BR" sz="360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 … +2</a:t>
            </a:r>
            <a:r>
              <a:rPr lang="pt-BR" sz="3600" baseline="3000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n – 1</a:t>
            </a:r>
            <a:r>
              <a:rPr lang="pt-BR" sz="360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 – 1</a:t>
            </a:r>
          </a:p>
          <a:p>
            <a:pPr>
              <a:defRPr/>
            </a:pPr>
            <a:endParaRPr lang="en-US" sz="3600">
              <a:solidFill>
                <a:schemeClr val="tx1">
                  <a:lumMod val="50000"/>
                </a:schemeClr>
              </a:solidFill>
              <a:latin typeface="Calibri" panose="020F0502020204030204" pitchFamily="34" charset="0"/>
              <a:ea typeface="Tahoma" panose="020B060403050404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979612" y="2286001"/>
          <a:ext cx="8229600" cy="2494033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723734"/>
                <a:gridCol w="1977472"/>
                <a:gridCol w="4528394"/>
              </a:tblGrid>
              <a:tr h="370793">
                <a:tc>
                  <a:txBody>
                    <a:bodyPr/>
                    <a:lstStyle/>
                    <a:p>
                      <a:pPr algn="ctr"/>
                      <a:r>
                        <a:rPr lang="en-US" sz="1800" smtClean="0"/>
                        <a:t>Kiểu</a:t>
                      </a:r>
                      <a:r>
                        <a:rPr lang="en-US" sz="1800" baseline="0" smtClean="0"/>
                        <a:t> (Type)</a:t>
                      </a:r>
                      <a:endParaRPr lang="en-US" sz="180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mtClean="0"/>
                        <a:t>Độ</a:t>
                      </a:r>
                      <a:r>
                        <a:rPr lang="en-US" sz="1800" baseline="0" smtClean="0"/>
                        <a:t> lớn (Byte)</a:t>
                      </a:r>
                      <a:endParaRPr lang="en-US" sz="180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mtClean="0"/>
                        <a:t>Miền</a:t>
                      </a:r>
                      <a:r>
                        <a:rPr lang="en-US" sz="1800" baseline="0" smtClean="0"/>
                        <a:t> giá trị (Range)</a:t>
                      </a:r>
                      <a:endParaRPr lang="en-US" sz="1800"/>
                    </a:p>
                  </a:txBody>
                  <a:tcPr marT="45714" marB="45714"/>
                </a:tc>
              </a:tr>
              <a:tr h="370793">
                <a:tc>
                  <a:txBody>
                    <a:bodyPr/>
                    <a:lstStyle/>
                    <a:p>
                      <a:pPr algn="ctr"/>
                      <a:r>
                        <a:rPr lang="en-US" sz="1800" b="1" smtClean="0"/>
                        <a:t>char</a:t>
                      </a:r>
                      <a:endParaRPr lang="en-US" sz="1800" b="1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mtClean="0"/>
                        <a:t>1</a:t>
                      </a:r>
                      <a:endParaRPr lang="en-US" sz="180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1800" smtClean="0"/>
                        <a:t>-128...127</a:t>
                      </a:r>
                      <a:endParaRPr lang="en-US" sz="1800"/>
                    </a:p>
                  </a:txBody>
                  <a:tcPr marT="45714" marB="45714"/>
                </a:tc>
              </a:tr>
              <a:tr h="370793">
                <a:tc>
                  <a:txBody>
                    <a:bodyPr/>
                    <a:lstStyle/>
                    <a:p>
                      <a:pPr algn="ctr"/>
                      <a:r>
                        <a:rPr lang="en-US" sz="1800" b="1" smtClean="0"/>
                        <a:t>short</a:t>
                      </a:r>
                      <a:endParaRPr lang="en-US" sz="1800" b="1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mtClean="0"/>
                        <a:t>2</a:t>
                      </a:r>
                      <a:endParaRPr lang="en-US" sz="180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–32,768 … +32,767 </a:t>
                      </a:r>
                    </a:p>
                  </a:txBody>
                  <a:tcPr marT="45714" marB="45714"/>
                </a:tc>
              </a:tr>
              <a:tr h="370793">
                <a:tc>
                  <a:txBody>
                    <a:bodyPr/>
                    <a:lstStyle/>
                    <a:p>
                      <a:pPr algn="ctr"/>
                      <a:r>
                        <a:rPr lang="en-US" sz="1800" b="1" smtClean="0"/>
                        <a:t>int</a:t>
                      </a:r>
                      <a:endParaRPr lang="en-US" sz="1800" b="1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mtClean="0"/>
                        <a:t>4</a:t>
                      </a:r>
                      <a:endParaRPr lang="en-US" sz="180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–2,147,483,648 … +2,147,483,647</a:t>
                      </a:r>
                      <a:endParaRPr lang="en-US" sz="1800"/>
                    </a:p>
                  </a:txBody>
                  <a:tcPr marT="45714" marB="45714"/>
                </a:tc>
              </a:tr>
              <a:tr h="370793">
                <a:tc>
                  <a:txBody>
                    <a:bodyPr/>
                    <a:lstStyle/>
                    <a:p>
                      <a:pPr algn="ctr"/>
                      <a:r>
                        <a:rPr lang="en-US" sz="1800" b="1" smtClean="0"/>
                        <a:t>long</a:t>
                      </a:r>
                      <a:endParaRPr lang="en-US" sz="1800" b="1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mtClean="0"/>
                        <a:t>4</a:t>
                      </a:r>
                      <a:endParaRPr lang="en-US" sz="180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–2,147,483,648 … +2,147,483,647 	</a:t>
                      </a:r>
                    </a:p>
                  </a:txBody>
                  <a:tcPr marT="45714" marB="45714"/>
                </a:tc>
              </a:tr>
              <a:tr h="639999">
                <a:tc>
                  <a:txBody>
                    <a:bodyPr/>
                    <a:lstStyle/>
                    <a:p>
                      <a:pPr algn="ctr"/>
                      <a:r>
                        <a:rPr lang="en-US" sz="1800" b="1" smtClean="0"/>
                        <a:t>long long</a:t>
                      </a:r>
                      <a:endParaRPr lang="en-US" sz="1800" b="1"/>
                    </a:p>
                  </a:txBody>
                  <a:tcPr marT="45714" marB="45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mtClean="0"/>
                        <a:t>8</a:t>
                      </a:r>
                      <a:endParaRPr lang="en-US" sz="1800"/>
                    </a:p>
                  </a:txBody>
                  <a:tcPr marT="45714" marB="45714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-9,223,372,036,854,775,808 ...</a:t>
                      </a:r>
                      <a:r>
                        <a:rPr lang="en-US" sz="1800" b="0" i="0" kern="1200" baseline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9,223,372,036,854,775,807</a:t>
                      </a:r>
                      <a:endParaRPr lang="en-US" sz="1800" b="0" i="0" u="none" strike="noStrike" kern="1200" baseline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14" marB="45714" anchor="ctr"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9E181E-A2EE-48E9-BD6A-CCE74578AC07}" type="slidenum">
              <a:rPr lang="en-US" altLang="en-US" smtClean="0">
                <a:solidFill>
                  <a:srgbClr val="1D4940"/>
                </a:solidFill>
              </a:rPr>
              <a:pPr>
                <a:defRPr/>
              </a:pPr>
              <a:t>17</a:t>
            </a:fld>
            <a:endParaRPr lang="en-US" altLang="en-US">
              <a:solidFill>
                <a:srgbClr val="1D49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9057747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43"/>
          <p:cNvSpPr>
            <a:spLocks noChangeArrowheads="1"/>
          </p:cNvSpPr>
          <p:nvPr/>
        </p:nvSpPr>
        <p:spPr bwMode="auto">
          <a:xfrm>
            <a:off x="2436812" y="152401"/>
            <a:ext cx="7391400" cy="5635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66CC"/>
              </a:buClr>
              <a:buFont typeface="Wingdings" panose="05000000000000000000" pitchFamily="2" charset="2"/>
              <a:buChar char="v"/>
              <a:defRPr sz="3200">
                <a:solidFill>
                  <a:srgbClr val="0066CC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CC"/>
              </a:buClr>
              <a:buFont typeface="Wingdings" panose="05000000000000000000" pitchFamily="2" charset="2"/>
              <a:buChar char="§"/>
              <a:defRPr sz="2800">
                <a:solidFill>
                  <a:srgbClr val="0066C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66CC"/>
              </a:buClr>
              <a:buChar char="•"/>
              <a:defRPr sz="2400">
                <a:solidFill>
                  <a:srgbClr val="0066CC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66CC"/>
              </a:buClr>
              <a:buChar char="–"/>
              <a:defRPr sz="2000">
                <a:solidFill>
                  <a:srgbClr val="0066C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66CC"/>
              </a:buClr>
              <a:buChar char="»"/>
              <a:defRPr sz="2000">
                <a:solidFill>
                  <a:srgbClr val="0066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»"/>
              <a:defRPr sz="2000">
                <a:solidFill>
                  <a:srgbClr val="0066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»"/>
              <a:defRPr sz="2000">
                <a:solidFill>
                  <a:srgbClr val="0066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»"/>
              <a:defRPr sz="2000">
                <a:solidFill>
                  <a:srgbClr val="0066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»"/>
              <a:defRPr sz="2000">
                <a:solidFill>
                  <a:srgbClr val="0066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4000" b="1">
                <a:solidFill>
                  <a:srgbClr val="FF3300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Các kiểu dữ liệu cơ sở</a:t>
            </a:r>
          </a:p>
        </p:txBody>
      </p:sp>
      <p:sp>
        <p:nvSpPr>
          <p:cNvPr id="17" name="Text Box 23"/>
          <p:cNvSpPr txBox="1">
            <a:spLocks noChangeArrowheads="1"/>
          </p:cNvSpPr>
          <p:nvPr/>
        </p:nvSpPr>
        <p:spPr bwMode="auto">
          <a:xfrm>
            <a:off x="1979612" y="838200"/>
            <a:ext cx="8458200" cy="1754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sz="3600">
                <a:solidFill>
                  <a:srgbClr val="0000FF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Kiểu số nguyên không dấu:</a:t>
            </a:r>
          </a:p>
          <a:p>
            <a:pPr marL="571500" indent="-571500">
              <a:buFont typeface="Wingdings" panose="05000000000000000000" pitchFamily="2" charset="2"/>
              <a:buChar char="§"/>
              <a:defRPr/>
            </a:pPr>
            <a:r>
              <a:rPr lang="pt-BR" sz="360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n bit không dấu: 0 … 2</a:t>
            </a:r>
            <a:r>
              <a:rPr lang="pt-BR" sz="3600" baseline="3000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n</a:t>
            </a:r>
            <a:r>
              <a:rPr lang="pt-BR" sz="360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 – 1</a:t>
            </a:r>
          </a:p>
          <a:p>
            <a:pPr>
              <a:defRPr/>
            </a:pPr>
            <a:endParaRPr lang="en-US" sz="3600">
              <a:solidFill>
                <a:schemeClr val="tx1">
                  <a:lumMod val="50000"/>
                </a:schemeClr>
              </a:solidFill>
              <a:latin typeface="Calibri" panose="020F0502020204030204" pitchFamily="34" charset="0"/>
              <a:ea typeface="Tahoma" panose="020B060403050404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827213" y="2286000"/>
          <a:ext cx="8635999" cy="2225676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354483"/>
                <a:gridCol w="2409287"/>
                <a:gridCol w="3872229"/>
              </a:tblGrid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800" smtClean="0"/>
                        <a:t>Kiểu</a:t>
                      </a:r>
                      <a:r>
                        <a:rPr lang="en-US" sz="1800" baseline="0" smtClean="0"/>
                        <a:t> (Type)</a:t>
                      </a:r>
                      <a:endParaRPr lang="en-US" sz="1800"/>
                    </a:p>
                  </a:txBody>
                  <a:tcPr marL="91436" marR="91436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mtClean="0"/>
                        <a:t>Độ</a:t>
                      </a:r>
                      <a:r>
                        <a:rPr lang="en-US" sz="1800" baseline="0" smtClean="0"/>
                        <a:t> lớn (Byte)</a:t>
                      </a:r>
                      <a:endParaRPr lang="en-US" sz="1800"/>
                    </a:p>
                  </a:txBody>
                  <a:tcPr marL="91436" marR="91436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mtClean="0"/>
                        <a:t>Miền</a:t>
                      </a:r>
                      <a:r>
                        <a:rPr lang="en-US" sz="1800" baseline="0" smtClean="0"/>
                        <a:t> giá trị (Range)</a:t>
                      </a:r>
                      <a:endParaRPr lang="en-US" sz="1800"/>
                    </a:p>
                  </a:txBody>
                  <a:tcPr marL="91436" marR="91436" marT="45733" marB="45733"/>
                </a:tc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800" b="1" smtClean="0"/>
                        <a:t>unsigned char</a:t>
                      </a:r>
                      <a:endParaRPr lang="en-US" sz="1800" b="1"/>
                    </a:p>
                  </a:txBody>
                  <a:tcPr marL="91436" marR="91436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mtClean="0"/>
                        <a:t>1</a:t>
                      </a:r>
                      <a:endParaRPr lang="en-US" sz="1800"/>
                    </a:p>
                  </a:txBody>
                  <a:tcPr marL="91436" marR="91436" marT="45733" marB="45733"/>
                </a:tc>
                <a:tc>
                  <a:txBody>
                    <a:bodyPr/>
                    <a:lstStyle/>
                    <a:p>
                      <a:r>
                        <a:rPr lang="en-US" sz="1800" smtClean="0"/>
                        <a:t>0...255</a:t>
                      </a:r>
                      <a:endParaRPr lang="en-US" sz="1800"/>
                    </a:p>
                  </a:txBody>
                  <a:tcPr marL="91436" marR="91436" marT="45733" marB="45733"/>
                </a:tc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800" b="1" smtClean="0"/>
                        <a:t>unsigned short</a:t>
                      </a:r>
                      <a:endParaRPr lang="en-US" sz="1800" b="1"/>
                    </a:p>
                  </a:txBody>
                  <a:tcPr marL="91436" marR="91436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mtClean="0"/>
                        <a:t>2</a:t>
                      </a:r>
                      <a:endParaRPr lang="en-US" sz="1800"/>
                    </a:p>
                  </a:txBody>
                  <a:tcPr marL="91436" marR="91436" marT="45733" marB="45733"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 … 65,535 	</a:t>
                      </a:r>
                    </a:p>
                  </a:txBody>
                  <a:tcPr marL="91436" marR="91436" marT="45733" marB="45733"/>
                </a:tc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800" b="1" smtClean="0"/>
                        <a:t>unsigned int</a:t>
                      </a:r>
                      <a:endParaRPr lang="en-US" sz="1800" b="1"/>
                    </a:p>
                  </a:txBody>
                  <a:tcPr marL="91436" marR="91436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mtClean="0"/>
                        <a:t>4</a:t>
                      </a:r>
                      <a:endParaRPr lang="en-US" sz="1800"/>
                    </a:p>
                  </a:txBody>
                  <a:tcPr marL="91436" marR="91436" marT="45733" marB="45733"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 … 4,294,967,295 	</a:t>
                      </a:r>
                    </a:p>
                  </a:txBody>
                  <a:tcPr marL="91436" marR="91436" marT="45733" marB="45733"/>
                </a:tc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800" b="1" smtClean="0"/>
                        <a:t>unsigned long</a:t>
                      </a:r>
                      <a:endParaRPr lang="en-US" sz="1800" b="1"/>
                    </a:p>
                  </a:txBody>
                  <a:tcPr marL="91436" marR="91436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mtClean="0"/>
                        <a:t>4</a:t>
                      </a:r>
                      <a:endParaRPr lang="en-US" sz="1800"/>
                    </a:p>
                  </a:txBody>
                  <a:tcPr marL="91436" marR="91436" marT="45733" marB="45733"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 … 4,294,967,295 		</a:t>
                      </a:r>
                    </a:p>
                  </a:txBody>
                  <a:tcPr marL="91436" marR="91436" marT="45733" marB="45733"/>
                </a:tc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800" b="1" smtClean="0"/>
                        <a:t>unsigned long long</a:t>
                      </a:r>
                      <a:endParaRPr lang="en-US" sz="1800" b="1"/>
                    </a:p>
                  </a:txBody>
                  <a:tcPr marL="91436" marR="91436" marT="45733" marB="4573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mtClean="0"/>
                        <a:t>8</a:t>
                      </a:r>
                      <a:endParaRPr lang="en-US" sz="1800"/>
                    </a:p>
                  </a:txBody>
                  <a:tcPr marL="91436" marR="91436" marT="45733" marB="45733" anchor="ctr"/>
                </a:tc>
                <a:tc>
                  <a:txBody>
                    <a:bodyPr/>
                    <a:lstStyle/>
                    <a:p>
                      <a:r>
                        <a:rPr 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0 ... 18,446,744,073,709,551,615</a:t>
                      </a:r>
                      <a:endParaRPr lang="en-US" sz="1800" b="0" i="0" u="none" strike="noStrike" kern="1200" baseline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 marT="45733" marB="45733"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9E181E-A2EE-48E9-BD6A-CCE74578AC07}" type="slidenum">
              <a:rPr lang="en-US" altLang="en-US" smtClean="0">
                <a:solidFill>
                  <a:srgbClr val="1D4940"/>
                </a:solidFill>
              </a:rPr>
              <a:pPr>
                <a:defRPr/>
              </a:pPr>
              <a:t>18</a:t>
            </a:fld>
            <a:endParaRPr lang="en-US" altLang="en-US">
              <a:solidFill>
                <a:srgbClr val="1D49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562194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43"/>
          <p:cNvSpPr>
            <a:spLocks noChangeArrowheads="1"/>
          </p:cNvSpPr>
          <p:nvPr/>
        </p:nvSpPr>
        <p:spPr bwMode="auto">
          <a:xfrm>
            <a:off x="2436812" y="152401"/>
            <a:ext cx="7391400" cy="5635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66CC"/>
              </a:buClr>
              <a:buFont typeface="Wingdings" panose="05000000000000000000" pitchFamily="2" charset="2"/>
              <a:buChar char="v"/>
              <a:defRPr sz="3200">
                <a:solidFill>
                  <a:srgbClr val="0066CC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CC"/>
              </a:buClr>
              <a:buFont typeface="Wingdings" panose="05000000000000000000" pitchFamily="2" charset="2"/>
              <a:buChar char="§"/>
              <a:defRPr sz="2800">
                <a:solidFill>
                  <a:srgbClr val="0066C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66CC"/>
              </a:buClr>
              <a:buChar char="•"/>
              <a:defRPr sz="2400">
                <a:solidFill>
                  <a:srgbClr val="0066CC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66CC"/>
              </a:buClr>
              <a:buChar char="–"/>
              <a:defRPr sz="2000">
                <a:solidFill>
                  <a:srgbClr val="0066C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66CC"/>
              </a:buClr>
              <a:buChar char="»"/>
              <a:defRPr sz="2000">
                <a:solidFill>
                  <a:srgbClr val="0066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»"/>
              <a:defRPr sz="2000">
                <a:solidFill>
                  <a:srgbClr val="0066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»"/>
              <a:defRPr sz="2000">
                <a:solidFill>
                  <a:srgbClr val="0066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»"/>
              <a:defRPr sz="2000">
                <a:solidFill>
                  <a:srgbClr val="0066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»"/>
              <a:defRPr sz="2000">
                <a:solidFill>
                  <a:srgbClr val="0066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4000" b="1">
                <a:solidFill>
                  <a:srgbClr val="FF3300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Các kiểu dữ liệu cơ sở</a:t>
            </a:r>
          </a:p>
        </p:txBody>
      </p:sp>
      <p:sp>
        <p:nvSpPr>
          <p:cNvPr id="17" name="Text Box 23"/>
          <p:cNvSpPr txBox="1">
            <a:spLocks noChangeArrowheads="1"/>
          </p:cNvSpPr>
          <p:nvPr/>
        </p:nvSpPr>
        <p:spPr bwMode="auto">
          <a:xfrm>
            <a:off x="1979612" y="838200"/>
            <a:ext cx="8458200" cy="1754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sz="3600">
                <a:solidFill>
                  <a:srgbClr val="0000FF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Kiểu số thực:</a:t>
            </a:r>
          </a:p>
          <a:p>
            <a:pPr marL="571500" indent="-571500">
              <a:buFont typeface="Wingdings" panose="05000000000000000000" pitchFamily="2" charset="2"/>
              <a:buChar char="§"/>
              <a:defRPr/>
            </a:pPr>
            <a:r>
              <a:rPr lang="pt-BR" sz="360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Ví dụ:  17.06 = 1.706*10</a:t>
            </a:r>
            <a:r>
              <a:rPr lang="pt-BR" sz="3600" baseline="3000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1</a:t>
            </a:r>
          </a:p>
          <a:p>
            <a:pPr>
              <a:defRPr/>
            </a:pPr>
            <a:endParaRPr lang="en-US" sz="3600">
              <a:solidFill>
                <a:schemeClr val="tx1">
                  <a:lumMod val="50000"/>
                </a:schemeClr>
              </a:solidFill>
              <a:latin typeface="Calibri" panose="020F0502020204030204" pitchFamily="34" charset="0"/>
              <a:ea typeface="Tahoma" panose="020B060403050404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827213" y="2286001"/>
          <a:ext cx="8635999" cy="1559295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354483"/>
                <a:gridCol w="2409287"/>
                <a:gridCol w="3872229"/>
              </a:tblGrid>
              <a:tr h="370689">
                <a:tc>
                  <a:txBody>
                    <a:bodyPr/>
                    <a:lstStyle/>
                    <a:p>
                      <a:pPr algn="ctr"/>
                      <a:r>
                        <a:rPr lang="en-US" sz="1800" smtClean="0"/>
                        <a:t>Kiểu</a:t>
                      </a:r>
                      <a:r>
                        <a:rPr lang="en-US" sz="1800" baseline="0" smtClean="0"/>
                        <a:t> (Type)</a:t>
                      </a:r>
                      <a:endParaRPr lang="en-US" sz="1800"/>
                    </a:p>
                  </a:txBody>
                  <a:tcPr marL="91436" marR="91436" marT="45701" marB="457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mtClean="0"/>
                        <a:t>Độ</a:t>
                      </a:r>
                      <a:r>
                        <a:rPr lang="en-US" sz="1800" baseline="0" smtClean="0"/>
                        <a:t> lớn (Byte)</a:t>
                      </a:r>
                      <a:endParaRPr lang="en-US" sz="1800"/>
                    </a:p>
                  </a:txBody>
                  <a:tcPr marL="91436" marR="91436" marT="45701" marB="457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mtClean="0"/>
                        <a:t>Miền</a:t>
                      </a:r>
                      <a:r>
                        <a:rPr lang="en-US" sz="1800" baseline="0" smtClean="0"/>
                        <a:t> giá trị (Range)</a:t>
                      </a:r>
                      <a:endParaRPr lang="en-US" sz="1800"/>
                    </a:p>
                  </a:txBody>
                  <a:tcPr marL="91436" marR="91436" marT="45701" marB="45701"/>
                </a:tc>
              </a:tr>
              <a:tr h="396079">
                <a:tc>
                  <a:txBody>
                    <a:bodyPr/>
                    <a:lstStyle/>
                    <a:p>
                      <a:pPr algn="ctr"/>
                      <a:r>
                        <a:rPr lang="en-US" sz="2000" b="1" smtClean="0"/>
                        <a:t>float</a:t>
                      </a:r>
                      <a:endParaRPr lang="en-US" sz="2000" b="1"/>
                    </a:p>
                  </a:txBody>
                  <a:tcPr marL="91436" marR="91436" marT="45701" marB="457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/>
                        <a:t>4</a:t>
                      </a:r>
                      <a:endParaRPr lang="en-US" sz="2000"/>
                    </a:p>
                  </a:txBody>
                  <a:tcPr marL="91436" marR="91436" marT="45701" marB="45701"/>
                </a:tc>
                <a:tc>
                  <a:txBody>
                    <a:bodyPr/>
                    <a:lstStyle/>
                    <a:p>
                      <a:r>
                        <a:rPr lang="en-US" sz="2000" b="0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3.4*10</a:t>
                      </a:r>
                      <a:r>
                        <a:rPr lang="en-US" sz="2000" b="0" i="0" u="none" strike="noStrike" kern="1200" baseline="300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–38</a:t>
                      </a:r>
                      <a:r>
                        <a:rPr lang="en-US" sz="2000" b="0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… 3.4*10</a:t>
                      </a:r>
                      <a:r>
                        <a:rPr lang="en-US" sz="2000" b="0" i="0" u="none" strike="noStrike" kern="1200" baseline="300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38</a:t>
                      </a:r>
                      <a:r>
                        <a:rPr lang="en-US" sz="2000" b="0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	</a:t>
                      </a:r>
                    </a:p>
                  </a:txBody>
                  <a:tcPr marL="91436" marR="91436" marT="45701" marB="45701"/>
                </a:tc>
              </a:tr>
              <a:tr h="396079">
                <a:tc>
                  <a:txBody>
                    <a:bodyPr/>
                    <a:lstStyle/>
                    <a:p>
                      <a:pPr algn="ctr"/>
                      <a:r>
                        <a:rPr lang="en-US" sz="2000" b="1" smtClean="0"/>
                        <a:t>double</a:t>
                      </a:r>
                      <a:endParaRPr lang="en-US" sz="2000" b="1"/>
                    </a:p>
                  </a:txBody>
                  <a:tcPr marL="91436" marR="91436" marT="45701" marB="457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/>
                        <a:t>8</a:t>
                      </a:r>
                      <a:endParaRPr lang="en-US" sz="2000"/>
                    </a:p>
                  </a:txBody>
                  <a:tcPr marL="91436" marR="91436" marT="45701" marB="45701"/>
                </a:tc>
                <a:tc>
                  <a:txBody>
                    <a:bodyPr/>
                    <a:lstStyle/>
                    <a:p>
                      <a:r>
                        <a:rPr lang="en-US" sz="2000" b="0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1.7*10</a:t>
                      </a:r>
                      <a:r>
                        <a:rPr lang="en-US" sz="2000" b="0" i="0" u="none" strike="noStrike" kern="1200" baseline="300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–308</a:t>
                      </a:r>
                      <a:r>
                        <a:rPr lang="en-US" sz="2000" b="0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… 1.7*10</a:t>
                      </a:r>
                      <a:r>
                        <a:rPr lang="en-US" sz="2000" b="0" i="0" u="none" strike="noStrike" kern="1200" baseline="300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308</a:t>
                      </a:r>
                      <a:r>
                        <a:rPr lang="en-US" sz="2000" b="0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		</a:t>
                      </a:r>
                    </a:p>
                  </a:txBody>
                  <a:tcPr marL="91436" marR="91436" marT="45701" marB="45701"/>
                </a:tc>
              </a:tr>
              <a:tr h="396079">
                <a:tc>
                  <a:txBody>
                    <a:bodyPr/>
                    <a:lstStyle/>
                    <a:p>
                      <a:pPr algn="ctr"/>
                      <a:r>
                        <a:rPr lang="en-US" sz="2000" b="1" smtClean="0"/>
                        <a:t>long double</a:t>
                      </a:r>
                      <a:endParaRPr lang="en-US" sz="2000" b="1"/>
                    </a:p>
                  </a:txBody>
                  <a:tcPr marL="91436" marR="91436" marT="45701" marB="457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/>
                        <a:t>10</a:t>
                      </a:r>
                      <a:endParaRPr lang="en-US" sz="2000"/>
                    </a:p>
                  </a:txBody>
                  <a:tcPr marL="91436" marR="91436" marT="45701" marB="45701"/>
                </a:tc>
                <a:tc>
                  <a:txBody>
                    <a:bodyPr/>
                    <a:lstStyle/>
                    <a:p>
                      <a:r>
                        <a:rPr lang="en-US" sz="20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3.4*10</a:t>
                      </a:r>
                      <a:r>
                        <a:rPr lang="en-US" sz="2000" b="0" i="0" kern="1200" baseline="300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-4932</a:t>
                      </a:r>
                      <a:r>
                        <a:rPr lang="en-US" sz="20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đến 1.1*10</a:t>
                      </a:r>
                      <a:r>
                        <a:rPr lang="en-US" sz="2000" b="0" i="0" kern="1200" baseline="300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4932</a:t>
                      </a:r>
                      <a:r>
                        <a:rPr lang="en-US" sz="2000" b="0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	</a:t>
                      </a:r>
                    </a:p>
                  </a:txBody>
                  <a:tcPr marL="91436" marR="91436" marT="45701" marB="45701"/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1903412" y="3981450"/>
            <a:ext cx="8610600" cy="1200150"/>
          </a:xfrm>
          <a:prstGeom prst="rect">
            <a:avLst/>
          </a:prstGeom>
        </p:spPr>
        <p:txBody>
          <a:bodyPr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  <a:defRPr/>
            </a:pPr>
            <a:r>
              <a:rPr lang="en-US" sz="360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float </a:t>
            </a:r>
            <a:r>
              <a:rPr lang="vi-VN" sz="360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chính xác đến 7 số lẻ.</a:t>
            </a:r>
          </a:p>
          <a:p>
            <a:pPr marL="571500" indent="-571500">
              <a:buFont typeface="Arial" panose="020B0604020202020204" pitchFamily="34" charset="0"/>
              <a:buChar char="•"/>
              <a:defRPr/>
            </a:pPr>
            <a:r>
              <a:rPr lang="en-US" sz="360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double</a:t>
            </a:r>
            <a:r>
              <a:rPr lang="vi-VN" sz="360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 chính xác đến 19 số lẻ.</a:t>
            </a:r>
            <a:endParaRPr lang="en-US" sz="3600">
              <a:solidFill>
                <a:schemeClr val="tx1">
                  <a:lumMod val="50000"/>
                </a:schemeClr>
              </a:solidFill>
              <a:latin typeface="Calibri" panose="020F0502020204030204" pitchFamily="34" charset="0"/>
              <a:ea typeface="Tahoma" panose="020B060403050404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9E181E-A2EE-48E9-BD6A-CCE74578AC07}" type="slidenum">
              <a:rPr lang="en-US" altLang="en-US" smtClean="0">
                <a:solidFill>
                  <a:srgbClr val="1D4940"/>
                </a:solidFill>
              </a:rPr>
              <a:pPr>
                <a:defRPr/>
              </a:pPr>
              <a:t>19</a:t>
            </a:fld>
            <a:endParaRPr lang="en-US" altLang="en-US">
              <a:solidFill>
                <a:srgbClr val="1D49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963669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/>
              <a:t>Cách tiếp </a:t>
            </a:r>
            <a:r>
              <a:rPr lang="en-US" sz="4800" b="1" smtClean="0"/>
              <a:t>cận</a:t>
            </a:r>
            <a:endParaRPr lang="en-US" sz="4800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5362" name="Picture 2" descr="Image result for programming quot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8883" y="1701797"/>
            <a:ext cx="9525000" cy="487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308343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43"/>
          <p:cNvSpPr>
            <a:spLocks noChangeArrowheads="1"/>
          </p:cNvSpPr>
          <p:nvPr/>
        </p:nvSpPr>
        <p:spPr bwMode="auto">
          <a:xfrm>
            <a:off x="2436812" y="152401"/>
            <a:ext cx="7391400" cy="5635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66CC"/>
              </a:buClr>
              <a:buFont typeface="Wingdings" panose="05000000000000000000" pitchFamily="2" charset="2"/>
              <a:buChar char="v"/>
              <a:defRPr sz="3200">
                <a:solidFill>
                  <a:srgbClr val="0066CC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CC"/>
              </a:buClr>
              <a:buFont typeface="Wingdings" panose="05000000000000000000" pitchFamily="2" charset="2"/>
              <a:buChar char="§"/>
              <a:defRPr sz="2800">
                <a:solidFill>
                  <a:srgbClr val="0066C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66CC"/>
              </a:buClr>
              <a:buChar char="•"/>
              <a:defRPr sz="2400">
                <a:solidFill>
                  <a:srgbClr val="0066CC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66CC"/>
              </a:buClr>
              <a:buChar char="–"/>
              <a:defRPr sz="2000">
                <a:solidFill>
                  <a:srgbClr val="0066C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66CC"/>
              </a:buClr>
              <a:buChar char="»"/>
              <a:defRPr sz="2000">
                <a:solidFill>
                  <a:srgbClr val="0066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»"/>
              <a:defRPr sz="2000">
                <a:solidFill>
                  <a:srgbClr val="0066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»"/>
              <a:defRPr sz="2000">
                <a:solidFill>
                  <a:srgbClr val="0066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»"/>
              <a:defRPr sz="2000">
                <a:solidFill>
                  <a:srgbClr val="0066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»"/>
              <a:defRPr sz="2000">
                <a:solidFill>
                  <a:srgbClr val="0066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4000" b="1">
                <a:solidFill>
                  <a:srgbClr val="FF3300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Các kiểu dữ liệu cơ sở</a:t>
            </a:r>
          </a:p>
        </p:txBody>
      </p:sp>
      <p:sp>
        <p:nvSpPr>
          <p:cNvPr id="17" name="Text Box 23"/>
          <p:cNvSpPr txBox="1">
            <a:spLocks noChangeArrowheads="1"/>
          </p:cNvSpPr>
          <p:nvPr/>
        </p:nvSpPr>
        <p:spPr bwMode="auto">
          <a:xfrm>
            <a:off x="1979612" y="838200"/>
            <a:ext cx="8458200" cy="157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66CC"/>
              </a:buClr>
              <a:buFont typeface="Wingdings" panose="05000000000000000000" pitchFamily="2" charset="2"/>
              <a:buChar char="v"/>
              <a:defRPr sz="3200">
                <a:solidFill>
                  <a:srgbClr val="0066CC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CC"/>
              </a:buClr>
              <a:buFont typeface="Wingdings" panose="05000000000000000000" pitchFamily="2" charset="2"/>
              <a:buChar char="§"/>
              <a:defRPr sz="2800">
                <a:solidFill>
                  <a:srgbClr val="0066C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66CC"/>
              </a:buClr>
              <a:buChar char="•"/>
              <a:defRPr sz="2400">
                <a:solidFill>
                  <a:srgbClr val="0066CC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66CC"/>
              </a:buClr>
              <a:buChar char="–"/>
              <a:defRPr sz="2000">
                <a:solidFill>
                  <a:srgbClr val="0066C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66CC"/>
              </a:buClr>
              <a:buChar char="»"/>
              <a:defRPr sz="2000">
                <a:solidFill>
                  <a:srgbClr val="0066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»"/>
              <a:defRPr sz="2000">
                <a:solidFill>
                  <a:srgbClr val="0066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»"/>
              <a:defRPr sz="2000">
                <a:solidFill>
                  <a:srgbClr val="0066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»"/>
              <a:defRPr sz="2000">
                <a:solidFill>
                  <a:srgbClr val="0066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»"/>
              <a:defRPr sz="2000">
                <a:solidFill>
                  <a:srgbClr val="0066CC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>
                <a:solidFill>
                  <a:srgbClr val="0000FF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Kiểu luận lý:</a:t>
            </a:r>
          </a:p>
          <a:p>
            <a:pPr>
              <a:spcBef>
                <a:spcPct val="0"/>
              </a:spcBef>
              <a:buClrTx/>
              <a:buFont typeface="Wingdings" panose="05000000000000000000" pitchFamily="2" charset="2"/>
              <a:buChar char="§"/>
            </a:pPr>
            <a:r>
              <a:rPr lang="it-IT" altLang="en-US">
                <a:solidFill>
                  <a:srgbClr val="000000"/>
                </a:solidFill>
                <a:ea typeface="Tahoma" panose="020B0604030504040204" pitchFamily="34" charset="0"/>
                <a:cs typeface="Calibri" panose="020F0502020204030204" pitchFamily="34" charset="0"/>
              </a:rPr>
              <a:t>false (sai): giá trị 0. </a:t>
            </a:r>
          </a:p>
          <a:p>
            <a:pPr>
              <a:spcBef>
                <a:spcPct val="0"/>
              </a:spcBef>
              <a:buClrTx/>
              <a:buFont typeface="Wingdings" panose="05000000000000000000" pitchFamily="2" charset="2"/>
              <a:buChar char="§"/>
            </a:pPr>
            <a:r>
              <a:rPr lang="vi-VN" altLang="en-US">
                <a:solidFill>
                  <a:srgbClr val="000000"/>
                </a:solidFill>
                <a:ea typeface="Tahoma" panose="020B0604030504040204" pitchFamily="34" charset="0"/>
                <a:cs typeface="Calibri" panose="020F0502020204030204" pitchFamily="34" charset="0"/>
              </a:rPr>
              <a:t>true (đúng): giá trị khác 0, thường là 1</a:t>
            </a:r>
            <a:endParaRPr lang="en-US" altLang="en-US">
              <a:solidFill>
                <a:srgbClr val="0E2520"/>
              </a:solidFill>
              <a:latin typeface="Calibri" panose="020F0502020204030204" pitchFamily="34" charset="0"/>
              <a:ea typeface="Tahoma" panose="020B060403050404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979612" y="2514600"/>
          <a:ext cx="8229600" cy="140204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723734"/>
                <a:gridCol w="1977472"/>
                <a:gridCol w="4528394"/>
              </a:tblGrid>
              <a:tr h="822774"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/>
                        <a:t>Kiểu</a:t>
                      </a:r>
                      <a:r>
                        <a:rPr lang="en-US" sz="2400" baseline="0" smtClean="0"/>
                        <a:t> (Type)</a:t>
                      </a:r>
                      <a:endParaRPr lang="en-US" sz="2400"/>
                    </a:p>
                  </a:txBody>
                  <a:tcPr marT="45710" marB="4571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/>
                        <a:t>Độ</a:t>
                      </a:r>
                      <a:r>
                        <a:rPr lang="en-US" sz="2400" baseline="0" smtClean="0"/>
                        <a:t> lớn (Byte)</a:t>
                      </a:r>
                      <a:endParaRPr lang="en-US" sz="2400"/>
                    </a:p>
                  </a:txBody>
                  <a:tcPr marT="45710" marB="4571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/>
                        <a:t>Miền</a:t>
                      </a:r>
                      <a:r>
                        <a:rPr lang="en-US" sz="2400" baseline="0" smtClean="0"/>
                        <a:t> giá trị (Range)</a:t>
                      </a:r>
                      <a:endParaRPr lang="en-US" sz="2400"/>
                    </a:p>
                  </a:txBody>
                  <a:tcPr marT="45710" marB="45710" anchor="ctr"/>
                </a:tc>
              </a:tr>
              <a:tr h="578989">
                <a:tc>
                  <a:txBody>
                    <a:bodyPr/>
                    <a:lstStyle/>
                    <a:p>
                      <a:pPr algn="ctr"/>
                      <a:r>
                        <a:rPr lang="en-US" sz="3200" b="1" smtClean="0"/>
                        <a:t>bool</a:t>
                      </a:r>
                      <a:endParaRPr lang="en-US" sz="3200" b="1"/>
                    </a:p>
                  </a:txBody>
                  <a:tcPr marT="45710" marB="4571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smtClean="0"/>
                        <a:t>1</a:t>
                      </a:r>
                      <a:endParaRPr lang="en-US" sz="3200"/>
                    </a:p>
                  </a:txBody>
                  <a:tcPr marT="45710" marB="45710"/>
                </a:tc>
                <a:tc>
                  <a:txBody>
                    <a:bodyPr/>
                    <a:lstStyle/>
                    <a:p>
                      <a:r>
                        <a:rPr lang="en-US" sz="3200" smtClean="0"/>
                        <a:t>0 và</a:t>
                      </a:r>
                      <a:r>
                        <a:rPr lang="en-US" sz="3200" baseline="0" smtClean="0"/>
                        <a:t> 1</a:t>
                      </a:r>
                      <a:endParaRPr lang="en-US" sz="3200"/>
                    </a:p>
                  </a:txBody>
                  <a:tcPr marT="45710" marB="45710"/>
                </a:tc>
              </a:tr>
            </a:tbl>
          </a:graphicData>
        </a:graphic>
      </p:graphicFrame>
      <p:sp>
        <p:nvSpPr>
          <p:cNvPr id="5" name="Text Box 23"/>
          <p:cNvSpPr txBox="1">
            <a:spLocks noChangeArrowheads="1"/>
          </p:cNvSpPr>
          <p:nvPr/>
        </p:nvSpPr>
        <p:spPr bwMode="auto">
          <a:xfrm>
            <a:off x="1979612" y="4068764"/>
            <a:ext cx="8458200" cy="1570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sz="3200">
                <a:solidFill>
                  <a:srgbClr val="00B050"/>
                </a:solidFill>
              </a:rPr>
              <a:t>Ví dụ</a:t>
            </a:r>
            <a:r>
              <a:rPr lang="en-US" sz="3200">
                <a:solidFill>
                  <a:srgbClr val="000000"/>
                </a:solidFill>
              </a:rPr>
              <a:t> </a:t>
            </a:r>
          </a:p>
          <a:p>
            <a:pPr marL="457200" indent="-457200">
              <a:buFont typeface="Wingdings" panose="05000000000000000000" pitchFamily="2" charset="2"/>
              <a:buChar char="§"/>
              <a:defRPr/>
            </a:pPr>
            <a:r>
              <a:rPr lang="da-DK" sz="3200">
                <a:solidFill>
                  <a:srgbClr val="000000"/>
                </a:solidFill>
              </a:rPr>
              <a:t>0 (false), 1 (true), 2 (true), 2.5 (true) </a:t>
            </a:r>
          </a:p>
          <a:p>
            <a:pPr marL="457200" indent="-457200">
              <a:buFont typeface="Wingdings" panose="05000000000000000000" pitchFamily="2" charset="2"/>
              <a:buChar char="§"/>
              <a:defRPr/>
            </a:pPr>
            <a:r>
              <a:rPr lang="da-DK" sz="3200">
                <a:solidFill>
                  <a:srgbClr val="000000"/>
                </a:solidFill>
              </a:rPr>
              <a:t>1 &gt; 2 (0, false), 1 &lt; 2 (1, true)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9E181E-A2EE-48E9-BD6A-CCE74578AC07}" type="slidenum">
              <a:rPr lang="en-US" altLang="en-US" smtClean="0">
                <a:solidFill>
                  <a:srgbClr val="1D4940"/>
                </a:solidFill>
              </a:rPr>
              <a:pPr>
                <a:defRPr/>
              </a:pPr>
              <a:t>20</a:t>
            </a:fld>
            <a:endParaRPr lang="en-US" altLang="en-US">
              <a:solidFill>
                <a:srgbClr val="1D49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5732104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43"/>
          <p:cNvSpPr>
            <a:spLocks noChangeArrowheads="1"/>
          </p:cNvSpPr>
          <p:nvPr/>
        </p:nvSpPr>
        <p:spPr bwMode="auto">
          <a:xfrm>
            <a:off x="2436812" y="152401"/>
            <a:ext cx="7391400" cy="5635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66CC"/>
              </a:buClr>
              <a:buFont typeface="Wingdings" panose="05000000000000000000" pitchFamily="2" charset="2"/>
              <a:buChar char="v"/>
              <a:defRPr sz="3200">
                <a:solidFill>
                  <a:srgbClr val="0066CC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CC"/>
              </a:buClr>
              <a:buFont typeface="Wingdings" panose="05000000000000000000" pitchFamily="2" charset="2"/>
              <a:buChar char="§"/>
              <a:defRPr sz="2800">
                <a:solidFill>
                  <a:srgbClr val="0066C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66CC"/>
              </a:buClr>
              <a:buChar char="•"/>
              <a:defRPr sz="2400">
                <a:solidFill>
                  <a:srgbClr val="0066CC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66CC"/>
              </a:buClr>
              <a:buChar char="–"/>
              <a:defRPr sz="2000">
                <a:solidFill>
                  <a:srgbClr val="0066C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66CC"/>
              </a:buClr>
              <a:buChar char="»"/>
              <a:defRPr sz="2000">
                <a:solidFill>
                  <a:srgbClr val="0066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»"/>
              <a:defRPr sz="2000">
                <a:solidFill>
                  <a:srgbClr val="0066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»"/>
              <a:defRPr sz="2000">
                <a:solidFill>
                  <a:srgbClr val="0066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»"/>
              <a:defRPr sz="2000">
                <a:solidFill>
                  <a:srgbClr val="0066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»"/>
              <a:defRPr sz="2000">
                <a:solidFill>
                  <a:srgbClr val="0066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4000" b="1">
                <a:solidFill>
                  <a:srgbClr val="FF3300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Các kiểu dữ liệu cơ sở</a:t>
            </a:r>
          </a:p>
        </p:txBody>
      </p:sp>
      <p:sp>
        <p:nvSpPr>
          <p:cNvPr id="17" name="Text Box 23"/>
          <p:cNvSpPr txBox="1">
            <a:spLocks noChangeArrowheads="1"/>
          </p:cNvSpPr>
          <p:nvPr/>
        </p:nvSpPr>
        <p:spPr bwMode="auto">
          <a:xfrm>
            <a:off x="1979612" y="838200"/>
            <a:ext cx="8458200" cy="157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66CC"/>
              </a:buClr>
              <a:buFont typeface="Wingdings" panose="05000000000000000000" pitchFamily="2" charset="2"/>
              <a:buChar char="v"/>
              <a:defRPr sz="3200">
                <a:solidFill>
                  <a:srgbClr val="0066CC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CC"/>
              </a:buClr>
              <a:buFont typeface="Wingdings" panose="05000000000000000000" pitchFamily="2" charset="2"/>
              <a:buChar char="§"/>
              <a:defRPr sz="2800">
                <a:solidFill>
                  <a:srgbClr val="0066C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66CC"/>
              </a:buClr>
              <a:buChar char="•"/>
              <a:defRPr sz="2400">
                <a:solidFill>
                  <a:srgbClr val="0066CC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66CC"/>
              </a:buClr>
              <a:buChar char="–"/>
              <a:defRPr sz="2000">
                <a:solidFill>
                  <a:srgbClr val="0066C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66CC"/>
              </a:buClr>
              <a:buChar char="»"/>
              <a:defRPr sz="2000">
                <a:solidFill>
                  <a:srgbClr val="0066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»"/>
              <a:defRPr sz="2000">
                <a:solidFill>
                  <a:srgbClr val="0066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»"/>
              <a:defRPr sz="2000">
                <a:solidFill>
                  <a:srgbClr val="0066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»"/>
              <a:defRPr sz="2000">
                <a:solidFill>
                  <a:srgbClr val="0066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»"/>
              <a:defRPr sz="2000">
                <a:solidFill>
                  <a:srgbClr val="0066CC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>
                <a:solidFill>
                  <a:srgbClr val="0000FF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Kiểu ký tự:</a:t>
            </a:r>
          </a:p>
          <a:p>
            <a:pPr>
              <a:spcBef>
                <a:spcPct val="0"/>
              </a:spcBef>
              <a:buClrTx/>
              <a:buFont typeface="Wingdings" panose="05000000000000000000" pitchFamily="2" charset="2"/>
              <a:buChar char="§"/>
            </a:pPr>
            <a:r>
              <a:rPr lang="en-US" altLang="en-US">
                <a:solidFill>
                  <a:srgbClr val="000000"/>
                </a:solidFill>
                <a:ea typeface="Tahoma" panose="020B0604030504040204" pitchFamily="34" charset="0"/>
                <a:cs typeface="Calibri" panose="020F0502020204030204" pitchFamily="34" charset="0"/>
              </a:rPr>
              <a:t>lưu mã ASCII của 256 ký tự</a:t>
            </a:r>
          </a:p>
          <a:p>
            <a:pPr>
              <a:spcBef>
                <a:spcPct val="0"/>
              </a:spcBef>
              <a:buClrTx/>
              <a:buFont typeface="Wingdings" panose="05000000000000000000" pitchFamily="2" charset="2"/>
              <a:buChar char="§"/>
            </a:pPr>
            <a:r>
              <a:rPr lang="en-US" altLang="en-US">
                <a:solidFill>
                  <a:srgbClr val="000000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gồm 2 loại có dấu và không dấu</a:t>
            </a:r>
            <a:endParaRPr lang="en-US" altLang="en-US">
              <a:solidFill>
                <a:srgbClr val="0E2520"/>
              </a:solidFill>
              <a:latin typeface="Calibri" panose="020F0502020204030204" pitchFamily="34" charset="0"/>
              <a:ea typeface="Tahoma" panose="020B060403050404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979612" y="2514600"/>
          <a:ext cx="8458200" cy="1616076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710098"/>
                <a:gridCol w="1747148"/>
                <a:gridCol w="4000954"/>
              </a:tblGrid>
              <a:tr h="701316"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/>
                        <a:t>Kiểu</a:t>
                      </a:r>
                      <a:r>
                        <a:rPr lang="en-US" sz="2000" baseline="0" smtClean="0"/>
                        <a:t> (Type)</a:t>
                      </a:r>
                      <a:endParaRPr lang="en-US" sz="2000"/>
                    </a:p>
                  </a:txBody>
                  <a:tcPr marT="45738" marB="457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/>
                        <a:t>Độ</a:t>
                      </a:r>
                      <a:r>
                        <a:rPr lang="en-US" sz="2000" baseline="0" smtClean="0"/>
                        <a:t> lớn (Byte)</a:t>
                      </a:r>
                      <a:endParaRPr lang="en-US" sz="2000"/>
                    </a:p>
                  </a:txBody>
                  <a:tcPr marT="45738" marB="457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/>
                        <a:t>Miền</a:t>
                      </a:r>
                      <a:r>
                        <a:rPr lang="en-US" sz="2000" baseline="0" smtClean="0"/>
                        <a:t> giá trị (Range)</a:t>
                      </a:r>
                      <a:endParaRPr lang="en-US" sz="2000"/>
                    </a:p>
                  </a:txBody>
                  <a:tcPr marT="45738" marB="45738" anchor="ctr"/>
                </a:tc>
              </a:tr>
              <a:tr h="457380">
                <a:tc>
                  <a:txBody>
                    <a:bodyPr/>
                    <a:lstStyle/>
                    <a:p>
                      <a:pPr algn="ctr"/>
                      <a:r>
                        <a:rPr lang="en-US" sz="2400" b="1" smtClean="0"/>
                        <a:t>char</a:t>
                      </a:r>
                      <a:endParaRPr lang="en-US" sz="2400" b="1"/>
                    </a:p>
                  </a:txBody>
                  <a:tcPr marT="45738" marB="457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/>
                        <a:t>1</a:t>
                      </a:r>
                      <a:endParaRPr lang="en-US" sz="2400"/>
                    </a:p>
                  </a:txBody>
                  <a:tcPr marT="45738" marB="45738"/>
                </a:tc>
                <a:tc>
                  <a:txBody>
                    <a:bodyPr/>
                    <a:lstStyle/>
                    <a:p>
                      <a:r>
                        <a:rPr lang="en-US" sz="2400" smtClean="0"/>
                        <a:t>-128...127</a:t>
                      </a:r>
                      <a:endParaRPr lang="en-US" sz="2400"/>
                    </a:p>
                  </a:txBody>
                  <a:tcPr marT="45738" marB="45738"/>
                </a:tc>
              </a:tr>
              <a:tr h="457380">
                <a:tc>
                  <a:txBody>
                    <a:bodyPr/>
                    <a:lstStyle/>
                    <a:p>
                      <a:pPr algn="ctr"/>
                      <a:r>
                        <a:rPr lang="en-US" sz="2400" b="1" smtClean="0"/>
                        <a:t>unsigned</a:t>
                      </a:r>
                      <a:r>
                        <a:rPr lang="en-US" sz="2400" b="1" baseline="0" smtClean="0"/>
                        <a:t> char</a:t>
                      </a:r>
                      <a:endParaRPr lang="en-US" sz="2400" b="1"/>
                    </a:p>
                  </a:txBody>
                  <a:tcPr marT="45738" marB="457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/>
                        <a:t>1</a:t>
                      </a:r>
                      <a:endParaRPr lang="en-US" sz="2400"/>
                    </a:p>
                  </a:txBody>
                  <a:tcPr marT="45738" marB="45738"/>
                </a:tc>
                <a:tc>
                  <a:txBody>
                    <a:bodyPr/>
                    <a:lstStyle/>
                    <a:p>
                      <a:r>
                        <a:rPr lang="en-US" sz="2400" smtClean="0"/>
                        <a:t>0...255</a:t>
                      </a:r>
                      <a:endParaRPr lang="en-US" sz="2400"/>
                    </a:p>
                  </a:txBody>
                  <a:tcPr marT="45738" marB="45738"/>
                </a:tc>
              </a:tr>
            </a:tbl>
          </a:graphicData>
        </a:graphic>
      </p:graphicFrame>
      <p:sp>
        <p:nvSpPr>
          <p:cNvPr id="5" name="Text Box 23"/>
          <p:cNvSpPr txBox="1">
            <a:spLocks noChangeArrowheads="1"/>
          </p:cNvSpPr>
          <p:nvPr/>
        </p:nvSpPr>
        <p:spPr bwMode="auto">
          <a:xfrm>
            <a:off x="1979612" y="4297364"/>
            <a:ext cx="8458200" cy="1570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sz="3200">
                <a:solidFill>
                  <a:srgbClr val="00B050"/>
                </a:solidFill>
              </a:rPr>
              <a:t>Ví dụ</a:t>
            </a:r>
            <a:r>
              <a:rPr lang="en-US" sz="3200">
                <a:solidFill>
                  <a:srgbClr val="000000"/>
                </a:solidFill>
              </a:rPr>
              <a:t> </a:t>
            </a:r>
          </a:p>
          <a:p>
            <a:pPr marL="457200" indent="-457200">
              <a:buFont typeface="Wingdings" panose="05000000000000000000" pitchFamily="2" charset="2"/>
              <a:buChar char="§"/>
              <a:defRPr/>
            </a:pPr>
            <a:r>
              <a:rPr lang="vi-VN" sz="3200">
                <a:solidFill>
                  <a:srgbClr val="000000"/>
                </a:solidFill>
              </a:rPr>
              <a:t>Lưu số 65 tương đương với ký tự </a:t>
            </a:r>
            <a:r>
              <a:rPr lang="en-US" sz="3200">
                <a:solidFill>
                  <a:srgbClr val="000000"/>
                </a:solidFill>
              </a:rPr>
              <a:t>‘</a:t>
            </a:r>
            <a:r>
              <a:rPr lang="vi-VN" sz="3200">
                <a:solidFill>
                  <a:srgbClr val="000000"/>
                </a:solidFill>
              </a:rPr>
              <a:t>A</a:t>
            </a:r>
            <a:r>
              <a:rPr lang="en-US" sz="3200">
                <a:solidFill>
                  <a:srgbClr val="000000"/>
                </a:solidFill>
              </a:rPr>
              <a:t>’</a:t>
            </a:r>
            <a:r>
              <a:rPr lang="vi-VN" sz="3200">
                <a:solidFill>
                  <a:srgbClr val="000000"/>
                </a:solidFill>
              </a:rPr>
              <a:t>…</a:t>
            </a:r>
          </a:p>
          <a:p>
            <a:pPr marL="457200" indent="-457200">
              <a:buFont typeface="Wingdings" panose="05000000000000000000" pitchFamily="2" charset="2"/>
              <a:buChar char="§"/>
              <a:defRPr/>
            </a:pPr>
            <a:r>
              <a:rPr lang="vi-VN" sz="3200">
                <a:solidFill>
                  <a:srgbClr val="000000"/>
                </a:solidFill>
              </a:rPr>
              <a:t>Lưu số 97 tương đương với ký tự </a:t>
            </a:r>
            <a:r>
              <a:rPr lang="en-US" sz="3200">
                <a:solidFill>
                  <a:srgbClr val="000000"/>
                </a:solidFill>
              </a:rPr>
              <a:t>‘</a:t>
            </a:r>
            <a:r>
              <a:rPr lang="vi-VN" sz="3200">
                <a:solidFill>
                  <a:srgbClr val="000000"/>
                </a:solidFill>
              </a:rPr>
              <a:t>a</a:t>
            </a:r>
            <a:r>
              <a:rPr lang="en-US" sz="3200">
                <a:solidFill>
                  <a:srgbClr val="000000"/>
                </a:solidFill>
              </a:rPr>
              <a:t>’</a:t>
            </a:r>
            <a:r>
              <a:rPr lang="vi-VN" sz="3200">
                <a:solidFill>
                  <a:srgbClr val="000000"/>
                </a:solidFill>
              </a:rPr>
              <a:t>.</a:t>
            </a:r>
            <a:r>
              <a:rPr lang="da-DK" sz="320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9E181E-A2EE-48E9-BD6A-CCE74578AC07}" type="slidenum">
              <a:rPr lang="en-US" altLang="en-US" smtClean="0">
                <a:solidFill>
                  <a:srgbClr val="1D4940"/>
                </a:solidFill>
              </a:rPr>
              <a:pPr>
                <a:defRPr/>
              </a:pPr>
              <a:t>21</a:t>
            </a:fld>
            <a:endParaRPr lang="en-US" altLang="en-US">
              <a:solidFill>
                <a:srgbClr val="1D49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841581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43"/>
          <p:cNvSpPr>
            <a:spLocks noChangeArrowheads="1"/>
          </p:cNvSpPr>
          <p:nvPr/>
        </p:nvSpPr>
        <p:spPr bwMode="auto">
          <a:xfrm>
            <a:off x="2436812" y="152401"/>
            <a:ext cx="7391400" cy="5635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66CC"/>
              </a:buClr>
              <a:buFont typeface="Wingdings" panose="05000000000000000000" pitchFamily="2" charset="2"/>
              <a:buChar char="v"/>
              <a:defRPr sz="3200">
                <a:solidFill>
                  <a:srgbClr val="0066CC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CC"/>
              </a:buClr>
              <a:buFont typeface="Wingdings" panose="05000000000000000000" pitchFamily="2" charset="2"/>
              <a:buChar char="§"/>
              <a:defRPr sz="2800">
                <a:solidFill>
                  <a:srgbClr val="0066C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66CC"/>
              </a:buClr>
              <a:buChar char="•"/>
              <a:defRPr sz="2400">
                <a:solidFill>
                  <a:srgbClr val="0066CC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66CC"/>
              </a:buClr>
              <a:buChar char="–"/>
              <a:defRPr sz="2000">
                <a:solidFill>
                  <a:srgbClr val="0066C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66CC"/>
              </a:buClr>
              <a:buChar char="»"/>
              <a:defRPr sz="2000">
                <a:solidFill>
                  <a:srgbClr val="0066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»"/>
              <a:defRPr sz="2000">
                <a:solidFill>
                  <a:srgbClr val="0066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»"/>
              <a:defRPr sz="2000">
                <a:solidFill>
                  <a:srgbClr val="0066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»"/>
              <a:defRPr sz="2000">
                <a:solidFill>
                  <a:srgbClr val="0066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»"/>
              <a:defRPr sz="2000">
                <a:solidFill>
                  <a:srgbClr val="0066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4000" b="1" smtClean="0">
                <a:solidFill>
                  <a:srgbClr val="FF3300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Ví Dụ</a:t>
            </a:r>
            <a:endParaRPr lang="en-US" altLang="en-US" sz="4000" b="1">
              <a:solidFill>
                <a:srgbClr val="FF3300"/>
              </a:solidFill>
              <a:latin typeface="Calibri" panose="020F0502020204030204" pitchFamily="34" charset="0"/>
              <a:ea typeface="Tahoma" panose="020B060403050404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Text Box 23"/>
          <p:cNvSpPr txBox="1">
            <a:spLocks noChangeArrowheads="1"/>
          </p:cNvSpPr>
          <p:nvPr/>
        </p:nvSpPr>
        <p:spPr bwMode="auto">
          <a:xfrm>
            <a:off x="1629916" y="1340768"/>
            <a:ext cx="8458200" cy="5016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66CC"/>
              </a:buClr>
              <a:buFont typeface="Wingdings" panose="05000000000000000000" pitchFamily="2" charset="2"/>
              <a:buChar char="v"/>
              <a:defRPr sz="3200">
                <a:solidFill>
                  <a:srgbClr val="0066CC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CC"/>
              </a:buClr>
              <a:buFont typeface="Wingdings" panose="05000000000000000000" pitchFamily="2" charset="2"/>
              <a:buChar char="§"/>
              <a:defRPr sz="2800">
                <a:solidFill>
                  <a:srgbClr val="0066C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66CC"/>
              </a:buClr>
              <a:buChar char="•"/>
              <a:defRPr sz="2400">
                <a:solidFill>
                  <a:srgbClr val="0066CC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66CC"/>
              </a:buClr>
              <a:buChar char="–"/>
              <a:defRPr sz="2000">
                <a:solidFill>
                  <a:srgbClr val="0066C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66CC"/>
              </a:buClr>
              <a:buChar char="»"/>
              <a:defRPr sz="2000">
                <a:solidFill>
                  <a:srgbClr val="0066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»"/>
              <a:defRPr sz="2000">
                <a:solidFill>
                  <a:srgbClr val="0066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»"/>
              <a:defRPr sz="2000">
                <a:solidFill>
                  <a:srgbClr val="0066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»"/>
              <a:defRPr sz="2000">
                <a:solidFill>
                  <a:srgbClr val="0066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»"/>
              <a:defRPr sz="2000">
                <a:solidFill>
                  <a:srgbClr val="0066CC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solidFill>
                  <a:srgbClr val="0E2520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#include &lt;iostream&gt;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solidFill>
                  <a:srgbClr val="0E2520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 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solidFill>
                  <a:srgbClr val="0E2520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int main()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solidFill>
                  <a:srgbClr val="0E2520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{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solidFill>
                  <a:srgbClr val="0E2520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    char ch1='a'; 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solidFill>
                  <a:srgbClr val="0E2520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    std::cout &lt;&lt; ch1&lt;&lt;"\n"; 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solidFill>
                  <a:srgbClr val="0E2520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 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solidFill>
                  <a:srgbClr val="0E2520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    char ch2=98; 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solidFill>
                  <a:srgbClr val="0E2520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    std::cout &lt;&lt; ch2&lt;&lt;"\n"; </a:t>
            </a:r>
            <a:endParaRPr lang="en-US" altLang="en-US" sz="2000" smtClean="0">
              <a:solidFill>
                <a:srgbClr val="0E2520"/>
              </a:solidFill>
              <a:latin typeface="Calibri" panose="020F0502020204030204" pitchFamily="34" charset="0"/>
              <a:ea typeface="Tahoma" panose="020B0604030504040204" pitchFamily="34" charset="0"/>
              <a:cs typeface="Calibri" panose="020F0502020204030204" pitchFamily="34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2000">
              <a:solidFill>
                <a:srgbClr val="0E2520"/>
              </a:solidFill>
              <a:latin typeface="Calibri" panose="020F0502020204030204" pitchFamily="34" charset="0"/>
              <a:ea typeface="Tahoma" panose="020B0604030504040204" pitchFamily="34" charset="0"/>
              <a:cs typeface="Calibri" panose="020F0502020204030204" pitchFamily="34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solidFill>
                  <a:srgbClr val="0E2520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    int i(ch1);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solidFill>
                  <a:srgbClr val="0E2520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    std::cout &lt;&lt; i&lt;&lt;"\n"; 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solidFill>
                  <a:srgbClr val="0E2520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 </a:t>
            </a:r>
            <a:endParaRPr lang="en-US" altLang="en-US" sz="2000" smtClean="0">
              <a:solidFill>
                <a:srgbClr val="0E2520"/>
              </a:solidFill>
              <a:latin typeface="Calibri" panose="020F0502020204030204" pitchFamily="34" charset="0"/>
              <a:ea typeface="Tahoma" panose="020B0604030504040204" pitchFamily="34" charset="0"/>
              <a:cs typeface="Calibri" panose="020F0502020204030204" pitchFamily="34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000" smtClean="0">
                <a:solidFill>
                  <a:srgbClr val="0E2520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   </a:t>
            </a:r>
            <a:r>
              <a:rPr lang="en-US" altLang="en-US" sz="2000">
                <a:solidFill>
                  <a:srgbClr val="0E2520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std::cout &lt;&lt; static_cast&lt;int&gt;(ch2) &lt;&lt; '\n';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solidFill>
                  <a:srgbClr val="0E2520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2000" smtClean="0">
                <a:solidFill>
                  <a:srgbClr val="0E2520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    </a:t>
            </a:r>
            <a:r>
              <a:rPr lang="en-US" altLang="en-US" sz="2000">
                <a:solidFill>
                  <a:srgbClr val="0E2520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return 0;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solidFill>
                  <a:srgbClr val="0E2520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9E181E-A2EE-48E9-BD6A-CCE74578AC07}" type="slidenum">
              <a:rPr lang="en-US" altLang="en-US" smtClean="0">
                <a:solidFill>
                  <a:srgbClr val="1D4940"/>
                </a:solidFill>
              </a:rPr>
              <a:pPr>
                <a:defRPr/>
              </a:pPr>
              <a:t>22</a:t>
            </a:fld>
            <a:endParaRPr lang="en-US" altLang="en-US">
              <a:solidFill>
                <a:srgbClr val="1D49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5262922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43"/>
          <p:cNvSpPr>
            <a:spLocks noChangeArrowheads="1"/>
          </p:cNvSpPr>
          <p:nvPr/>
        </p:nvSpPr>
        <p:spPr bwMode="auto">
          <a:xfrm>
            <a:off x="2436812" y="152401"/>
            <a:ext cx="7391400" cy="5635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66CC"/>
              </a:buClr>
              <a:buFont typeface="Wingdings" panose="05000000000000000000" pitchFamily="2" charset="2"/>
              <a:buChar char="v"/>
              <a:defRPr sz="3200">
                <a:solidFill>
                  <a:srgbClr val="0066CC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CC"/>
              </a:buClr>
              <a:buFont typeface="Wingdings" panose="05000000000000000000" pitchFamily="2" charset="2"/>
              <a:buChar char="§"/>
              <a:defRPr sz="2800">
                <a:solidFill>
                  <a:srgbClr val="0066C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66CC"/>
              </a:buClr>
              <a:buChar char="•"/>
              <a:defRPr sz="2400">
                <a:solidFill>
                  <a:srgbClr val="0066CC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66CC"/>
              </a:buClr>
              <a:buChar char="–"/>
              <a:defRPr sz="2000">
                <a:solidFill>
                  <a:srgbClr val="0066C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66CC"/>
              </a:buClr>
              <a:buChar char="»"/>
              <a:defRPr sz="2000">
                <a:solidFill>
                  <a:srgbClr val="0066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»"/>
              <a:defRPr sz="2000">
                <a:solidFill>
                  <a:srgbClr val="0066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»"/>
              <a:defRPr sz="2000">
                <a:solidFill>
                  <a:srgbClr val="0066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»"/>
              <a:defRPr sz="2000">
                <a:solidFill>
                  <a:srgbClr val="0066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»"/>
              <a:defRPr sz="2000">
                <a:solidFill>
                  <a:srgbClr val="0066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4000" b="1">
                <a:solidFill>
                  <a:srgbClr val="FF3300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Biểu thức</a:t>
            </a:r>
          </a:p>
        </p:txBody>
      </p:sp>
      <p:sp>
        <p:nvSpPr>
          <p:cNvPr id="4" name="Text Box 23"/>
          <p:cNvSpPr txBox="1">
            <a:spLocks noChangeArrowheads="1"/>
          </p:cNvSpPr>
          <p:nvPr/>
        </p:nvSpPr>
        <p:spPr bwMode="auto">
          <a:xfrm>
            <a:off x="1979612" y="838201"/>
            <a:ext cx="8458200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3200" b="1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Khái niệm:</a:t>
            </a:r>
            <a:r>
              <a:rPr lang="en-US" sz="32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>
                <a:solidFill>
                  <a:srgbClr val="4D4D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Tạo thành từ các toán tử (Operator) và các toán hạng (Operand). 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>
                <a:solidFill>
                  <a:srgbClr val="4D4D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Toán tử tác động lên các giá trị của toán hạng và cho giá trị có kiểu nhất định. 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>
                <a:solidFill>
                  <a:srgbClr val="4D4D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Toán tử: +, –, *, /, %…. 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>
                <a:solidFill>
                  <a:srgbClr val="4D4D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Toán hạng: hằng, biến, lời gọi hàm...</a:t>
            </a:r>
            <a:r>
              <a:rPr lang="en-US" sz="32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pt-BR" sz="3200" b="1">
                <a:solidFill>
                  <a:schemeClr val="accent4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Ví dụ: </a:t>
            </a:r>
          </a:p>
          <a:p>
            <a:pPr algn="ctr"/>
            <a:r>
              <a:rPr lang="pt-BR" sz="3200">
                <a:latin typeface="Calibri" panose="020F0502020204030204" pitchFamily="34" charset="0"/>
                <a:cs typeface="Calibri" panose="020F0502020204030204" pitchFamily="34" charset="0"/>
              </a:rPr>
              <a:t>2 + 3, a / 5, (a + b) * 5, …</a:t>
            </a:r>
            <a:endParaRPr lang="en-US" sz="32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9E181E-A2EE-48E9-BD6A-CCE74578AC07}" type="slidenum">
              <a:rPr lang="en-US" altLang="en-US" smtClean="0">
                <a:solidFill>
                  <a:srgbClr val="1D4940"/>
                </a:solidFill>
              </a:rPr>
              <a:pPr>
                <a:defRPr/>
              </a:pPr>
              <a:t>23</a:t>
            </a:fld>
            <a:endParaRPr lang="en-US" altLang="en-US">
              <a:solidFill>
                <a:srgbClr val="1D49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6487075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43"/>
          <p:cNvSpPr>
            <a:spLocks noChangeArrowheads="1"/>
          </p:cNvSpPr>
          <p:nvPr/>
        </p:nvSpPr>
        <p:spPr bwMode="auto">
          <a:xfrm>
            <a:off x="2436812" y="152401"/>
            <a:ext cx="7391400" cy="5635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66CC"/>
              </a:buClr>
              <a:buFont typeface="Wingdings" panose="05000000000000000000" pitchFamily="2" charset="2"/>
              <a:buChar char="v"/>
              <a:defRPr sz="3200">
                <a:solidFill>
                  <a:srgbClr val="0066CC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CC"/>
              </a:buClr>
              <a:buFont typeface="Wingdings" panose="05000000000000000000" pitchFamily="2" charset="2"/>
              <a:buChar char="§"/>
              <a:defRPr sz="2800">
                <a:solidFill>
                  <a:srgbClr val="0066C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66CC"/>
              </a:buClr>
              <a:buChar char="•"/>
              <a:defRPr sz="2400">
                <a:solidFill>
                  <a:srgbClr val="0066CC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66CC"/>
              </a:buClr>
              <a:buChar char="–"/>
              <a:defRPr sz="2000">
                <a:solidFill>
                  <a:srgbClr val="0066C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66CC"/>
              </a:buClr>
              <a:buChar char="»"/>
              <a:defRPr sz="2000">
                <a:solidFill>
                  <a:srgbClr val="0066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»"/>
              <a:defRPr sz="2000">
                <a:solidFill>
                  <a:srgbClr val="0066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»"/>
              <a:defRPr sz="2000">
                <a:solidFill>
                  <a:srgbClr val="0066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»"/>
              <a:defRPr sz="2000">
                <a:solidFill>
                  <a:srgbClr val="0066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»"/>
              <a:defRPr sz="2000">
                <a:solidFill>
                  <a:srgbClr val="0066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4000" b="1">
                <a:solidFill>
                  <a:srgbClr val="FF3300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Toán tử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9166" y="1066800"/>
            <a:ext cx="8931046" cy="342900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9E181E-A2EE-48E9-BD6A-CCE74578AC07}" type="slidenum">
              <a:rPr lang="en-US" altLang="en-US" smtClean="0">
                <a:solidFill>
                  <a:srgbClr val="1D4940"/>
                </a:solidFill>
              </a:rPr>
              <a:pPr>
                <a:defRPr/>
              </a:pPr>
              <a:t>24</a:t>
            </a:fld>
            <a:endParaRPr lang="en-US" altLang="en-US">
              <a:solidFill>
                <a:srgbClr val="1D49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491636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43"/>
          <p:cNvSpPr>
            <a:spLocks noChangeArrowheads="1"/>
          </p:cNvSpPr>
          <p:nvPr/>
        </p:nvSpPr>
        <p:spPr bwMode="auto">
          <a:xfrm>
            <a:off x="2436812" y="152401"/>
            <a:ext cx="7391400" cy="5635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66CC"/>
              </a:buClr>
              <a:buFont typeface="Wingdings" panose="05000000000000000000" pitchFamily="2" charset="2"/>
              <a:buChar char="v"/>
              <a:defRPr sz="3200">
                <a:solidFill>
                  <a:srgbClr val="0066CC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CC"/>
              </a:buClr>
              <a:buFont typeface="Wingdings" panose="05000000000000000000" pitchFamily="2" charset="2"/>
              <a:buChar char="§"/>
              <a:defRPr sz="2800">
                <a:solidFill>
                  <a:srgbClr val="0066C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66CC"/>
              </a:buClr>
              <a:buChar char="•"/>
              <a:defRPr sz="2400">
                <a:solidFill>
                  <a:srgbClr val="0066CC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66CC"/>
              </a:buClr>
              <a:buChar char="–"/>
              <a:defRPr sz="2000">
                <a:solidFill>
                  <a:srgbClr val="0066C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66CC"/>
              </a:buClr>
              <a:buChar char="»"/>
              <a:defRPr sz="2000">
                <a:solidFill>
                  <a:srgbClr val="0066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»"/>
              <a:defRPr sz="2000">
                <a:solidFill>
                  <a:srgbClr val="0066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»"/>
              <a:defRPr sz="2000">
                <a:solidFill>
                  <a:srgbClr val="0066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»"/>
              <a:defRPr sz="2000">
                <a:solidFill>
                  <a:srgbClr val="0066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»"/>
              <a:defRPr sz="2000">
                <a:solidFill>
                  <a:srgbClr val="0066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4000" b="1">
                <a:solidFill>
                  <a:srgbClr val="FF3300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Toán tử số học</a:t>
            </a:r>
          </a:p>
        </p:txBody>
      </p:sp>
      <p:pic>
        <p:nvPicPr>
          <p:cNvPr id="4" name="tabl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0112" y="1026001"/>
            <a:ext cx="7848600" cy="4805998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9E181E-A2EE-48E9-BD6A-CCE74578AC07}" type="slidenum">
              <a:rPr lang="en-US" altLang="en-US" smtClean="0">
                <a:solidFill>
                  <a:srgbClr val="1D4940"/>
                </a:solidFill>
              </a:rPr>
              <a:pPr>
                <a:defRPr/>
              </a:pPr>
              <a:t>25</a:t>
            </a:fld>
            <a:endParaRPr lang="en-US" altLang="en-US">
              <a:solidFill>
                <a:srgbClr val="1D49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726548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43"/>
          <p:cNvSpPr>
            <a:spLocks noChangeArrowheads="1"/>
          </p:cNvSpPr>
          <p:nvPr/>
        </p:nvSpPr>
        <p:spPr bwMode="auto">
          <a:xfrm>
            <a:off x="2436812" y="152401"/>
            <a:ext cx="7391400" cy="5635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66CC"/>
              </a:buClr>
              <a:buFont typeface="Wingdings" panose="05000000000000000000" pitchFamily="2" charset="2"/>
              <a:buChar char="v"/>
              <a:defRPr sz="3200">
                <a:solidFill>
                  <a:srgbClr val="0066CC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CC"/>
              </a:buClr>
              <a:buFont typeface="Wingdings" panose="05000000000000000000" pitchFamily="2" charset="2"/>
              <a:buChar char="§"/>
              <a:defRPr sz="2800">
                <a:solidFill>
                  <a:srgbClr val="0066C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66CC"/>
              </a:buClr>
              <a:buChar char="•"/>
              <a:defRPr sz="2400">
                <a:solidFill>
                  <a:srgbClr val="0066CC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66CC"/>
              </a:buClr>
              <a:buChar char="–"/>
              <a:defRPr sz="2000">
                <a:solidFill>
                  <a:srgbClr val="0066C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66CC"/>
              </a:buClr>
              <a:buChar char="»"/>
              <a:defRPr sz="2000">
                <a:solidFill>
                  <a:srgbClr val="0066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»"/>
              <a:defRPr sz="2000">
                <a:solidFill>
                  <a:srgbClr val="0066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»"/>
              <a:defRPr sz="2000">
                <a:solidFill>
                  <a:srgbClr val="0066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»"/>
              <a:defRPr sz="2000">
                <a:solidFill>
                  <a:srgbClr val="0066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»"/>
              <a:defRPr sz="2000">
                <a:solidFill>
                  <a:srgbClr val="0066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4000" b="1">
                <a:solidFill>
                  <a:srgbClr val="FF3300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Toán tử số học</a:t>
            </a:r>
          </a:p>
        </p:txBody>
      </p:sp>
      <p:sp>
        <p:nvSpPr>
          <p:cNvPr id="5" name="Content Placeholder 2"/>
          <p:cNvSpPr>
            <a:spLocks noGrp="1"/>
          </p:cNvSpPr>
          <p:nvPr/>
        </p:nvSpPr>
        <p:spPr bwMode="auto">
          <a:xfrm>
            <a:off x="2134394" y="911226"/>
            <a:ext cx="7920037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514350" indent="-5143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+mj-lt"/>
              <a:buAutoNum type="arabicPeriod"/>
              <a:defRPr sz="2800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971550" indent="-5143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+mj-lt"/>
              <a:buAutoNum type="arabicPeriod"/>
              <a:defRPr sz="2800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2pPr>
            <a:lvl3pPr marL="1428750" indent="-5143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+mj-lt"/>
              <a:buAutoNum type="arabicPeriod"/>
              <a:defRPr sz="2800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3pPr>
            <a:lvl4pPr marL="1885950" indent="-5143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+mj-lt"/>
              <a:buAutoNum type="arabicPeriod"/>
              <a:defRPr sz="2800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4pPr>
            <a:lvl5pPr marL="2343150" indent="-5143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+mj-lt"/>
              <a:buAutoNum type="arabicPeriod"/>
              <a:defRPr sz="2800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just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3200">
                <a:latin typeface="Calibri" panose="020F0502020204030204" pitchFamily="34" charset="0"/>
                <a:cs typeface="Calibri" panose="020F0502020204030204" pitchFamily="34" charset="0"/>
              </a:rPr>
              <a:t>Khi tử số và mẫu số của phép chia là số nguyên thì đó là phép chia nguyên nên phần dư của phép chia nguyên bị cắt bỏ. </a:t>
            </a:r>
          </a:p>
          <a:p>
            <a:pPr lvl="1" algn="just">
              <a:spcBef>
                <a:spcPts val="1200"/>
              </a:spcBef>
              <a:buFont typeface="Courier New" panose="02070309020205020404" pitchFamily="49" charset="0"/>
              <a:buChar char="o"/>
            </a:pPr>
            <a:r>
              <a:rPr lang="en-US" sz="320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Ví dụ:</a:t>
            </a:r>
            <a:r>
              <a:rPr lang="en-US" sz="3200">
                <a:latin typeface="Calibri" panose="020F0502020204030204" pitchFamily="34" charset="0"/>
                <a:cs typeface="Calibri" panose="020F0502020204030204" pitchFamily="34" charset="0"/>
              </a:rPr>
              <a:t>  5/2 cho kết quả là 2.  </a:t>
            </a:r>
          </a:p>
          <a:p>
            <a:pPr marL="457200" indent="-457200" algn="just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3200">
                <a:latin typeface="Calibri" panose="020F0502020204030204" pitchFamily="34" charset="0"/>
                <a:cs typeface="Calibri" panose="020F0502020204030204" pitchFamily="34" charset="0"/>
              </a:rPr>
              <a:t>Toán  tử lấy phần dư % (modulus  operator)  chỉ áp dụng với số nguyên.</a:t>
            </a:r>
          </a:p>
          <a:p>
            <a:pPr marL="914400" lvl="1" indent="-457200" algn="just">
              <a:spcBef>
                <a:spcPts val="1200"/>
              </a:spcBef>
              <a:buFont typeface="Courier New" panose="02070309020205020404" pitchFamily="49" charset="0"/>
              <a:buChar char="o"/>
            </a:pPr>
            <a:r>
              <a:rPr lang="en-US" sz="320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Ví dụ:</a:t>
            </a:r>
            <a:r>
              <a:rPr lang="en-US" sz="3200">
                <a:latin typeface="Calibri" panose="020F0502020204030204" pitchFamily="34" charset="0"/>
                <a:cs typeface="Calibri" panose="020F0502020204030204" pitchFamily="34" charset="0"/>
              </a:rPr>
              <a:t> 5%2 cho kết quả là 1.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9E181E-A2EE-48E9-BD6A-CCE74578AC07}" type="slidenum">
              <a:rPr lang="en-US" altLang="en-US" smtClean="0">
                <a:solidFill>
                  <a:srgbClr val="1D4940"/>
                </a:solidFill>
              </a:rPr>
              <a:pPr>
                <a:defRPr/>
              </a:pPr>
              <a:t>26</a:t>
            </a:fld>
            <a:endParaRPr lang="en-US" altLang="en-US">
              <a:solidFill>
                <a:srgbClr val="1D49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4567517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43"/>
          <p:cNvSpPr>
            <a:spLocks noChangeArrowheads="1"/>
          </p:cNvSpPr>
          <p:nvPr/>
        </p:nvSpPr>
        <p:spPr bwMode="auto">
          <a:xfrm>
            <a:off x="2436812" y="152401"/>
            <a:ext cx="7391400" cy="5635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66CC"/>
              </a:buClr>
              <a:buFont typeface="Wingdings" panose="05000000000000000000" pitchFamily="2" charset="2"/>
              <a:buChar char="v"/>
              <a:defRPr sz="3200">
                <a:solidFill>
                  <a:srgbClr val="0066CC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CC"/>
              </a:buClr>
              <a:buFont typeface="Wingdings" panose="05000000000000000000" pitchFamily="2" charset="2"/>
              <a:buChar char="§"/>
              <a:defRPr sz="2800">
                <a:solidFill>
                  <a:srgbClr val="0066C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66CC"/>
              </a:buClr>
              <a:buChar char="•"/>
              <a:defRPr sz="2400">
                <a:solidFill>
                  <a:srgbClr val="0066CC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66CC"/>
              </a:buClr>
              <a:buChar char="–"/>
              <a:defRPr sz="2000">
                <a:solidFill>
                  <a:srgbClr val="0066C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66CC"/>
              </a:buClr>
              <a:buChar char="»"/>
              <a:defRPr sz="2000">
                <a:solidFill>
                  <a:srgbClr val="0066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»"/>
              <a:defRPr sz="2000">
                <a:solidFill>
                  <a:srgbClr val="0066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»"/>
              <a:defRPr sz="2000">
                <a:solidFill>
                  <a:srgbClr val="0066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»"/>
              <a:defRPr sz="2000">
                <a:solidFill>
                  <a:srgbClr val="0066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»"/>
              <a:defRPr sz="2000">
                <a:solidFill>
                  <a:srgbClr val="0066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4000" b="1">
                <a:solidFill>
                  <a:srgbClr val="FF3300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Toán tử gán (=)</a:t>
            </a:r>
          </a:p>
        </p:txBody>
      </p:sp>
      <p:sp>
        <p:nvSpPr>
          <p:cNvPr id="5" name="Content Placeholder 2"/>
          <p:cNvSpPr>
            <a:spLocks noGrp="1"/>
          </p:cNvSpPr>
          <p:nvPr/>
        </p:nvSpPr>
        <p:spPr bwMode="auto">
          <a:xfrm>
            <a:off x="765820" y="908720"/>
            <a:ext cx="7920037" cy="556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514350" indent="-5143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+mj-lt"/>
              <a:buAutoNum type="arabicPeriod"/>
              <a:defRPr sz="2800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971550" indent="-5143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+mj-lt"/>
              <a:buAutoNum type="arabicPeriod"/>
              <a:defRPr sz="2800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2pPr>
            <a:lvl3pPr marL="1428750" indent="-5143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+mj-lt"/>
              <a:buAutoNum type="arabicPeriod"/>
              <a:defRPr sz="2800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3pPr>
            <a:lvl4pPr marL="1885950" indent="-5143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+mj-lt"/>
              <a:buAutoNum type="arabicPeriod"/>
              <a:defRPr sz="2800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4pPr>
            <a:lvl5pPr marL="2343150" indent="-5143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+mj-lt"/>
              <a:buAutoNum type="arabicPeriod"/>
              <a:defRPr sz="2800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vi-VN" sz="3000" b="1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Khái niệm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vi-VN" sz="3000">
                <a:solidFill>
                  <a:srgbClr val="4D4D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Gán giá trị</a:t>
            </a:r>
            <a:r>
              <a:rPr lang="en-US" sz="3000">
                <a:solidFill>
                  <a:srgbClr val="4D4D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3000">
                <a:solidFill>
                  <a:srgbClr val="4D4D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cho biến.</a:t>
            </a:r>
          </a:p>
          <a:p>
            <a:pPr marL="0" indent="0">
              <a:buNone/>
            </a:pPr>
            <a:r>
              <a:rPr lang="vi-VN" sz="3000" b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Cú pháp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vi-VN" sz="3000">
                <a:solidFill>
                  <a:srgbClr val="4D4D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&lt;biến&gt; = &lt;giá trị&gt;;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vi-VN" sz="3000">
                <a:solidFill>
                  <a:srgbClr val="4D4D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&lt;biến&gt; = &lt;biến&gt;;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vi-VN" sz="3000">
                <a:solidFill>
                  <a:srgbClr val="4D4D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&lt;biến&gt; = &lt;biểu thức&gt;;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vi-VN" sz="3000">
                <a:solidFill>
                  <a:srgbClr val="4D4D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Có thể thực hiện liên tiếp phép gán.</a:t>
            </a:r>
            <a:endParaRPr lang="en-US" sz="30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3000" b="1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Ví dụ:</a:t>
            </a:r>
            <a:r>
              <a:rPr lang="en-US" sz="3000" b="1">
                <a:solidFill>
                  <a:schemeClr val="tx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457200" lvl="1" indent="0">
              <a:buNone/>
            </a:pPr>
            <a:r>
              <a:rPr lang="pt-BR" sz="3000">
                <a:solidFill>
                  <a:srgbClr val="4D4D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 a, b, c, d, e;</a:t>
            </a:r>
          </a:p>
          <a:p>
            <a:pPr marL="457200" lvl="1" indent="0">
              <a:buNone/>
            </a:pPr>
            <a:r>
              <a:rPr lang="pt-BR" sz="3000">
                <a:solidFill>
                  <a:srgbClr val="4D4D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a=3; </a:t>
            </a:r>
            <a:r>
              <a:rPr lang="pt-BR" sz="3000" smtClean="0">
                <a:solidFill>
                  <a:srgbClr val="4D4D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b=a+1; </a:t>
            </a:r>
            <a:r>
              <a:rPr lang="pt-BR" sz="3000">
                <a:solidFill>
                  <a:srgbClr val="4D4D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c=3*b;</a:t>
            </a:r>
          </a:p>
          <a:p>
            <a:pPr marL="457200" lvl="1" indent="0">
              <a:buNone/>
            </a:pPr>
            <a:r>
              <a:rPr lang="pt-BR" sz="3000" smtClean="0">
                <a:solidFill>
                  <a:srgbClr val="4D4D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d=a=b=c</a:t>
            </a:r>
            <a:r>
              <a:rPr lang="pt-BR" sz="3000">
                <a:solidFill>
                  <a:srgbClr val="4D4D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  <a:endParaRPr lang="en-US" sz="3000">
              <a:solidFill>
                <a:srgbClr val="4D4D4D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158308" y="4293096"/>
            <a:ext cx="777686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#include &lt;iostream&gt;</a:t>
            </a:r>
          </a:p>
          <a:p>
            <a:r>
              <a:rPr lang="en-US" sz="1600"/>
              <a:t> </a:t>
            </a:r>
            <a:r>
              <a:rPr lang="en-US" sz="1600" smtClean="0"/>
              <a:t>int </a:t>
            </a:r>
            <a:r>
              <a:rPr lang="en-US" sz="1600"/>
              <a:t>main()</a:t>
            </a:r>
          </a:p>
          <a:p>
            <a:r>
              <a:rPr lang="en-US" sz="1600"/>
              <a:t>{</a:t>
            </a:r>
          </a:p>
          <a:p>
            <a:r>
              <a:rPr lang="en-US" sz="1600"/>
              <a:t>    int a, b, c, d, e;</a:t>
            </a:r>
          </a:p>
          <a:p>
            <a:r>
              <a:rPr lang="en-US" sz="1600"/>
              <a:t>    a=3; b=a+1; c=3*b;</a:t>
            </a:r>
          </a:p>
          <a:p>
            <a:r>
              <a:rPr lang="en-US" sz="1600"/>
              <a:t>    d=a=b=c;</a:t>
            </a:r>
          </a:p>
          <a:p>
            <a:r>
              <a:rPr lang="en-US" sz="1600" smtClean="0"/>
              <a:t>    </a:t>
            </a:r>
            <a:r>
              <a:rPr lang="en-US" sz="1600"/>
              <a:t>std::cout &lt;&lt; d &lt;&lt;"\t"&lt;&lt; a &lt;&lt;"\t"&lt;&lt; b &lt;&lt;"\t"&lt;&lt; c &lt;&lt;"\t"; </a:t>
            </a:r>
          </a:p>
          <a:p>
            <a:r>
              <a:rPr lang="en-US" sz="1600" smtClean="0"/>
              <a:t>}</a:t>
            </a:r>
            <a:endParaRPr lang="en-US" sz="160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9E181E-A2EE-48E9-BD6A-CCE74578AC07}" type="slidenum">
              <a:rPr lang="en-US" altLang="en-US" smtClean="0">
                <a:solidFill>
                  <a:srgbClr val="1D4940"/>
                </a:solidFill>
              </a:rPr>
              <a:pPr>
                <a:defRPr/>
              </a:pPr>
              <a:t>27</a:t>
            </a:fld>
            <a:endParaRPr lang="en-US" altLang="en-US">
              <a:solidFill>
                <a:srgbClr val="1D49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481025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43"/>
          <p:cNvSpPr>
            <a:spLocks noChangeArrowheads="1"/>
          </p:cNvSpPr>
          <p:nvPr/>
        </p:nvSpPr>
        <p:spPr bwMode="auto">
          <a:xfrm>
            <a:off x="2436812" y="152401"/>
            <a:ext cx="7391400" cy="5635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66CC"/>
              </a:buClr>
              <a:buFont typeface="Wingdings" panose="05000000000000000000" pitchFamily="2" charset="2"/>
              <a:buChar char="v"/>
              <a:defRPr sz="3200">
                <a:solidFill>
                  <a:srgbClr val="0066CC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CC"/>
              </a:buClr>
              <a:buFont typeface="Wingdings" panose="05000000000000000000" pitchFamily="2" charset="2"/>
              <a:buChar char="§"/>
              <a:defRPr sz="2800">
                <a:solidFill>
                  <a:srgbClr val="0066C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66CC"/>
              </a:buClr>
              <a:buChar char="•"/>
              <a:defRPr sz="2400">
                <a:solidFill>
                  <a:srgbClr val="0066CC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66CC"/>
              </a:buClr>
              <a:buChar char="–"/>
              <a:defRPr sz="2000">
                <a:solidFill>
                  <a:srgbClr val="0066C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66CC"/>
              </a:buClr>
              <a:buChar char="»"/>
              <a:defRPr sz="2000">
                <a:solidFill>
                  <a:srgbClr val="0066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»"/>
              <a:defRPr sz="2000">
                <a:solidFill>
                  <a:srgbClr val="0066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»"/>
              <a:defRPr sz="2000">
                <a:solidFill>
                  <a:srgbClr val="0066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»"/>
              <a:defRPr sz="2000">
                <a:solidFill>
                  <a:srgbClr val="0066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»"/>
              <a:defRPr sz="2000">
                <a:solidFill>
                  <a:srgbClr val="0066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4000" b="1">
                <a:solidFill>
                  <a:srgbClr val="FF3300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Toán tử gán phức hợp</a:t>
            </a:r>
          </a:p>
        </p:txBody>
      </p:sp>
      <p:graphicFrame>
        <p:nvGraphicFramePr>
          <p:cNvPr id="4" name="Group 2"/>
          <p:cNvGraphicFramePr>
            <a:graphicFrameLocks noGrp="1"/>
          </p:cNvGraphicFramePr>
          <p:nvPr>
            <p:extLst/>
          </p:nvPr>
        </p:nvGraphicFramePr>
        <p:xfrm>
          <a:off x="2181224" y="1283677"/>
          <a:ext cx="7585076" cy="4343400"/>
        </p:xfrm>
        <a:graphic>
          <a:graphicData uri="http://schemas.openxmlformats.org/drawingml/2006/table">
            <a:tbl>
              <a:tblPr/>
              <a:tblGrid>
                <a:gridCol w="1959000"/>
                <a:gridCol w="2120875"/>
                <a:gridCol w="3505201"/>
              </a:tblGrid>
              <a:tr h="723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ina" pitchFamily="34" charset="0"/>
                        </a:rPr>
                        <a:t>Toán Tử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i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ina" pitchFamily="34" charset="0"/>
                        </a:rPr>
                        <a:t>Ví dụ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i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ina" pitchFamily="34" charset="0"/>
                        </a:rPr>
                        <a:t>Tương đương với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i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723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ina" pitchFamily="34" charset="0"/>
                        </a:rPr>
                        <a:t>+=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ina" pitchFamily="34" charset="0"/>
                        </a:rPr>
                        <a:t>a += 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ina" pitchFamily="34" charset="0"/>
                        </a:rPr>
                        <a:t>a = a + 25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23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ina" pitchFamily="34" charset="0"/>
                        </a:rPr>
                        <a:t>-=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ina" pitchFamily="34" charset="0"/>
                        </a:rPr>
                        <a:t>a -= 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ina" pitchFamily="34" charset="0"/>
                        </a:rPr>
                        <a:t>a = a – 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23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ina" pitchFamily="34" charset="0"/>
                        </a:rPr>
                        <a:t>*=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ina" pitchFamily="34" charset="0"/>
                        </a:rPr>
                        <a:t>a *= 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ina" pitchFamily="34" charset="0"/>
                        </a:rPr>
                        <a:t>a = a * 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23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ina" pitchFamily="34" charset="0"/>
                        </a:rPr>
                        <a:t>/=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ina" pitchFamily="34" charset="0"/>
                        </a:rPr>
                        <a:t>a /= 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ina" pitchFamily="34" charset="0"/>
                        </a:rPr>
                        <a:t>a = a / 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23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ina" pitchFamily="34" charset="0"/>
                        </a:rPr>
                        <a:t>%=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ina" pitchFamily="34" charset="0"/>
                        </a:rPr>
                        <a:t>a %= 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ina" pitchFamily="34" charset="0"/>
                        </a:rPr>
                        <a:t>a = a % 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9E181E-A2EE-48E9-BD6A-CCE74578AC07}" type="slidenum">
              <a:rPr lang="en-US" altLang="en-US" smtClean="0">
                <a:solidFill>
                  <a:srgbClr val="1D4940"/>
                </a:solidFill>
              </a:rPr>
              <a:pPr>
                <a:defRPr/>
              </a:pPr>
              <a:t>28</a:t>
            </a:fld>
            <a:endParaRPr lang="en-US" altLang="en-US">
              <a:solidFill>
                <a:srgbClr val="1D49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1477900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43"/>
          <p:cNvSpPr>
            <a:spLocks noChangeArrowheads="1"/>
          </p:cNvSpPr>
          <p:nvPr/>
        </p:nvSpPr>
        <p:spPr bwMode="auto">
          <a:xfrm>
            <a:off x="2436812" y="152401"/>
            <a:ext cx="7391400" cy="5635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66CC"/>
              </a:buClr>
              <a:buFont typeface="Wingdings" panose="05000000000000000000" pitchFamily="2" charset="2"/>
              <a:buChar char="v"/>
              <a:defRPr sz="3200">
                <a:solidFill>
                  <a:srgbClr val="0066CC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CC"/>
              </a:buClr>
              <a:buFont typeface="Wingdings" panose="05000000000000000000" pitchFamily="2" charset="2"/>
              <a:buChar char="§"/>
              <a:defRPr sz="2800">
                <a:solidFill>
                  <a:srgbClr val="0066C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66CC"/>
              </a:buClr>
              <a:buChar char="•"/>
              <a:defRPr sz="2400">
                <a:solidFill>
                  <a:srgbClr val="0066CC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66CC"/>
              </a:buClr>
              <a:buChar char="–"/>
              <a:defRPr sz="2000">
                <a:solidFill>
                  <a:srgbClr val="0066C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66CC"/>
              </a:buClr>
              <a:buChar char="»"/>
              <a:defRPr sz="2000">
                <a:solidFill>
                  <a:srgbClr val="0066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»"/>
              <a:defRPr sz="2000">
                <a:solidFill>
                  <a:srgbClr val="0066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»"/>
              <a:defRPr sz="2000">
                <a:solidFill>
                  <a:srgbClr val="0066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»"/>
              <a:defRPr sz="2000">
                <a:solidFill>
                  <a:srgbClr val="0066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»"/>
              <a:defRPr sz="2000">
                <a:solidFill>
                  <a:srgbClr val="0066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4000" b="1">
                <a:solidFill>
                  <a:srgbClr val="FF3300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Toán tử ++ và --</a:t>
            </a:r>
          </a:p>
        </p:txBody>
      </p:sp>
      <p:sp>
        <p:nvSpPr>
          <p:cNvPr id="4" name="Text Box 23"/>
          <p:cNvSpPr txBox="1">
            <a:spLocks noChangeArrowheads="1"/>
          </p:cNvSpPr>
          <p:nvPr/>
        </p:nvSpPr>
        <p:spPr bwMode="auto">
          <a:xfrm>
            <a:off x="2055812" y="838201"/>
            <a:ext cx="8935144" cy="4031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171450" indent="-457200">
              <a:buFont typeface="Wingdings" panose="05000000000000000000" pitchFamily="2" charset="2"/>
              <a:buChar char="§"/>
            </a:pPr>
            <a:r>
              <a:rPr lang="vi-VN" sz="3200">
                <a:solidFill>
                  <a:srgbClr val="4D4D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++ (tăng 1 đơn vị), -- (giảm 1 đơn vị)</a:t>
            </a:r>
          </a:p>
          <a:p>
            <a:pPr marL="171450" indent="-457200">
              <a:buFont typeface="Wingdings" panose="05000000000000000000" pitchFamily="2" charset="2"/>
              <a:buChar char="§"/>
            </a:pPr>
            <a:r>
              <a:rPr lang="vi-VN" sz="3200">
                <a:solidFill>
                  <a:srgbClr val="4D4D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Đặt trước toán hạng</a:t>
            </a:r>
          </a:p>
          <a:p>
            <a:pPr marL="971550" lvl="1" indent="-457200">
              <a:buFont typeface="Courier New" panose="02070309020205020404" pitchFamily="49" charset="0"/>
              <a:buChar char="o"/>
            </a:pPr>
            <a:r>
              <a:rPr lang="vi-VN" sz="3200">
                <a:solidFill>
                  <a:srgbClr val="4D4D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Ví dụ ++x hay --x: thực hiện </a:t>
            </a:r>
            <a:r>
              <a:rPr lang="vi-VN" sz="3200" smtClean="0">
                <a:solidFill>
                  <a:srgbClr val="4D4D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tăng/giảm</a:t>
            </a:r>
            <a:r>
              <a:rPr lang="en-US" sz="3200" smtClean="0">
                <a:solidFill>
                  <a:srgbClr val="4D4D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3200" smtClean="0">
                <a:solidFill>
                  <a:srgbClr val="4D4D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trước</a:t>
            </a:r>
            <a:r>
              <a:rPr lang="vi-VN" sz="3200">
                <a:solidFill>
                  <a:srgbClr val="4D4D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171450" indent="-457200">
              <a:buFont typeface="Wingdings" panose="05000000000000000000" pitchFamily="2" charset="2"/>
              <a:buChar char="§"/>
            </a:pPr>
            <a:r>
              <a:rPr lang="vi-VN" sz="3200">
                <a:solidFill>
                  <a:srgbClr val="4D4D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Đặt sau toán hạng</a:t>
            </a:r>
          </a:p>
          <a:p>
            <a:pPr marL="971550" lvl="1" indent="-457200">
              <a:buFont typeface="Courier New" panose="02070309020205020404" pitchFamily="49" charset="0"/>
              <a:buChar char="o"/>
            </a:pPr>
            <a:r>
              <a:rPr lang="vi-VN" sz="3200">
                <a:solidFill>
                  <a:srgbClr val="4D4D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Ví dụ x++ hay x--: thực hiện tăng/giảm sau.</a:t>
            </a:r>
            <a:endParaRPr lang="en-US" sz="32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t-BR" sz="3200" b="1">
                <a:solidFill>
                  <a:schemeClr val="accent4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Ví dụ: </a:t>
            </a:r>
            <a:endParaRPr lang="en-US" sz="32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s-ES" sz="3200">
                <a:solidFill>
                  <a:srgbClr val="4D4D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 = 10; y = x++; </a:t>
            </a:r>
            <a:r>
              <a:rPr lang="es-ES" sz="320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// y = 10 và x = 11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s-ES" sz="3200">
                <a:solidFill>
                  <a:srgbClr val="4D4D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 = 10; y = ++x; </a:t>
            </a:r>
            <a:r>
              <a:rPr lang="es-ES" sz="320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// x = 11 và y = 11</a:t>
            </a:r>
            <a:endParaRPr lang="pt-BR" sz="3200">
              <a:solidFill>
                <a:schemeClr val="accent4">
                  <a:lumMod val="50000"/>
                  <a:lumOff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9E181E-A2EE-48E9-BD6A-CCE74578AC07}" type="slidenum">
              <a:rPr lang="en-US" altLang="en-US" smtClean="0">
                <a:solidFill>
                  <a:srgbClr val="1D4940"/>
                </a:solidFill>
              </a:rPr>
              <a:pPr>
                <a:defRPr/>
              </a:pPr>
              <a:t>29</a:t>
            </a:fld>
            <a:endParaRPr lang="en-US" altLang="en-US">
              <a:solidFill>
                <a:srgbClr val="1D49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31545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4338" name="Picture 2" descr="Image result for programming is fu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764" y="886618"/>
            <a:ext cx="11698607" cy="5505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74549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43"/>
          <p:cNvSpPr>
            <a:spLocks noChangeArrowheads="1"/>
          </p:cNvSpPr>
          <p:nvPr/>
        </p:nvSpPr>
        <p:spPr bwMode="auto">
          <a:xfrm>
            <a:off x="2436812" y="152401"/>
            <a:ext cx="7391400" cy="5635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66CC"/>
              </a:buClr>
              <a:buFont typeface="Wingdings" panose="05000000000000000000" pitchFamily="2" charset="2"/>
              <a:buChar char="v"/>
              <a:defRPr sz="3200">
                <a:solidFill>
                  <a:srgbClr val="0066CC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CC"/>
              </a:buClr>
              <a:buFont typeface="Wingdings" panose="05000000000000000000" pitchFamily="2" charset="2"/>
              <a:buChar char="§"/>
              <a:defRPr sz="2800">
                <a:solidFill>
                  <a:srgbClr val="0066C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66CC"/>
              </a:buClr>
              <a:buChar char="•"/>
              <a:defRPr sz="2400">
                <a:solidFill>
                  <a:srgbClr val="0066CC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66CC"/>
              </a:buClr>
              <a:buChar char="–"/>
              <a:defRPr sz="2000">
                <a:solidFill>
                  <a:srgbClr val="0066C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66CC"/>
              </a:buClr>
              <a:buChar char="»"/>
              <a:defRPr sz="2000">
                <a:solidFill>
                  <a:srgbClr val="0066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»"/>
              <a:defRPr sz="2000">
                <a:solidFill>
                  <a:srgbClr val="0066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»"/>
              <a:defRPr sz="2000">
                <a:solidFill>
                  <a:srgbClr val="0066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»"/>
              <a:defRPr sz="2000">
                <a:solidFill>
                  <a:srgbClr val="0066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»"/>
              <a:defRPr sz="2000">
                <a:solidFill>
                  <a:srgbClr val="0066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4000" b="1">
                <a:solidFill>
                  <a:srgbClr val="FF3300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Toán tử quan hệ</a:t>
            </a:r>
          </a:p>
        </p:txBody>
      </p:sp>
      <p:sp>
        <p:nvSpPr>
          <p:cNvPr id="4" name="Text Box 23"/>
          <p:cNvSpPr txBox="1">
            <a:spLocks noChangeArrowheads="1"/>
          </p:cNvSpPr>
          <p:nvPr/>
        </p:nvSpPr>
        <p:spPr bwMode="auto">
          <a:xfrm>
            <a:off x="2055812" y="838201"/>
            <a:ext cx="8458200" cy="4031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171450" indent="-457200">
              <a:buFont typeface="Wingdings" panose="05000000000000000000" pitchFamily="2" charset="2"/>
              <a:buChar char="§"/>
            </a:pPr>
            <a:r>
              <a:rPr lang="vi-VN" sz="3200">
                <a:solidFill>
                  <a:srgbClr val="4D4D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 sánh 2 biểu thức với nhau</a:t>
            </a:r>
          </a:p>
          <a:p>
            <a:pPr marL="171450" indent="-457200">
              <a:buFont typeface="Wingdings" panose="05000000000000000000" pitchFamily="2" charset="2"/>
              <a:buChar char="§"/>
            </a:pPr>
            <a:r>
              <a:rPr lang="vi-VN" sz="3200">
                <a:solidFill>
                  <a:srgbClr val="4D4D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Cho ra kết quả 0 (hay false nếu sai) hoặc 1 (hay true nếu đúng)</a:t>
            </a:r>
          </a:p>
          <a:p>
            <a:pPr algn="ctr"/>
            <a:r>
              <a:rPr lang="vi-VN" sz="3200" b="1" u="sng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==, </a:t>
            </a:r>
            <a:r>
              <a:rPr lang="vi-VN" sz="3200" b="1" u="sng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!=</a:t>
            </a:r>
            <a:r>
              <a:rPr lang="en-US" sz="3200" b="1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vi-VN" sz="3200" b="1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&gt;, </a:t>
            </a:r>
            <a:r>
              <a:rPr lang="vi-VN" sz="3200" b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&lt;, &gt;=, &lt;, </a:t>
            </a:r>
            <a:r>
              <a:rPr lang="vi-VN" sz="3200" b="1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&lt;= </a:t>
            </a:r>
            <a:endParaRPr lang="en-US" sz="3200" b="1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t-BR" sz="3200" b="1" smtClean="0">
                <a:solidFill>
                  <a:schemeClr val="accent4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Ví </a:t>
            </a:r>
            <a:r>
              <a:rPr lang="pt-BR" sz="3200" b="1">
                <a:solidFill>
                  <a:schemeClr val="accent4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dụ: </a:t>
            </a:r>
            <a:endParaRPr lang="en-US" sz="32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s-ES" sz="3200">
                <a:solidFill>
                  <a:srgbClr val="4D4D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s1 = (1 == 2); 	s2 = (1 != 2);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s-ES" sz="3200">
                <a:solidFill>
                  <a:srgbClr val="4D4D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s3 = (1 &gt; 2); 	s4 = (1 &gt;= 2);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s-ES" sz="3200">
                <a:solidFill>
                  <a:srgbClr val="4D4D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s5 = (1 &lt; 2); 	s6 = (1 &lt;= 2);</a:t>
            </a:r>
            <a:endParaRPr lang="pt-BR" sz="3200">
              <a:solidFill>
                <a:schemeClr val="accent4">
                  <a:lumMod val="50000"/>
                  <a:lumOff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9E181E-A2EE-48E9-BD6A-CCE74578AC07}" type="slidenum">
              <a:rPr lang="en-US" altLang="en-US" smtClean="0">
                <a:solidFill>
                  <a:srgbClr val="1D4940"/>
                </a:solidFill>
              </a:rPr>
              <a:pPr>
                <a:defRPr/>
              </a:pPr>
              <a:t>30</a:t>
            </a:fld>
            <a:endParaRPr lang="en-US" altLang="en-US">
              <a:solidFill>
                <a:srgbClr val="1D49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027668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43"/>
          <p:cNvSpPr>
            <a:spLocks noChangeArrowheads="1"/>
          </p:cNvSpPr>
          <p:nvPr/>
        </p:nvSpPr>
        <p:spPr bwMode="auto">
          <a:xfrm>
            <a:off x="2436812" y="152401"/>
            <a:ext cx="7391400" cy="5635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66CC"/>
              </a:buClr>
              <a:buFont typeface="Wingdings" panose="05000000000000000000" pitchFamily="2" charset="2"/>
              <a:buChar char="v"/>
              <a:defRPr sz="3200">
                <a:solidFill>
                  <a:srgbClr val="0066CC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CC"/>
              </a:buClr>
              <a:buFont typeface="Wingdings" panose="05000000000000000000" pitchFamily="2" charset="2"/>
              <a:buChar char="§"/>
              <a:defRPr sz="2800">
                <a:solidFill>
                  <a:srgbClr val="0066C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66CC"/>
              </a:buClr>
              <a:buChar char="•"/>
              <a:defRPr sz="2400">
                <a:solidFill>
                  <a:srgbClr val="0066CC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66CC"/>
              </a:buClr>
              <a:buChar char="–"/>
              <a:defRPr sz="2000">
                <a:solidFill>
                  <a:srgbClr val="0066C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66CC"/>
              </a:buClr>
              <a:buChar char="»"/>
              <a:defRPr sz="2000">
                <a:solidFill>
                  <a:srgbClr val="0066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»"/>
              <a:defRPr sz="2000">
                <a:solidFill>
                  <a:srgbClr val="0066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»"/>
              <a:defRPr sz="2000">
                <a:solidFill>
                  <a:srgbClr val="0066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»"/>
              <a:defRPr sz="2000">
                <a:solidFill>
                  <a:srgbClr val="0066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»"/>
              <a:defRPr sz="2000">
                <a:solidFill>
                  <a:srgbClr val="0066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4000" b="1">
                <a:solidFill>
                  <a:srgbClr val="FF3300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Toán tử luận lý</a:t>
            </a:r>
          </a:p>
        </p:txBody>
      </p:sp>
      <p:sp>
        <p:nvSpPr>
          <p:cNvPr id="4" name="Text Box 23"/>
          <p:cNvSpPr txBox="1">
            <a:spLocks noChangeArrowheads="1"/>
          </p:cNvSpPr>
          <p:nvPr/>
        </p:nvSpPr>
        <p:spPr bwMode="auto">
          <a:xfrm>
            <a:off x="2055812" y="838200"/>
            <a:ext cx="8458200" cy="5016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171450" indent="-457200">
              <a:buFont typeface="Wingdings" panose="05000000000000000000" pitchFamily="2" charset="2"/>
              <a:buChar char="§"/>
            </a:pPr>
            <a:r>
              <a:rPr lang="en-US" sz="3200">
                <a:solidFill>
                  <a:srgbClr val="4D4D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Kết </a:t>
            </a:r>
            <a:r>
              <a:rPr lang="vi-VN" sz="3200">
                <a:solidFill>
                  <a:srgbClr val="4D4D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hợp nhiều biểu thức quan hệ với nhau.</a:t>
            </a:r>
          </a:p>
          <a:p>
            <a:pPr algn="ctr"/>
            <a:r>
              <a:rPr lang="vi-VN" sz="3200" b="1">
                <a:solidFill>
                  <a:srgbClr val="4D4D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&amp;&amp; (and), || (or), ! (not)</a:t>
            </a:r>
            <a:endParaRPr lang="en-US" sz="3200" b="1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pt-BR" sz="3200" b="1">
              <a:solidFill>
                <a:schemeClr val="accent4">
                  <a:lumMod val="50000"/>
                  <a:lumOff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pt-BR" sz="3200" b="1">
              <a:solidFill>
                <a:schemeClr val="accent4">
                  <a:lumMod val="50000"/>
                  <a:lumOff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pt-BR" sz="3200" b="1">
              <a:solidFill>
                <a:schemeClr val="accent4">
                  <a:lumMod val="50000"/>
                  <a:lumOff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pt-BR" sz="3200" b="1">
              <a:solidFill>
                <a:schemeClr val="accent4">
                  <a:lumMod val="50000"/>
                  <a:lumOff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t-BR" sz="3200" b="1">
                <a:solidFill>
                  <a:schemeClr val="accent4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Ví dụ: </a:t>
            </a:r>
            <a:endParaRPr lang="en-US" sz="32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s-ES" sz="3200">
                <a:solidFill>
                  <a:srgbClr val="4D4D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s1 = (1 &gt; 2) &amp;&amp; (3 &gt; 4);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s-ES" sz="3200">
                <a:solidFill>
                  <a:srgbClr val="4D4D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s2 = (1 &gt; 2) || (3 &gt; 4);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s-ES" sz="3200">
                <a:solidFill>
                  <a:srgbClr val="4D4D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s3 = !(1 &gt; 2);</a:t>
            </a:r>
            <a:endParaRPr lang="pt-BR" sz="3200">
              <a:solidFill>
                <a:schemeClr val="accent4">
                  <a:lumMod val="50000"/>
                  <a:lumOff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2806" y="2133600"/>
            <a:ext cx="7449207" cy="13716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9E181E-A2EE-48E9-BD6A-CCE74578AC07}" type="slidenum">
              <a:rPr lang="en-US" altLang="en-US" smtClean="0">
                <a:solidFill>
                  <a:srgbClr val="1D4940"/>
                </a:solidFill>
              </a:rPr>
              <a:pPr>
                <a:defRPr/>
              </a:pPr>
              <a:t>31</a:t>
            </a:fld>
            <a:endParaRPr lang="en-US" altLang="en-US">
              <a:solidFill>
                <a:srgbClr val="1D49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297058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43"/>
          <p:cNvSpPr>
            <a:spLocks noChangeArrowheads="1"/>
          </p:cNvSpPr>
          <p:nvPr/>
        </p:nvSpPr>
        <p:spPr bwMode="auto">
          <a:xfrm>
            <a:off x="2436812" y="152401"/>
            <a:ext cx="7391400" cy="5635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66CC"/>
              </a:buClr>
              <a:buFont typeface="Wingdings" panose="05000000000000000000" pitchFamily="2" charset="2"/>
              <a:buChar char="v"/>
              <a:defRPr sz="3200">
                <a:solidFill>
                  <a:srgbClr val="0066CC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CC"/>
              </a:buClr>
              <a:buFont typeface="Wingdings" panose="05000000000000000000" pitchFamily="2" charset="2"/>
              <a:buChar char="§"/>
              <a:defRPr sz="2800">
                <a:solidFill>
                  <a:srgbClr val="0066C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66CC"/>
              </a:buClr>
              <a:buChar char="•"/>
              <a:defRPr sz="2400">
                <a:solidFill>
                  <a:srgbClr val="0066CC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66CC"/>
              </a:buClr>
              <a:buChar char="–"/>
              <a:defRPr sz="2000">
                <a:solidFill>
                  <a:srgbClr val="0066C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66CC"/>
              </a:buClr>
              <a:buChar char="»"/>
              <a:defRPr sz="2000">
                <a:solidFill>
                  <a:srgbClr val="0066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»"/>
              <a:defRPr sz="2000">
                <a:solidFill>
                  <a:srgbClr val="0066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»"/>
              <a:defRPr sz="2000">
                <a:solidFill>
                  <a:srgbClr val="0066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»"/>
              <a:defRPr sz="2000">
                <a:solidFill>
                  <a:srgbClr val="0066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»"/>
              <a:defRPr sz="2000">
                <a:solidFill>
                  <a:srgbClr val="0066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4000" b="1">
                <a:solidFill>
                  <a:srgbClr val="FF3300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Toán tử điều kiện</a:t>
            </a:r>
          </a:p>
        </p:txBody>
      </p:sp>
      <p:sp>
        <p:nvSpPr>
          <p:cNvPr id="4" name="Text Box 23"/>
          <p:cNvSpPr txBox="1">
            <a:spLocks noChangeArrowheads="1"/>
          </p:cNvSpPr>
          <p:nvPr/>
        </p:nvSpPr>
        <p:spPr bwMode="auto">
          <a:xfrm>
            <a:off x="2055812" y="838200"/>
            <a:ext cx="8458200" cy="3908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171450" indent="-457200">
              <a:buFont typeface="Wingdings" panose="05000000000000000000" pitchFamily="2" charset="2"/>
              <a:buChar char="§"/>
            </a:pPr>
            <a:r>
              <a:rPr lang="en-US" sz="3200">
                <a:solidFill>
                  <a:srgbClr val="4D4D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Đây là toán tử 3 ngôi (gồm có 3 toán hạng)</a:t>
            </a:r>
          </a:p>
          <a:p>
            <a:pPr marL="171450" indent="-457200">
              <a:buFont typeface="Wingdings" panose="05000000000000000000" pitchFamily="2" charset="2"/>
              <a:buChar char="§"/>
            </a:pPr>
            <a:r>
              <a:rPr lang="en-US" sz="3200">
                <a:solidFill>
                  <a:srgbClr val="4D4D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&lt;biểu thức 1&gt; </a:t>
            </a:r>
            <a:r>
              <a:rPr lang="en-US" sz="3200" b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  <a:r>
              <a:rPr lang="en-US" sz="3200">
                <a:solidFill>
                  <a:srgbClr val="4D4D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&lt;biểu thức 2&gt; </a:t>
            </a:r>
            <a:r>
              <a:rPr lang="en-US" sz="3200" b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n-US" sz="3200">
                <a:solidFill>
                  <a:srgbClr val="4D4D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&lt;biểu thức 3&gt;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sz="2800">
                <a:solidFill>
                  <a:srgbClr val="4D4D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&lt;biểu thức 1&gt; đúng thì giá trị là &lt;biểu thức 2&gt;.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sz="2800">
                <a:solidFill>
                  <a:srgbClr val="4D4D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&lt;biểu thức 1&gt; sai thì giá trị là &lt;biểu thức 3&gt;.</a:t>
            </a:r>
            <a:endParaRPr lang="en-US" sz="3200" b="1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t-BR" sz="3200" b="1">
                <a:solidFill>
                  <a:schemeClr val="accent4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Ví dụ: </a:t>
            </a:r>
            <a:endParaRPr lang="en-US" sz="32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s-ES" sz="3200">
                <a:solidFill>
                  <a:srgbClr val="4D4D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s1 = (1 &gt; 2) ? 2912 : 1706;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s-ES" sz="3200">
                <a:solidFill>
                  <a:srgbClr val="4D4D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 s2 = 0;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s-ES" sz="3200">
                <a:solidFill>
                  <a:srgbClr val="4D4D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 &lt; 2 ? s2 = 2912 : s2 = 1706;</a:t>
            </a:r>
            <a:endParaRPr lang="pt-BR" sz="3200">
              <a:solidFill>
                <a:schemeClr val="accent4">
                  <a:lumMod val="50000"/>
                  <a:lumOff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9E181E-A2EE-48E9-BD6A-CCE74578AC07}" type="slidenum">
              <a:rPr lang="en-US" altLang="en-US" smtClean="0">
                <a:solidFill>
                  <a:srgbClr val="1D4940"/>
                </a:solidFill>
              </a:rPr>
              <a:pPr>
                <a:defRPr/>
              </a:pPr>
              <a:t>32</a:t>
            </a:fld>
            <a:endParaRPr lang="en-US" altLang="en-US">
              <a:solidFill>
                <a:srgbClr val="1D49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7714703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23"/>
          <p:cNvSpPr txBox="1">
            <a:spLocks noChangeArrowheads="1"/>
          </p:cNvSpPr>
          <p:nvPr/>
        </p:nvSpPr>
        <p:spPr bwMode="auto">
          <a:xfrm>
            <a:off x="1413892" y="838201"/>
            <a:ext cx="10153128" cy="4832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457200" indent="-457200">
              <a:buFont typeface="Wingdings" panose="05000000000000000000" pitchFamily="2" charset="2"/>
              <a:buChar char="§"/>
              <a:defRPr/>
            </a:pPr>
            <a:r>
              <a:rPr lang="en-US" sz="280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Phải khai báo sử dụng thư viện </a:t>
            </a:r>
            <a:r>
              <a:rPr lang="en-US" sz="2800" b="1">
                <a:solidFill>
                  <a:srgbClr val="0066FF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iostream</a:t>
            </a:r>
          </a:p>
          <a:p>
            <a:pPr>
              <a:defRPr/>
            </a:pPr>
            <a:r>
              <a:rPr lang="en-US" sz="2800">
                <a:solidFill>
                  <a:srgbClr val="0066FF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Nhập dữ liệu dùng hàm </a:t>
            </a:r>
            <a:r>
              <a:rPr lang="en-US" sz="2800" b="1">
                <a:solidFill>
                  <a:srgbClr val="0066FF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cin</a:t>
            </a:r>
          </a:p>
          <a:p>
            <a:pPr marL="457200" indent="-457200">
              <a:buFont typeface="Wingdings" panose="05000000000000000000" pitchFamily="2" charset="2"/>
              <a:buChar char="§"/>
              <a:defRPr/>
            </a:pPr>
            <a:r>
              <a:rPr lang="en-US" sz="2800" b="1">
                <a:solidFill>
                  <a:srgbClr val="000000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Cú pháp: </a:t>
            </a:r>
          </a:p>
          <a:p>
            <a:pPr>
              <a:defRPr/>
            </a:pPr>
            <a:r>
              <a:rPr lang="en-US" sz="2800" b="1">
                <a:solidFill>
                  <a:srgbClr val="000000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	</a:t>
            </a:r>
            <a:r>
              <a:rPr lang="en-US" sz="2800" b="1">
                <a:solidFill>
                  <a:srgbClr val="FF6600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cin&gt;&gt;biến;</a:t>
            </a:r>
          </a:p>
          <a:p>
            <a:pPr>
              <a:defRPr/>
            </a:pPr>
            <a:r>
              <a:rPr lang="en-US" sz="2800" b="1">
                <a:solidFill>
                  <a:srgbClr val="FF6600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	cin&gt;&gt;biến 1&gt;&gt;biến 2&gt;&gt;...&gt;&gt;biến n;</a:t>
            </a:r>
          </a:p>
          <a:p>
            <a:pPr>
              <a:defRPr/>
            </a:pPr>
            <a:r>
              <a:rPr lang="en-US" sz="2800">
                <a:solidFill>
                  <a:srgbClr val="0066FF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Xuất dữ liệu dùng hàm </a:t>
            </a:r>
            <a:r>
              <a:rPr lang="en-US" sz="2800" b="1">
                <a:solidFill>
                  <a:srgbClr val="0066FF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cout</a:t>
            </a:r>
          </a:p>
          <a:p>
            <a:pPr marL="457200" indent="-457200">
              <a:buFont typeface="Wingdings" panose="05000000000000000000" pitchFamily="2" charset="2"/>
              <a:buChar char="§"/>
              <a:defRPr/>
            </a:pPr>
            <a:r>
              <a:rPr lang="en-US" sz="2800" b="1">
                <a:solidFill>
                  <a:srgbClr val="000000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Cú pháp</a:t>
            </a:r>
            <a:r>
              <a:rPr lang="en-US" sz="2800">
                <a:solidFill>
                  <a:srgbClr val="000000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: </a:t>
            </a:r>
          </a:p>
          <a:p>
            <a:pPr>
              <a:defRPr/>
            </a:pPr>
            <a:r>
              <a:rPr lang="en-US" sz="2800">
                <a:solidFill>
                  <a:srgbClr val="000000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	</a:t>
            </a:r>
            <a:r>
              <a:rPr lang="en-US" sz="2800" b="1">
                <a:solidFill>
                  <a:srgbClr val="FF6600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cout&lt;&lt;biểu thức;</a:t>
            </a:r>
          </a:p>
          <a:p>
            <a:pPr>
              <a:defRPr/>
            </a:pPr>
            <a:r>
              <a:rPr lang="en-US" sz="2800" b="1">
                <a:solidFill>
                  <a:srgbClr val="FF6600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	cout&lt;&lt;biểu thức 1&lt;&lt;biểu thức&lt;&lt;...&lt;&lt;biểu thức n;</a:t>
            </a:r>
            <a:endParaRPr lang="en-US" sz="2800" b="1">
              <a:solidFill>
                <a:srgbClr val="FF66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defRPr/>
            </a:pPr>
            <a:r>
              <a:rPr lang="en-US" sz="28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Trong đó: Biểu thức có thể chứa biến, hằng, hay kết quả trả về của một hàm.</a:t>
            </a:r>
            <a:r>
              <a:rPr lang="en-US" sz="2800">
                <a:solidFill>
                  <a:srgbClr val="000000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	</a:t>
            </a:r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979612" y="-1524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2800" b="1">
                <a:solidFill>
                  <a:srgbClr val="FF0000"/>
                </a:solidFill>
              </a:rPr>
              <a:t>Nhập xuất dữ liệu từ bàn phím dùng </a:t>
            </a:r>
            <a:r>
              <a:rPr lang="en-US" altLang="en-US" sz="2800" b="1">
                <a:solidFill>
                  <a:srgbClr val="00B050"/>
                </a:solidFill>
              </a:rPr>
              <a:t>cin, cout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9E181E-A2EE-48E9-BD6A-CCE74578AC07}" type="slidenum">
              <a:rPr lang="en-US" altLang="en-US" smtClean="0">
                <a:solidFill>
                  <a:srgbClr val="1D4940"/>
                </a:solidFill>
              </a:rPr>
              <a:pPr>
                <a:defRPr/>
              </a:pPr>
              <a:t>33</a:t>
            </a:fld>
            <a:endParaRPr lang="en-US" altLang="en-US">
              <a:solidFill>
                <a:srgbClr val="1D49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8074465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7999412" y="968276"/>
            <a:ext cx="2438400" cy="2677656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b="1">
                <a:solidFill>
                  <a:srgbClr val="FF6600"/>
                </a:solidFill>
              </a:rPr>
              <a:t>Kết quả :</a:t>
            </a:r>
          </a:p>
          <a:p>
            <a:pPr eaLnBrk="1" hangingPunct="1">
              <a:defRPr/>
            </a:pPr>
            <a:r>
              <a:rPr lang="en-US" b="1">
                <a:solidFill>
                  <a:srgbClr val="4D4D4D"/>
                </a:solidFill>
              </a:rPr>
              <a:t>Nhap a,b=5 2</a:t>
            </a:r>
          </a:p>
          <a:p>
            <a:pPr eaLnBrk="1" hangingPunct="1">
              <a:defRPr/>
            </a:pPr>
            <a:r>
              <a:rPr lang="en-US" b="1">
                <a:solidFill>
                  <a:srgbClr val="4D4D4D"/>
                </a:solidFill>
              </a:rPr>
              <a:t>5+2=7</a:t>
            </a:r>
          </a:p>
          <a:p>
            <a:pPr eaLnBrk="1" hangingPunct="1">
              <a:defRPr/>
            </a:pPr>
            <a:r>
              <a:rPr lang="en-US" b="1">
                <a:solidFill>
                  <a:srgbClr val="4D4D4D"/>
                </a:solidFill>
              </a:rPr>
              <a:t>5-2=3</a:t>
            </a:r>
          </a:p>
          <a:p>
            <a:pPr eaLnBrk="1" hangingPunct="1">
              <a:defRPr/>
            </a:pPr>
            <a:r>
              <a:rPr lang="en-US" b="1">
                <a:solidFill>
                  <a:srgbClr val="4D4D4D"/>
                </a:solidFill>
              </a:rPr>
              <a:t>5*2=10</a:t>
            </a:r>
          </a:p>
          <a:p>
            <a:pPr eaLnBrk="1" hangingPunct="1">
              <a:defRPr/>
            </a:pPr>
            <a:r>
              <a:rPr lang="en-US" b="1">
                <a:solidFill>
                  <a:srgbClr val="4D4D4D"/>
                </a:solidFill>
              </a:rPr>
              <a:t>5/2=2</a:t>
            </a:r>
          </a:p>
          <a:p>
            <a:pPr eaLnBrk="1" hangingPunct="1">
              <a:defRPr/>
            </a:pPr>
            <a:r>
              <a:rPr lang="en-US" b="1">
                <a:solidFill>
                  <a:srgbClr val="4D4D4D"/>
                </a:solidFill>
              </a:rPr>
              <a:t>5%2=1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8212" y="990600"/>
            <a:ext cx="5536932" cy="3962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1979612" y="-1524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2800" b="1">
                <a:solidFill>
                  <a:srgbClr val="FF0000"/>
                </a:solidFill>
              </a:rPr>
              <a:t>Nhập xuất dữ liệu từ bàn phím dùng </a:t>
            </a:r>
            <a:r>
              <a:rPr lang="en-US" altLang="en-US" sz="2800" b="1">
                <a:solidFill>
                  <a:srgbClr val="00B050"/>
                </a:solidFill>
              </a:rPr>
              <a:t>cin, cout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9E181E-A2EE-48E9-BD6A-CCE74578AC07}" type="slidenum">
              <a:rPr lang="en-US" altLang="en-US" smtClean="0">
                <a:solidFill>
                  <a:srgbClr val="1D4940"/>
                </a:solidFill>
              </a:rPr>
              <a:pPr>
                <a:defRPr/>
              </a:pPr>
              <a:t>34</a:t>
            </a:fld>
            <a:endParaRPr lang="en-US" altLang="en-US">
              <a:solidFill>
                <a:srgbClr val="1D49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752712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1979612" y="-152400"/>
            <a:ext cx="8458200" cy="1143000"/>
          </a:xfrm>
        </p:spPr>
        <p:txBody>
          <a:bodyPr/>
          <a:lstStyle/>
          <a:p>
            <a:pPr eaLnBrk="1" hangingPunct="1"/>
            <a:r>
              <a:rPr lang="en-US" altLang="en-US" sz="2800" b="1">
                <a:solidFill>
                  <a:srgbClr val="FF0000"/>
                </a:solidFill>
              </a:rPr>
              <a:t>Nhập xuất dữ liệu từ file dùng </a:t>
            </a:r>
            <a:r>
              <a:rPr lang="en-US" altLang="en-US" sz="2800" b="1">
                <a:solidFill>
                  <a:srgbClr val="0066FF"/>
                </a:solidFill>
              </a:rPr>
              <a:t>freopen, cin, cout</a:t>
            </a:r>
          </a:p>
        </p:txBody>
      </p:sp>
      <p:sp>
        <p:nvSpPr>
          <p:cNvPr id="6" name="Text Box 23"/>
          <p:cNvSpPr txBox="1">
            <a:spLocks noChangeArrowheads="1"/>
          </p:cNvSpPr>
          <p:nvPr/>
        </p:nvSpPr>
        <p:spPr bwMode="auto">
          <a:xfrm>
            <a:off x="1979612" y="838201"/>
            <a:ext cx="8458200" cy="310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457200" indent="-457200">
              <a:buFont typeface="Wingdings" panose="05000000000000000000" pitchFamily="2" charset="2"/>
              <a:buChar char="§"/>
              <a:defRPr/>
            </a:pPr>
            <a:r>
              <a:rPr lang="en-US" sz="280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Phải khai báo sử dụng thư viện </a:t>
            </a:r>
            <a:r>
              <a:rPr lang="en-US" sz="2800" b="1">
                <a:solidFill>
                  <a:srgbClr val="0066FF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fstream </a:t>
            </a:r>
            <a:r>
              <a:rPr lang="en-US" sz="2800">
                <a:solidFill>
                  <a:srgbClr val="000000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hoặc </a:t>
            </a:r>
            <a:r>
              <a:rPr lang="en-US" sz="2800" b="1">
                <a:solidFill>
                  <a:srgbClr val="0066FF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cstdio</a:t>
            </a:r>
          </a:p>
          <a:p>
            <a:pPr>
              <a:defRPr/>
            </a:pPr>
            <a:r>
              <a:rPr lang="en-US" sz="2800" b="1">
                <a:solidFill>
                  <a:srgbClr val="000000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Đọc dữ liệu từ file</a:t>
            </a:r>
          </a:p>
          <a:p>
            <a:pPr marL="457200" indent="-457200">
              <a:buFont typeface="Wingdings" panose="05000000000000000000" pitchFamily="2" charset="2"/>
              <a:buChar char="§"/>
              <a:defRPr/>
            </a:pPr>
            <a:r>
              <a:rPr lang="en-US" sz="2800" b="1">
                <a:solidFill>
                  <a:srgbClr val="000000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Cú pháp: 	</a:t>
            </a:r>
            <a:r>
              <a:rPr lang="en-US" sz="2800" b="1">
                <a:solidFill>
                  <a:srgbClr val="FF6600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freopen(filename, “r”, stdin);</a:t>
            </a:r>
          </a:p>
          <a:p>
            <a:pPr>
              <a:defRPr/>
            </a:pPr>
            <a:r>
              <a:rPr lang="en-US" sz="2800" b="1">
                <a:solidFill>
                  <a:srgbClr val="000000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Ghi dữ liệu ra file</a:t>
            </a:r>
          </a:p>
          <a:p>
            <a:pPr marL="457200" indent="-457200">
              <a:buFont typeface="Wingdings" panose="05000000000000000000" pitchFamily="2" charset="2"/>
              <a:buChar char="§"/>
              <a:defRPr/>
            </a:pPr>
            <a:r>
              <a:rPr lang="en-US" sz="2800" b="1">
                <a:solidFill>
                  <a:srgbClr val="000000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Cú pháp: 	</a:t>
            </a:r>
            <a:r>
              <a:rPr lang="en-US" sz="2800" b="1">
                <a:solidFill>
                  <a:srgbClr val="FF6600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freopen(filename, “w”,stdout);</a:t>
            </a:r>
            <a:r>
              <a:rPr lang="en-US" sz="2800">
                <a:solidFill>
                  <a:srgbClr val="000000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	</a:t>
            </a:r>
          </a:p>
          <a:p>
            <a:pPr>
              <a:defRPr/>
            </a:pPr>
            <a:r>
              <a:rPr lang="en-US" sz="2800" i="1">
                <a:solidFill>
                  <a:srgbClr val="000000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Trong đó:</a:t>
            </a:r>
            <a:r>
              <a:rPr lang="en-US" sz="2800">
                <a:solidFill>
                  <a:srgbClr val="000000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 filename là địa chỉ file mục tiêu, “r” và “w” tương ứng  chế độ đọc và chế độ ghi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6932612" y="4038600"/>
          <a:ext cx="1940560" cy="1010722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{073A0DAA-6AF3-43AB-8588-CEC1D06C72B9}</a:tableStyleId>
              </a:tblPr>
              <a:tblGrid>
                <a:gridCol w="919480"/>
                <a:gridCol w="1021080"/>
              </a:tblGrid>
              <a:tr h="370682">
                <a:tc>
                  <a:txBody>
                    <a:bodyPr/>
                    <a:lstStyle/>
                    <a:p>
                      <a:pPr algn="ctr"/>
                      <a:r>
                        <a:rPr lang="en-US" sz="1800" smtClean="0"/>
                        <a:t>vd.inp</a:t>
                      </a:r>
                      <a:endParaRPr lang="en-US" sz="1800"/>
                    </a:p>
                  </a:txBody>
                  <a:tcPr marT="45700" marB="4570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mtClean="0"/>
                        <a:t>vd.out</a:t>
                      </a:r>
                      <a:endParaRPr lang="en-US" sz="1800"/>
                    </a:p>
                  </a:txBody>
                  <a:tcPr marT="45700" marB="45700"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  <a:tr h="370682">
                <a:tc>
                  <a:txBody>
                    <a:bodyPr/>
                    <a:lstStyle/>
                    <a:p>
                      <a:r>
                        <a:rPr lang="en-US" sz="1800" smtClean="0"/>
                        <a:t>9 7</a:t>
                      </a:r>
                      <a:endParaRPr lang="en-US" sz="1800"/>
                    </a:p>
                  </a:txBody>
                  <a:tcPr marT="45700" marB="457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smtClean="0"/>
                        <a:t>9+7=16</a:t>
                      </a:r>
                    </a:p>
                    <a:p>
                      <a:r>
                        <a:rPr lang="en-US" sz="1800" smtClean="0"/>
                        <a:t>9-7=2</a:t>
                      </a:r>
                      <a:endParaRPr lang="en-US" sz="1800"/>
                    </a:p>
                  </a:txBody>
                  <a:tcPr marT="45700" marB="45700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3012" y="4038601"/>
            <a:ext cx="3892588" cy="24484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9E181E-A2EE-48E9-BD6A-CCE74578AC07}" type="slidenum">
              <a:rPr lang="en-US" altLang="en-US" smtClean="0">
                <a:solidFill>
                  <a:srgbClr val="1D4940"/>
                </a:solidFill>
              </a:rPr>
              <a:pPr>
                <a:defRPr/>
              </a:pPr>
              <a:t>35</a:t>
            </a:fld>
            <a:endParaRPr lang="en-US" altLang="en-US">
              <a:solidFill>
                <a:srgbClr val="1D49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833099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979612" y="-1524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2800" b="1" dirty="0">
                <a:solidFill>
                  <a:srgbClr val="FF0000"/>
                </a:solidFill>
              </a:rPr>
              <a:t>Câu </a:t>
            </a:r>
            <a:r>
              <a:rPr lang="en-US" altLang="en-US" sz="2800" b="1" err="1">
                <a:solidFill>
                  <a:srgbClr val="FF0000"/>
                </a:solidFill>
              </a:rPr>
              <a:t>lệnh</a:t>
            </a:r>
            <a:r>
              <a:rPr lang="en-US" altLang="en-US" sz="2800" b="1">
                <a:solidFill>
                  <a:srgbClr val="FF0000"/>
                </a:solidFill>
              </a:rPr>
              <a:t> If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903413" y="987426"/>
            <a:ext cx="4186237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  <a:normAutofit/>
          </a:bodyPr>
          <a:lstStyle>
            <a:lvl1pPr marL="514350" indent="-5143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+mj-lt"/>
              <a:buAutoNum type="arabicPeriod"/>
              <a:defRPr sz="2800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971550" indent="-5143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+mj-lt"/>
              <a:buAutoNum type="arabicPeriod"/>
              <a:defRPr sz="2800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2pPr>
            <a:lvl3pPr marL="1428750" indent="-5143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+mj-lt"/>
              <a:buAutoNum type="arabicPeriod"/>
              <a:defRPr sz="2800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3pPr>
            <a:lvl4pPr marL="1885950" indent="-5143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+mj-lt"/>
              <a:buAutoNum type="arabicPeriod"/>
              <a:defRPr sz="2800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4pPr>
            <a:lvl5pPr marL="2343150" indent="-5143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+mj-lt"/>
              <a:buAutoNum type="arabicPeriod"/>
              <a:defRPr sz="2800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/>
              <a:t>Dạng thiếu:</a:t>
            </a:r>
          </a:p>
          <a:p>
            <a:pPr marL="457200" lvl="1" indent="0">
              <a:buNone/>
            </a:pPr>
            <a:r>
              <a:rPr lang="en-US" b="1">
                <a:solidFill>
                  <a:srgbClr val="FF6600"/>
                </a:solidFill>
              </a:rPr>
              <a:t>if </a:t>
            </a:r>
            <a:r>
              <a:rPr lang="en-US">
                <a:solidFill>
                  <a:srgbClr val="FF6600"/>
                </a:solidFill>
              </a:rPr>
              <a:t>(điều kiện)</a:t>
            </a:r>
          </a:p>
          <a:p>
            <a:pPr marL="457200" lvl="1" indent="0">
              <a:buNone/>
            </a:pPr>
            <a:r>
              <a:rPr lang="en-US" b="1">
                <a:solidFill>
                  <a:srgbClr val="FF6600"/>
                </a:solidFill>
              </a:rPr>
              <a:t>{</a:t>
            </a:r>
          </a:p>
          <a:p>
            <a:pPr marL="457200" lvl="1" indent="0">
              <a:buNone/>
            </a:pPr>
            <a:r>
              <a:rPr lang="en-US">
                <a:solidFill>
                  <a:srgbClr val="FF6600"/>
                </a:solidFill>
              </a:rPr>
              <a:t>	&lt;khối lệnh&gt; ;</a:t>
            </a:r>
          </a:p>
          <a:p>
            <a:pPr marL="457200" lvl="1" indent="0">
              <a:buNone/>
            </a:pPr>
            <a:r>
              <a:rPr lang="en-US" b="1">
                <a:solidFill>
                  <a:srgbClr val="FF6600"/>
                </a:solidFill>
              </a:rPr>
              <a:t>}</a:t>
            </a:r>
            <a:r>
              <a:rPr lang="en-US">
                <a:solidFill>
                  <a:srgbClr val="FF6600"/>
                </a:solidFill>
              </a:rPr>
              <a:t> </a:t>
            </a:r>
          </a:p>
          <a:p>
            <a:pPr marL="0" indent="0">
              <a:buNone/>
            </a:pPr>
            <a:r>
              <a:rPr lang="en-US"/>
              <a:t>Nếu điều kiện cho kết quả đúng (khác không) thì thực hiện &lt;khối lệnh&gt;.</a:t>
            </a:r>
            <a:endParaRPr lang="en-US">
              <a:solidFill>
                <a:sysClr val="windowText" lastClr="000000"/>
              </a:solidFill>
            </a:endParaRPr>
          </a:p>
          <a:p>
            <a:pPr marL="0" indent="0">
              <a:buNone/>
            </a:pPr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6323013" y="911226"/>
            <a:ext cx="4186237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  <a:normAutofit/>
          </a:bodyPr>
          <a:lstStyle>
            <a:lvl1pPr marL="514350" indent="-5143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+mj-lt"/>
              <a:buAutoNum type="arabicPeriod"/>
              <a:defRPr sz="2800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971550" indent="-5143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+mj-lt"/>
              <a:buAutoNum type="arabicPeriod"/>
              <a:defRPr sz="2800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2pPr>
            <a:lvl3pPr marL="1428750" indent="-5143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+mj-lt"/>
              <a:buAutoNum type="arabicPeriod"/>
              <a:defRPr sz="2800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3pPr>
            <a:lvl4pPr marL="1885950" indent="-5143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+mj-lt"/>
              <a:buAutoNum type="arabicPeriod"/>
              <a:defRPr sz="2800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4pPr>
            <a:lvl5pPr marL="2343150" indent="-5143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+mj-lt"/>
              <a:buAutoNum type="arabicPeriod"/>
              <a:defRPr sz="2800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/>
              <a:t>Dạng đủ:</a:t>
            </a:r>
          </a:p>
          <a:p>
            <a:pPr marL="457200" lvl="1" indent="0">
              <a:buNone/>
            </a:pPr>
            <a:r>
              <a:rPr lang="en-US" b="1">
                <a:solidFill>
                  <a:srgbClr val="FF6600"/>
                </a:solidFill>
              </a:rPr>
              <a:t>if </a:t>
            </a:r>
            <a:r>
              <a:rPr lang="en-US">
                <a:solidFill>
                  <a:srgbClr val="FF6600"/>
                </a:solidFill>
              </a:rPr>
              <a:t>(điều kiện)</a:t>
            </a:r>
          </a:p>
          <a:p>
            <a:pPr marL="457200" lvl="1" indent="0">
              <a:buNone/>
            </a:pPr>
            <a:r>
              <a:rPr lang="en-US" b="1">
                <a:solidFill>
                  <a:srgbClr val="FF6600"/>
                </a:solidFill>
              </a:rPr>
              <a:t>{</a:t>
            </a:r>
          </a:p>
          <a:p>
            <a:pPr marL="457200" lvl="1" indent="0">
              <a:buNone/>
            </a:pPr>
            <a:r>
              <a:rPr lang="en-US">
                <a:solidFill>
                  <a:srgbClr val="FF6600"/>
                </a:solidFill>
              </a:rPr>
              <a:t>	&lt;khối lệnh 1&gt; ;</a:t>
            </a:r>
          </a:p>
          <a:p>
            <a:pPr marL="457200" lvl="1" indent="0">
              <a:buNone/>
            </a:pPr>
            <a:r>
              <a:rPr lang="en-US" b="1">
                <a:solidFill>
                  <a:srgbClr val="FF6600"/>
                </a:solidFill>
              </a:rPr>
              <a:t>}</a:t>
            </a:r>
            <a:r>
              <a:rPr lang="en-US">
                <a:solidFill>
                  <a:srgbClr val="FF6600"/>
                </a:solidFill>
              </a:rPr>
              <a:t> </a:t>
            </a:r>
          </a:p>
          <a:p>
            <a:pPr marL="457200" lvl="1" indent="0">
              <a:buNone/>
            </a:pPr>
            <a:r>
              <a:rPr lang="en-US">
                <a:solidFill>
                  <a:srgbClr val="FF6600"/>
                </a:solidFill>
              </a:rPr>
              <a:t>else &lt;khối lệnh 2&gt;;</a:t>
            </a:r>
          </a:p>
          <a:p>
            <a:pPr marL="0" indent="0">
              <a:buNone/>
            </a:pPr>
            <a:r>
              <a:rPr lang="en-US"/>
              <a:t>Nếu điều kiện cho kết quả đúng (khác không) thì thực hiện &lt;khối lệnh 1&gt;, ngược lại thực hiện &lt;khối lệnh 2&gt;</a:t>
            </a:r>
            <a:endParaRPr lang="en-US">
              <a:solidFill>
                <a:sysClr val="windowText" lastClr="000000"/>
              </a:solidFill>
            </a:endParaRPr>
          </a:p>
          <a:p>
            <a:pPr marL="0" indent="0">
              <a:buNone/>
            </a:pPr>
            <a:endParaRPr lang="en-US">
              <a:solidFill>
                <a:sysClr val="windowText" lastClr="000000"/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6170612" y="983675"/>
            <a:ext cx="0" cy="4953000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9E181E-A2EE-48E9-BD6A-CCE74578AC07}" type="slidenum">
              <a:rPr lang="en-US" altLang="en-US" smtClean="0">
                <a:solidFill>
                  <a:srgbClr val="1D4940"/>
                </a:solidFill>
              </a:rPr>
              <a:pPr>
                <a:defRPr/>
              </a:pPr>
              <a:t>36</a:t>
            </a:fld>
            <a:endParaRPr lang="en-US" altLang="en-US">
              <a:solidFill>
                <a:srgbClr val="1D49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7361484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979612" y="-1524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2800" b="1">
                <a:solidFill>
                  <a:srgbClr val="FF0000"/>
                </a:solidFill>
              </a:rPr>
              <a:t>Câu lệnh If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8740" y="1047534"/>
            <a:ext cx="4166672" cy="26100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2443162" y="4209872"/>
            <a:ext cx="5327650" cy="1200329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hangingPunct="1">
              <a:defRPr/>
            </a:pPr>
            <a:r>
              <a:rPr lang="en-US" b="1">
                <a:solidFill>
                  <a:srgbClr val="FF6600"/>
                </a:solidFill>
              </a:rPr>
              <a:t>Kết quả chạy chương trình:</a:t>
            </a:r>
          </a:p>
          <a:p>
            <a:pPr eaLnBrk="1" hangingPunct="1">
              <a:defRPr/>
            </a:pPr>
            <a:r>
              <a:rPr lang="en-US" b="1">
                <a:solidFill>
                  <a:srgbClr val="4D4D4D"/>
                </a:solidFill>
              </a:rPr>
              <a:t>Nhap so nguyen duong n=3</a:t>
            </a:r>
          </a:p>
          <a:p>
            <a:pPr eaLnBrk="1" hangingPunct="1">
              <a:defRPr/>
            </a:pPr>
            <a:r>
              <a:rPr lang="en-US" b="1">
                <a:solidFill>
                  <a:srgbClr val="4D4D4D"/>
                </a:solidFill>
              </a:rPr>
              <a:t>3 la so le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4812" y="1066800"/>
            <a:ext cx="4191000" cy="26065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9E181E-A2EE-48E9-BD6A-CCE74578AC07}" type="slidenum">
              <a:rPr lang="en-US" altLang="en-US" smtClean="0">
                <a:solidFill>
                  <a:srgbClr val="1D4940"/>
                </a:solidFill>
              </a:rPr>
              <a:pPr>
                <a:defRPr/>
              </a:pPr>
              <a:t>37</a:t>
            </a:fld>
            <a:endParaRPr lang="en-US" altLang="en-US">
              <a:solidFill>
                <a:srgbClr val="1D49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856190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979612" y="-1524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2800" b="1">
                <a:solidFill>
                  <a:srgbClr val="FF0000"/>
                </a:solidFill>
              </a:rPr>
              <a:t>Câu lệnh If lồng nhau</a:t>
            </a:r>
          </a:p>
        </p:txBody>
      </p:sp>
      <p:sp>
        <p:nvSpPr>
          <p:cNvPr id="4" name="Text Box 23"/>
          <p:cNvSpPr txBox="1">
            <a:spLocks noChangeArrowheads="1"/>
          </p:cNvSpPr>
          <p:nvPr/>
        </p:nvSpPr>
        <p:spPr bwMode="auto">
          <a:xfrm>
            <a:off x="1979612" y="838201"/>
            <a:ext cx="8458200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457200" indent="-457200">
              <a:buFont typeface="Wingdings" panose="05000000000000000000" pitchFamily="2" charset="2"/>
              <a:buChar char="§"/>
              <a:defRPr/>
            </a:pPr>
            <a:r>
              <a:rPr lang="en-US" sz="280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Câu lệnh If thường được dùng lồng nhau để kiểm tra các điều kiện khác nhau</a:t>
            </a:r>
          </a:p>
          <a:p>
            <a:pPr marL="457200" indent="-457200">
              <a:buFont typeface="Wingdings" panose="05000000000000000000" pitchFamily="2" charset="2"/>
              <a:buChar char="§"/>
              <a:defRPr/>
            </a:pPr>
            <a:r>
              <a:rPr lang="vi-VN" sz="2800">
                <a:solidFill>
                  <a:srgbClr val="000000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Khi dùng if…else lồng nhau thì else sẽ kết hợp với if gần nhất chưa có else. </a:t>
            </a:r>
            <a:endParaRPr lang="en-US" sz="2800">
              <a:solidFill>
                <a:srgbClr val="000000"/>
              </a:solidFill>
              <a:latin typeface="Calibri" panose="020F0502020204030204" pitchFamily="34" charset="0"/>
              <a:ea typeface="Tahoma" panose="020B0604030504040204" pitchFamily="34" charset="0"/>
              <a:cs typeface="Calibri" panose="020F0502020204030204" pitchFamily="34" charset="0"/>
            </a:endParaRPr>
          </a:p>
          <a:p>
            <a:pPr>
              <a:defRPr/>
            </a:pPr>
            <a:r>
              <a:rPr lang="en-US" sz="2800">
                <a:solidFill>
                  <a:srgbClr val="00B050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Ví dụ: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4093" t="45308" r="30859" b="9360"/>
          <a:stretch/>
        </p:blipFill>
        <p:spPr>
          <a:xfrm>
            <a:off x="3122613" y="2743200"/>
            <a:ext cx="4713881" cy="34844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9E181E-A2EE-48E9-BD6A-CCE74578AC07}" type="slidenum">
              <a:rPr lang="en-US" altLang="en-US" smtClean="0">
                <a:solidFill>
                  <a:srgbClr val="1D4940"/>
                </a:solidFill>
              </a:rPr>
              <a:pPr>
                <a:defRPr/>
              </a:pPr>
              <a:t>38</a:t>
            </a:fld>
            <a:endParaRPr lang="en-US" altLang="en-US">
              <a:solidFill>
                <a:srgbClr val="1D49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903463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979612" y="-1524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2800" b="1">
                <a:solidFill>
                  <a:srgbClr val="FF0000"/>
                </a:solidFill>
              </a:rPr>
              <a:t>Câu lệnh Switch</a:t>
            </a:r>
          </a:p>
        </p:txBody>
      </p:sp>
      <p:sp>
        <p:nvSpPr>
          <p:cNvPr id="4" name="Text Box 23"/>
          <p:cNvSpPr txBox="1">
            <a:spLocks noChangeArrowheads="1"/>
          </p:cNvSpPr>
          <p:nvPr/>
        </p:nvSpPr>
        <p:spPr bwMode="auto">
          <a:xfrm>
            <a:off x="2132012" y="881250"/>
            <a:ext cx="7696200" cy="5632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indent="-182880">
              <a:lnSpc>
                <a:spcPct val="120000"/>
              </a:lnSpc>
              <a:buClr>
                <a:schemeClr val="accent6">
                  <a:lumMod val="75000"/>
                </a:schemeClr>
              </a:buClr>
              <a:defRPr/>
            </a:pPr>
            <a:r>
              <a:rPr lang="en-US" sz="2500" b="1">
                <a:solidFill>
                  <a:srgbClr val="FF66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switch </a:t>
            </a:r>
            <a:r>
              <a:rPr lang="en-US" sz="2500">
                <a:solidFill>
                  <a:srgbClr val="FF66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(biểu thức) </a:t>
            </a:r>
            <a:r>
              <a:rPr lang="en-US" sz="2500">
                <a:solidFill>
                  <a:srgbClr val="FF66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</a:t>
            </a:r>
            <a:endParaRPr lang="en-US" sz="2500">
              <a:solidFill>
                <a:srgbClr val="FF66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indent="-182880">
              <a:lnSpc>
                <a:spcPct val="120000"/>
              </a:lnSpc>
              <a:buClr>
                <a:schemeClr val="accent6">
                  <a:lumMod val="75000"/>
                </a:schemeClr>
              </a:buClr>
              <a:defRPr/>
            </a:pPr>
            <a:r>
              <a:rPr lang="en-US" sz="2500" b="1">
                <a:solidFill>
                  <a:srgbClr val="FF66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case</a:t>
            </a:r>
            <a:r>
              <a:rPr lang="en-US" sz="2500">
                <a:solidFill>
                  <a:srgbClr val="FF66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&lt;giá trị 1&gt;: &lt;các câu lệnh&gt; ; </a:t>
            </a:r>
          </a:p>
          <a:p>
            <a:pPr indent="-182880">
              <a:lnSpc>
                <a:spcPct val="120000"/>
              </a:lnSpc>
              <a:buClr>
                <a:schemeClr val="accent6">
                  <a:lumMod val="75000"/>
                </a:schemeClr>
              </a:buClr>
              <a:defRPr/>
            </a:pPr>
            <a:r>
              <a:rPr lang="en-US" sz="2500" b="1">
                <a:solidFill>
                  <a:srgbClr val="FF66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break</a:t>
            </a:r>
            <a:r>
              <a:rPr lang="en-US" sz="2500">
                <a:solidFill>
                  <a:srgbClr val="FF66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;</a:t>
            </a:r>
          </a:p>
          <a:p>
            <a:pPr indent="-182880">
              <a:lnSpc>
                <a:spcPct val="120000"/>
              </a:lnSpc>
              <a:buClr>
                <a:schemeClr val="accent6">
                  <a:lumMod val="75000"/>
                </a:schemeClr>
              </a:buClr>
              <a:defRPr/>
            </a:pPr>
            <a:r>
              <a:rPr lang="en-US" sz="2500" b="1">
                <a:solidFill>
                  <a:srgbClr val="FF66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case</a:t>
            </a:r>
            <a:r>
              <a:rPr lang="en-US" sz="2500">
                <a:solidFill>
                  <a:srgbClr val="FF66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&lt;giá trị 2&gt;: &lt;các câu lệnh&gt; ; </a:t>
            </a:r>
          </a:p>
          <a:p>
            <a:pPr indent="-182880">
              <a:lnSpc>
                <a:spcPct val="120000"/>
              </a:lnSpc>
              <a:buClr>
                <a:schemeClr val="accent6">
                  <a:lumMod val="75000"/>
                </a:schemeClr>
              </a:buClr>
              <a:defRPr/>
            </a:pPr>
            <a:r>
              <a:rPr lang="en-US" sz="2500" b="1">
                <a:solidFill>
                  <a:srgbClr val="FF66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break</a:t>
            </a:r>
            <a:r>
              <a:rPr lang="en-US" sz="2500">
                <a:solidFill>
                  <a:srgbClr val="FF66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;</a:t>
            </a:r>
          </a:p>
          <a:p>
            <a:pPr indent="-182880">
              <a:lnSpc>
                <a:spcPct val="120000"/>
              </a:lnSpc>
              <a:buClr>
                <a:schemeClr val="accent6">
                  <a:lumMod val="75000"/>
                </a:schemeClr>
              </a:buClr>
              <a:defRPr/>
            </a:pPr>
            <a:r>
              <a:rPr lang="en-US" sz="2500">
                <a:solidFill>
                  <a:srgbClr val="FF66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 ………</a:t>
            </a:r>
          </a:p>
          <a:p>
            <a:pPr indent="-182880">
              <a:lnSpc>
                <a:spcPct val="120000"/>
              </a:lnSpc>
              <a:buClr>
                <a:schemeClr val="accent6">
                  <a:lumMod val="75000"/>
                </a:schemeClr>
              </a:buClr>
              <a:defRPr/>
            </a:pPr>
            <a:r>
              <a:rPr lang="en-US" sz="2500" b="1">
                <a:solidFill>
                  <a:srgbClr val="FF66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case</a:t>
            </a:r>
            <a:r>
              <a:rPr lang="en-US" sz="2500">
                <a:solidFill>
                  <a:srgbClr val="FF66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&lt;giá trị n&gt;: &lt;các câu lệnh&gt;; </a:t>
            </a:r>
          </a:p>
          <a:p>
            <a:pPr indent="-182880">
              <a:lnSpc>
                <a:spcPct val="120000"/>
              </a:lnSpc>
              <a:buClr>
                <a:schemeClr val="accent6">
                  <a:lumMod val="75000"/>
                </a:schemeClr>
              </a:buClr>
              <a:defRPr/>
            </a:pPr>
            <a:r>
              <a:rPr lang="en-US" sz="2500" b="1">
                <a:solidFill>
                  <a:srgbClr val="FF66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break</a:t>
            </a:r>
            <a:r>
              <a:rPr lang="en-US" sz="2500">
                <a:solidFill>
                  <a:srgbClr val="FF66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;</a:t>
            </a:r>
          </a:p>
          <a:p>
            <a:pPr indent="-182880">
              <a:lnSpc>
                <a:spcPct val="120000"/>
              </a:lnSpc>
              <a:buClr>
                <a:schemeClr val="accent6">
                  <a:lumMod val="75000"/>
                </a:schemeClr>
              </a:buClr>
              <a:defRPr/>
            </a:pPr>
            <a:r>
              <a:rPr lang="en-US" sz="2500" b="1">
                <a:solidFill>
                  <a:srgbClr val="FF66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default</a:t>
            </a:r>
            <a:r>
              <a:rPr lang="en-US" sz="2500">
                <a:solidFill>
                  <a:srgbClr val="FF66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&lt;các câu lệnh&gt;;               </a:t>
            </a:r>
          </a:p>
          <a:p>
            <a:pPr indent="-182880">
              <a:lnSpc>
                <a:spcPct val="120000"/>
              </a:lnSpc>
              <a:buClr>
                <a:schemeClr val="accent6">
                  <a:lumMod val="75000"/>
                </a:schemeClr>
              </a:buClr>
              <a:defRPr/>
            </a:pPr>
            <a:r>
              <a:rPr lang="en-US" sz="2500">
                <a:solidFill>
                  <a:srgbClr val="FF66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</a:t>
            </a:r>
          </a:p>
          <a:p>
            <a:pPr indent="465138">
              <a:lnSpc>
                <a:spcPct val="120000"/>
              </a:lnSpc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§"/>
              <a:defRPr/>
            </a:pPr>
            <a:r>
              <a:rPr lang="vi-VN" sz="250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switch sẽ nhảy đến case tương ứng và thực hiện đến khi nào gặp break hoặc cuối</a:t>
            </a:r>
            <a:r>
              <a:rPr lang="en-US" sz="250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, khi đó</a:t>
            </a:r>
            <a:r>
              <a:rPr lang="vi-VN" sz="250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 switch sẽ kết thúc.</a:t>
            </a:r>
            <a:endParaRPr lang="en-US" sz="2500">
              <a:solidFill>
                <a:schemeClr val="tx1">
                  <a:lumMod val="50000"/>
                </a:schemeClr>
              </a:solidFill>
              <a:latin typeface="Calibri" panose="020F0502020204030204" pitchFamily="34" charset="0"/>
              <a:ea typeface="Tahoma" panose="020B060403050404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9E181E-A2EE-48E9-BD6A-CCE74578AC07}" type="slidenum">
              <a:rPr lang="en-US" altLang="en-US" smtClean="0">
                <a:solidFill>
                  <a:srgbClr val="1D4940"/>
                </a:solidFill>
              </a:rPr>
              <a:pPr>
                <a:defRPr/>
              </a:pPr>
              <a:t>39</a:t>
            </a:fld>
            <a:endParaRPr lang="en-US" altLang="en-US">
              <a:solidFill>
                <a:srgbClr val="1D49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5852574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Làm việc nhóm</a:t>
            </a:r>
            <a:endParaRPr lang="en-US"/>
          </a:p>
        </p:txBody>
      </p:sp>
      <p:pic>
        <p:nvPicPr>
          <p:cNvPr id="6146" name="Picture 2" descr="Image result for pair programming high schoo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7844" y="1700808"/>
            <a:ext cx="8642578" cy="4861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638580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979612" y="-1524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2800" b="1">
                <a:solidFill>
                  <a:srgbClr val="FF0000"/>
                </a:solidFill>
              </a:rPr>
              <a:t>Câu lệnh Switch</a:t>
            </a:r>
            <a:endParaRPr lang="en-US" altLang="en-US" sz="2800" b="1">
              <a:solidFill>
                <a:srgbClr val="00B050"/>
              </a:solidFill>
            </a:endParaRPr>
          </a:p>
        </p:txBody>
      </p:sp>
      <p:sp>
        <p:nvSpPr>
          <p:cNvPr id="6" name="Text Box 23"/>
          <p:cNvSpPr txBox="1">
            <a:spLocks noChangeArrowheads="1"/>
          </p:cNvSpPr>
          <p:nvPr/>
        </p:nvSpPr>
        <p:spPr bwMode="auto">
          <a:xfrm>
            <a:off x="7237412" y="1066801"/>
            <a:ext cx="3200400" cy="34532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20000"/>
              </a:lnSpc>
              <a:buClr>
                <a:schemeClr val="accent6">
                  <a:lumMod val="75000"/>
                </a:schemeClr>
              </a:buClr>
              <a:defRPr/>
            </a:pPr>
            <a:r>
              <a:rPr lang="en-US" sz="260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Cho biết kết quả trong các trường hợp sau:</a:t>
            </a:r>
          </a:p>
          <a:p>
            <a:pPr>
              <a:lnSpc>
                <a:spcPct val="120000"/>
              </a:lnSpc>
              <a:buClr>
                <a:schemeClr val="accent6">
                  <a:lumMod val="75000"/>
                </a:schemeClr>
              </a:buClr>
              <a:defRPr/>
            </a:pPr>
            <a:r>
              <a:rPr lang="en-US" sz="260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c=</a:t>
            </a:r>
            <a:r>
              <a:rPr lang="en-US" sz="2600">
                <a:solidFill>
                  <a:schemeClr val="tx1">
                    <a:lumMod val="50000"/>
                  </a:schemeClr>
                </a:solidFill>
                <a:ea typeface="Tahoma" panose="020B0604030504040204" pitchFamily="34" charset="0"/>
                <a:cs typeface="Arial" panose="020B0604020202020204" pitchFamily="34" charset="0"/>
              </a:rPr>
              <a:t>'+'	</a:t>
            </a:r>
            <a:r>
              <a:rPr lang="en-US" sz="2600">
                <a:solidFill>
                  <a:schemeClr val="tx1">
                    <a:lumMod val="50000"/>
                  </a:schemeClr>
                </a:solidFill>
                <a:ea typeface="Tahoma" panose="020B060403050404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</a:t>
            </a:r>
            <a:endParaRPr lang="en-US" sz="2600">
              <a:solidFill>
                <a:schemeClr val="tx1">
                  <a:lumMod val="50000"/>
                </a:schemeClr>
              </a:solidFill>
              <a:ea typeface="Tahoma" panose="020B060403050404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  <a:buClr>
                <a:schemeClr val="accent6">
                  <a:lumMod val="75000"/>
                </a:schemeClr>
              </a:buClr>
              <a:defRPr/>
            </a:pPr>
            <a:r>
              <a:rPr lang="en-US" sz="260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c=</a:t>
            </a:r>
            <a:r>
              <a:rPr lang="en-US" sz="2600">
                <a:solidFill>
                  <a:schemeClr val="tx1">
                    <a:lumMod val="50000"/>
                  </a:schemeClr>
                </a:solidFill>
                <a:ea typeface="Tahoma" panose="020B0604030504040204" pitchFamily="34" charset="0"/>
                <a:cs typeface="Arial" panose="020B0604020202020204" pitchFamily="34" charset="0"/>
              </a:rPr>
              <a:t>'-'	</a:t>
            </a:r>
            <a:r>
              <a:rPr lang="en-US" sz="2600">
                <a:solidFill>
                  <a:schemeClr val="tx1">
                    <a:lumMod val="50000"/>
                  </a:schemeClr>
                </a:solidFill>
                <a:ea typeface="Tahoma" panose="020B060403050404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</a:t>
            </a:r>
            <a:endParaRPr lang="en-US" sz="2600">
              <a:solidFill>
                <a:schemeClr val="tx1">
                  <a:lumMod val="50000"/>
                </a:schemeClr>
              </a:solidFill>
              <a:ea typeface="Tahoma" panose="020B060403050404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  <a:buClr>
                <a:schemeClr val="accent6">
                  <a:lumMod val="75000"/>
                </a:schemeClr>
              </a:buClr>
              <a:defRPr/>
            </a:pPr>
            <a:r>
              <a:rPr lang="en-US" sz="260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c=</a:t>
            </a:r>
            <a:r>
              <a:rPr lang="en-US" sz="2600">
                <a:solidFill>
                  <a:schemeClr val="tx1">
                    <a:lumMod val="50000"/>
                  </a:schemeClr>
                </a:solidFill>
                <a:ea typeface="Tahoma" panose="020B0604030504040204" pitchFamily="34" charset="0"/>
                <a:cs typeface="Arial" panose="020B0604020202020204" pitchFamily="34" charset="0"/>
              </a:rPr>
              <a:t>'['	</a:t>
            </a:r>
            <a:r>
              <a:rPr lang="en-US" sz="2600">
                <a:solidFill>
                  <a:schemeClr val="tx1">
                    <a:lumMod val="50000"/>
                  </a:schemeClr>
                </a:solidFill>
                <a:ea typeface="Tahoma" panose="020B060403050404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</a:t>
            </a:r>
            <a:endParaRPr lang="en-US" sz="2600" dirty="0">
              <a:solidFill>
                <a:schemeClr val="tx1">
                  <a:lumMod val="50000"/>
                </a:schemeClr>
              </a:solidFill>
              <a:ea typeface="Tahoma" panose="020B060403050404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  <a:buClr>
                <a:schemeClr val="accent6">
                  <a:lumMod val="75000"/>
                </a:schemeClr>
              </a:buClr>
              <a:defRPr/>
            </a:pPr>
            <a:r>
              <a:rPr lang="en-US" sz="260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c=</a:t>
            </a:r>
            <a:r>
              <a:rPr lang="en-US" sz="2600">
                <a:solidFill>
                  <a:schemeClr val="tx1">
                    <a:lumMod val="50000"/>
                  </a:schemeClr>
                </a:solidFill>
                <a:ea typeface="Tahoma" panose="020B0604030504040204" pitchFamily="34" charset="0"/>
                <a:cs typeface="Arial" panose="020B0604020202020204" pitchFamily="34" charset="0"/>
              </a:rPr>
              <a:t>')'	</a:t>
            </a:r>
            <a:r>
              <a:rPr lang="en-US" sz="2600">
                <a:solidFill>
                  <a:schemeClr val="tx1">
                    <a:lumMod val="50000"/>
                  </a:schemeClr>
                </a:solidFill>
                <a:ea typeface="Tahoma" panose="020B060403050404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</a:t>
            </a:r>
          </a:p>
          <a:p>
            <a:pPr>
              <a:lnSpc>
                <a:spcPct val="120000"/>
              </a:lnSpc>
              <a:buClr>
                <a:schemeClr val="accent6">
                  <a:lumMod val="75000"/>
                </a:schemeClr>
              </a:buClr>
              <a:defRPr/>
            </a:pPr>
            <a:r>
              <a:rPr lang="en-US" sz="260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c=</a:t>
            </a:r>
            <a:r>
              <a:rPr lang="en-US" sz="2600">
                <a:solidFill>
                  <a:schemeClr val="tx1">
                    <a:lumMod val="50000"/>
                  </a:schemeClr>
                </a:solidFill>
                <a:ea typeface="Tahoma" panose="020B0604030504040204" pitchFamily="34" charset="0"/>
                <a:cs typeface="Arial" panose="020B0604020202020204" pitchFamily="34" charset="0"/>
              </a:rPr>
              <a:t>'$'	</a:t>
            </a:r>
            <a:r>
              <a:rPr lang="en-US" sz="2600">
                <a:solidFill>
                  <a:schemeClr val="tx1">
                    <a:lumMod val="50000"/>
                  </a:schemeClr>
                </a:solidFill>
                <a:ea typeface="Tahoma" panose="020B060403050404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</a:t>
            </a:r>
            <a:endParaRPr lang="en-US" sz="2600">
              <a:solidFill>
                <a:schemeClr val="tx1">
                  <a:lumMod val="50000"/>
                </a:schemeClr>
              </a:solidFill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2013" y="990600"/>
            <a:ext cx="4888637" cy="4267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9E181E-A2EE-48E9-BD6A-CCE74578AC07}" type="slidenum">
              <a:rPr lang="en-US" altLang="en-US" smtClean="0">
                <a:solidFill>
                  <a:srgbClr val="1D4940"/>
                </a:solidFill>
              </a:rPr>
              <a:pPr>
                <a:defRPr/>
              </a:pPr>
              <a:t>40</a:t>
            </a:fld>
            <a:endParaRPr lang="en-US" altLang="en-US">
              <a:solidFill>
                <a:srgbClr val="1D49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39580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979612" y="-1524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2800" b="1">
                <a:solidFill>
                  <a:srgbClr val="FF0000"/>
                </a:solidFill>
              </a:rPr>
              <a:t>Cấu trúc lặp</a:t>
            </a:r>
            <a:endParaRPr lang="en-US" altLang="en-US" sz="2800" b="1">
              <a:solidFill>
                <a:srgbClr val="00B050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1990726" y="1143001"/>
            <a:ext cx="7920037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  <a:normAutofit/>
          </a:bodyPr>
          <a:lstStyle>
            <a:lvl1pPr marL="514350" indent="-5143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+mj-lt"/>
              <a:buAutoNum type="arabicPeriod"/>
              <a:defRPr sz="2800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971550" indent="-5143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+mj-lt"/>
              <a:buAutoNum type="arabicPeriod"/>
              <a:defRPr sz="2800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2pPr>
            <a:lvl3pPr marL="1428750" indent="-5143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+mj-lt"/>
              <a:buAutoNum type="arabicPeriod"/>
              <a:defRPr sz="2800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3pPr>
            <a:lvl4pPr marL="1885950" indent="-5143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+mj-lt"/>
              <a:buAutoNum type="arabicPeriod"/>
              <a:defRPr sz="2800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4pPr>
            <a:lvl5pPr marL="2343150" indent="-5143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+mj-lt"/>
              <a:buAutoNum type="arabicPeriod"/>
              <a:defRPr sz="2800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125" indent="-365125" algn="just">
              <a:spcBef>
                <a:spcPts val="1200"/>
              </a:spcBef>
              <a:buFont typeface="Wingdings" pitchFamily="2" charset="2"/>
              <a:buChar char="q"/>
              <a:defRPr/>
            </a:pPr>
            <a:r>
              <a:rPr lang="en-US" b="1" i="1">
                <a:solidFill>
                  <a:sysClr val="windowText" lastClr="000000"/>
                </a:solidFill>
              </a:rPr>
              <a:t>Cấu trúc lặp </a:t>
            </a:r>
            <a:r>
              <a:rPr lang="en-US">
                <a:solidFill>
                  <a:sysClr val="windowText" lastClr="000000"/>
                </a:solidFill>
              </a:rPr>
              <a:t>(repetition or loop): lặp lại 1 hay nhiều lệnh cho đến khi biểu thức điều kiện có giá trị sai. Các cấu trúc lặp gồm:</a:t>
            </a:r>
          </a:p>
          <a:p>
            <a:pPr marL="886333" lvl="2" indent="-365125">
              <a:spcBef>
                <a:spcPts val="1200"/>
              </a:spcBef>
              <a:buClr>
                <a:srgbClr val="5B9BD5">
                  <a:lumMod val="50000"/>
                </a:srgbClr>
              </a:buClr>
              <a:buFont typeface="Tahoma" pitchFamily="34" charset="0"/>
              <a:buChar char="−"/>
              <a:defRPr/>
            </a:pPr>
            <a:r>
              <a:rPr lang="en-US" b="1">
                <a:solidFill>
                  <a:srgbClr val="0070C0"/>
                </a:solidFill>
              </a:rPr>
              <a:t>for</a:t>
            </a:r>
          </a:p>
          <a:p>
            <a:pPr marL="886333" lvl="2" indent="-365125">
              <a:spcBef>
                <a:spcPts val="1200"/>
              </a:spcBef>
              <a:buClr>
                <a:srgbClr val="5B9BD5">
                  <a:lumMod val="50000"/>
                </a:srgbClr>
              </a:buClr>
              <a:buFont typeface="Tahoma" pitchFamily="34" charset="0"/>
              <a:buChar char="−"/>
              <a:defRPr/>
            </a:pPr>
            <a:r>
              <a:rPr lang="en-US" b="1">
                <a:solidFill>
                  <a:srgbClr val="0070C0"/>
                </a:solidFill>
              </a:rPr>
              <a:t>while</a:t>
            </a:r>
          </a:p>
          <a:p>
            <a:pPr marL="886333" lvl="2" indent="-365125">
              <a:spcBef>
                <a:spcPts val="1200"/>
              </a:spcBef>
              <a:buClr>
                <a:srgbClr val="5B9BD5">
                  <a:lumMod val="50000"/>
                </a:srgbClr>
              </a:buClr>
              <a:buFont typeface="Tahoma" pitchFamily="34" charset="0"/>
              <a:buChar char="−"/>
              <a:defRPr/>
            </a:pPr>
            <a:r>
              <a:rPr lang="en-US" b="1">
                <a:solidFill>
                  <a:srgbClr val="0070C0"/>
                </a:solidFill>
              </a:rPr>
              <a:t>do ... while. </a:t>
            </a:r>
          </a:p>
          <a:p>
            <a:pPr algn="just">
              <a:buNone/>
              <a:defRPr/>
            </a:pPr>
            <a:r>
              <a:rPr lang="en-US">
                <a:solidFill>
                  <a:sysClr val="windowText" lastClr="000000"/>
                </a:solidFill>
              </a:rPr>
              <a:t>	Tuy nhiên, thứ tự thực hiện các lệnh của chương trình còn bị chi phối bởi các lệnh nhảy như </a:t>
            </a:r>
            <a:r>
              <a:rPr lang="en-US" b="1">
                <a:solidFill>
                  <a:srgbClr val="002060"/>
                </a:solidFill>
              </a:rPr>
              <a:t>continue</a:t>
            </a:r>
            <a:r>
              <a:rPr lang="en-US">
                <a:solidFill>
                  <a:sysClr val="windowText" lastClr="000000"/>
                </a:solidFill>
              </a:rPr>
              <a:t>, </a:t>
            </a:r>
            <a:r>
              <a:rPr lang="en-US" b="1">
                <a:solidFill>
                  <a:srgbClr val="002060"/>
                </a:solidFill>
              </a:rPr>
              <a:t>break</a:t>
            </a:r>
            <a:r>
              <a:rPr lang="en-US">
                <a:solidFill>
                  <a:sysClr val="windowText" lastClr="000000"/>
                </a:solidFill>
              </a:rPr>
              <a:t>.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9E181E-A2EE-48E9-BD6A-CCE74578AC07}" type="slidenum">
              <a:rPr lang="en-US" altLang="en-US" smtClean="0">
                <a:solidFill>
                  <a:srgbClr val="1D4940"/>
                </a:solidFill>
              </a:rPr>
              <a:pPr>
                <a:defRPr/>
              </a:pPr>
              <a:t>41</a:t>
            </a:fld>
            <a:endParaRPr lang="en-US" altLang="en-US">
              <a:solidFill>
                <a:srgbClr val="1D49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8788170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979612" y="-1524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2800" b="1">
                <a:solidFill>
                  <a:srgbClr val="FF0000"/>
                </a:solidFill>
              </a:rPr>
              <a:t>Cấu trúc lặp </a:t>
            </a:r>
            <a:r>
              <a:rPr lang="en-US" altLang="en-US" sz="2800" b="1">
                <a:solidFill>
                  <a:srgbClr val="0000FF"/>
                </a:solidFill>
              </a:rPr>
              <a:t>for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2136776" y="914401"/>
            <a:ext cx="7920037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  <a:normAutofit/>
          </a:bodyPr>
          <a:lstStyle>
            <a:lvl1pPr marL="514350" indent="-5143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+mj-lt"/>
              <a:buAutoNum type="arabicPeriod"/>
              <a:defRPr sz="2800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971550" indent="-5143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+mj-lt"/>
              <a:buAutoNum type="arabicPeriod"/>
              <a:defRPr sz="2800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2pPr>
            <a:lvl3pPr marL="1428750" indent="-5143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+mj-lt"/>
              <a:buAutoNum type="arabicPeriod"/>
              <a:defRPr sz="2800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3pPr>
            <a:lvl4pPr marL="1885950" indent="-5143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+mj-lt"/>
              <a:buAutoNum type="arabicPeriod"/>
              <a:defRPr sz="2800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4pPr>
            <a:lvl5pPr marL="2343150" indent="-5143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+mj-lt"/>
              <a:buAutoNum type="arabicPeriod"/>
              <a:defRPr sz="2800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spcBef>
                <a:spcPts val="1200"/>
              </a:spcBef>
              <a:buNone/>
            </a:pPr>
            <a:r>
              <a:rPr lang="en-US" b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Cú pháp</a:t>
            </a:r>
          </a:p>
          <a:p>
            <a:pPr marL="457200" lvl="1" indent="0" algn="just">
              <a:spcBef>
                <a:spcPts val="1200"/>
              </a:spcBef>
              <a:buNone/>
            </a:pPr>
            <a:r>
              <a:rPr lang="en-US" b="1">
                <a:solidFill>
                  <a:srgbClr val="FF66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for(khởi đầu; điều kiện; bước nhảy) { </a:t>
            </a:r>
          </a:p>
          <a:p>
            <a:pPr marL="914400" lvl="2" indent="0" algn="just">
              <a:spcBef>
                <a:spcPts val="1200"/>
              </a:spcBef>
              <a:buNone/>
            </a:pPr>
            <a:r>
              <a:rPr lang="en-US" b="1">
                <a:solidFill>
                  <a:srgbClr val="FF66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&lt;khối lệnh&gt;;</a:t>
            </a:r>
          </a:p>
          <a:p>
            <a:pPr marL="457200" lvl="1" indent="0" algn="just">
              <a:spcBef>
                <a:spcPts val="1200"/>
              </a:spcBef>
              <a:buNone/>
            </a:pPr>
            <a:r>
              <a:rPr lang="en-US" b="1">
                <a:solidFill>
                  <a:srgbClr val="FF66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}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vi-VN" b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B1: </a:t>
            </a:r>
            <a:r>
              <a:rPr lang="en-US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Thực hiện &lt;khởi đầu&gt;.</a:t>
            </a:r>
            <a:endParaRPr lang="vi-VN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vi-VN" b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B2: </a:t>
            </a:r>
            <a:r>
              <a:rPr lang="en-US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Kiểm tra &lt;điều kiện&gt;,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Sai (false): kết thúc.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Đúng (true): qua B3.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B3</a:t>
            </a:r>
            <a:r>
              <a:rPr lang="en-US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Thực hiện &lt;khối lệnh&gt;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B4</a:t>
            </a:r>
            <a:r>
              <a:rPr lang="en-US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Thực hiện &lt;bước nhảy&gt;, quay lại B2.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9E181E-A2EE-48E9-BD6A-CCE74578AC07}" type="slidenum">
              <a:rPr lang="en-US" altLang="en-US" smtClean="0">
                <a:solidFill>
                  <a:srgbClr val="1D4940"/>
                </a:solidFill>
              </a:rPr>
              <a:pPr>
                <a:defRPr/>
              </a:pPr>
              <a:t>42</a:t>
            </a:fld>
            <a:endParaRPr lang="en-US" altLang="en-US">
              <a:solidFill>
                <a:srgbClr val="1D49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835643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979612" y="-1524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2800" b="1">
                <a:solidFill>
                  <a:srgbClr val="FF0000"/>
                </a:solidFill>
              </a:rPr>
              <a:t>Cấu trúc lặp </a:t>
            </a:r>
            <a:r>
              <a:rPr lang="en-US" altLang="en-US" sz="2800" b="1">
                <a:solidFill>
                  <a:srgbClr val="0000FF"/>
                </a:solidFill>
              </a:rPr>
              <a:t>for</a:t>
            </a:r>
            <a:endParaRPr lang="en-US" altLang="en-US" sz="2800" b="1">
              <a:solidFill>
                <a:srgbClr val="00B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38362" y="4895851"/>
            <a:ext cx="5327650" cy="1200329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hangingPunct="1">
              <a:defRPr/>
            </a:pPr>
            <a:r>
              <a:rPr lang="en-US" b="1">
                <a:solidFill>
                  <a:srgbClr val="FF6600"/>
                </a:solidFill>
              </a:rPr>
              <a:t>Kết quả chạy chương trình:</a:t>
            </a:r>
          </a:p>
          <a:p>
            <a:pPr eaLnBrk="1" hangingPunct="1">
              <a:defRPr/>
            </a:pPr>
            <a:r>
              <a:rPr lang="en-US" b="1">
                <a:solidFill>
                  <a:srgbClr val="4D4D4D"/>
                </a:solidFill>
              </a:rPr>
              <a:t>Nhap so n=9</a:t>
            </a:r>
          </a:p>
          <a:p>
            <a:pPr eaLnBrk="1" hangingPunct="1">
              <a:defRPr/>
            </a:pPr>
            <a:r>
              <a:rPr lang="en-US" b="1">
                <a:solidFill>
                  <a:srgbClr val="4D4D4D"/>
                </a:solidFill>
              </a:rPr>
              <a:t>Tong=45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8212" y="990600"/>
            <a:ext cx="4419600" cy="3833446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9E181E-A2EE-48E9-BD6A-CCE74578AC07}" type="slidenum">
              <a:rPr lang="en-US" altLang="en-US" smtClean="0">
                <a:solidFill>
                  <a:srgbClr val="1D4940"/>
                </a:solidFill>
              </a:rPr>
              <a:pPr>
                <a:defRPr/>
              </a:pPr>
              <a:t>43</a:t>
            </a:fld>
            <a:endParaRPr lang="en-US" altLang="en-US">
              <a:solidFill>
                <a:srgbClr val="1D49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23170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979612" y="-1524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2800" b="1">
                <a:solidFill>
                  <a:srgbClr val="FF0000"/>
                </a:solidFill>
              </a:rPr>
              <a:t>Cấu trúc lặp </a:t>
            </a:r>
            <a:r>
              <a:rPr lang="en-US" altLang="en-US" sz="2800" b="1">
                <a:solidFill>
                  <a:srgbClr val="0000FF"/>
                </a:solidFill>
              </a:rPr>
              <a:t>while..., do...while</a:t>
            </a:r>
            <a:endParaRPr lang="en-US" altLang="en-US" sz="2800" b="1">
              <a:solidFill>
                <a:srgbClr val="00B050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208212" y="2819401"/>
            <a:ext cx="3886200" cy="2895599"/>
          </a:xfrm>
          <a:prstGeom prst="rect">
            <a:avLst/>
          </a:prstGeom>
          <a:solidFill>
            <a:srgbClr val="F8F8F8"/>
          </a:solidFill>
          <a:ln/>
          <a:ex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  <a:noAutofit/>
          </a:bodyPr>
          <a:lstStyle>
            <a:lvl1pPr marL="514350" indent="-5143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+mj-lt"/>
              <a:buAutoNum type="arabicPeriod"/>
              <a:defRPr sz="2800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971550" indent="-5143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+mj-lt"/>
              <a:buAutoNum type="arabicPeriod"/>
              <a:defRPr sz="2800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2pPr>
            <a:lvl3pPr marL="1428750" indent="-5143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+mj-lt"/>
              <a:buAutoNum type="arabicPeriod"/>
              <a:defRPr sz="2800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3pPr>
            <a:lvl4pPr marL="1885950" indent="-5143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+mj-lt"/>
              <a:buAutoNum type="arabicPeriod"/>
              <a:defRPr sz="2800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4pPr>
            <a:lvl5pPr marL="2343150" indent="-5143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+mj-lt"/>
              <a:buAutoNum type="arabicPeriod"/>
              <a:defRPr sz="2800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 algn="just">
              <a:spcBef>
                <a:spcPts val="1200"/>
              </a:spcBef>
              <a:buNone/>
            </a:pPr>
            <a:r>
              <a:rPr lang="en-US" sz="2600" b="1">
                <a:solidFill>
                  <a:srgbClr val="FF66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while(điều kiện) { </a:t>
            </a:r>
          </a:p>
          <a:p>
            <a:pPr marL="914400" lvl="2" indent="0" algn="just">
              <a:spcBef>
                <a:spcPts val="1200"/>
              </a:spcBef>
              <a:buNone/>
            </a:pPr>
            <a:r>
              <a:rPr lang="en-US" sz="2600" b="1">
                <a:solidFill>
                  <a:srgbClr val="FF66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&lt;khối lệnh&gt;;</a:t>
            </a:r>
          </a:p>
          <a:p>
            <a:pPr marL="457200" lvl="1" indent="0" algn="just">
              <a:spcBef>
                <a:spcPts val="1200"/>
              </a:spcBef>
              <a:buNone/>
            </a:pPr>
            <a:r>
              <a:rPr lang="en-US" sz="2600" b="1">
                <a:solidFill>
                  <a:srgbClr val="FF66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}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6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Mỗi lần lặp thực hiện kiểm tra điều kiện </a:t>
            </a:r>
            <a:r>
              <a:rPr lang="en-US" sz="2600" b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trước.</a:t>
            </a:r>
            <a:endParaRPr lang="en-US" sz="260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 algn="just">
              <a:spcBef>
                <a:spcPts val="1200"/>
              </a:spcBef>
              <a:buNone/>
            </a:pPr>
            <a:endParaRPr lang="en-US" sz="260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475412" y="2819400"/>
            <a:ext cx="3657600" cy="2895600"/>
          </a:xfrm>
          <a:prstGeom prst="rect">
            <a:avLst/>
          </a:prstGeom>
          <a:solidFill>
            <a:srgbClr val="F8F8F8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>
            <a:noAutofit/>
          </a:bodyPr>
          <a:lstStyle/>
          <a:p>
            <a:pPr lvl="1" algn="just">
              <a:spcBef>
                <a:spcPts val="1200"/>
              </a:spcBef>
            </a:pPr>
            <a:r>
              <a:rPr lang="en-US" sz="2600" b="1">
                <a:solidFill>
                  <a:srgbClr val="FF66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 { </a:t>
            </a:r>
          </a:p>
          <a:p>
            <a:pPr lvl="2" algn="just">
              <a:spcBef>
                <a:spcPts val="1200"/>
              </a:spcBef>
            </a:pPr>
            <a:r>
              <a:rPr lang="en-US" sz="2600" b="1">
                <a:solidFill>
                  <a:srgbClr val="FF66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&lt;khối lệnh&gt;;</a:t>
            </a:r>
          </a:p>
          <a:p>
            <a:pPr lvl="1" algn="just">
              <a:spcBef>
                <a:spcPts val="1200"/>
              </a:spcBef>
            </a:pPr>
            <a:r>
              <a:rPr lang="en-US" sz="2600" b="1">
                <a:solidFill>
                  <a:srgbClr val="FF66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} while(điều kiện);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6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Mỗi lần lặp thực hiện kiểm tra điều kiện </a:t>
            </a:r>
            <a:r>
              <a:rPr lang="en-US" sz="2600" b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sau.</a:t>
            </a: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132012" y="914400"/>
            <a:ext cx="83058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Lặp đi lặp lại việc thực hiện một câu lệnh (hoặc khối lệnh). Khi điều kiện đúng thực hiện lần lặp tiếp theo, điều kiện sai thì dừng vòng lặp.</a:t>
            </a:r>
          </a:p>
          <a:p>
            <a:r>
              <a:rPr lang="en-US" sz="2800" b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Cú pháp: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6246812" y="2819400"/>
            <a:ext cx="0" cy="2895600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9E181E-A2EE-48E9-BD6A-CCE74578AC07}" type="slidenum">
              <a:rPr lang="en-US" altLang="en-US" smtClean="0">
                <a:solidFill>
                  <a:srgbClr val="1D4940"/>
                </a:solidFill>
              </a:rPr>
              <a:pPr>
                <a:defRPr/>
              </a:pPr>
              <a:t>44</a:t>
            </a:fld>
            <a:endParaRPr lang="en-US" altLang="en-US">
              <a:solidFill>
                <a:srgbClr val="1D49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828393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979612" y="-1524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2800" b="1">
                <a:solidFill>
                  <a:srgbClr val="FF0000"/>
                </a:solidFill>
              </a:rPr>
              <a:t>Cấu trúc lặp </a:t>
            </a:r>
            <a:r>
              <a:rPr lang="en-US" altLang="en-US" sz="2800" b="1">
                <a:solidFill>
                  <a:srgbClr val="0000FF"/>
                </a:solidFill>
              </a:rPr>
              <a:t>while..., do...while</a:t>
            </a:r>
            <a:endParaRPr lang="en-US" altLang="en-US" sz="2800" b="1">
              <a:solidFill>
                <a:srgbClr val="00B05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4412" y="1114426"/>
            <a:ext cx="3409950" cy="36099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5413" y="1133476"/>
            <a:ext cx="3514725" cy="35909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TextBox 10"/>
          <p:cNvSpPr txBox="1"/>
          <p:nvPr/>
        </p:nvSpPr>
        <p:spPr>
          <a:xfrm>
            <a:off x="2138362" y="4895851"/>
            <a:ext cx="5327650" cy="1200329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hangingPunct="1">
              <a:defRPr/>
            </a:pPr>
            <a:r>
              <a:rPr lang="en-US" b="1">
                <a:solidFill>
                  <a:srgbClr val="FF6600"/>
                </a:solidFill>
              </a:rPr>
              <a:t>Kết quả chạy chương trình:</a:t>
            </a:r>
          </a:p>
          <a:p>
            <a:pPr eaLnBrk="1" hangingPunct="1">
              <a:defRPr/>
            </a:pPr>
            <a:r>
              <a:rPr lang="en-US" b="1">
                <a:solidFill>
                  <a:srgbClr val="4D4D4D"/>
                </a:solidFill>
              </a:rPr>
              <a:t>Nhap so n=9</a:t>
            </a:r>
          </a:p>
          <a:p>
            <a:pPr eaLnBrk="1" hangingPunct="1">
              <a:defRPr/>
            </a:pPr>
            <a:r>
              <a:rPr lang="en-US" b="1">
                <a:solidFill>
                  <a:srgbClr val="4D4D4D"/>
                </a:solidFill>
              </a:rPr>
              <a:t>tong=45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9E181E-A2EE-48E9-BD6A-CCE74578AC07}" type="slidenum">
              <a:rPr lang="en-US" altLang="en-US" smtClean="0">
                <a:solidFill>
                  <a:srgbClr val="1D4940"/>
                </a:solidFill>
              </a:rPr>
              <a:pPr>
                <a:defRPr/>
              </a:pPr>
              <a:t>45</a:t>
            </a:fld>
            <a:endParaRPr lang="en-US" altLang="en-US">
              <a:solidFill>
                <a:srgbClr val="1D49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333260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979612" y="-1524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2800" b="1">
                <a:solidFill>
                  <a:srgbClr val="FF0000"/>
                </a:solidFill>
              </a:rPr>
              <a:t>Câu lệnh </a:t>
            </a:r>
            <a:r>
              <a:rPr lang="en-US" altLang="en-US" sz="2800" b="1">
                <a:solidFill>
                  <a:srgbClr val="0000FF"/>
                </a:solidFill>
              </a:rPr>
              <a:t>break</a:t>
            </a:r>
            <a:endParaRPr lang="en-US" altLang="en-US" sz="2800" b="1">
              <a:solidFill>
                <a:srgbClr val="00B05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208212" y="1030070"/>
            <a:ext cx="7924800" cy="1865531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indent="465138" algn="just">
              <a:buFont typeface="Wingdings" panose="05000000000000000000" pitchFamily="2" charset="2"/>
              <a:buChar char="q"/>
            </a:pPr>
            <a:r>
              <a:rPr lang="en-US" sz="3200">
                <a:latin typeface="Calibri" panose="020F0502020204030204" pitchFamily="34" charset="0"/>
                <a:cs typeface="Calibri" panose="020F0502020204030204" pitchFamily="34" charset="0"/>
              </a:rPr>
              <a:t>Lệnh </a:t>
            </a:r>
            <a:r>
              <a:rPr lang="en-US" sz="3200" b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break</a:t>
            </a:r>
            <a:r>
              <a:rPr lang="en-US" sz="320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>
                <a:latin typeface="Calibri" panose="020F0502020204030204" pitchFamily="34" charset="0"/>
                <a:cs typeface="Calibri" panose="020F0502020204030204" pitchFamily="34" charset="0"/>
              </a:rPr>
              <a:t>dùng để thoát khỏi một cấu trúc lặp </a:t>
            </a:r>
            <a:r>
              <a:rPr lang="en-US" sz="3200" b="1" i="1">
                <a:latin typeface="Calibri" panose="020F0502020204030204" pitchFamily="34" charset="0"/>
                <a:cs typeface="Calibri" panose="020F0502020204030204" pitchFamily="34" charset="0"/>
              </a:rPr>
              <a:t>for, while, do...while</a:t>
            </a:r>
            <a:r>
              <a:rPr lang="en-US" sz="3200">
                <a:latin typeface="Calibri" panose="020F0502020204030204" pitchFamily="34" charset="0"/>
                <a:cs typeface="Calibri" panose="020F0502020204030204" pitchFamily="34" charset="0"/>
              </a:rPr>
              <a:t> hoặc cấu trúc điều kiện </a:t>
            </a:r>
            <a:r>
              <a:rPr lang="en-US" sz="3200" b="1" i="1">
                <a:latin typeface="Calibri" panose="020F0502020204030204" pitchFamily="34" charset="0"/>
                <a:cs typeface="Calibri" panose="020F0502020204030204" pitchFamily="34" charset="0"/>
              </a:rPr>
              <a:t>switch</a:t>
            </a:r>
            <a:r>
              <a:rPr lang="en-US" sz="320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4413" y="2743200"/>
            <a:ext cx="4798605" cy="2362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/>
          <p:cNvSpPr txBox="1"/>
          <p:nvPr/>
        </p:nvSpPr>
        <p:spPr>
          <a:xfrm>
            <a:off x="7466012" y="2743200"/>
            <a:ext cx="2971800" cy="2308324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b="1">
                <a:solidFill>
                  <a:srgbClr val="FF6600"/>
                </a:solidFill>
              </a:rPr>
              <a:t>Kết quả:</a:t>
            </a:r>
          </a:p>
          <a:p>
            <a:pPr eaLnBrk="1" hangingPunct="1">
              <a:defRPr/>
            </a:pPr>
            <a:r>
              <a:rPr lang="en-US" b="1">
                <a:solidFill>
                  <a:srgbClr val="4D4D4D"/>
                </a:solidFill>
              </a:rPr>
              <a:t>i=0</a:t>
            </a:r>
          </a:p>
          <a:p>
            <a:pPr eaLnBrk="1" hangingPunct="1">
              <a:defRPr/>
            </a:pPr>
            <a:r>
              <a:rPr lang="en-US" b="1">
                <a:solidFill>
                  <a:srgbClr val="4D4D4D"/>
                </a:solidFill>
              </a:rPr>
              <a:t>i=1</a:t>
            </a:r>
          </a:p>
          <a:p>
            <a:pPr eaLnBrk="1" hangingPunct="1">
              <a:defRPr/>
            </a:pPr>
            <a:r>
              <a:rPr lang="en-US" b="1">
                <a:solidFill>
                  <a:srgbClr val="4D4D4D"/>
                </a:solidFill>
              </a:rPr>
              <a:t>i=2</a:t>
            </a:r>
          </a:p>
          <a:p>
            <a:pPr eaLnBrk="1" hangingPunct="1">
              <a:defRPr/>
            </a:pPr>
            <a:r>
              <a:rPr lang="en-US" b="1">
                <a:solidFill>
                  <a:srgbClr val="4D4D4D"/>
                </a:solidFill>
              </a:rPr>
              <a:t>i=3</a:t>
            </a:r>
          </a:p>
          <a:p>
            <a:pPr eaLnBrk="1" hangingPunct="1">
              <a:defRPr/>
            </a:pPr>
            <a:r>
              <a:rPr lang="en-US" b="1">
                <a:solidFill>
                  <a:srgbClr val="4D4D4D"/>
                </a:solidFill>
              </a:rPr>
              <a:t>i=4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9E181E-A2EE-48E9-BD6A-CCE74578AC07}" type="slidenum">
              <a:rPr lang="en-US" altLang="en-US" smtClean="0">
                <a:solidFill>
                  <a:srgbClr val="1D4940"/>
                </a:solidFill>
              </a:rPr>
              <a:pPr>
                <a:defRPr/>
              </a:pPr>
              <a:t>46</a:t>
            </a:fld>
            <a:endParaRPr lang="en-US" altLang="en-US">
              <a:solidFill>
                <a:srgbClr val="1D49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610895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979612" y="-1524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2800" b="1">
                <a:solidFill>
                  <a:srgbClr val="FF0000"/>
                </a:solidFill>
              </a:rPr>
              <a:t>Câu lệnh </a:t>
            </a:r>
            <a:r>
              <a:rPr lang="en-US" altLang="en-US" sz="2800" b="1">
                <a:solidFill>
                  <a:srgbClr val="0000FF"/>
                </a:solidFill>
              </a:rPr>
              <a:t>continue</a:t>
            </a:r>
            <a:endParaRPr lang="en-US" altLang="en-US" sz="2800" b="1">
              <a:solidFill>
                <a:srgbClr val="00B05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055812" y="1030070"/>
            <a:ext cx="8229600" cy="1865531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457200" indent="-457200" algn="just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3000">
                <a:latin typeface="Calibri" panose="020F0502020204030204" pitchFamily="34" charset="0"/>
                <a:cs typeface="Calibri" panose="020F0502020204030204" pitchFamily="34" charset="0"/>
              </a:rPr>
              <a:t>Lệnh continue dùng để kết thúc vòng lặp hiện tại và bắt đầu vòng lặp tiếp theo.</a:t>
            </a:r>
          </a:p>
          <a:p>
            <a:pPr marL="457200" indent="-457200" algn="just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3000">
                <a:latin typeface="Calibri" panose="020F0502020204030204" pitchFamily="34" charset="0"/>
                <a:cs typeface="Calibri" panose="020F0502020204030204" pitchFamily="34" charset="0"/>
              </a:rPr>
              <a:t>Lệnh continue chỉ được dùng trong thân các cấu  trúc lặp như for, while, do...while. </a:t>
            </a:r>
          </a:p>
          <a:p>
            <a:pPr marL="457200" indent="-457200" algn="just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3000">
                <a:latin typeface="Calibri" panose="020F0502020204030204" pitchFamily="34" charset="0"/>
                <a:cs typeface="Calibri" panose="020F0502020204030204" pitchFamily="34" charset="0"/>
              </a:rPr>
              <a:t>Câu lệnh continue thường đi kèm với câu lệnh if.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237412" y="3940076"/>
            <a:ext cx="2971800" cy="2308324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b="1">
                <a:solidFill>
                  <a:srgbClr val="FF6600"/>
                </a:solidFill>
              </a:rPr>
              <a:t>Kết quả:</a:t>
            </a:r>
          </a:p>
          <a:p>
            <a:pPr eaLnBrk="1" hangingPunct="1">
              <a:defRPr/>
            </a:pPr>
            <a:r>
              <a:rPr lang="en-US" b="1">
                <a:solidFill>
                  <a:srgbClr val="4D4D4D"/>
                </a:solidFill>
              </a:rPr>
              <a:t>i=0</a:t>
            </a:r>
          </a:p>
          <a:p>
            <a:pPr eaLnBrk="1" hangingPunct="1">
              <a:defRPr/>
            </a:pPr>
            <a:r>
              <a:rPr lang="en-US" b="1">
                <a:solidFill>
                  <a:srgbClr val="4D4D4D"/>
                </a:solidFill>
              </a:rPr>
              <a:t>i=1</a:t>
            </a:r>
          </a:p>
          <a:p>
            <a:pPr eaLnBrk="1" hangingPunct="1">
              <a:defRPr/>
            </a:pPr>
            <a:r>
              <a:rPr lang="en-US" b="1">
                <a:solidFill>
                  <a:srgbClr val="4D4D4D"/>
                </a:solidFill>
              </a:rPr>
              <a:t>i=2</a:t>
            </a:r>
          </a:p>
          <a:p>
            <a:pPr eaLnBrk="1" hangingPunct="1">
              <a:defRPr/>
            </a:pPr>
            <a:r>
              <a:rPr lang="en-US" b="1">
                <a:solidFill>
                  <a:srgbClr val="4D4D4D"/>
                </a:solidFill>
              </a:rPr>
              <a:t>i=4</a:t>
            </a:r>
          </a:p>
          <a:p>
            <a:pPr eaLnBrk="1" hangingPunct="1">
              <a:defRPr/>
            </a:pPr>
            <a:r>
              <a:rPr lang="en-US" b="1">
                <a:solidFill>
                  <a:srgbClr val="4D4D4D"/>
                </a:solidFill>
              </a:rPr>
              <a:t>i=5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8212" y="3941726"/>
            <a:ext cx="4649391" cy="23066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9E181E-A2EE-48E9-BD6A-CCE74578AC07}" type="slidenum">
              <a:rPr lang="en-US" altLang="en-US" smtClean="0">
                <a:solidFill>
                  <a:srgbClr val="1D4940"/>
                </a:solidFill>
              </a:rPr>
              <a:pPr>
                <a:defRPr/>
              </a:pPr>
              <a:t>47</a:t>
            </a:fld>
            <a:endParaRPr lang="en-US" altLang="en-US">
              <a:solidFill>
                <a:srgbClr val="1D49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701351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979612" y="-1524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2800" b="1">
                <a:solidFill>
                  <a:srgbClr val="FF0000"/>
                </a:solidFill>
              </a:rPr>
              <a:t>Mảng 1 chiều</a:t>
            </a:r>
          </a:p>
        </p:txBody>
      </p:sp>
      <p:sp>
        <p:nvSpPr>
          <p:cNvPr id="4" name="Text Box 23"/>
          <p:cNvSpPr txBox="1">
            <a:spLocks noChangeArrowheads="1"/>
          </p:cNvSpPr>
          <p:nvPr/>
        </p:nvSpPr>
        <p:spPr bwMode="auto">
          <a:xfrm>
            <a:off x="1979612" y="838200"/>
            <a:ext cx="8458200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sz="320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Khai báo mảng 1 chiều</a:t>
            </a:r>
          </a:p>
          <a:p>
            <a:pPr>
              <a:defRPr/>
            </a:pPr>
            <a:r>
              <a:rPr lang="en-US" sz="3200" b="1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Cú pháp</a:t>
            </a:r>
            <a:r>
              <a:rPr lang="vi-VN" sz="3200">
                <a:solidFill>
                  <a:srgbClr val="000000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 </a:t>
            </a:r>
            <a:endParaRPr lang="en-US" sz="3200">
              <a:solidFill>
                <a:srgbClr val="000000"/>
              </a:solidFill>
              <a:latin typeface="Calibri" panose="020F0502020204030204" pitchFamily="34" charset="0"/>
              <a:ea typeface="Tahoma" panose="020B0604030504040204" pitchFamily="34" charset="0"/>
              <a:cs typeface="Calibri" panose="020F0502020204030204" pitchFamily="34" charset="0"/>
            </a:endParaRPr>
          </a:p>
          <a:p>
            <a:pPr algn="ctr">
              <a:defRPr/>
            </a:pPr>
            <a:r>
              <a:rPr lang="en-US" sz="3200">
                <a:solidFill>
                  <a:srgbClr val="FF6600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&lt;kiểu dữ liệu&gt; &lt;tên mảng&gt;[số phần tử];</a:t>
            </a:r>
          </a:p>
          <a:p>
            <a:pPr>
              <a:defRPr/>
            </a:pPr>
            <a:r>
              <a:rPr lang="en-US" sz="320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Ví dụ:</a:t>
            </a:r>
            <a:r>
              <a:rPr lang="en-US" sz="32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>
              <a:defRPr/>
            </a:pPr>
            <a:r>
              <a:rPr lang="en-US" sz="32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int a[5], b[3];</a:t>
            </a:r>
          </a:p>
          <a:p>
            <a:pPr>
              <a:defRPr/>
            </a:pPr>
            <a:r>
              <a:rPr lang="en-US" sz="3200">
                <a:solidFill>
                  <a:srgbClr val="000000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	char c[6];</a:t>
            </a:r>
          </a:p>
        </p:txBody>
      </p:sp>
      <p:graphicFrame>
        <p:nvGraphicFramePr>
          <p:cNvPr id="6" name="Group 2"/>
          <p:cNvGraphicFramePr>
            <a:graphicFrameLocks noGrp="1"/>
          </p:cNvGraphicFramePr>
          <p:nvPr>
            <p:extLst/>
          </p:nvPr>
        </p:nvGraphicFramePr>
        <p:xfrm>
          <a:off x="2614612" y="4145396"/>
          <a:ext cx="3505200" cy="517525"/>
        </p:xfrm>
        <a:graphic>
          <a:graphicData uri="http://schemas.openxmlformats.org/drawingml/2006/table">
            <a:tbl>
              <a:tblPr>
                <a:tableStyleId>{ED083AE6-46FA-4A59-8FB0-9F97EB10719F}</a:tableStyleId>
              </a:tblPr>
              <a:tblGrid>
                <a:gridCol w="701675"/>
                <a:gridCol w="701675"/>
                <a:gridCol w="698500"/>
                <a:gridCol w="701675"/>
                <a:gridCol w="701675"/>
              </a:tblGrid>
              <a:tr h="517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/>
                </a:tc>
              </a:tr>
            </a:tbl>
          </a:graphicData>
        </a:graphic>
      </p:graphicFrame>
      <p:sp>
        <p:nvSpPr>
          <p:cNvPr id="7" name="Text Box 16"/>
          <p:cNvSpPr txBox="1">
            <a:spLocks noChangeArrowheads="1"/>
          </p:cNvSpPr>
          <p:nvPr/>
        </p:nvSpPr>
        <p:spPr bwMode="auto">
          <a:xfrm>
            <a:off x="2132012" y="4114801"/>
            <a:ext cx="4572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3200" b="1">
                <a:solidFill>
                  <a:srgbClr val="000000"/>
                </a:solidFill>
                <a:latin typeface="Times New Roman" pitchFamily="18" charset="0"/>
              </a:rPr>
              <a:t>a</a:t>
            </a:r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8" name="Text Box 17"/>
          <p:cNvSpPr txBox="1">
            <a:spLocks noChangeArrowheads="1"/>
          </p:cNvSpPr>
          <p:nvPr/>
        </p:nvSpPr>
        <p:spPr bwMode="auto">
          <a:xfrm>
            <a:off x="2589212" y="4602596"/>
            <a:ext cx="685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0000"/>
                </a:solidFill>
                <a:latin typeface="Times New Roman" pitchFamily="18" charset="0"/>
              </a:rPr>
              <a:t>a[0]</a:t>
            </a:r>
            <a:endParaRPr lang="en-US" sz="1800">
              <a:solidFill>
                <a:srgbClr val="000000"/>
              </a:solidFill>
            </a:endParaRPr>
          </a:p>
        </p:txBody>
      </p:sp>
      <p:sp>
        <p:nvSpPr>
          <p:cNvPr id="9" name="Text Box 18"/>
          <p:cNvSpPr txBox="1">
            <a:spLocks noChangeArrowheads="1"/>
          </p:cNvSpPr>
          <p:nvPr/>
        </p:nvSpPr>
        <p:spPr bwMode="auto">
          <a:xfrm>
            <a:off x="3351212" y="4602596"/>
            <a:ext cx="685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0000"/>
                </a:solidFill>
                <a:latin typeface="Times New Roman" pitchFamily="18" charset="0"/>
              </a:rPr>
              <a:t>a[1]</a:t>
            </a:r>
            <a:endParaRPr lang="en-US" sz="1800">
              <a:solidFill>
                <a:srgbClr val="000000"/>
              </a:solidFill>
            </a:endParaRPr>
          </a:p>
        </p:txBody>
      </p:sp>
      <p:sp>
        <p:nvSpPr>
          <p:cNvPr id="10" name="Text Box 19"/>
          <p:cNvSpPr txBox="1">
            <a:spLocks noChangeArrowheads="1"/>
          </p:cNvSpPr>
          <p:nvPr/>
        </p:nvSpPr>
        <p:spPr bwMode="auto">
          <a:xfrm>
            <a:off x="4113212" y="4602596"/>
            <a:ext cx="685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0000"/>
                </a:solidFill>
                <a:latin typeface="Times New Roman" pitchFamily="18" charset="0"/>
              </a:rPr>
              <a:t>a[2]</a:t>
            </a:r>
            <a:endParaRPr lang="en-US" sz="1800">
              <a:solidFill>
                <a:srgbClr val="000000"/>
              </a:solidFill>
            </a:endParaRPr>
          </a:p>
        </p:txBody>
      </p:sp>
      <p:sp>
        <p:nvSpPr>
          <p:cNvPr id="11" name="Text Box 20"/>
          <p:cNvSpPr txBox="1">
            <a:spLocks noChangeArrowheads="1"/>
          </p:cNvSpPr>
          <p:nvPr/>
        </p:nvSpPr>
        <p:spPr bwMode="auto">
          <a:xfrm>
            <a:off x="4799012" y="4602596"/>
            <a:ext cx="685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0000"/>
                </a:solidFill>
                <a:latin typeface="Times New Roman" pitchFamily="18" charset="0"/>
              </a:rPr>
              <a:t>a[3]</a:t>
            </a:r>
            <a:endParaRPr lang="en-US" sz="1800">
              <a:solidFill>
                <a:srgbClr val="000000"/>
              </a:solidFill>
            </a:endParaRPr>
          </a:p>
        </p:txBody>
      </p:sp>
      <p:sp>
        <p:nvSpPr>
          <p:cNvPr id="12" name="Text Box 21"/>
          <p:cNvSpPr txBox="1">
            <a:spLocks noChangeArrowheads="1"/>
          </p:cNvSpPr>
          <p:nvPr/>
        </p:nvSpPr>
        <p:spPr bwMode="auto">
          <a:xfrm>
            <a:off x="5484812" y="4602596"/>
            <a:ext cx="685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0000"/>
                </a:solidFill>
                <a:latin typeface="Times New Roman" pitchFamily="18" charset="0"/>
              </a:rPr>
              <a:t>a[4]</a:t>
            </a:r>
            <a:endParaRPr lang="en-US" sz="1800">
              <a:solidFill>
                <a:srgbClr val="000000"/>
              </a:solidFill>
            </a:endParaRPr>
          </a:p>
        </p:txBody>
      </p:sp>
      <p:graphicFrame>
        <p:nvGraphicFramePr>
          <p:cNvPr id="13" name="Group 2"/>
          <p:cNvGraphicFramePr>
            <a:graphicFrameLocks noGrp="1"/>
          </p:cNvGraphicFramePr>
          <p:nvPr>
            <p:extLst/>
          </p:nvPr>
        </p:nvGraphicFramePr>
        <p:xfrm>
          <a:off x="2600782" y="5217101"/>
          <a:ext cx="2101850" cy="517525"/>
        </p:xfrm>
        <a:graphic>
          <a:graphicData uri="http://schemas.openxmlformats.org/drawingml/2006/table">
            <a:tbl>
              <a:tblPr>
                <a:tableStyleId>{ED083AE6-46FA-4A59-8FB0-9F97EB10719F}</a:tableStyleId>
              </a:tblPr>
              <a:tblGrid>
                <a:gridCol w="701675"/>
                <a:gridCol w="701675"/>
                <a:gridCol w="698500"/>
              </a:tblGrid>
              <a:tr h="517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/>
                </a:tc>
              </a:tr>
            </a:tbl>
          </a:graphicData>
        </a:graphic>
      </p:graphicFrame>
      <p:sp>
        <p:nvSpPr>
          <p:cNvPr id="14" name="Text Box 16"/>
          <p:cNvSpPr txBox="1">
            <a:spLocks noChangeArrowheads="1"/>
          </p:cNvSpPr>
          <p:nvPr/>
        </p:nvSpPr>
        <p:spPr bwMode="auto">
          <a:xfrm>
            <a:off x="2132012" y="5181601"/>
            <a:ext cx="4572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3200" b="1">
                <a:solidFill>
                  <a:srgbClr val="000000"/>
                </a:solidFill>
                <a:latin typeface="Times New Roman" pitchFamily="18" charset="0"/>
              </a:rPr>
              <a:t>b</a:t>
            </a:r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15" name="Text Box 17"/>
          <p:cNvSpPr txBox="1">
            <a:spLocks noChangeArrowheads="1"/>
          </p:cNvSpPr>
          <p:nvPr/>
        </p:nvSpPr>
        <p:spPr bwMode="auto">
          <a:xfrm>
            <a:off x="2575382" y="5674301"/>
            <a:ext cx="685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0000"/>
                </a:solidFill>
                <a:latin typeface="Times New Roman" pitchFamily="18" charset="0"/>
              </a:rPr>
              <a:t>b[0]</a:t>
            </a:r>
            <a:endParaRPr lang="en-US" sz="1800">
              <a:solidFill>
                <a:srgbClr val="000000"/>
              </a:solidFill>
            </a:endParaRPr>
          </a:p>
        </p:txBody>
      </p:sp>
      <p:sp>
        <p:nvSpPr>
          <p:cNvPr id="16" name="Text Box 18"/>
          <p:cNvSpPr txBox="1">
            <a:spLocks noChangeArrowheads="1"/>
          </p:cNvSpPr>
          <p:nvPr/>
        </p:nvSpPr>
        <p:spPr bwMode="auto">
          <a:xfrm>
            <a:off x="3337382" y="5674301"/>
            <a:ext cx="685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0000"/>
                </a:solidFill>
                <a:latin typeface="Times New Roman" pitchFamily="18" charset="0"/>
              </a:rPr>
              <a:t>b[1]</a:t>
            </a:r>
            <a:endParaRPr lang="en-US" sz="1800">
              <a:solidFill>
                <a:srgbClr val="000000"/>
              </a:solidFill>
            </a:endParaRPr>
          </a:p>
        </p:txBody>
      </p:sp>
      <p:sp>
        <p:nvSpPr>
          <p:cNvPr id="17" name="Text Box 19"/>
          <p:cNvSpPr txBox="1">
            <a:spLocks noChangeArrowheads="1"/>
          </p:cNvSpPr>
          <p:nvPr/>
        </p:nvSpPr>
        <p:spPr bwMode="auto">
          <a:xfrm>
            <a:off x="4099382" y="5674301"/>
            <a:ext cx="685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0000"/>
                </a:solidFill>
                <a:latin typeface="Times New Roman" pitchFamily="18" charset="0"/>
              </a:rPr>
              <a:t>b[2]</a:t>
            </a:r>
            <a:endParaRPr lang="en-US" sz="1800">
              <a:solidFill>
                <a:srgbClr val="000000"/>
              </a:solidFill>
            </a:endParaRPr>
          </a:p>
        </p:txBody>
      </p:sp>
      <p:graphicFrame>
        <p:nvGraphicFramePr>
          <p:cNvPr id="20" name="Group 2"/>
          <p:cNvGraphicFramePr>
            <a:graphicFrameLocks noGrp="1"/>
          </p:cNvGraphicFramePr>
          <p:nvPr>
            <p:extLst/>
          </p:nvPr>
        </p:nvGraphicFramePr>
        <p:xfrm>
          <a:off x="5586412" y="5217101"/>
          <a:ext cx="4241798" cy="517525"/>
        </p:xfrm>
        <a:graphic>
          <a:graphicData uri="http://schemas.openxmlformats.org/drawingml/2006/table">
            <a:tbl>
              <a:tblPr>
                <a:tableStyleId>{ED083AE6-46FA-4A59-8FB0-9F97EB10719F}</a:tableStyleId>
              </a:tblPr>
              <a:tblGrid>
                <a:gridCol w="707500"/>
                <a:gridCol w="707500"/>
                <a:gridCol w="704298"/>
                <a:gridCol w="707500"/>
                <a:gridCol w="707500"/>
                <a:gridCol w="707500"/>
              </a:tblGrid>
              <a:tr h="517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/>
                </a:tc>
              </a:tr>
            </a:tbl>
          </a:graphicData>
        </a:graphic>
      </p:graphicFrame>
      <p:sp>
        <p:nvSpPr>
          <p:cNvPr id="21" name="Text Box 16"/>
          <p:cNvSpPr txBox="1">
            <a:spLocks noChangeArrowheads="1"/>
          </p:cNvSpPr>
          <p:nvPr/>
        </p:nvSpPr>
        <p:spPr bwMode="auto">
          <a:xfrm>
            <a:off x="5103812" y="5186506"/>
            <a:ext cx="4572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3200" b="1">
                <a:solidFill>
                  <a:srgbClr val="000000"/>
                </a:solidFill>
                <a:latin typeface="Times New Roman" pitchFamily="18" charset="0"/>
              </a:rPr>
              <a:t>c</a:t>
            </a:r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22" name="Text Box 17"/>
          <p:cNvSpPr txBox="1">
            <a:spLocks noChangeArrowheads="1"/>
          </p:cNvSpPr>
          <p:nvPr/>
        </p:nvSpPr>
        <p:spPr bwMode="auto">
          <a:xfrm>
            <a:off x="5561012" y="5674301"/>
            <a:ext cx="685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0000"/>
                </a:solidFill>
                <a:latin typeface="Times New Roman" pitchFamily="18" charset="0"/>
              </a:rPr>
              <a:t>c[0]</a:t>
            </a:r>
            <a:endParaRPr lang="en-US" sz="1800">
              <a:solidFill>
                <a:srgbClr val="000000"/>
              </a:solidFill>
            </a:endParaRPr>
          </a:p>
        </p:txBody>
      </p:sp>
      <p:sp>
        <p:nvSpPr>
          <p:cNvPr id="23" name="Text Box 18"/>
          <p:cNvSpPr txBox="1">
            <a:spLocks noChangeArrowheads="1"/>
          </p:cNvSpPr>
          <p:nvPr/>
        </p:nvSpPr>
        <p:spPr bwMode="auto">
          <a:xfrm>
            <a:off x="6323012" y="5674301"/>
            <a:ext cx="685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0000"/>
                </a:solidFill>
                <a:latin typeface="Times New Roman" pitchFamily="18" charset="0"/>
              </a:rPr>
              <a:t>c[1]</a:t>
            </a:r>
            <a:endParaRPr lang="en-US" sz="1800">
              <a:solidFill>
                <a:srgbClr val="000000"/>
              </a:solidFill>
            </a:endParaRPr>
          </a:p>
        </p:txBody>
      </p:sp>
      <p:sp>
        <p:nvSpPr>
          <p:cNvPr id="24" name="Text Box 19"/>
          <p:cNvSpPr txBox="1">
            <a:spLocks noChangeArrowheads="1"/>
          </p:cNvSpPr>
          <p:nvPr/>
        </p:nvSpPr>
        <p:spPr bwMode="auto">
          <a:xfrm>
            <a:off x="7085012" y="5674301"/>
            <a:ext cx="685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0000"/>
                </a:solidFill>
                <a:latin typeface="Times New Roman" pitchFamily="18" charset="0"/>
              </a:rPr>
              <a:t>c[2]</a:t>
            </a:r>
            <a:endParaRPr lang="en-US" sz="1800">
              <a:solidFill>
                <a:srgbClr val="000000"/>
              </a:solidFill>
            </a:endParaRPr>
          </a:p>
        </p:txBody>
      </p:sp>
      <p:sp>
        <p:nvSpPr>
          <p:cNvPr id="25" name="Text Box 20"/>
          <p:cNvSpPr txBox="1">
            <a:spLocks noChangeArrowheads="1"/>
          </p:cNvSpPr>
          <p:nvPr/>
        </p:nvSpPr>
        <p:spPr bwMode="auto">
          <a:xfrm>
            <a:off x="7770812" y="5674301"/>
            <a:ext cx="685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0000"/>
                </a:solidFill>
                <a:latin typeface="Times New Roman" pitchFamily="18" charset="0"/>
              </a:rPr>
              <a:t>c[3]</a:t>
            </a:r>
            <a:endParaRPr lang="en-US" sz="1800">
              <a:solidFill>
                <a:srgbClr val="000000"/>
              </a:solidFill>
            </a:endParaRPr>
          </a:p>
        </p:txBody>
      </p:sp>
      <p:sp>
        <p:nvSpPr>
          <p:cNvPr id="26" name="Text Box 21"/>
          <p:cNvSpPr txBox="1">
            <a:spLocks noChangeArrowheads="1"/>
          </p:cNvSpPr>
          <p:nvPr/>
        </p:nvSpPr>
        <p:spPr bwMode="auto">
          <a:xfrm>
            <a:off x="8456612" y="5674301"/>
            <a:ext cx="685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0000"/>
                </a:solidFill>
                <a:latin typeface="Times New Roman" pitchFamily="18" charset="0"/>
              </a:rPr>
              <a:t>c[4]</a:t>
            </a:r>
            <a:endParaRPr lang="en-US" sz="1800">
              <a:solidFill>
                <a:srgbClr val="000000"/>
              </a:solidFill>
            </a:endParaRPr>
          </a:p>
        </p:txBody>
      </p:sp>
      <p:sp>
        <p:nvSpPr>
          <p:cNvPr id="27" name="Text Box 21"/>
          <p:cNvSpPr txBox="1">
            <a:spLocks noChangeArrowheads="1"/>
          </p:cNvSpPr>
          <p:nvPr/>
        </p:nvSpPr>
        <p:spPr bwMode="auto">
          <a:xfrm>
            <a:off x="9218612" y="5674301"/>
            <a:ext cx="685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0000"/>
                </a:solidFill>
                <a:latin typeface="Times New Roman" pitchFamily="18" charset="0"/>
              </a:rPr>
              <a:t>c[5]</a:t>
            </a:r>
            <a:endParaRPr lang="en-US" sz="1800">
              <a:solidFill>
                <a:srgbClr val="000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9E181E-A2EE-48E9-BD6A-CCE74578AC07}" type="slidenum">
              <a:rPr lang="en-US" altLang="en-US" smtClean="0">
                <a:solidFill>
                  <a:srgbClr val="1D4940"/>
                </a:solidFill>
              </a:rPr>
              <a:pPr>
                <a:defRPr/>
              </a:pPr>
              <a:t>48</a:t>
            </a:fld>
            <a:endParaRPr lang="en-US" altLang="en-US">
              <a:solidFill>
                <a:srgbClr val="1D49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611279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979612" y="-1524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2800" b="1">
                <a:solidFill>
                  <a:srgbClr val="FF0000"/>
                </a:solidFill>
              </a:rPr>
              <a:t>Mảng 1 chiều</a:t>
            </a:r>
          </a:p>
        </p:txBody>
      </p:sp>
      <p:sp>
        <p:nvSpPr>
          <p:cNvPr id="4" name="Text Box 23"/>
          <p:cNvSpPr txBox="1">
            <a:spLocks noChangeArrowheads="1"/>
          </p:cNvSpPr>
          <p:nvPr/>
        </p:nvSpPr>
        <p:spPr bwMode="auto">
          <a:xfrm>
            <a:off x="1979612" y="838200"/>
            <a:ext cx="8458200" cy="550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sz="320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Khai báo mảng 1 chiều và gán giá trị ban đầu.</a:t>
            </a:r>
          </a:p>
          <a:p>
            <a:pPr>
              <a:defRPr/>
            </a:pPr>
            <a:r>
              <a:rPr lang="en-US" sz="3200" b="1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Cú pháp</a:t>
            </a:r>
            <a:r>
              <a:rPr lang="vi-VN" sz="3200">
                <a:solidFill>
                  <a:srgbClr val="000000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 </a:t>
            </a:r>
            <a:endParaRPr lang="en-US" sz="3200">
              <a:solidFill>
                <a:srgbClr val="000000"/>
              </a:solidFill>
              <a:latin typeface="Calibri" panose="020F0502020204030204" pitchFamily="34" charset="0"/>
              <a:ea typeface="Tahoma" panose="020B0604030504040204" pitchFamily="34" charset="0"/>
              <a:cs typeface="Calibri" panose="020F0502020204030204" pitchFamily="34" charset="0"/>
            </a:endParaRPr>
          </a:p>
          <a:p>
            <a:pPr algn="ctr">
              <a:defRPr/>
            </a:pPr>
            <a:r>
              <a:rPr lang="en-US" sz="3200">
                <a:solidFill>
                  <a:srgbClr val="FF6600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&lt;kiểu dữ liệu&gt; &lt;tên mảng&gt;[số phần tử]={giá trị 1, giá trị 2,..., giá trị n};</a:t>
            </a:r>
          </a:p>
          <a:p>
            <a:pPr algn="ctr">
              <a:defRPr/>
            </a:pPr>
            <a:r>
              <a:rPr lang="en-US" sz="3200">
                <a:solidFill>
                  <a:srgbClr val="FF6600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&lt;kiểu dữ liệu&gt; &lt;tên mảng&gt;[]={giá trị 1, giá trị 2,..., giá trị n};</a:t>
            </a:r>
          </a:p>
          <a:p>
            <a:pPr>
              <a:defRPr/>
            </a:pPr>
            <a:r>
              <a:rPr lang="en-US" sz="320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Ví dụ:</a:t>
            </a:r>
            <a:r>
              <a:rPr lang="en-US" sz="32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lvl="1">
              <a:defRPr/>
            </a:pPr>
            <a:r>
              <a:rPr lang="en-US" sz="32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 b[7] = {2,3,7}; </a:t>
            </a:r>
            <a:r>
              <a:rPr lang="en-US" sz="3200">
                <a:solidFill>
                  <a:srgbClr val="3399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//mảng b có 7 phần tử </a:t>
            </a:r>
          </a:p>
          <a:p>
            <a:pPr lvl="2">
              <a:defRPr/>
            </a:pPr>
            <a:r>
              <a:rPr lang="en-US" sz="3200">
                <a:solidFill>
                  <a:srgbClr val="3399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//b[0]=2, b[1]=3, b[2]=7</a:t>
            </a:r>
            <a:endParaRPr lang="en-US" sz="320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defRPr/>
            </a:pPr>
            <a:r>
              <a:rPr lang="en-US" sz="32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 a[] = {2,4,6,8,10}; </a:t>
            </a:r>
            <a:r>
              <a:rPr lang="en-US" sz="3200">
                <a:solidFill>
                  <a:srgbClr val="3399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//mảng a có 5 phần tử </a:t>
            </a:r>
          </a:p>
          <a:p>
            <a:pPr lvl="2">
              <a:defRPr/>
            </a:pPr>
            <a:r>
              <a:rPr lang="en-US" sz="3200">
                <a:solidFill>
                  <a:srgbClr val="3399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//a[0]=2, a[1]=4, a[2]=6, a[3]=8, a[4]=10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9E181E-A2EE-48E9-BD6A-CCE74578AC07}" type="slidenum">
              <a:rPr lang="en-US" altLang="en-US" smtClean="0">
                <a:solidFill>
                  <a:srgbClr val="1D4940"/>
                </a:solidFill>
              </a:rPr>
              <a:pPr>
                <a:defRPr/>
              </a:pPr>
              <a:t>49</a:t>
            </a:fld>
            <a:endParaRPr lang="en-US" altLang="en-US">
              <a:solidFill>
                <a:srgbClr val="1D49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1944893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Làm việc nhóm – programming contest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 descr="Image result for programming contes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1964" y="1701797"/>
            <a:ext cx="8171085" cy="4594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020662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979612" y="-1524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2800" b="1">
                <a:solidFill>
                  <a:srgbClr val="FF0000"/>
                </a:solidFill>
              </a:rPr>
              <a:t>Mảng nhiều chiều</a:t>
            </a:r>
          </a:p>
        </p:txBody>
      </p:sp>
      <p:sp>
        <p:nvSpPr>
          <p:cNvPr id="5" name="Text Box 23"/>
          <p:cNvSpPr txBox="1">
            <a:spLocks noChangeArrowheads="1"/>
          </p:cNvSpPr>
          <p:nvPr/>
        </p:nvSpPr>
        <p:spPr bwMode="auto">
          <a:xfrm>
            <a:off x="1979612" y="838201"/>
            <a:ext cx="8458200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sz="320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Khai báo mảng nhiều chiều</a:t>
            </a:r>
          </a:p>
          <a:p>
            <a:pPr>
              <a:defRPr/>
            </a:pPr>
            <a:r>
              <a:rPr lang="en-US" sz="3200" b="1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Cú pháp</a:t>
            </a:r>
            <a:r>
              <a:rPr lang="vi-VN" sz="3200">
                <a:solidFill>
                  <a:srgbClr val="000000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 </a:t>
            </a:r>
            <a:endParaRPr lang="en-US" sz="3200">
              <a:solidFill>
                <a:srgbClr val="000000"/>
              </a:solidFill>
              <a:latin typeface="Calibri" panose="020F0502020204030204" pitchFamily="34" charset="0"/>
              <a:ea typeface="Tahoma" panose="020B0604030504040204" pitchFamily="34" charset="0"/>
              <a:cs typeface="Calibri" panose="020F0502020204030204" pitchFamily="34" charset="0"/>
            </a:endParaRPr>
          </a:p>
          <a:p>
            <a:pPr algn="ctr">
              <a:defRPr/>
            </a:pPr>
            <a:r>
              <a:rPr lang="en-US" sz="3200">
                <a:solidFill>
                  <a:srgbClr val="FF6600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&lt;kiểu dữ liệu&gt; &lt;tên mảng&gt;[n</a:t>
            </a:r>
            <a:r>
              <a:rPr lang="en-US" sz="3200" baseline="-25000">
                <a:solidFill>
                  <a:srgbClr val="FF6600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1</a:t>
            </a:r>
            <a:r>
              <a:rPr lang="en-US" sz="3200">
                <a:solidFill>
                  <a:srgbClr val="FF6600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][n</a:t>
            </a:r>
            <a:r>
              <a:rPr lang="en-US" sz="3200" baseline="-25000">
                <a:solidFill>
                  <a:srgbClr val="FF6600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2</a:t>
            </a:r>
            <a:r>
              <a:rPr lang="en-US" sz="3200">
                <a:solidFill>
                  <a:srgbClr val="FF6600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]...[n</a:t>
            </a:r>
            <a:r>
              <a:rPr lang="en-US" sz="3200" baseline="-25000">
                <a:solidFill>
                  <a:srgbClr val="FF6600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k</a:t>
            </a:r>
            <a:r>
              <a:rPr lang="en-US" sz="3200">
                <a:solidFill>
                  <a:srgbClr val="FF6600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];</a:t>
            </a:r>
          </a:p>
          <a:p>
            <a:pPr marL="457200" indent="-457200">
              <a:buFont typeface="Wingdings" panose="05000000000000000000" pitchFamily="2" charset="2"/>
              <a:buChar char="§"/>
              <a:defRPr/>
            </a:pPr>
            <a:r>
              <a:rPr lang="en-US" sz="32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3200" baseline="-25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32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,n</a:t>
            </a:r>
            <a:r>
              <a:rPr lang="en-US" sz="3200" baseline="-25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32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,...n</a:t>
            </a:r>
            <a:r>
              <a:rPr lang="en-US" sz="3200" baseline="-25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32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số phần tử của mỗi chiều</a:t>
            </a:r>
          </a:p>
          <a:p>
            <a:pPr marL="457200" indent="-457200">
              <a:buFont typeface="Wingdings" panose="05000000000000000000" pitchFamily="2" charset="2"/>
              <a:buChar char="§"/>
              <a:defRPr/>
            </a:pPr>
            <a:r>
              <a:rPr lang="en-US" sz="32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&lt;tổng số phần tử&gt;= n</a:t>
            </a:r>
            <a:r>
              <a:rPr lang="en-US" sz="3200" baseline="-25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32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*n</a:t>
            </a:r>
            <a:r>
              <a:rPr lang="en-US" sz="3200" baseline="-25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32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*...*n</a:t>
            </a:r>
            <a:r>
              <a:rPr lang="en-US" sz="3200" baseline="-25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</a:p>
          <a:p>
            <a:pPr marL="457200" indent="-457200">
              <a:buFont typeface="Wingdings" panose="05000000000000000000" pitchFamily="2" charset="2"/>
              <a:buChar char="§"/>
              <a:defRPr/>
            </a:pPr>
            <a:r>
              <a:rPr lang="en-US" sz="3200">
                <a:solidFill>
                  <a:srgbClr val="000000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Bộ nhớ=sizeof(kiểu dữ liệu)*&lt;tổng số phần tử&gt;</a:t>
            </a:r>
          </a:p>
          <a:p>
            <a:pPr>
              <a:defRPr/>
            </a:pPr>
            <a:r>
              <a:rPr lang="en-US" sz="3200">
                <a:solidFill>
                  <a:srgbClr val="00B050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Ví dụ:</a:t>
            </a:r>
            <a:r>
              <a:rPr lang="en-US" sz="3200">
                <a:solidFill>
                  <a:srgbClr val="000000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 int a[3][4];</a:t>
            </a:r>
          </a:p>
          <a:p>
            <a:pPr>
              <a:defRPr/>
            </a:pPr>
            <a:r>
              <a:rPr lang="en-US" sz="3200">
                <a:solidFill>
                  <a:srgbClr val="000000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Bộ nhớ=4*12=48(bytes)</a:t>
            </a:r>
          </a:p>
          <a:p>
            <a:pPr>
              <a:defRPr/>
            </a:pPr>
            <a:endParaRPr lang="en-US" sz="3200">
              <a:solidFill>
                <a:srgbClr val="000000"/>
              </a:solidFill>
              <a:latin typeface="Calibri" panose="020F0502020204030204" pitchFamily="34" charset="0"/>
              <a:ea typeface="Tahoma" panose="020B060403050404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6323013" y="3962400"/>
          <a:ext cx="3256765" cy="19812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51353"/>
                <a:gridCol w="651353"/>
                <a:gridCol w="651353"/>
                <a:gridCol w="651353"/>
                <a:gridCol w="651353"/>
              </a:tblGrid>
              <a:tr h="495300">
                <a:tc>
                  <a:txBody>
                    <a:bodyPr/>
                    <a:lstStyle/>
                    <a:p>
                      <a:pPr algn="ctr"/>
                      <a:r>
                        <a:rPr lang="en-US" sz="2400" b="1" smtClean="0"/>
                        <a:t>a</a:t>
                      </a:r>
                      <a:endParaRPr lang="en-US" sz="2400" b="1"/>
                    </a:p>
                  </a:txBody>
                  <a:tcPr marL="122129" marR="122129" marT="61064" marB="6106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smtClean="0"/>
                        <a:t>0</a:t>
                      </a:r>
                      <a:endParaRPr lang="en-US" sz="2400" b="0"/>
                    </a:p>
                  </a:txBody>
                  <a:tcPr marL="122129" marR="122129" marT="61064" marB="6106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smtClean="0"/>
                        <a:t>1</a:t>
                      </a:r>
                      <a:endParaRPr lang="en-US" sz="2400" b="0"/>
                    </a:p>
                  </a:txBody>
                  <a:tcPr marL="122129" marR="122129" marT="61064" marB="6106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smtClean="0"/>
                        <a:t>2</a:t>
                      </a:r>
                      <a:endParaRPr lang="en-US" sz="2400" b="0"/>
                    </a:p>
                  </a:txBody>
                  <a:tcPr marL="122129" marR="122129" marT="61064" marB="6106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smtClean="0"/>
                        <a:t>3</a:t>
                      </a:r>
                      <a:endParaRPr lang="en-US" sz="2400" b="0"/>
                    </a:p>
                  </a:txBody>
                  <a:tcPr marL="122129" marR="122129" marT="61064" marB="6106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95300">
                <a:tc>
                  <a:txBody>
                    <a:bodyPr/>
                    <a:lstStyle/>
                    <a:p>
                      <a:pPr algn="ctr"/>
                      <a:r>
                        <a:rPr lang="en-US" sz="2400" b="0" smtClean="0"/>
                        <a:t>0</a:t>
                      </a:r>
                      <a:endParaRPr lang="en-US" sz="2400" b="0"/>
                    </a:p>
                  </a:txBody>
                  <a:tcPr marL="122129" marR="122129" marT="61064" marB="61064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/>
                    </a:p>
                  </a:txBody>
                  <a:tcPr marL="122129" marR="122129" marT="61064" marB="610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/>
                    </a:p>
                  </a:txBody>
                  <a:tcPr marL="122129" marR="122129" marT="61064" marB="610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/>
                    </a:p>
                  </a:txBody>
                  <a:tcPr marL="122129" marR="122129" marT="61064" marB="610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/>
                    </a:p>
                  </a:txBody>
                  <a:tcPr marL="122129" marR="122129" marT="61064" marB="610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95300">
                <a:tc>
                  <a:txBody>
                    <a:bodyPr/>
                    <a:lstStyle/>
                    <a:p>
                      <a:pPr algn="ctr"/>
                      <a:r>
                        <a:rPr lang="en-US" sz="2400" b="0" smtClean="0"/>
                        <a:t>1</a:t>
                      </a:r>
                      <a:endParaRPr lang="en-US" sz="2400" b="0"/>
                    </a:p>
                  </a:txBody>
                  <a:tcPr marL="122129" marR="122129" marT="61064" marB="61064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/>
                    </a:p>
                  </a:txBody>
                  <a:tcPr marL="122129" marR="122129" marT="61064" marB="610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/>
                    </a:p>
                  </a:txBody>
                  <a:tcPr marL="122129" marR="122129" marT="61064" marB="610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/>
                    </a:p>
                  </a:txBody>
                  <a:tcPr marL="122129" marR="122129" marT="61064" marB="610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/>
                    </a:p>
                  </a:txBody>
                  <a:tcPr marL="122129" marR="122129" marT="61064" marB="610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5300">
                <a:tc>
                  <a:txBody>
                    <a:bodyPr/>
                    <a:lstStyle/>
                    <a:p>
                      <a:pPr algn="ctr"/>
                      <a:r>
                        <a:rPr lang="en-US" sz="2400" b="0" smtClean="0"/>
                        <a:t>2</a:t>
                      </a:r>
                      <a:endParaRPr lang="en-US" sz="2400" b="0"/>
                    </a:p>
                  </a:txBody>
                  <a:tcPr marL="122129" marR="122129" marT="61064" marB="61064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/>
                    </a:p>
                  </a:txBody>
                  <a:tcPr marL="122129" marR="122129" marT="61064" marB="610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/>
                    </a:p>
                  </a:txBody>
                  <a:tcPr marL="122129" marR="122129" marT="61064" marB="610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/>
                    </a:p>
                  </a:txBody>
                  <a:tcPr marL="122129" marR="122129" marT="61064" marB="610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/>
                    </a:p>
                  </a:txBody>
                  <a:tcPr marL="122129" marR="122129" marT="61064" marB="610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9E181E-A2EE-48E9-BD6A-CCE74578AC07}" type="slidenum">
              <a:rPr lang="en-US" altLang="en-US" smtClean="0">
                <a:solidFill>
                  <a:srgbClr val="1D4940"/>
                </a:solidFill>
              </a:rPr>
              <a:pPr>
                <a:defRPr/>
              </a:pPr>
              <a:t>50</a:t>
            </a:fld>
            <a:endParaRPr lang="en-US" altLang="en-US">
              <a:solidFill>
                <a:srgbClr val="1D49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3802914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979612" y="-1524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2800" b="1">
                <a:solidFill>
                  <a:srgbClr val="FF0000"/>
                </a:solidFill>
              </a:rPr>
              <a:t>Ví dụ mảng 1 chiều, 2 chiều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8212" y="990601"/>
            <a:ext cx="5715000" cy="52732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8151812" y="1046678"/>
          <a:ext cx="2300288" cy="2382322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{073A0DAA-6AF3-43AB-8588-CEC1D06C72B9}</a:tableStyleId>
              </a:tblPr>
              <a:tblGrid>
                <a:gridCol w="1150144"/>
                <a:gridCol w="1150144"/>
              </a:tblGrid>
              <a:tr h="370682">
                <a:tc>
                  <a:txBody>
                    <a:bodyPr/>
                    <a:lstStyle/>
                    <a:p>
                      <a:pPr algn="ctr"/>
                      <a:r>
                        <a:rPr lang="en-US" sz="1800" smtClean="0"/>
                        <a:t>vd.inp</a:t>
                      </a:r>
                      <a:endParaRPr lang="en-US" sz="1800"/>
                    </a:p>
                  </a:txBody>
                  <a:tcPr marT="45700" marB="4570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mtClean="0"/>
                        <a:t>vd.out</a:t>
                      </a:r>
                      <a:endParaRPr lang="en-US" sz="1800"/>
                    </a:p>
                  </a:txBody>
                  <a:tcPr marT="45700" marB="45700"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  <a:tr h="370682">
                <a:tc>
                  <a:txBody>
                    <a:bodyPr/>
                    <a:lstStyle/>
                    <a:p>
                      <a:r>
                        <a:rPr lang="en-US" sz="1800" smtClean="0"/>
                        <a:t>6 3</a:t>
                      </a:r>
                    </a:p>
                    <a:p>
                      <a:r>
                        <a:rPr lang="en-US" sz="1800" smtClean="0"/>
                        <a:t>2 5 6</a:t>
                      </a:r>
                    </a:p>
                    <a:p>
                      <a:r>
                        <a:rPr lang="en-US" sz="1800" smtClean="0"/>
                        <a:t>1 7 8</a:t>
                      </a:r>
                    </a:p>
                    <a:p>
                      <a:r>
                        <a:rPr lang="en-US" sz="1800" smtClean="0"/>
                        <a:t>2 3 4</a:t>
                      </a:r>
                    </a:p>
                    <a:p>
                      <a:r>
                        <a:rPr lang="en-US" sz="1800" smtClean="0"/>
                        <a:t>1 8 9</a:t>
                      </a:r>
                    </a:p>
                    <a:p>
                      <a:r>
                        <a:rPr lang="en-US" sz="1800" smtClean="0"/>
                        <a:t>6 7 7</a:t>
                      </a:r>
                    </a:p>
                    <a:p>
                      <a:r>
                        <a:rPr lang="en-US" sz="1800" smtClean="0"/>
                        <a:t>5 4 4</a:t>
                      </a:r>
                      <a:endParaRPr lang="en-US" sz="1800"/>
                    </a:p>
                  </a:txBody>
                  <a:tcPr marT="45700" marB="457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smtClean="0"/>
                        <a:t>13</a:t>
                      </a:r>
                    </a:p>
                    <a:p>
                      <a:r>
                        <a:rPr lang="en-US" sz="1800" smtClean="0"/>
                        <a:t>16</a:t>
                      </a:r>
                    </a:p>
                    <a:p>
                      <a:r>
                        <a:rPr lang="en-US" sz="1800" smtClean="0"/>
                        <a:t>9</a:t>
                      </a:r>
                    </a:p>
                    <a:p>
                      <a:r>
                        <a:rPr lang="en-US" sz="1800" smtClean="0"/>
                        <a:t>18</a:t>
                      </a:r>
                    </a:p>
                    <a:p>
                      <a:r>
                        <a:rPr lang="en-US" sz="1800" smtClean="0"/>
                        <a:t>20</a:t>
                      </a:r>
                    </a:p>
                    <a:p>
                      <a:r>
                        <a:rPr lang="en-US" sz="1800" smtClean="0"/>
                        <a:t>13</a:t>
                      </a:r>
                    </a:p>
                  </a:txBody>
                  <a:tcPr marT="45700" marB="457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9E181E-A2EE-48E9-BD6A-CCE74578AC07}" type="slidenum">
              <a:rPr lang="en-US" altLang="en-US" smtClean="0">
                <a:solidFill>
                  <a:srgbClr val="1D4940"/>
                </a:solidFill>
              </a:rPr>
              <a:pPr>
                <a:defRPr/>
              </a:pPr>
              <a:t>51</a:t>
            </a:fld>
            <a:endParaRPr lang="en-US" altLang="en-US">
              <a:solidFill>
                <a:srgbClr val="1D49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7199653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979612" y="-1524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2800" b="1">
                <a:solidFill>
                  <a:srgbClr val="FF0000"/>
                </a:solidFill>
              </a:rPr>
              <a:t>Kiểu chuỗi trong </a:t>
            </a:r>
            <a:r>
              <a:rPr lang="en-US" altLang="en-US" sz="2800" b="1">
                <a:solidFill>
                  <a:srgbClr val="0000FF"/>
                </a:solidFill>
              </a:rPr>
              <a:t>C++</a:t>
            </a:r>
          </a:p>
        </p:txBody>
      </p:sp>
      <p:sp>
        <p:nvSpPr>
          <p:cNvPr id="4" name="Text Box 23"/>
          <p:cNvSpPr txBox="1">
            <a:spLocks noChangeArrowheads="1"/>
          </p:cNvSpPr>
          <p:nvPr/>
        </p:nvSpPr>
        <p:spPr bwMode="auto">
          <a:xfrm>
            <a:off x="1979612" y="838201"/>
            <a:ext cx="8458200" cy="5632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457200" indent="-457200">
              <a:buFont typeface="Wingdings" panose="05000000000000000000" pitchFamily="2" charset="2"/>
              <a:buChar char="§"/>
              <a:defRPr/>
            </a:pPr>
            <a:r>
              <a:rPr lang="en-US" sz="360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Xử lý chuỗi thông qua lớp string.</a:t>
            </a:r>
          </a:p>
          <a:p>
            <a:pPr marL="457200" indent="-457200">
              <a:buFont typeface="Wingdings" panose="05000000000000000000" pitchFamily="2" charset="2"/>
              <a:buChar char="§"/>
              <a:defRPr/>
            </a:pPr>
            <a:r>
              <a:rPr lang="en-US" sz="360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Khai báo </a:t>
            </a:r>
            <a:r>
              <a:rPr lang="en-US" sz="3600">
                <a:solidFill>
                  <a:srgbClr val="FF6600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#include&lt;string&gt;</a:t>
            </a:r>
            <a:r>
              <a:rPr lang="en-US" sz="360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 để sử dụng thư viện string.</a:t>
            </a:r>
            <a:endParaRPr lang="vi-VN" sz="3600">
              <a:solidFill>
                <a:schemeClr val="tx1">
                  <a:lumMod val="50000"/>
                </a:schemeClr>
              </a:solidFill>
              <a:latin typeface="Calibri" panose="020F0502020204030204" pitchFamily="34" charset="0"/>
              <a:ea typeface="Tahoma" panose="020B0604030504040204" pitchFamily="34" charset="0"/>
              <a:cs typeface="Calibri" panose="020F0502020204030204" pitchFamily="34" charset="0"/>
            </a:endParaRPr>
          </a:p>
          <a:p>
            <a:pPr>
              <a:defRPr/>
            </a:pPr>
            <a:r>
              <a:rPr lang="en-US" sz="3600" b="1">
                <a:solidFill>
                  <a:srgbClr val="000000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Cú pháp:</a:t>
            </a:r>
          </a:p>
          <a:p>
            <a:pPr lvl="1">
              <a:defRPr/>
            </a:pPr>
            <a:r>
              <a:rPr lang="en-US" sz="3600">
                <a:solidFill>
                  <a:srgbClr val="FF6600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string &lt;tên biến&gt;;</a:t>
            </a:r>
          </a:p>
          <a:p>
            <a:pPr lvl="1">
              <a:defRPr/>
            </a:pPr>
            <a:r>
              <a:rPr lang="en-US" sz="3600">
                <a:solidFill>
                  <a:srgbClr val="FF6600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string &lt;tên biến&gt;=&lt;Hằng chuỗi&gt;;</a:t>
            </a:r>
          </a:p>
          <a:p>
            <a:pPr>
              <a:defRPr/>
            </a:pPr>
            <a:r>
              <a:rPr lang="en-US" sz="3600">
                <a:solidFill>
                  <a:srgbClr val="00B050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Ví dụ:</a:t>
            </a:r>
          </a:p>
          <a:p>
            <a:pPr lvl="1">
              <a:defRPr/>
            </a:pPr>
            <a:r>
              <a:rPr lang="en-US" sz="3600">
                <a:solidFill>
                  <a:srgbClr val="000000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string ho="Nguyen", ten="Nam", diachi;</a:t>
            </a:r>
          </a:p>
          <a:p>
            <a:pPr algn="ctr">
              <a:defRPr/>
            </a:pPr>
            <a:endParaRPr lang="en-US" sz="3600">
              <a:solidFill>
                <a:srgbClr val="FF6600"/>
              </a:solidFill>
              <a:latin typeface="Calibri" panose="020F0502020204030204" pitchFamily="34" charset="0"/>
              <a:ea typeface="Tahoma" panose="020B0604030504040204" pitchFamily="34" charset="0"/>
              <a:cs typeface="Calibri" panose="020F0502020204030204" pitchFamily="34" charset="0"/>
            </a:endParaRPr>
          </a:p>
          <a:p>
            <a:pPr>
              <a:defRPr/>
            </a:pPr>
            <a:r>
              <a:rPr lang="en-US" sz="3600">
                <a:solidFill>
                  <a:srgbClr val="3399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9E181E-A2EE-48E9-BD6A-CCE74578AC07}" type="slidenum">
              <a:rPr lang="en-US" altLang="en-US" smtClean="0">
                <a:solidFill>
                  <a:srgbClr val="1D4940"/>
                </a:solidFill>
              </a:rPr>
              <a:pPr>
                <a:defRPr/>
              </a:pPr>
              <a:t>52</a:t>
            </a:fld>
            <a:endParaRPr lang="en-US" altLang="en-US">
              <a:solidFill>
                <a:srgbClr val="1D49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7269755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5812" y="3943350"/>
            <a:ext cx="3638550" cy="2762250"/>
          </a:xfrm>
          <a:prstGeom prst="rect">
            <a:avLst/>
          </a:prstGeom>
        </p:spPr>
      </p:pic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979612" y="-1524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2800" b="1">
                <a:solidFill>
                  <a:srgbClr val="FF0000"/>
                </a:solidFill>
              </a:rPr>
              <a:t>Khái niệm hàm</a:t>
            </a:r>
          </a:p>
        </p:txBody>
      </p:sp>
      <p:sp>
        <p:nvSpPr>
          <p:cNvPr id="4" name="Text Box 23"/>
          <p:cNvSpPr txBox="1">
            <a:spLocks noChangeArrowheads="1"/>
          </p:cNvSpPr>
          <p:nvPr/>
        </p:nvSpPr>
        <p:spPr bwMode="auto">
          <a:xfrm>
            <a:off x="2055812" y="838200"/>
            <a:ext cx="7620000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457200" indent="-457200">
              <a:buFont typeface="Wingdings" panose="05000000000000000000" pitchFamily="2" charset="2"/>
              <a:buChar char="q"/>
              <a:defRPr/>
            </a:pPr>
            <a:r>
              <a:rPr lang="en-US" sz="320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Hàm là một khối các câu lệnh:</a:t>
            </a:r>
          </a:p>
          <a:p>
            <a:pPr marL="914400" lvl="1" indent="-457200">
              <a:buFont typeface="Wingdings" panose="05000000000000000000" pitchFamily="2" charset="2"/>
              <a:buChar char="§"/>
              <a:defRPr/>
            </a:pPr>
            <a:r>
              <a:rPr lang="en-US" sz="320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có tên.</a:t>
            </a:r>
          </a:p>
          <a:p>
            <a:pPr marL="914400" lvl="1" indent="-457200">
              <a:buFont typeface="Wingdings" panose="05000000000000000000" pitchFamily="2" charset="2"/>
              <a:buChar char="§"/>
              <a:defRPr/>
            </a:pPr>
            <a:r>
              <a:rPr lang="en-US" sz="320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thực hiện một nhiệm vụ nhất định </a:t>
            </a:r>
          </a:p>
          <a:p>
            <a:pPr marL="914400" lvl="1" indent="-457200">
              <a:buFont typeface="Wingdings" panose="05000000000000000000" pitchFamily="2" charset="2"/>
              <a:buChar char="§"/>
              <a:defRPr/>
            </a:pPr>
            <a:r>
              <a:rPr lang="en-US" sz="320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có thể được gọi thực hiện ở nhiều nơi</a:t>
            </a:r>
          </a:p>
          <a:p>
            <a:pPr marL="457200" indent="-457200">
              <a:buFont typeface="Wingdings" panose="05000000000000000000" pitchFamily="2" charset="2"/>
              <a:buChar char="q"/>
              <a:defRPr/>
            </a:pPr>
            <a:r>
              <a:rPr lang="en-US" sz="3200">
                <a:solidFill>
                  <a:srgbClr val="000000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Để sử dụng hàm, cần thực hiện hai bước:</a:t>
            </a:r>
            <a:r>
              <a:rPr lang="vi-VN" sz="3200">
                <a:solidFill>
                  <a:srgbClr val="000000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 </a:t>
            </a:r>
          </a:p>
          <a:p>
            <a:pPr marL="914400" lvl="1" indent="-457200">
              <a:buFont typeface="Wingdings" panose="05000000000000000000" pitchFamily="2" charset="2"/>
              <a:buChar char="§"/>
              <a:defRPr/>
            </a:pPr>
            <a:r>
              <a:rPr lang="en-US" sz="3200">
                <a:solidFill>
                  <a:srgbClr val="000000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B1: Khai báo hàm</a:t>
            </a:r>
            <a:r>
              <a:rPr lang="vi-VN" sz="3200">
                <a:solidFill>
                  <a:srgbClr val="000000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.</a:t>
            </a:r>
            <a:endParaRPr lang="en-US" sz="3200">
              <a:solidFill>
                <a:srgbClr val="000000"/>
              </a:solidFill>
              <a:latin typeface="Calibri" panose="020F0502020204030204" pitchFamily="34" charset="0"/>
              <a:ea typeface="Tahoma" panose="020B0604030504040204" pitchFamily="34" charset="0"/>
              <a:cs typeface="Calibri" panose="020F0502020204030204" pitchFamily="34" charset="0"/>
            </a:endParaRPr>
          </a:p>
          <a:p>
            <a:pPr marL="914400" lvl="1" indent="-457200">
              <a:buFont typeface="Wingdings" panose="05000000000000000000" pitchFamily="2" charset="2"/>
              <a:buChar char="§"/>
              <a:defRPr/>
            </a:pPr>
            <a:r>
              <a:rPr lang="en-US" sz="3200">
                <a:solidFill>
                  <a:srgbClr val="000000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B2: Gọi hàm.</a:t>
            </a:r>
            <a:r>
              <a:rPr lang="vi-VN" sz="3200">
                <a:solidFill>
                  <a:srgbClr val="000000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 </a:t>
            </a:r>
            <a:endParaRPr lang="en-US" sz="3200">
              <a:solidFill>
                <a:srgbClr val="000000"/>
              </a:solidFill>
              <a:latin typeface="Calibri" panose="020F0502020204030204" pitchFamily="34" charset="0"/>
              <a:ea typeface="Tahoma" panose="020B060403050404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675812" y="4386350"/>
            <a:ext cx="2179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0000FF"/>
                </a:solidFill>
              </a:rPr>
              <a:t>khai báo hàm</a:t>
            </a:r>
          </a:p>
        </p:txBody>
      </p:sp>
      <p:sp>
        <p:nvSpPr>
          <p:cNvPr id="8" name="Rectangle 7"/>
          <p:cNvSpPr/>
          <p:nvPr/>
        </p:nvSpPr>
        <p:spPr>
          <a:xfrm>
            <a:off x="7313612" y="5476700"/>
            <a:ext cx="1219200" cy="762000"/>
          </a:xfrm>
          <a:prstGeom prst="rect">
            <a:avLst/>
          </a:prstGeom>
          <a:noFill/>
          <a:ln w="63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FF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001587" y="4386350"/>
            <a:ext cx="3598025" cy="685800"/>
          </a:xfrm>
          <a:prstGeom prst="rect">
            <a:avLst/>
          </a:prstGeom>
          <a:noFill/>
          <a:ln w="63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FF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770812" y="6172201"/>
            <a:ext cx="11166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0000FF"/>
                </a:solidFill>
              </a:rPr>
              <a:t>gọi hàm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122612" y="4800600"/>
            <a:ext cx="2438400" cy="1569660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b="1">
                <a:solidFill>
                  <a:srgbClr val="FF6600"/>
                </a:solidFill>
              </a:rPr>
              <a:t>Kết quả :</a:t>
            </a:r>
          </a:p>
          <a:p>
            <a:pPr eaLnBrk="1" hangingPunct="1">
              <a:defRPr/>
            </a:pPr>
            <a:r>
              <a:rPr lang="en-US" b="1">
                <a:solidFill>
                  <a:srgbClr val="4D4D4D"/>
                </a:solidFill>
              </a:rPr>
              <a:t>5</a:t>
            </a:r>
          </a:p>
          <a:p>
            <a:pPr eaLnBrk="1" hangingPunct="1">
              <a:defRPr/>
            </a:pPr>
            <a:r>
              <a:rPr lang="en-US" b="1">
                <a:solidFill>
                  <a:srgbClr val="4D4D4D"/>
                </a:solidFill>
              </a:rPr>
              <a:t>7</a:t>
            </a:r>
          </a:p>
          <a:p>
            <a:pPr eaLnBrk="1" hangingPunct="1">
              <a:defRPr/>
            </a:pPr>
            <a:r>
              <a:rPr lang="en-US" b="1">
                <a:solidFill>
                  <a:srgbClr val="4D4D4D"/>
                </a:solidFill>
              </a:rPr>
              <a:t>11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9E181E-A2EE-48E9-BD6A-CCE74578AC07}" type="slidenum">
              <a:rPr lang="en-US" altLang="en-US" smtClean="0">
                <a:solidFill>
                  <a:srgbClr val="1D4940"/>
                </a:solidFill>
              </a:rPr>
              <a:pPr>
                <a:defRPr/>
              </a:pPr>
              <a:t>53</a:t>
            </a:fld>
            <a:endParaRPr lang="en-US" altLang="en-US">
              <a:solidFill>
                <a:srgbClr val="1D49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591333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979612" y="-1524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2800" b="1">
                <a:solidFill>
                  <a:srgbClr val="FF0000"/>
                </a:solidFill>
              </a:rPr>
              <a:t>Khai báo hàm</a:t>
            </a:r>
          </a:p>
        </p:txBody>
      </p:sp>
      <p:sp>
        <p:nvSpPr>
          <p:cNvPr id="4" name="Text Box 23"/>
          <p:cNvSpPr txBox="1">
            <a:spLocks noChangeArrowheads="1"/>
          </p:cNvSpPr>
          <p:nvPr/>
        </p:nvSpPr>
        <p:spPr bwMode="auto">
          <a:xfrm>
            <a:off x="1903412" y="838201"/>
            <a:ext cx="8763000" cy="58169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sz="3200" b="1">
                <a:solidFill>
                  <a:srgbClr val="000000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Cú pháp</a:t>
            </a:r>
            <a:r>
              <a:rPr lang="vi-VN" sz="3200">
                <a:solidFill>
                  <a:srgbClr val="000000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 </a:t>
            </a:r>
            <a:endParaRPr lang="en-US" sz="3200">
              <a:solidFill>
                <a:srgbClr val="000000"/>
              </a:solidFill>
              <a:latin typeface="Calibri" panose="020F0502020204030204" pitchFamily="34" charset="0"/>
              <a:ea typeface="Tahoma" panose="020B0604030504040204" pitchFamily="34" charset="0"/>
              <a:cs typeface="Calibri" panose="020F0502020204030204" pitchFamily="34" charset="0"/>
            </a:endParaRPr>
          </a:p>
          <a:p>
            <a:r>
              <a:rPr lang="en-US" sz="280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&lt;kiểu trả về&gt;</a:t>
            </a:r>
            <a:r>
              <a:rPr lang="en-US" sz="28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&lt;tên hàm&gt;(</a:t>
            </a:r>
            <a:r>
              <a:rPr lang="en-US" sz="28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[&lt;danh sách tham số&gt;]</a:t>
            </a:r>
            <a:r>
              <a:rPr lang="en-US" sz="28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en-US" sz="28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US" sz="28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{ </a:t>
            </a:r>
          </a:p>
          <a:p>
            <a:pPr lvl="1"/>
            <a:r>
              <a:rPr lang="en-US" sz="28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&lt;các câu lệnh&gt; </a:t>
            </a:r>
          </a:p>
          <a:p>
            <a:pPr lvl="1"/>
            <a:r>
              <a:rPr lang="en-US" sz="28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n-US" sz="280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return</a:t>
            </a:r>
            <a:r>
              <a:rPr lang="en-US" sz="28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&lt;giá trị&gt;;] </a:t>
            </a:r>
          </a:p>
          <a:p>
            <a:r>
              <a:rPr lang="en-US" sz="28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} </a:t>
            </a:r>
            <a:endParaRPr lang="en-US" sz="3200">
              <a:solidFill>
                <a:srgbClr val="000000"/>
              </a:solidFill>
              <a:latin typeface="Calibri" panose="020F0502020204030204" pitchFamily="34" charset="0"/>
              <a:ea typeface="Tahoma" panose="020B0604030504040204" pitchFamily="34" charset="0"/>
              <a:cs typeface="Calibri" panose="020F0502020204030204" pitchFamily="34" charset="0"/>
            </a:endParaRPr>
          </a:p>
          <a:p>
            <a:r>
              <a:rPr lang="en-US" sz="28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Trong đó 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&lt;kiểu trả về&gt;: kiểu bất kỳ của C\C++ (</a:t>
            </a:r>
            <a:r>
              <a:rPr lang="en-US" sz="28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char, int, long, float,…</a:t>
            </a:r>
            <a:r>
              <a:rPr lang="en-US" sz="28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). Nếu không trả về thì là </a:t>
            </a:r>
            <a:r>
              <a:rPr lang="en-US" sz="28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void</a:t>
            </a:r>
            <a:r>
              <a:rPr lang="en-US" sz="28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&lt;tên hàm&gt;: theo quy tắc đặt tên định danh. 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&lt;danh sách tham số&gt;: </a:t>
            </a:r>
            <a:r>
              <a:rPr lang="en-US" sz="28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tham số hình thức đầu vào</a:t>
            </a:r>
            <a:r>
              <a:rPr lang="en-US" sz="28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giống khai báo biến, cách nhau bằng dấu , 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&lt;giá trị&gt; : trả về cho hàm qua lệnh </a:t>
            </a:r>
            <a:r>
              <a:rPr lang="en-US" sz="280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return</a:t>
            </a:r>
            <a:r>
              <a:rPr lang="en-US" sz="28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lang="en-US" sz="32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sz="3200">
              <a:solidFill>
                <a:srgbClr val="000000"/>
              </a:solidFill>
              <a:latin typeface="Calibri" panose="020F0502020204030204" pitchFamily="34" charset="0"/>
              <a:ea typeface="Tahoma" panose="020B060403050404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9E181E-A2EE-48E9-BD6A-CCE74578AC07}" type="slidenum">
              <a:rPr lang="en-US" altLang="en-US" smtClean="0">
                <a:solidFill>
                  <a:srgbClr val="1D4940"/>
                </a:solidFill>
              </a:rPr>
              <a:pPr>
                <a:defRPr/>
              </a:pPr>
              <a:t>54</a:t>
            </a:fld>
            <a:endParaRPr lang="en-US" altLang="en-US">
              <a:solidFill>
                <a:srgbClr val="1D49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948732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979612" y="-1524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2800" b="1">
                <a:solidFill>
                  <a:srgbClr val="FF0000"/>
                </a:solidFill>
              </a:rPr>
              <a:t>Khai báo hàm</a:t>
            </a:r>
          </a:p>
        </p:txBody>
      </p:sp>
      <p:sp>
        <p:nvSpPr>
          <p:cNvPr id="4" name="Text Box 23"/>
          <p:cNvSpPr txBox="1">
            <a:spLocks noChangeArrowheads="1"/>
          </p:cNvSpPr>
          <p:nvPr/>
        </p:nvSpPr>
        <p:spPr bwMode="auto">
          <a:xfrm>
            <a:off x="2055812" y="944940"/>
            <a:ext cx="822960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457200" indent="-457200">
              <a:buFont typeface="Wingdings" panose="05000000000000000000" pitchFamily="2" charset="2"/>
              <a:buChar char="q"/>
              <a:defRPr/>
            </a:pPr>
            <a:r>
              <a:rPr lang="en-US" sz="3200">
                <a:solidFill>
                  <a:srgbClr val="000000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Hàm phải được khai báo trước khi được gọi.</a:t>
            </a:r>
            <a:r>
              <a:rPr lang="vi-VN" sz="3200">
                <a:solidFill>
                  <a:srgbClr val="000000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 </a:t>
            </a:r>
            <a:endParaRPr lang="en-US" sz="3200">
              <a:solidFill>
                <a:srgbClr val="000000"/>
              </a:solidFill>
              <a:latin typeface="Calibri" panose="020F0502020204030204" pitchFamily="34" charset="0"/>
              <a:ea typeface="Tahoma" panose="020B060403050404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q"/>
              <a:defRPr/>
            </a:pPr>
            <a:r>
              <a:rPr lang="en-US" sz="3200">
                <a:solidFill>
                  <a:srgbClr val="000000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Có thể sử dụng tiêu đề (nguyên mẫu) hàm trước khi gọi, và khai báo hàm đầy đủ sau đó.</a:t>
            </a:r>
            <a:r>
              <a:rPr lang="en-US" sz="32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sz="3200">
              <a:solidFill>
                <a:srgbClr val="000000"/>
              </a:solidFill>
              <a:latin typeface="Calibri" panose="020F0502020204030204" pitchFamily="34" charset="0"/>
              <a:ea typeface="Tahoma" panose="020B060403050404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0613" y="2819401"/>
            <a:ext cx="3648075" cy="29813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9612" y="2819400"/>
            <a:ext cx="3638550" cy="27622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7" name="Straight Connector 6"/>
          <p:cNvCxnSpPr/>
          <p:nvPr/>
        </p:nvCxnSpPr>
        <p:spPr>
          <a:xfrm>
            <a:off x="5865812" y="2667000"/>
            <a:ext cx="0" cy="3810000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6230188" y="3276601"/>
            <a:ext cx="2988424" cy="228599"/>
          </a:xfrm>
          <a:prstGeom prst="rect">
            <a:avLst/>
          </a:prstGeom>
          <a:noFill/>
          <a:ln w="63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FF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170612" y="5072150"/>
            <a:ext cx="2971800" cy="685800"/>
          </a:xfrm>
          <a:prstGeom prst="rect">
            <a:avLst/>
          </a:prstGeom>
          <a:noFill/>
          <a:ln w="63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FF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979612" y="3276600"/>
            <a:ext cx="2971800" cy="685800"/>
          </a:xfrm>
          <a:prstGeom prst="rect">
            <a:avLst/>
          </a:prstGeom>
          <a:noFill/>
          <a:ln w="63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FF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9E181E-A2EE-48E9-BD6A-CCE74578AC07}" type="slidenum">
              <a:rPr lang="en-US" altLang="en-US" smtClean="0">
                <a:solidFill>
                  <a:srgbClr val="1D4940"/>
                </a:solidFill>
              </a:rPr>
              <a:pPr>
                <a:defRPr/>
              </a:pPr>
              <a:t>55</a:t>
            </a:fld>
            <a:endParaRPr lang="en-US" altLang="en-US">
              <a:solidFill>
                <a:srgbClr val="1D49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2009382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1012" y="3124201"/>
            <a:ext cx="3638550" cy="18573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979612" y="-1524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2800" b="1">
                <a:solidFill>
                  <a:srgbClr val="FF0000"/>
                </a:solidFill>
              </a:rPr>
              <a:t>Gọi hàm</a:t>
            </a:r>
          </a:p>
        </p:txBody>
      </p:sp>
      <p:sp>
        <p:nvSpPr>
          <p:cNvPr id="4" name="Text Box 23"/>
          <p:cNvSpPr txBox="1">
            <a:spLocks noChangeArrowheads="1"/>
          </p:cNvSpPr>
          <p:nvPr/>
        </p:nvSpPr>
        <p:spPr bwMode="auto">
          <a:xfrm>
            <a:off x="2055812" y="944941"/>
            <a:ext cx="8229600" cy="206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457200" indent="-457200">
              <a:buFont typeface="Wingdings" panose="05000000000000000000" pitchFamily="2" charset="2"/>
              <a:buChar char="q"/>
              <a:defRPr/>
            </a:pPr>
            <a:r>
              <a:rPr lang="en-US" sz="3200">
                <a:latin typeface="Times New Roman" pitchFamily="18" charset="0"/>
                <a:cs typeface="Times New Roman" pitchFamily="18" charset="0"/>
              </a:rPr>
              <a:t>Hàm chỉ được thực thi khi trong chương trình có một lời gọi đến hàm đó.</a:t>
            </a:r>
          </a:p>
          <a:p>
            <a:pPr marL="457200" indent="-457200">
              <a:buFont typeface="Wingdings" panose="05000000000000000000" pitchFamily="2" charset="2"/>
              <a:buChar char="q"/>
              <a:defRPr/>
            </a:pPr>
            <a:r>
              <a:rPr lang="en-US" sz="32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Cú pháp</a:t>
            </a:r>
          </a:p>
          <a:p>
            <a:pPr algn="ctr">
              <a:defRPr/>
            </a:pPr>
            <a:r>
              <a:rPr lang="en-US" sz="32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&lt;Tên hàm&gt;([Danh sách các tham số])</a:t>
            </a:r>
            <a:r>
              <a:rPr lang="en-US" sz="32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sz="3200">
              <a:solidFill>
                <a:srgbClr val="000000"/>
              </a:solidFill>
              <a:latin typeface="Calibri" panose="020F0502020204030204" pitchFamily="34" charset="0"/>
              <a:ea typeface="Tahoma" panose="020B0604030504040204" pitchFamily="34" charset="0"/>
              <a:cs typeface="Calibri" panose="020F0502020204030204" pitchFamily="34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992187" y="3564775"/>
            <a:ext cx="1295400" cy="457200"/>
          </a:xfrm>
          <a:prstGeom prst="rect">
            <a:avLst/>
          </a:prstGeom>
          <a:noFill/>
          <a:ln w="63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FF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637212" y="5029201"/>
            <a:ext cx="4724400" cy="1384995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sz="28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Trong chương trình có 4 lời gọi hàm để tính tổng, hiệu, tích, thương của hai số nguyên.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8303924" y="3885571"/>
            <a:ext cx="11166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0000FF"/>
                </a:solidFill>
              </a:rPr>
              <a:t>gọi hàm</a:t>
            </a: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2012" y="3124201"/>
            <a:ext cx="3238500" cy="32099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6" name="Rectangle 35"/>
          <p:cNvSpPr/>
          <p:nvPr/>
        </p:nvSpPr>
        <p:spPr>
          <a:xfrm>
            <a:off x="6153987" y="4021975"/>
            <a:ext cx="2133600" cy="457200"/>
          </a:xfrm>
          <a:prstGeom prst="rect">
            <a:avLst/>
          </a:prstGeom>
          <a:noFill/>
          <a:ln w="63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FF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9E181E-A2EE-48E9-BD6A-CCE74578AC07}" type="slidenum">
              <a:rPr lang="en-US" altLang="en-US" smtClean="0">
                <a:solidFill>
                  <a:srgbClr val="1D4940"/>
                </a:solidFill>
              </a:rPr>
              <a:pPr>
                <a:defRPr/>
              </a:pPr>
              <a:t>56</a:t>
            </a:fld>
            <a:endParaRPr lang="en-US" altLang="en-US">
              <a:solidFill>
                <a:srgbClr val="1D49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7359060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979612" y="-1524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2800" b="1">
                <a:solidFill>
                  <a:srgbClr val="FF0000"/>
                </a:solidFill>
              </a:rPr>
              <a:t>Phân loại hàm</a:t>
            </a:r>
          </a:p>
        </p:txBody>
      </p:sp>
      <p:sp>
        <p:nvSpPr>
          <p:cNvPr id="4" name="Text Box 23"/>
          <p:cNvSpPr txBox="1">
            <a:spLocks noChangeArrowheads="1"/>
          </p:cNvSpPr>
          <p:nvPr/>
        </p:nvSpPr>
        <p:spPr bwMode="auto">
          <a:xfrm>
            <a:off x="2055812" y="838201"/>
            <a:ext cx="8229600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457200" indent="-457200">
              <a:buFont typeface="Wingdings" panose="05000000000000000000" pitchFamily="2" charset="2"/>
              <a:buChar char="q"/>
              <a:defRPr/>
            </a:pPr>
            <a:r>
              <a:rPr lang="vi-VN" sz="3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Hàm thư viện: là những hàm đã được xây dựng sẵn. Muốn sử dụng các hàm thư viện phải khai báo thư viện chứa nó trong phần khai báo </a:t>
            </a:r>
            <a:r>
              <a:rPr lang="vi-VN" sz="32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#include</a:t>
            </a:r>
            <a:r>
              <a:rPr lang="vi-VN" sz="3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457200" indent="-457200">
              <a:buFont typeface="Wingdings" panose="05000000000000000000" pitchFamily="2" charset="2"/>
              <a:buChar char="q"/>
              <a:defRPr/>
            </a:pPr>
            <a:r>
              <a:rPr lang="vi-VN" sz="3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Hàm do người dùng định nghĩa.</a:t>
            </a:r>
            <a:endParaRPr lang="en-US" sz="3200">
              <a:solidFill>
                <a:srgbClr val="000000"/>
              </a:solidFill>
              <a:latin typeface="Calibri" panose="020F0502020204030204" pitchFamily="34" charset="0"/>
              <a:ea typeface="Tahoma" panose="020B060403050404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0112" y="3438526"/>
            <a:ext cx="2933700" cy="18192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0988" y="3429000"/>
            <a:ext cx="4391025" cy="20193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TextBox 11"/>
          <p:cNvSpPr txBox="1"/>
          <p:nvPr/>
        </p:nvSpPr>
        <p:spPr>
          <a:xfrm>
            <a:off x="2132012" y="5638801"/>
            <a:ext cx="7620000" cy="954107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  <a:defRPr/>
            </a:pPr>
            <a:r>
              <a:rPr lang="en-US" sz="280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tong, hieu</a:t>
            </a:r>
            <a:r>
              <a:rPr lang="en-US" sz="28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là các hàm do người dùng định nghĩa.</a:t>
            </a:r>
          </a:p>
          <a:p>
            <a:pPr marL="457200" indent="-457200">
              <a:buFont typeface="Wingdings" panose="05000000000000000000" pitchFamily="2" charset="2"/>
              <a:buChar char="§"/>
              <a:defRPr/>
            </a:pPr>
            <a:r>
              <a:rPr lang="en-US" sz="280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scanf, printf</a:t>
            </a:r>
            <a:r>
              <a:rPr lang="en-US" sz="28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là các hàm được xây dựng sẵn.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9E181E-A2EE-48E9-BD6A-CCE74578AC07}" type="slidenum">
              <a:rPr lang="en-US" altLang="en-US" smtClean="0">
                <a:solidFill>
                  <a:srgbClr val="1D4940"/>
                </a:solidFill>
              </a:rPr>
              <a:pPr>
                <a:defRPr/>
              </a:pPr>
              <a:t>57</a:t>
            </a:fld>
            <a:endParaRPr lang="en-US" altLang="en-US">
              <a:solidFill>
                <a:srgbClr val="1D49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6176413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979612" y="-1524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2800" b="1">
                <a:solidFill>
                  <a:srgbClr val="FF0000"/>
                </a:solidFill>
              </a:rPr>
              <a:t>Các cách truyền tham số</a:t>
            </a:r>
          </a:p>
        </p:txBody>
      </p:sp>
      <p:sp>
        <p:nvSpPr>
          <p:cNvPr id="4" name="Text Box 23"/>
          <p:cNvSpPr txBox="1">
            <a:spLocks noChangeArrowheads="1"/>
          </p:cNvSpPr>
          <p:nvPr/>
        </p:nvSpPr>
        <p:spPr bwMode="auto">
          <a:xfrm>
            <a:off x="1979612" y="838201"/>
            <a:ext cx="8534400" cy="310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457200" indent="-457200">
              <a:buFont typeface="Wingdings" panose="05000000000000000000" pitchFamily="2" charset="2"/>
              <a:buChar char="q"/>
              <a:defRPr/>
            </a:pPr>
            <a:r>
              <a:rPr lang="en-US" sz="28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Truyền giá trị</a:t>
            </a:r>
          </a:p>
          <a:p>
            <a:pPr marL="914400" indent="-457200">
              <a:buFont typeface="Wingdings" panose="05000000000000000000" pitchFamily="2" charset="2"/>
              <a:buChar char="§"/>
              <a:defRPr/>
            </a:pPr>
            <a:r>
              <a:rPr lang="en-US" sz="28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Truyền tham số cho hàm ở dạng giá trị.</a:t>
            </a:r>
          </a:p>
          <a:p>
            <a:pPr marL="914400" indent="-457200">
              <a:buFont typeface="Wingdings" panose="05000000000000000000" pitchFamily="2" charset="2"/>
              <a:buChar char="§"/>
              <a:defRPr/>
            </a:pPr>
            <a:r>
              <a:rPr lang="en-US" sz="28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Tham số </a:t>
            </a:r>
            <a:r>
              <a:rPr lang="en-US" sz="28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không thay đổi</a:t>
            </a:r>
            <a:r>
              <a:rPr lang="en-US" sz="28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sau khi hàm được thực thi.</a:t>
            </a:r>
          </a:p>
          <a:p>
            <a:pPr marL="457200" indent="-457200">
              <a:buFont typeface="Wingdings" panose="05000000000000000000" pitchFamily="2" charset="2"/>
              <a:buChar char="q"/>
              <a:defRPr/>
            </a:pPr>
            <a:r>
              <a:rPr lang="en-US" sz="28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Truyền tham chiếu (reference)</a:t>
            </a:r>
          </a:p>
          <a:p>
            <a:pPr marL="914400" indent="-457200">
              <a:buFont typeface="Wingdings" panose="05000000000000000000" pitchFamily="2" charset="2"/>
              <a:buChar char="§"/>
              <a:defRPr/>
            </a:pPr>
            <a:r>
              <a:rPr lang="vi-VN" sz="28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Truyền đối số cho hàm ở dạng </a:t>
            </a:r>
            <a:r>
              <a:rPr lang="en-US" sz="28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tham chiếu</a:t>
            </a:r>
            <a:r>
              <a:rPr lang="vi-VN" sz="28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8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vi-VN" sz="28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ắt đầu bằng &amp; trong khai báo.</a:t>
            </a:r>
            <a:endParaRPr lang="en-US" sz="280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914400" indent="-457200">
              <a:buFont typeface="Wingdings" panose="05000000000000000000" pitchFamily="2" charset="2"/>
              <a:buChar char="§"/>
              <a:defRPr/>
            </a:pPr>
            <a:r>
              <a:rPr lang="en-US" sz="28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Khi muốn </a:t>
            </a:r>
            <a:r>
              <a:rPr lang="en-US" sz="28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thay đổi</a:t>
            </a:r>
            <a:r>
              <a:rPr lang="en-US" sz="28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tham số truyền vào.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5413" y="3962400"/>
            <a:ext cx="2752725" cy="18097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1012" y="3962401"/>
            <a:ext cx="4152900" cy="20478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Rectangle 12"/>
          <p:cNvSpPr/>
          <p:nvPr/>
        </p:nvSpPr>
        <p:spPr>
          <a:xfrm>
            <a:off x="6170612" y="4648201"/>
            <a:ext cx="1143000" cy="228600"/>
          </a:xfrm>
          <a:prstGeom prst="rect">
            <a:avLst/>
          </a:prstGeom>
          <a:noFill/>
          <a:ln w="63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FF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170612" y="5105400"/>
            <a:ext cx="1143000" cy="228600"/>
          </a:xfrm>
          <a:prstGeom prst="rect">
            <a:avLst/>
          </a:prstGeom>
          <a:noFill/>
          <a:ln w="63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FF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339936" y="4567227"/>
            <a:ext cx="21072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rgbClr val="FF6600"/>
                </a:solidFill>
              </a:rPr>
              <a:t>truyền giá trị biến a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313612" y="5040868"/>
            <a:ext cx="2209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rgbClr val="FF6600"/>
                </a:solidFill>
              </a:rPr>
              <a:t>truyền địa chỉ biến a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665412" y="5892226"/>
            <a:ext cx="2057400" cy="830997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sz="1600" b="1">
                <a:solidFill>
                  <a:srgbClr val="FF6600"/>
                </a:solidFill>
              </a:rPr>
              <a:t>Kết quả :</a:t>
            </a:r>
          </a:p>
          <a:p>
            <a:pPr eaLnBrk="1" hangingPunct="1">
              <a:defRPr/>
            </a:pPr>
            <a:r>
              <a:rPr lang="en-US" sz="1600" b="1">
                <a:solidFill>
                  <a:srgbClr val="4D4D4D"/>
                </a:solidFill>
              </a:rPr>
              <a:t>tang(a), a=7</a:t>
            </a:r>
          </a:p>
          <a:p>
            <a:pPr eaLnBrk="1" hangingPunct="1">
              <a:defRPr/>
            </a:pPr>
            <a:r>
              <a:rPr lang="en-US" sz="1600" b="1">
                <a:solidFill>
                  <a:srgbClr val="4D4D4D"/>
                </a:solidFill>
              </a:rPr>
              <a:t>giam(a), a=6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9E181E-A2EE-48E9-BD6A-CCE74578AC07}" type="slidenum">
              <a:rPr lang="en-US" altLang="en-US" smtClean="0">
                <a:solidFill>
                  <a:srgbClr val="1D4940"/>
                </a:solidFill>
              </a:rPr>
              <a:pPr>
                <a:defRPr/>
              </a:pPr>
              <a:t>58</a:t>
            </a:fld>
            <a:endParaRPr lang="en-US" altLang="en-US">
              <a:solidFill>
                <a:srgbClr val="1D49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6830662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Phần Đầu Chương Trình</a:t>
            </a:r>
            <a:endParaRPr lang="en-US" b="1"/>
          </a:p>
        </p:txBody>
      </p:sp>
      <p:sp>
        <p:nvSpPr>
          <p:cNvPr id="5" name="Text Box 18"/>
          <p:cNvSpPr txBox="1">
            <a:spLocks noChangeArrowheads="1"/>
          </p:cNvSpPr>
          <p:nvPr/>
        </p:nvSpPr>
        <p:spPr bwMode="auto">
          <a:xfrm>
            <a:off x="1341884" y="2204864"/>
            <a:ext cx="2871991" cy="1944216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vert="horz" wrap="square" lIns="91440" tIns="45720" rIns="91440" bIns="45720" anchor="t" anchorCtr="0" upright="1">
            <a:noAutofit/>
          </a:bodyPr>
          <a:lstStyle>
            <a:defPPr>
              <a:defRPr lang="en-US"/>
            </a:defPPr>
            <a:lvl1pPr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defRPr sz="2000" b="1">
                <a:solidFill>
                  <a:schemeClr val="lt1"/>
                </a:solidFill>
                <a:effectLst/>
                <a:latin typeface="Courier New"/>
                <a:ea typeface="Times New Roman"/>
                <a:cs typeface="Times New Roman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mtClean="0"/>
              <a:t>PASCAL</a:t>
            </a:r>
          </a:p>
          <a:p>
            <a:endParaRPr lang="en-US" smtClean="0"/>
          </a:p>
          <a:p>
            <a:pPr algn="l"/>
            <a:r>
              <a:rPr lang="en-US" smtClean="0"/>
              <a:t>Program NIM;</a:t>
            </a:r>
          </a:p>
          <a:p>
            <a:pPr algn="l"/>
            <a:r>
              <a:rPr lang="en-US" smtClean="0"/>
              <a:t>Uses crt;</a:t>
            </a:r>
            <a:endParaRPr lang="en-US"/>
          </a:p>
          <a:p>
            <a:r>
              <a:rPr lang="en-US"/>
              <a:t> </a:t>
            </a:r>
          </a:p>
          <a:p>
            <a:r>
              <a:rPr lang="en-US"/>
              <a:t> </a:t>
            </a:r>
          </a:p>
        </p:txBody>
      </p:sp>
      <p:sp>
        <p:nvSpPr>
          <p:cNvPr id="6" name="Text Box 20"/>
          <p:cNvSpPr txBox="1">
            <a:spLocks noChangeArrowheads="1"/>
          </p:cNvSpPr>
          <p:nvPr/>
        </p:nvSpPr>
        <p:spPr bwMode="auto">
          <a:xfrm>
            <a:off x="6598468" y="2204864"/>
            <a:ext cx="3888432" cy="316835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121899" tIns="60949" rIns="121899" bIns="60949" rtlCol="0">
            <a:noAutofit/>
          </a:bodyPr>
          <a:lstStyle>
            <a:defPPr>
              <a:defRPr lang="en-US"/>
            </a:defPPr>
            <a:lvl1pPr indent="0" algn="ctr" defTabSz="914400">
              <a:lnSpc>
                <a:spcPct val="125000"/>
              </a:lnSpc>
              <a:spcBef>
                <a:spcPts val="0"/>
              </a:spcBef>
              <a:buClrTx/>
              <a:buSzTx/>
              <a:buFont typeface="Arial" pitchFamily="34" charset="0"/>
              <a:buNone/>
              <a:defRPr sz="2800" b="1">
                <a:solidFill>
                  <a:schemeClr val="dk1"/>
                </a:solidFill>
                <a:latin typeface="Courier New"/>
                <a:ea typeface="Times New Roman"/>
                <a:cs typeface="Times New Roman"/>
              </a:defRPr>
            </a:lvl1pPr>
            <a:lvl2pPr indent="-231607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>
                <a:solidFill>
                  <a:schemeClr val="dk1"/>
                </a:solidFill>
              </a:defRPr>
            </a:lvl2pPr>
            <a:lvl3pPr marL="914240" indent="-231607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>
                <a:solidFill>
                  <a:schemeClr val="dk1"/>
                </a:solidFill>
              </a:defRPr>
            </a:lvl3pPr>
            <a:lvl4pPr marL="1218987" indent="-231607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>
                <a:solidFill>
                  <a:schemeClr val="dk1"/>
                </a:solidFill>
              </a:defRPr>
            </a:lvl4pPr>
            <a:lvl5pPr marL="1523733" indent="-231607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>
                <a:solidFill>
                  <a:schemeClr val="dk1"/>
                </a:solidFill>
              </a:defRPr>
            </a:lvl5pPr>
            <a:lvl6pPr marL="1828480" indent="-231607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>
                <a:solidFill>
                  <a:schemeClr val="dk1"/>
                </a:solidFill>
              </a:defRPr>
            </a:lvl6pPr>
            <a:lvl7pPr marL="2133227" indent="-231607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>
                <a:solidFill>
                  <a:schemeClr val="dk1"/>
                </a:solidFill>
              </a:defRPr>
            </a:lvl7pPr>
            <a:lvl8pPr marL="2437973" indent="-231607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>
                <a:solidFill>
                  <a:schemeClr val="dk1"/>
                </a:solidFill>
              </a:defRPr>
            </a:lvl8pPr>
            <a:lvl9pPr marL="2742720" indent="-231607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>
                <a:solidFill>
                  <a:schemeClr val="dk1"/>
                </a:solidFill>
              </a:defRPr>
            </a:lvl9pPr>
          </a:lstStyle>
          <a:p>
            <a:r>
              <a:rPr lang="en-US" sz="2000"/>
              <a:t>C++</a:t>
            </a:r>
          </a:p>
          <a:p>
            <a:pPr algn="l"/>
            <a:r>
              <a:rPr lang="en-US" sz="2000"/>
              <a:t>#include </a:t>
            </a:r>
            <a:r>
              <a:rPr lang="en-US" sz="2000" smtClean="0"/>
              <a:t>&lt;stdio.h&gt;</a:t>
            </a:r>
          </a:p>
          <a:p>
            <a:pPr algn="l"/>
            <a:r>
              <a:rPr lang="en-US" sz="2000"/>
              <a:t>#include </a:t>
            </a:r>
            <a:r>
              <a:rPr lang="en-US" sz="2000" smtClean="0"/>
              <a:t>&lt;conio.h</a:t>
            </a:r>
            <a:r>
              <a:rPr lang="en-US" sz="2000"/>
              <a:t>&gt;</a:t>
            </a:r>
          </a:p>
          <a:p>
            <a:pPr algn="l"/>
            <a:r>
              <a:rPr lang="en-US" sz="2000" smtClean="0"/>
              <a:t>#</a:t>
            </a:r>
            <a:r>
              <a:rPr lang="en-US" sz="2000"/>
              <a:t>include </a:t>
            </a:r>
            <a:r>
              <a:rPr lang="en-US" sz="2000" smtClean="0"/>
              <a:t>&lt;vector&gt;</a:t>
            </a:r>
            <a:endParaRPr lang="en-US" sz="2000"/>
          </a:p>
          <a:p>
            <a:pPr algn="l"/>
            <a:r>
              <a:rPr lang="en-US" sz="2000"/>
              <a:t>#include &lt;string&gt;</a:t>
            </a:r>
          </a:p>
          <a:p>
            <a:pPr algn="l"/>
            <a:r>
              <a:rPr lang="en-US" sz="2000"/>
              <a:t> </a:t>
            </a:r>
          </a:p>
          <a:p>
            <a:pPr algn="l"/>
            <a:r>
              <a:rPr lang="en-US" sz="2000"/>
              <a:t>using namespace std;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22598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6388" name="Picture 4" descr="Image result for programming quotes steve job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9310" y="-1"/>
            <a:ext cx="12328135" cy="6164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245354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/>
              <a:t>KHAI BÁO BIẾN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909836" y="1706880"/>
            <a:ext cx="6048671" cy="4465320"/>
          </a:xfr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marL="0" lvl="0" indent="0" algn="ctr" defTabSz="914400">
              <a:lnSpc>
                <a:spcPct val="115000"/>
              </a:lnSpc>
              <a:spcBef>
                <a:spcPts val="0"/>
              </a:spcBef>
              <a:buClrTx/>
              <a:buSzTx/>
              <a:buNone/>
            </a:pPr>
            <a:r>
              <a:rPr lang="en-US" sz="2400" b="1">
                <a:latin typeface="Courier New"/>
                <a:ea typeface="Times New Roman"/>
                <a:cs typeface="Times New Roman"/>
              </a:rPr>
              <a:t>PASCAL</a:t>
            </a:r>
            <a:endParaRPr lang="en-US" sz="1800" b="1">
              <a:ea typeface="Times New Roman"/>
              <a:cs typeface="Times New Roman"/>
            </a:endParaRPr>
          </a:p>
          <a:p>
            <a:pPr marL="0" lvl="0" indent="0" defTabSz="914400">
              <a:lnSpc>
                <a:spcPct val="115000"/>
              </a:lnSpc>
              <a:spcBef>
                <a:spcPts val="0"/>
              </a:spcBef>
              <a:buClrTx/>
              <a:buSzTx/>
              <a:buNone/>
            </a:pPr>
            <a:r>
              <a:rPr lang="en-US" sz="2000" b="1">
                <a:latin typeface="Courier New"/>
                <a:ea typeface="Times New Roman"/>
                <a:cs typeface="Times New Roman"/>
              </a:rPr>
              <a:t>Var i,j,k:integer;</a:t>
            </a:r>
            <a:endParaRPr lang="en-US" sz="1800">
              <a:ea typeface="Times New Roman"/>
              <a:cs typeface="Times New Roman"/>
            </a:endParaRPr>
          </a:p>
          <a:p>
            <a:pPr marL="0" lvl="0" indent="0" defTabSz="914400">
              <a:lnSpc>
                <a:spcPct val="115000"/>
              </a:lnSpc>
              <a:spcBef>
                <a:spcPts val="0"/>
              </a:spcBef>
              <a:buClrTx/>
              <a:buSzTx/>
              <a:buNone/>
            </a:pPr>
            <a:r>
              <a:rPr lang="en-US" sz="2000" b="1">
                <a:latin typeface="Courier New"/>
                <a:ea typeface="Times New Roman"/>
                <a:cs typeface="Times New Roman"/>
              </a:rPr>
              <a:t>    m,n: longint;</a:t>
            </a:r>
            <a:endParaRPr lang="en-US" sz="1800">
              <a:ea typeface="Times New Roman"/>
              <a:cs typeface="Times New Roman"/>
            </a:endParaRPr>
          </a:p>
          <a:p>
            <a:pPr marL="0" lvl="0" indent="0" defTabSz="914400">
              <a:lnSpc>
                <a:spcPct val="115000"/>
              </a:lnSpc>
              <a:spcBef>
                <a:spcPts val="0"/>
              </a:spcBef>
              <a:buClrTx/>
              <a:buSzTx/>
              <a:buNone/>
            </a:pPr>
            <a:r>
              <a:rPr lang="en-US" sz="2000" b="1">
                <a:latin typeface="Courier New"/>
                <a:ea typeface="Times New Roman"/>
                <a:cs typeface="Times New Roman"/>
              </a:rPr>
              <a:t>    a,b:real;</a:t>
            </a:r>
            <a:endParaRPr lang="en-US" sz="1800">
              <a:ea typeface="Times New Roman"/>
              <a:cs typeface="Times New Roman"/>
            </a:endParaRPr>
          </a:p>
          <a:p>
            <a:pPr marL="0" lvl="0" indent="0" defTabSz="914400">
              <a:lnSpc>
                <a:spcPct val="115000"/>
              </a:lnSpc>
              <a:spcBef>
                <a:spcPts val="0"/>
              </a:spcBef>
              <a:buClrTx/>
              <a:buSzTx/>
              <a:buNone/>
            </a:pPr>
            <a:r>
              <a:rPr lang="en-US" sz="2000" b="1">
                <a:latin typeface="Courier New"/>
                <a:ea typeface="Times New Roman"/>
                <a:cs typeface="Times New Roman"/>
              </a:rPr>
              <a:t>    p,d:int64;</a:t>
            </a:r>
            <a:endParaRPr lang="en-US" sz="1800">
              <a:ea typeface="Times New Roman"/>
              <a:cs typeface="Times New Roman"/>
            </a:endParaRPr>
          </a:p>
          <a:p>
            <a:pPr marL="0" lvl="0" indent="0" defTabSz="914400">
              <a:lnSpc>
                <a:spcPct val="115000"/>
              </a:lnSpc>
              <a:spcBef>
                <a:spcPts val="0"/>
              </a:spcBef>
              <a:buClrTx/>
              <a:buSzTx/>
              <a:buNone/>
            </a:pPr>
            <a:r>
              <a:rPr lang="en-US" sz="2000" b="1">
                <a:latin typeface="Courier New"/>
                <a:ea typeface="Times New Roman"/>
                <a:cs typeface="Times New Roman"/>
              </a:rPr>
              <a:t>    x:array[0..20] of longint;</a:t>
            </a:r>
            <a:endParaRPr lang="en-US" sz="1800">
              <a:ea typeface="Times New Roman"/>
              <a:cs typeface="Times New Roman"/>
            </a:endParaRPr>
          </a:p>
          <a:p>
            <a:pPr marL="0" lvl="0" indent="0" defTabSz="914400">
              <a:lnSpc>
                <a:spcPct val="115000"/>
              </a:lnSpc>
              <a:spcBef>
                <a:spcPts val="0"/>
              </a:spcBef>
              <a:buClrTx/>
              <a:buSzTx/>
              <a:buNone/>
            </a:pPr>
            <a:r>
              <a:rPr lang="en-US" sz="2000" b="1">
                <a:latin typeface="Courier New"/>
                <a:ea typeface="Times New Roman"/>
                <a:cs typeface="Times New Roman"/>
              </a:rPr>
              <a:t>    y:array[1..10, 1..5] of longint;</a:t>
            </a:r>
            <a:endParaRPr lang="en-US" sz="1800">
              <a:ea typeface="Times New Roman"/>
              <a:cs typeface="Times New Roman"/>
            </a:endParaRPr>
          </a:p>
          <a:p>
            <a:pPr marL="0" lvl="0" indent="0" defTabSz="914400">
              <a:lnSpc>
                <a:spcPct val="115000"/>
              </a:lnSpc>
              <a:spcBef>
                <a:spcPts val="0"/>
              </a:spcBef>
              <a:buClrTx/>
              <a:buSzTx/>
              <a:buNone/>
            </a:pPr>
            <a:r>
              <a:rPr lang="en-US" sz="2000" b="1">
                <a:latin typeface="Courier New"/>
                <a:ea typeface="Times New Roman"/>
                <a:cs typeface="Times New Roman"/>
              </a:rPr>
              <a:t>    z:array[1..15] of real;</a:t>
            </a:r>
            <a:endParaRPr lang="en-US" sz="1800">
              <a:ea typeface="Times New Roman"/>
              <a:cs typeface="Times New Roman"/>
            </a:endParaRPr>
          </a:p>
          <a:p>
            <a:pPr marL="0" lvl="0" indent="0" defTabSz="914400">
              <a:lnSpc>
                <a:spcPct val="115000"/>
              </a:lnSpc>
              <a:spcBef>
                <a:spcPts val="0"/>
              </a:spcBef>
              <a:buClrTx/>
              <a:buSzTx/>
              <a:buNone/>
            </a:pPr>
            <a:r>
              <a:rPr lang="en-US" sz="2000" b="1">
                <a:latin typeface="Courier New"/>
                <a:ea typeface="Times New Roman"/>
                <a:cs typeface="Times New Roman"/>
              </a:rPr>
              <a:t>    c:char;</a:t>
            </a:r>
            <a:endParaRPr lang="en-US" sz="1800">
              <a:ea typeface="Times New Roman"/>
              <a:cs typeface="Times New Roman"/>
            </a:endParaRPr>
          </a:p>
          <a:p>
            <a:pPr marL="0" lvl="0" indent="0" defTabSz="914400">
              <a:lnSpc>
                <a:spcPct val="115000"/>
              </a:lnSpc>
              <a:spcBef>
                <a:spcPts val="0"/>
              </a:spcBef>
              <a:buClrTx/>
              <a:buSzTx/>
              <a:buNone/>
            </a:pPr>
            <a:r>
              <a:rPr lang="en-US" sz="2000" b="1">
                <a:latin typeface="Courier New"/>
                <a:ea typeface="Times New Roman"/>
                <a:cs typeface="Times New Roman"/>
              </a:rPr>
              <a:t>   </a:t>
            </a:r>
            <a:r>
              <a:rPr lang="en-US" sz="2000" b="1" smtClean="0">
                <a:latin typeface="Courier New"/>
                <a:ea typeface="Times New Roman"/>
                <a:cs typeface="Times New Roman"/>
              </a:rPr>
              <a:t> s:string</a:t>
            </a:r>
            <a:r>
              <a:rPr lang="en-US" sz="2000" b="1">
                <a:latin typeface="Courier New"/>
                <a:ea typeface="Times New Roman"/>
                <a:cs typeface="Times New Roman"/>
              </a:rPr>
              <a:t>;</a:t>
            </a:r>
            <a:endParaRPr lang="en-US" sz="1800">
              <a:ea typeface="Times New Roman"/>
              <a:cs typeface="Times New Roman"/>
            </a:endParaRPr>
          </a:p>
          <a:p>
            <a:pPr marL="0" lvl="0" indent="0" defTabSz="9144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None/>
            </a:pPr>
            <a:endParaRPr lang="en-US" sz="440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7534572" y="1706880"/>
            <a:ext cx="4320480" cy="4465320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 algn="ctr" defTabSz="914400">
              <a:lnSpc>
                <a:spcPct val="125000"/>
              </a:lnSpc>
              <a:spcBef>
                <a:spcPts val="0"/>
              </a:spcBef>
              <a:buClrTx/>
              <a:buSzTx/>
              <a:buNone/>
            </a:pPr>
            <a:r>
              <a:rPr lang="en-US" sz="2400" b="1">
                <a:latin typeface="Courier New"/>
                <a:ea typeface="Times New Roman"/>
                <a:cs typeface="Times New Roman"/>
              </a:rPr>
              <a:t>C++</a:t>
            </a:r>
          </a:p>
          <a:p>
            <a:pPr marL="0" indent="0" defTabSz="914400">
              <a:lnSpc>
                <a:spcPct val="125000"/>
              </a:lnSpc>
              <a:spcBef>
                <a:spcPts val="0"/>
              </a:spcBef>
              <a:buClrTx/>
              <a:buSzTx/>
              <a:buNone/>
            </a:pPr>
            <a:r>
              <a:rPr lang="en-US" sz="2000" b="1">
                <a:latin typeface="Courier New"/>
                <a:ea typeface="Times New Roman"/>
                <a:cs typeface="Times New Roman"/>
              </a:rPr>
              <a:t>int i,j,k;</a:t>
            </a:r>
          </a:p>
          <a:p>
            <a:pPr marL="0" indent="0" defTabSz="914400">
              <a:lnSpc>
                <a:spcPct val="125000"/>
              </a:lnSpc>
              <a:spcBef>
                <a:spcPts val="0"/>
              </a:spcBef>
              <a:buClrTx/>
              <a:buSzTx/>
              <a:buNone/>
            </a:pPr>
            <a:r>
              <a:rPr lang="en-US" sz="2000" b="1">
                <a:latin typeface="Courier New"/>
                <a:ea typeface="Times New Roman"/>
                <a:cs typeface="Times New Roman"/>
              </a:rPr>
              <a:t>long m,n,x[21], y[10][5];</a:t>
            </a:r>
          </a:p>
          <a:p>
            <a:pPr marL="0" indent="0" defTabSz="914400">
              <a:lnSpc>
                <a:spcPct val="125000"/>
              </a:lnSpc>
              <a:spcBef>
                <a:spcPts val="0"/>
              </a:spcBef>
              <a:buClrTx/>
              <a:buSzTx/>
              <a:buNone/>
            </a:pPr>
            <a:r>
              <a:rPr lang="en-US" sz="2000" b="1">
                <a:latin typeface="Courier New"/>
                <a:ea typeface="Times New Roman"/>
                <a:cs typeface="Times New Roman"/>
              </a:rPr>
              <a:t>float a,b,z[15];</a:t>
            </a:r>
          </a:p>
          <a:p>
            <a:pPr marL="0" indent="0" defTabSz="914400">
              <a:lnSpc>
                <a:spcPct val="125000"/>
              </a:lnSpc>
              <a:spcBef>
                <a:spcPts val="0"/>
              </a:spcBef>
              <a:buClrTx/>
              <a:buSzTx/>
              <a:buNone/>
            </a:pPr>
            <a:r>
              <a:rPr lang="en-US" sz="2000" b="1">
                <a:latin typeface="Courier New"/>
                <a:ea typeface="Times New Roman"/>
                <a:cs typeface="Times New Roman"/>
              </a:rPr>
              <a:t>long long p,d;</a:t>
            </a:r>
          </a:p>
          <a:p>
            <a:pPr marL="0" indent="0" defTabSz="914400">
              <a:lnSpc>
                <a:spcPct val="125000"/>
              </a:lnSpc>
              <a:spcBef>
                <a:spcPts val="0"/>
              </a:spcBef>
              <a:buClrTx/>
              <a:buSzTx/>
              <a:buNone/>
            </a:pPr>
            <a:r>
              <a:rPr lang="en-US" sz="2000" b="1">
                <a:latin typeface="Courier New"/>
                <a:ea typeface="Times New Roman"/>
                <a:cs typeface="Times New Roman"/>
              </a:rPr>
              <a:t>char c;</a:t>
            </a:r>
          </a:p>
          <a:p>
            <a:pPr marL="0" indent="0" defTabSz="914400">
              <a:lnSpc>
                <a:spcPct val="125000"/>
              </a:lnSpc>
              <a:spcBef>
                <a:spcPts val="0"/>
              </a:spcBef>
              <a:buClrTx/>
              <a:buSzTx/>
              <a:buNone/>
            </a:pPr>
            <a:r>
              <a:rPr lang="en-US" sz="2000" b="1">
                <a:latin typeface="Courier New"/>
                <a:ea typeface="Times New Roman"/>
                <a:cs typeface="Times New Roman"/>
              </a:rPr>
              <a:t>string s;</a:t>
            </a:r>
          </a:p>
          <a:p>
            <a:pPr marL="0" indent="0" defTabSz="914400">
              <a:lnSpc>
                <a:spcPct val="125000"/>
              </a:lnSpc>
              <a:spcBef>
                <a:spcPts val="0"/>
              </a:spcBef>
              <a:buClrTx/>
              <a:buSzTx/>
              <a:buNone/>
            </a:pPr>
            <a:r>
              <a:rPr lang="en-US" sz="2000" b="1">
                <a:latin typeface="Courier New"/>
                <a:ea typeface="Times New Roman"/>
                <a:cs typeface="Times New Roman"/>
              </a:rPr>
              <a:t> </a:t>
            </a:r>
          </a:p>
          <a:p>
            <a:pPr marL="0" indent="0" defTabSz="914400">
              <a:lnSpc>
                <a:spcPct val="125000"/>
              </a:lnSpc>
              <a:spcBef>
                <a:spcPts val="0"/>
              </a:spcBef>
              <a:buClrTx/>
              <a:buSzTx/>
              <a:buNone/>
            </a:pPr>
            <a:endParaRPr lang="en-US" sz="2000" b="1">
              <a:latin typeface="Courier New"/>
              <a:ea typeface="Times New Roman"/>
              <a:cs typeface="Times New Roman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135847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Ghi Chú và Hằng Số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mtClean="0"/>
              <a:t>Comment</a:t>
            </a:r>
          </a:p>
          <a:p>
            <a:pPr marL="377886" lvl="1" indent="0">
              <a:buNone/>
            </a:pPr>
            <a:r>
              <a:rPr lang="en-US"/>
              <a:t>(* This is a comment *) </a:t>
            </a:r>
            <a:br>
              <a:rPr lang="en-US"/>
            </a:br>
            <a:endParaRPr lang="en-US"/>
          </a:p>
          <a:p>
            <a:pPr marL="0" indent="0">
              <a:buNone/>
            </a:pPr>
            <a:r>
              <a:rPr lang="en-US" smtClean="0"/>
              <a:t>const </a:t>
            </a:r>
            <a:r>
              <a:rPr lang="en-US"/>
              <a:t>		</a:t>
            </a:r>
          </a:p>
          <a:p>
            <a:pPr marL="377886" lvl="1" indent="0">
              <a:buNone/>
            </a:pPr>
            <a:r>
              <a:rPr lang="en-US"/>
              <a:t>size = 100; 	</a:t>
            </a:r>
          </a:p>
          <a:p>
            <a:pPr marL="377886" lvl="1" indent="0">
              <a:buNone/>
            </a:pPr>
            <a:r>
              <a:rPr lang="en-US"/>
              <a:t>pi = 3.14159;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mtClean="0"/>
              <a:t>Comment</a:t>
            </a:r>
          </a:p>
          <a:p>
            <a:pPr marL="377886" lvl="1" indent="0">
              <a:buNone/>
            </a:pPr>
            <a:r>
              <a:rPr lang="en-US"/>
              <a:t>/* This is a comment */ </a:t>
            </a:r>
            <a:br>
              <a:rPr lang="en-US"/>
            </a:br>
            <a:r>
              <a:rPr lang="en-US" smtClean="0"/>
              <a:t>//</a:t>
            </a:r>
            <a:r>
              <a:rPr lang="en-US"/>
              <a:t> This is a comment </a:t>
            </a:r>
          </a:p>
          <a:p>
            <a:pPr marL="0" indent="0">
              <a:buNone/>
            </a:pPr>
            <a:r>
              <a:rPr lang="en-US" smtClean="0"/>
              <a:t>Const</a:t>
            </a:r>
          </a:p>
          <a:p>
            <a:pPr marL="377886" lvl="1" indent="0">
              <a:buNone/>
            </a:pPr>
            <a:r>
              <a:rPr lang="en-US"/>
              <a:t>#define size 100</a:t>
            </a:r>
          </a:p>
          <a:p>
            <a:pPr marL="377886" lvl="1" indent="0">
              <a:buNone/>
            </a:pPr>
            <a:r>
              <a:rPr lang="en-US"/>
              <a:t>#define pi 3.14159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29515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Kiểu Bản Ghi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mtClean="0"/>
              <a:t>Var</a:t>
            </a:r>
          </a:p>
          <a:p>
            <a:pPr marL="0" indent="0">
              <a:buNone/>
            </a:pPr>
            <a:r>
              <a:rPr lang="en-US"/>
              <a:t>student: record</a:t>
            </a:r>
            <a:br>
              <a:rPr lang="en-US"/>
            </a:br>
            <a:r>
              <a:rPr lang="en-US" smtClean="0"/>
              <a:t>  id: integer;</a:t>
            </a:r>
            <a:br>
              <a:rPr lang="en-US" smtClean="0"/>
            </a:br>
            <a:r>
              <a:rPr lang="en-US" smtClean="0"/>
              <a:t>  name: array[1..10] of char;</a:t>
            </a:r>
            <a:br>
              <a:rPr lang="en-US" smtClean="0"/>
            </a:br>
            <a:r>
              <a:rPr lang="en-US" smtClean="0"/>
              <a:t>  gpa: real</a:t>
            </a:r>
            <a:br>
              <a:rPr lang="en-US" smtClean="0"/>
            </a:br>
            <a:r>
              <a:rPr lang="en-US" smtClean="0"/>
              <a:t>end</a:t>
            </a:r>
            <a:r>
              <a:rPr lang="en-US"/>
              <a:t>;</a:t>
            </a:r>
          </a:p>
          <a:p>
            <a:pPr marL="0" indent="0">
              <a:buNone/>
            </a:pP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struct</a:t>
            </a:r>
            <a:br>
              <a:rPr lang="en-US"/>
            </a:br>
            <a:r>
              <a:rPr lang="en-US"/>
              <a:t>{ int id;</a:t>
            </a:r>
            <a:br>
              <a:rPr lang="en-US"/>
            </a:br>
            <a:r>
              <a:rPr lang="en-US" smtClean="0"/>
              <a:t>  char </a:t>
            </a:r>
            <a:r>
              <a:rPr lang="en-US"/>
              <a:t>name[11];</a:t>
            </a:r>
            <a:br>
              <a:rPr lang="en-US"/>
            </a:br>
            <a:r>
              <a:rPr lang="en-US" smtClean="0"/>
              <a:t>  float </a:t>
            </a:r>
            <a:r>
              <a:rPr lang="en-US"/>
              <a:t>gpa;</a:t>
            </a:r>
            <a:br>
              <a:rPr lang="en-US"/>
            </a:br>
            <a:r>
              <a:rPr lang="en-US"/>
              <a:t>} student;</a:t>
            </a:r>
          </a:p>
          <a:p>
            <a:pPr marL="0" indent="0">
              <a:buNone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949557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/>
              <a:t>LỆNH IF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/>
              <a:t>PASCAL</a:t>
            </a:r>
          </a:p>
          <a:p>
            <a:pPr marL="0" indent="0">
              <a:buNone/>
            </a:pPr>
            <a:r>
              <a:rPr lang="en-US"/>
              <a:t>if a&lt;&gt; b then c=c+5;</a:t>
            </a:r>
          </a:p>
          <a:p>
            <a:pPr marL="0" indent="0">
              <a:buNone/>
            </a:pPr>
            <a:r>
              <a:rPr lang="en-US"/>
              <a:t>if a= b then z[i]:=0 else</a:t>
            </a:r>
          </a:p>
          <a:p>
            <a:pPr marL="0" indent="0">
              <a:buNone/>
            </a:pPr>
            <a:r>
              <a:rPr lang="en-US"/>
              <a:t>   begin</a:t>
            </a:r>
          </a:p>
          <a:p>
            <a:pPr marL="0" indent="0">
              <a:buNone/>
            </a:pPr>
            <a:r>
              <a:rPr lang="en-US"/>
              <a:t>    z[i]:= z[i]+c;</a:t>
            </a:r>
          </a:p>
          <a:p>
            <a:pPr marL="0" indent="0">
              <a:buNone/>
            </a:pPr>
            <a:r>
              <a:rPr lang="en-US"/>
              <a:t>    z[n-i]:=z[n-i]-c</a:t>
            </a:r>
          </a:p>
          <a:p>
            <a:pPr marL="0" indent="0">
              <a:buNone/>
            </a:pPr>
            <a:r>
              <a:rPr lang="en-US"/>
              <a:t>   end;</a:t>
            </a:r>
          </a:p>
          <a:p>
            <a:pPr marL="0" indent="0">
              <a:buNone/>
            </a:pPr>
            <a:r>
              <a:rPr lang="en-US"/>
              <a:t> </a:t>
            </a:r>
          </a:p>
          <a:p>
            <a:pPr marL="0" indent="0">
              <a:buNone/>
            </a:pP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l-PL" b="1"/>
              <a:t>C++</a:t>
            </a:r>
          </a:p>
          <a:p>
            <a:pPr marL="0" indent="0">
              <a:buNone/>
            </a:pPr>
            <a:r>
              <a:rPr lang="pl-PL"/>
              <a:t>if (a!=b) c+=5;</a:t>
            </a:r>
          </a:p>
          <a:p>
            <a:pPr marL="0" indent="0">
              <a:buNone/>
            </a:pPr>
            <a:r>
              <a:rPr lang="pl-PL"/>
              <a:t>if (a==b</a:t>
            </a:r>
            <a:r>
              <a:rPr lang="pl-PL" smtClean="0"/>
              <a:t>)</a:t>
            </a:r>
            <a:r>
              <a:rPr lang="en-US" smtClean="0"/>
              <a:t> </a:t>
            </a:r>
            <a:r>
              <a:rPr lang="pl-PL" smtClean="0"/>
              <a:t>z[i</a:t>
            </a:r>
            <a:r>
              <a:rPr lang="pl-PL"/>
              <a:t>]=0;</a:t>
            </a:r>
          </a:p>
          <a:p>
            <a:pPr marL="0" indent="0">
              <a:buNone/>
            </a:pPr>
            <a:r>
              <a:rPr lang="pl-PL"/>
              <a:t>    else</a:t>
            </a:r>
          </a:p>
          <a:p>
            <a:pPr marL="0" indent="0">
              <a:buNone/>
            </a:pPr>
            <a:r>
              <a:rPr lang="pl-PL"/>
              <a:t>     </a:t>
            </a:r>
            <a:r>
              <a:rPr lang="pl-PL" smtClean="0"/>
              <a:t>{</a:t>
            </a:r>
            <a:r>
              <a:rPr lang="en-US" smtClean="0"/>
              <a:t> </a:t>
            </a:r>
            <a:r>
              <a:rPr lang="pl-PL" smtClean="0"/>
              <a:t>z[i</a:t>
            </a:r>
            <a:r>
              <a:rPr lang="pl-PL"/>
              <a:t>]+=c;</a:t>
            </a:r>
          </a:p>
          <a:p>
            <a:pPr marL="0" indent="0">
              <a:buNone/>
            </a:pPr>
            <a:r>
              <a:rPr lang="pl-PL"/>
              <a:t>      </a:t>
            </a:r>
            <a:r>
              <a:rPr lang="en-US" smtClean="0"/>
              <a:t> z</a:t>
            </a:r>
            <a:r>
              <a:rPr lang="pl-PL" smtClean="0"/>
              <a:t>[n-i</a:t>
            </a:r>
            <a:r>
              <a:rPr lang="pl-PL"/>
              <a:t>]-=c;</a:t>
            </a:r>
          </a:p>
          <a:p>
            <a:pPr marL="0" indent="0">
              <a:buNone/>
            </a:pPr>
            <a:r>
              <a:rPr lang="pl-PL"/>
              <a:t>     }</a:t>
            </a:r>
          </a:p>
          <a:p>
            <a:pPr marL="0" indent="0">
              <a:buNone/>
            </a:pPr>
            <a:endParaRPr lang="en-US"/>
          </a:p>
        </p:txBody>
      </p:sp>
      <p:sp>
        <p:nvSpPr>
          <p:cNvPr id="9" name="AutoShape 8"/>
          <p:cNvSpPr>
            <a:spLocks noChangeArrowheads="1"/>
          </p:cNvSpPr>
          <p:nvPr/>
        </p:nvSpPr>
        <p:spPr bwMode="auto">
          <a:xfrm>
            <a:off x="6022404" y="300962"/>
            <a:ext cx="2382385" cy="762045"/>
          </a:xfrm>
          <a:prstGeom prst="wedgeEllipseCallout">
            <a:avLst>
              <a:gd name="adj1" fmla="val 10439"/>
              <a:gd name="adj2" fmla="val 206404"/>
            </a:avLst>
          </a:prstGeom>
          <a:gradFill rotWithShape="0">
            <a:gsLst>
              <a:gs pos="0">
                <a:schemeClr val="lt1">
                  <a:lumMod val="100000"/>
                  <a:lumOff val="0"/>
                </a:schemeClr>
              </a:gs>
              <a:gs pos="100000">
                <a:srgbClr val="0070C0"/>
              </a:gs>
            </a:gsLst>
            <a:lin ang="5400000" scaled="1"/>
          </a:gradFill>
          <a:ln w="12700">
            <a:solidFill>
              <a:schemeClr val="accent5">
                <a:lumMod val="60000"/>
                <a:lumOff val="40000"/>
              </a:schemeClr>
            </a:solidFill>
            <a:miter lim="800000"/>
            <a:headEnd/>
            <a:tailEnd/>
          </a:ln>
          <a:effectLst>
            <a:outerShdw dist="107763" dir="13500000" algn="ctr" rotWithShape="0">
              <a:schemeClr val="accent5">
                <a:lumMod val="50000"/>
                <a:lumOff val="0"/>
                <a:alpha val="50000"/>
              </a:schemeClr>
            </a:outerShdw>
          </a:effec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400" i="1">
                <a:solidFill>
                  <a:schemeClr val="bg1"/>
                </a:solidFill>
                <a:effectLst/>
                <a:latin typeface="Times New Roman"/>
                <a:ea typeface="Times New Roman"/>
                <a:cs typeface="Times New Roman"/>
              </a:rPr>
              <a:t>Đặt điều kiện trong ngoặc</a:t>
            </a:r>
            <a:endParaRPr lang="en-US" sz="1400">
              <a:solidFill>
                <a:schemeClr val="bg1"/>
              </a:solidFill>
              <a:effectLst/>
              <a:latin typeface="Calibri"/>
              <a:ea typeface="Times New Roman"/>
              <a:cs typeface="Times New Roman"/>
            </a:endParaRPr>
          </a:p>
        </p:txBody>
      </p:sp>
      <p:sp>
        <p:nvSpPr>
          <p:cNvPr id="10" name="AutoShape 9"/>
          <p:cNvSpPr>
            <a:spLocks noChangeArrowheads="1"/>
          </p:cNvSpPr>
          <p:nvPr/>
        </p:nvSpPr>
        <p:spPr bwMode="auto">
          <a:xfrm>
            <a:off x="8816552" y="2204864"/>
            <a:ext cx="2174404" cy="571421"/>
          </a:xfrm>
          <a:prstGeom prst="wedgeEllipseCallout">
            <a:avLst>
              <a:gd name="adj1" fmla="val -48122"/>
              <a:gd name="adj2" fmla="val 104849"/>
            </a:avLst>
          </a:prstGeom>
          <a:gradFill rotWithShape="0">
            <a:gsLst>
              <a:gs pos="0">
                <a:schemeClr val="lt1">
                  <a:lumMod val="100000"/>
                  <a:lumOff val="0"/>
                </a:schemeClr>
              </a:gs>
              <a:gs pos="100000">
                <a:srgbClr val="00B050"/>
              </a:gs>
            </a:gsLst>
            <a:lin ang="5400000" scaled="1"/>
          </a:gradFill>
          <a:ln w="12700">
            <a:solidFill>
              <a:schemeClr val="accent5">
                <a:lumMod val="60000"/>
                <a:lumOff val="40000"/>
              </a:schemeClr>
            </a:solidFill>
            <a:miter lim="800000"/>
            <a:headEnd/>
            <a:tailEnd/>
          </a:ln>
          <a:effectLst>
            <a:outerShdw dist="107763" dir="18900000" algn="ctr" rotWithShape="0">
              <a:schemeClr val="accent5">
                <a:lumMod val="50000"/>
                <a:lumOff val="0"/>
                <a:alpha val="50000"/>
              </a:schemeClr>
            </a:outerShdw>
          </a:effec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400" i="1">
                <a:solidFill>
                  <a:schemeClr val="bg1"/>
                </a:solidFill>
                <a:effectLst/>
                <a:latin typeface="Times New Roman"/>
                <a:ea typeface="Times New Roman"/>
                <a:cs typeface="Times New Roman"/>
              </a:rPr>
              <a:t>Lưu ý có </a:t>
            </a:r>
            <a:r>
              <a:rPr lang="en-US" sz="2000" b="1" i="1">
                <a:solidFill>
                  <a:schemeClr val="bg1"/>
                </a:solidFill>
                <a:effectLst/>
                <a:latin typeface="Courier New"/>
                <a:ea typeface="Times New Roman"/>
                <a:cs typeface="Times New Roman"/>
              </a:rPr>
              <a:t>;</a:t>
            </a:r>
            <a:endParaRPr lang="en-US" sz="1400">
              <a:solidFill>
                <a:schemeClr val="bg1"/>
              </a:solidFill>
              <a:effectLst/>
              <a:latin typeface="Calibri"/>
              <a:ea typeface="Times New Roman"/>
              <a:cs typeface="Times New Roman"/>
            </a:endParaRPr>
          </a:p>
        </p:txBody>
      </p:sp>
      <p:sp>
        <p:nvSpPr>
          <p:cNvPr id="11" name="AutoShape 10"/>
          <p:cNvSpPr>
            <a:spLocks noChangeArrowheads="1"/>
          </p:cNvSpPr>
          <p:nvPr/>
        </p:nvSpPr>
        <p:spPr bwMode="auto">
          <a:xfrm>
            <a:off x="8287888" y="5157192"/>
            <a:ext cx="1830020" cy="571421"/>
          </a:xfrm>
          <a:prstGeom prst="wedgeEllipseCallout">
            <a:avLst>
              <a:gd name="adj1" fmla="val -34167"/>
              <a:gd name="adj2" fmla="val -120000"/>
            </a:avLst>
          </a:prstGeom>
          <a:gradFill rotWithShape="0">
            <a:gsLst>
              <a:gs pos="0">
                <a:schemeClr val="lt1">
                  <a:lumMod val="100000"/>
                  <a:lumOff val="0"/>
                </a:schemeClr>
              </a:gs>
              <a:gs pos="100000">
                <a:srgbClr val="FF0000"/>
              </a:gs>
            </a:gsLst>
            <a:lin ang="5400000" scaled="1"/>
          </a:gradFill>
          <a:ln w="12700">
            <a:solidFill>
              <a:schemeClr val="accent5">
                <a:lumMod val="60000"/>
                <a:lumOff val="40000"/>
              </a:schemeClr>
            </a:solidFill>
            <a:miter lim="800000"/>
            <a:headEnd/>
            <a:tailEnd/>
          </a:ln>
          <a:effectLst>
            <a:outerShdw dist="28398" dir="3806097" algn="ctr" rotWithShape="0">
              <a:schemeClr val="accent5">
                <a:lumMod val="50000"/>
                <a:lumOff val="0"/>
                <a:alpha val="50000"/>
              </a:schemeClr>
            </a:outerShdw>
          </a:effec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600" i="1">
                <a:solidFill>
                  <a:schemeClr val="bg1"/>
                </a:solidFill>
                <a:effectLst/>
                <a:latin typeface="Times New Roman"/>
                <a:ea typeface="Times New Roman"/>
                <a:cs typeface="Times New Roman"/>
              </a:rPr>
              <a:t>Lưu ý có </a:t>
            </a:r>
            <a:r>
              <a:rPr lang="en-US" b="1" i="1">
                <a:solidFill>
                  <a:schemeClr val="bg1"/>
                </a:solidFill>
                <a:effectLst/>
                <a:latin typeface="Courier New"/>
                <a:ea typeface="Times New Roman"/>
                <a:cs typeface="Times New Roman"/>
              </a:rPr>
              <a:t>;</a:t>
            </a:r>
            <a:endParaRPr lang="en-US" sz="1600">
              <a:solidFill>
                <a:schemeClr val="bg1"/>
              </a:solidFill>
              <a:effectLst/>
              <a:latin typeface="Calibri"/>
              <a:ea typeface="Times New Roman"/>
              <a:cs typeface="Times New Roman"/>
            </a:endParaRPr>
          </a:p>
        </p:txBody>
      </p:sp>
      <p:sp>
        <p:nvSpPr>
          <p:cNvPr id="12" name="AutoShape 11"/>
          <p:cNvSpPr>
            <a:spLocks noChangeArrowheads="1"/>
          </p:cNvSpPr>
          <p:nvPr/>
        </p:nvSpPr>
        <p:spPr bwMode="auto">
          <a:xfrm>
            <a:off x="8287888" y="681985"/>
            <a:ext cx="2496726" cy="636182"/>
          </a:xfrm>
          <a:prstGeom prst="cloudCallout">
            <a:avLst>
              <a:gd name="adj1" fmla="val -63696"/>
              <a:gd name="adj2" fmla="val 196168"/>
            </a:avLst>
          </a:prstGeom>
          <a:gradFill rotWithShape="0">
            <a:gsLst>
              <a:gs pos="0">
                <a:srgbClr val="00B050"/>
              </a:gs>
              <a:gs pos="50000">
                <a:schemeClr val="accent2">
                  <a:lumMod val="20000"/>
                  <a:lumOff val="80000"/>
                </a:schemeClr>
              </a:gs>
              <a:gs pos="100000">
                <a:srgbClr val="92D050"/>
              </a:gs>
            </a:gsLst>
            <a:lin ang="18900000" scaled="1"/>
          </a:gradFill>
          <a:ln w="12700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ffectLst>
            <a:outerShdw dist="107763" dir="2700000" algn="ctr" rotWithShape="0">
              <a:schemeClr val="accent2">
                <a:lumMod val="50000"/>
                <a:lumOff val="0"/>
                <a:alpha val="50000"/>
              </a:schemeClr>
            </a:outerShdw>
          </a:effec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400">
                <a:solidFill>
                  <a:schemeClr val="bg1"/>
                </a:solidFill>
                <a:effectLst/>
                <a:latin typeface="Times New Roman"/>
                <a:ea typeface="Times New Roman"/>
                <a:cs typeface="Times New Roman"/>
              </a:rPr>
              <a:t>Không có </a:t>
            </a:r>
            <a:r>
              <a:rPr lang="en-US" sz="1600" b="1">
                <a:solidFill>
                  <a:schemeClr val="bg1"/>
                </a:solidFill>
                <a:effectLst/>
                <a:latin typeface="Courier New"/>
                <a:ea typeface="Times New Roman"/>
                <a:cs typeface="Times New Roman"/>
              </a:rPr>
              <a:t>then</a:t>
            </a:r>
            <a:endParaRPr lang="en-US" sz="1100">
              <a:solidFill>
                <a:schemeClr val="bg1"/>
              </a:solidFill>
              <a:effectLst/>
              <a:latin typeface="Calibri"/>
              <a:ea typeface="Times New Roman"/>
              <a:cs typeface="Times New Roman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136838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778099"/>
          </a:xfrm>
        </p:spPr>
        <p:txBody>
          <a:bodyPr>
            <a:normAutofit/>
          </a:bodyPr>
          <a:lstStyle/>
          <a:p>
            <a:r>
              <a:rPr lang="en-US" b="1"/>
              <a:t>Vòng lặp For</a:t>
            </a:r>
          </a:p>
        </p:txBody>
      </p:sp>
      <p:sp>
        <p:nvSpPr>
          <p:cNvPr id="5" name="Text Box 13"/>
          <p:cNvSpPr txBox="1">
            <a:spLocks noChangeArrowheads="1"/>
          </p:cNvSpPr>
          <p:nvPr/>
        </p:nvSpPr>
        <p:spPr bwMode="auto">
          <a:xfrm>
            <a:off x="1485900" y="1052736"/>
            <a:ext cx="4176464" cy="3456384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>
                <a:effectLst/>
                <a:latin typeface="Courier New"/>
                <a:ea typeface="Times New Roman"/>
                <a:cs typeface="Times New Roman"/>
              </a:rPr>
              <a:t>PASCAL</a:t>
            </a:r>
            <a:endParaRPr lang="en-US" sz="2000" b="1">
              <a:effectLst/>
              <a:latin typeface="Calibri"/>
              <a:ea typeface="Times New Roman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>
                <a:effectLst/>
                <a:latin typeface="Courier New"/>
                <a:ea typeface="Times New Roman"/>
                <a:cs typeface="Times New Roman"/>
              </a:rPr>
              <a:t>for i:=1 to n do</a:t>
            </a:r>
            <a:endParaRPr lang="en-US" sz="2000">
              <a:effectLst/>
              <a:latin typeface="Calibri"/>
              <a:ea typeface="Times New Roman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>
                <a:effectLst/>
                <a:latin typeface="Courier New"/>
                <a:ea typeface="Times New Roman"/>
                <a:cs typeface="Times New Roman"/>
              </a:rPr>
              <a:t>  begin</a:t>
            </a:r>
            <a:endParaRPr lang="en-US" sz="2000">
              <a:effectLst/>
              <a:latin typeface="Calibri"/>
              <a:ea typeface="Times New Roman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>
                <a:effectLst/>
                <a:latin typeface="Courier New"/>
                <a:ea typeface="Times New Roman"/>
                <a:cs typeface="Times New Roman"/>
              </a:rPr>
              <a:t>   . . . .</a:t>
            </a:r>
            <a:endParaRPr lang="en-US" sz="2000">
              <a:effectLst/>
              <a:latin typeface="Calibri"/>
              <a:ea typeface="Times New Roman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>
                <a:effectLst/>
                <a:latin typeface="Courier New"/>
                <a:ea typeface="Times New Roman"/>
                <a:cs typeface="Times New Roman"/>
              </a:rPr>
              <a:t>  end;</a:t>
            </a:r>
            <a:endParaRPr lang="en-US" sz="2000">
              <a:effectLst/>
              <a:latin typeface="Calibri"/>
              <a:ea typeface="Times New Roman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>
                <a:effectLst/>
                <a:latin typeface="Courier New"/>
                <a:ea typeface="Times New Roman"/>
                <a:cs typeface="Times New Roman"/>
              </a:rPr>
              <a:t>for j:= n downto 1 do</a:t>
            </a:r>
            <a:endParaRPr lang="en-US" sz="2000">
              <a:effectLst/>
              <a:latin typeface="Calibri"/>
              <a:ea typeface="Times New Roman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>
                <a:effectLst/>
                <a:latin typeface="Courier New"/>
                <a:ea typeface="Times New Roman"/>
                <a:cs typeface="Times New Roman"/>
              </a:rPr>
              <a:t> begin</a:t>
            </a:r>
            <a:endParaRPr lang="en-US" sz="2000">
              <a:effectLst/>
              <a:latin typeface="Calibri"/>
              <a:ea typeface="Times New Roman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>
                <a:effectLst/>
                <a:latin typeface="Courier New"/>
                <a:ea typeface="Times New Roman"/>
                <a:cs typeface="Times New Roman"/>
              </a:rPr>
              <a:t>   . . . .</a:t>
            </a:r>
            <a:endParaRPr lang="en-US" sz="2000">
              <a:effectLst/>
              <a:latin typeface="Calibri"/>
              <a:ea typeface="Times New Roman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>
                <a:effectLst/>
                <a:latin typeface="Courier New"/>
                <a:ea typeface="Times New Roman"/>
                <a:cs typeface="Times New Roman"/>
              </a:rPr>
              <a:t>  end;</a:t>
            </a:r>
            <a:endParaRPr lang="en-US" sz="2000">
              <a:effectLst/>
              <a:latin typeface="Calibri"/>
              <a:ea typeface="Times New Roman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>
                <a:effectLst/>
                <a:latin typeface="Courier New"/>
                <a:ea typeface="Times New Roman"/>
                <a:cs typeface="Times New Roman"/>
              </a:rPr>
              <a:t> </a:t>
            </a:r>
            <a:endParaRPr lang="en-US" sz="2000">
              <a:effectLst/>
              <a:latin typeface="Calibri"/>
              <a:ea typeface="Times New Roman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000">
                <a:effectLst/>
                <a:latin typeface="Calibri"/>
                <a:ea typeface="Times New Roman"/>
                <a:cs typeface="Times New Roman"/>
              </a:rPr>
              <a:t> </a:t>
            </a:r>
          </a:p>
        </p:txBody>
      </p:sp>
      <p:sp>
        <p:nvSpPr>
          <p:cNvPr id="6" name="Text Box 14"/>
          <p:cNvSpPr txBox="1">
            <a:spLocks noChangeArrowheads="1"/>
          </p:cNvSpPr>
          <p:nvPr/>
        </p:nvSpPr>
        <p:spPr bwMode="auto">
          <a:xfrm>
            <a:off x="7030516" y="1052736"/>
            <a:ext cx="4392488" cy="3456384"/>
          </a:xfrm>
          <a:prstGeom prst="rect">
            <a:avLst/>
          </a:prstGeom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>
                <a:effectLst/>
                <a:latin typeface="Courier New"/>
                <a:ea typeface="Times New Roman"/>
                <a:cs typeface="Times New Roman"/>
              </a:rPr>
              <a:t>C++</a:t>
            </a:r>
            <a:endParaRPr lang="en-US" sz="2000">
              <a:effectLst/>
              <a:latin typeface="Calibri"/>
              <a:ea typeface="Times New Roman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>
                <a:effectLst/>
                <a:latin typeface="Courier New"/>
                <a:ea typeface="Times New Roman"/>
                <a:cs typeface="Times New Roman"/>
              </a:rPr>
              <a:t>for (i=1;i&lt;=n;i++)</a:t>
            </a:r>
            <a:endParaRPr lang="en-US" sz="2000">
              <a:effectLst/>
              <a:latin typeface="Calibri"/>
              <a:ea typeface="Times New Roman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>
                <a:effectLst/>
                <a:latin typeface="Courier New"/>
                <a:ea typeface="Times New Roman"/>
                <a:cs typeface="Times New Roman"/>
              </a:rPr>
              <a:t>   {</a:t>
            </a:r>
            <a:endParaRPr lang="en-US" sz="2000">
              <a:effectLst/>
              <a:latin typeface="Calibri"/>
              <a:ea typeface="Times New Roman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>
                <a:effectLst/>
                <a:latin typeface="Courier New"/>
                <a:ea typeface="Times New Roman"/>
                <a:cs typeface="Times New Roman"/>
              </a:rPr>
              <a:t>    . . . .</a:t>
            </a:r>
            <a:endParaRPr lang="en-US" sz="2000">
              <a:effectLst/>
              <a:latin typeface="Calibri"/>
              <a:ea typeface="Times New Roman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>
                <a:effectLst/>
                <a:latin typeface="Courier New"/>
                <a:ea typeface="Times New Roman"/>
                <a:cs typeface="Times New Roman"/>
              </a:rPr>
              <a:t>   } </a:t>
            </a:r>
            <a:endParaRPr lang="en-US" sz="2000">
              <a:effectLst/>
              <a:latin typeface="Calibri"/>
              <a:ea typeface="Times New Roman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>
                <a:effectLst/>
                <a:latin typeface="Courier New"/>
                <a:ea typeface="Times New Roman"/>
                <a:cs typeface="Times New Roman"/>
              </a:rPr>
              <a:t>for (i=n;i&gt;0;i--)</a:t>
            </a:r>
            <a:endParaRPr lang="en-US" sz="2000">
              <a:effectLst/>
              <a:latin typeface="Calibri"/>
              <a:ea typeface="Times New Roman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>
                <a:effectLst/>
                <a:latin typeface="Courier New"/>
                <a:ea typeface="Times New Roman"/>
                <a:cs typeface="Times New Roman"/>
              </a:rPr>
              <a:t>   {</a:t>
            </a:r>
            <a:endParaRPr lang="en-US" sz="2000">
              <a:effectLst/>
              <a:latin typeface="Calibri"/>
              <a:ea typeface="Times New Roman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>
                <a:effectLst/>
                <a:latin typeface="Courier New"/>
                <a:ea typeface="Times New Roman"/>
                <a:cs typeface="Times New Roman"/>
              </a:rPr>
              <a:t>    . . . .</a:t>
            </a:r>
            <a:endParaRPr lang="en-US" sz="2000">
              <a:effectLst/>
              <a:latin typeface="Calibri"/>
              <a:ea typeface="Times New Roman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>
                <a:effectLst/>
                <a:latin typeface="Courier New"/>
                <a:ea typeface="Times New Roman"/>
                <a:cs typeface="Times New Roman"/>
              </a:rPr>
              <a:t>   }</a:t>
            </a:r>
            <a:endParaRPr lang="en-US" sz="2000">
              <a:effectLst/>
              <a:latin typeface="Calibri"/>
              <a:ea typeface="Times New Roman"/>
              <a:cs typeface="Times New Roman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93014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/>
              <a:t>Vòng lặp Repeat Until, While Do</a:t>
            </a:r>
          </a:p>
        </p:txBody>
      </p:sp>
      <p:sp>
        <p:nvSpPr>
          <p:cNvPr id="5" name="Text Box 16"/>
          <p:cNvSpPr txBox="1">
            <a:spLocks noChangeArrowheads="1"/>
          </p:cNvSpPr>
          <p:nvPr/>
        </p:nvSpPr>
        <p:spPr bwMode="auto">
          <a:xfrm>
            <a:off x="1218883" y="2438400"/>
            <a:ext cx="4718620" cy="351088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vert="horz" wrap="square" lIns="91440" tIns="45720" rIns="91440" bIns="45720" anchor="t" anchorCtr="0" upright="1">
            <a:noAutofit/>
          </a:bodyPr>
          <a:lstStyle>
            <a:defPPr>
              <a:defRPr lang="en-US"/>
            </a:defPPr>
            <a:lvl1pPr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defRPr sz="2000" b="1">
                <a:solidFill>
                  <a:schemeClr val="lt1"/>
                </a:solidFill>
                <a:effectLst/>
                <a:latin typeface="Courier New"/>
                <a:ea typeface="Times New Roman"/>
                <a:cs typeface="Times New Roman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/>
              <a:t>PASCAL</a:t>
            </a:r>
          </a:p>
          <a:p>
            <a:pPr algn="l"/>
            <a:r>
              <a:rPr lang="en-US"/>
              <a:t>repeat</a:t>
            </a:r>
          </a:p>
          <a:p>
            <a:pPr algn="l"/>
            <a:r>
              <a:rPr lang="en-US"/>
              <a:t> . . . . .</a:t>
            </a:r>
          </a:p>
          <a:p>
            <a:pPr algn="l"/>
            <a:r>
              <a:rPr lang="en-US"/>
              <a:t>until j=i;</a:t>
            </a:r>
          </a:p>
          <a:p>
            <a:pPr algn="l"/>
            <a:r>
              <a:rPr lang="en-US"/>
              <a:t> </a:t>
            </a:r>
          </a:p>
          <a:p>
            <a:pPr algn="l"/>
            <a:r>
              <a:rPr lang="en-US"/>
              <a:t>while i&lt;j do</a:t>
            </a:r>
          </a:p>
          <a:p>
            <a:pPr algn="l"/>
            <a:r>
              <a:rPr lang="en-US"/>
              <a:t> begin</a:t>
            </a:r>
          </a:p>
          <a:p>
            <a:pPr algn="l"/>
            <a:r>
              <a:rPr lang="en-US"/>
              <a:t>   . . . .</a:t>
            </a:r>
          </a:p>
          <a:p>
            <a:pPr algn="l"/>
            <a:r>
              <a:rPr lang="en-US"/>
              <a:t> </a:t>
            </a:r>
            <a:r>
              <a:rPr lang="en-US" smtClean="0"/>
              <a:t>end</a:t>
            </a:r>
            <a:r>
              <a:rPr lang="en-US"/>
              <a:t>;</a:t>
            </a:r>
          </a:p>
          <a:p>
            <a:pPr algn="l"/>
            <a:r>
              <a:rPr lang="en-US"/>
              <a:t> </a:t>
            </a:r>
          </a:p>
          <a:p>
            <a:pPr algn="l"/>
            <a:r>
              <a:rPr lang="en-US"/>
              <a:t> </a:t>
            </a:r>
          </a:p>
        </p:txBody>
      </p:sp>
      <p:sp>
        <p:nvSpPr>
          <p:cNvPr id="6" name="Text Box 17"/>
          <p:cNvSpPr txBox="1">
            <a:spLocks noChangeArrowheads="1"/>
          </p:cNvSpPr>
          <p:nvPr/>
        </p:nvSpPr>
        <p:spPr bwMode="auto">
          <a:xfrm>
            <a:off x="6781115" y="2438400"/>
            <a:ext cx="4798269" cy="35108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121899" tIns="60949" rIns="121899" bIns="60949" rtlCol="0">
            <a:normAutofit fontScale="85000" lnSpcReduction="20000"/>
          </a:bodyPr>
          <a:lstStyle>
            <a:lvl1pPr indent="0" algn="ctr" defTabSz="914400">
              <a:lnSpc>
                <a:spcPct val="125000"/>
              </a:lnSpc>
              <a:spcBef>
                <a:spcPts val="0"/>
              </a:spcBef>
              <a:buClrTx/>
              <a:buSzTx/>
              <a:buFont typeface="Arial" pitchFamily="34" charset="0"/>
              <a:buNone/>
              <a:defRPr b="1">
                <a:solidFill>
                  <a:schemeClr val="dk1"/>
                </a:solidFill>
                <a:latin typeface="Courier New"/>
                <a:ea typeface="Times New Roman"/>
                <a:cs typeface="Times New Roman"/>
              </a:defRPr>
            </a:lvl1pPr>
            <a:lvl2pPr indent="-231607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>
                <a:solidFill>
                  <a:schemeClr val="dk1"/>
                </a:solidFill>
              </a:defRPr>
            </a:lvl2pPr>
            <a:lvl3pPr marL="914240" indent="-231607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>
                <a:solidFill>
                  <a:schemeClr val="dk1"/>
                </a:solidFill>
              </a:defRPr>
            </a:lvl3pPr>
            <a:lvl4pPr marL="1218987" indent="-231607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>
                <a:solidFill>
                  <a:schemeClr val="dk1"/>
                </a:solidFill>
              </a:defRPr>
            </a:lvl4pPr>
            <a:lvl5pPr marL="1523733" indent="-231607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>
                <a:solidFill>
                  <a:schemeClr val="dk1"/>
                </a:solidFill>
              </a:defRPr>
            </a:lvl5pPr>
            <a:lvl6pPr marL="1828480" indent="-231607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>
                <a:solidFill>
                  <a:schemeClr val="dk1"/>
                </a:solidFill>
              </a:defRPr>
            </a:lvl6pPr>
            <a:lvl7pPr marL="2133227" indent="-231607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>
                <a:solidFill>
                  <a:schemeClr val="dk1"/>
                </a:solidFill>
              </a:defRPr>
            </a:lvl7pPr>
            <a:lvl8pPr marL="2437973" indent="-231607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>
                <a:solidFill>
                  <a:schemeClr val="dk1"/>
                </a:solidFill>
              </a:defRPr>
            </a:lvl8pPr>
            <a:lvl9pPr marL="2742720" indent="-231607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>
                <a:solidFill>
                  <a:schemeClr val="dk1"/>
                </a:solidFill>
              </a:defRPr>
            </a:lvl9pPr>
          </a:lstStyle>
          <a:p>
            <a:r>
              <a:rPr lang="en-US" sz="2800"/>
              <a:t>C++</a:t>
            </a:r>
          </a:p>
          <a:p>
            <a:pPr algn="l"/>
            <a:r>
              <a:rPr lang="en-US"/>
              <a:t>do</a:t>
            </a:r>
          </a:p>
          <a:p>
            <a:pPr algn="l"/>
            <a:r>
              <a:rPr lang="en-US"/>
              <a:t>   {</a:t>
            </a:r>
          </a:p>
          <a:p>
            <a:pPr algn="l"/>
            <a:r>
              <a:rPr lang="en-US"/>
              <a:t>    . . . .</a:t>
            </a:r>
          </a:p>
          <a:p>
            <a:pPr algn="l"/>
            <a:r>
              <a:rPr lang="en-US"/>
              <a:t>   } while (i==j);</a:t>
            </a:r>
          </a:p>
          <a:p>
            <a:pPr algn="l"/>
            <a:r>
              <a:rPr lang="en-US"/>
              <a:t> </a:t>
            </a:r>
          </a:p>
          <a:p>
            <a:pPr algn="l"/>
            <a:r>
              <a:rPr lang="en-US"/>
              <a:t>while (i&lt;j)</a:t>
            </a:r>
          </a:p>
          <a:p>
            <a:pPr algn="l"/>
            <a:r>
              <a:rPr lang="en-US"/>
              <a:t>   {</a:t>
            </a:r>
          </a:p>
          <a:p>
            <a:pPr algn="l"/>
            <a:r>
              <a:rPr lang="en-US"/>
              <a:t>    . . . .</a:t>
            </a:r>
          </a:p>
          <a:p>
            <a:pPr algn="l"/>
            <a:r>
              <a:rPr lang="en-US"/>
              <a:t>   }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95693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/>
              <a:t>Định nghĩa kiểu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17941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/>
              <a:t>type</a:t>
            </a:r>
            <a:br>
              <a:rPr lang="en-US" sz="2400"/>
            </a:br>
            <a:r>
              <a:rPr lang="en-US" sz="2400" smtClean="0"/>
              <a:t>  mang= </a:t>
            </a:r>
            <a:r>
              <a:rPr lang="en-US" sz="2400"/>
              <a:t>array[0..9] of real;</a:t>
            </a:r>
            <a:br>
              <a:rPr lang="en-US" sz="2400"/>
            </a:br>
            <a:r>
              <a:rPr lang="en-US" sz="2400"/>
              <a:t>var</a:t>
            </a:r>
            <a:br>
              <a:rPr lang="en-US" sz="2400"/>
            </a:br>
            <a:r>
              <a:rPr lang="en-US" sz="2400" smtClean="0"/>
              <a:t>  a</a:t>
            </a:r>
            <a:r>
              <a:rPr lang="en-US" sz="2400"/>
              <a:t>: </a:t>
            </a:r>
            <a:r>
              <a:rPr lang="en-US" sz="2400" smtClean="0"/>
              <a:t>mang;</a:t>
            </a:r>
            <a:endParaRPr lang="en-US" sz="2400"/>
          </a:p>
          <a:p>
            <a:pPr marL="0" indent="0">
              <a:buNone/>
            </a:pPr>
            <a:endParaRPr lang="en-US" sz="240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1434088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typedef float </a:t>
            </a:r>
            <a:r>
              <a:rPr lang="en-US" smtClean="0"/>
              <a:t>mang[10</a:t>
            </a:r>
            <a:r>
              <a:rPr lang="en-US"/>
              <a:t>];</a:t>
            </a:r>
            <a:br>
              <a:rPr lang="en-US"/>
            </a:br>
            <a:r>
              <a:rPr lang="en-US" smtClean="0"/>
              <a:t>mang a</a:t>
            </a:r>
            <a:r>
              <a:rPr lang="en-US"/>
              <a:t>;</a:t>
            </a:r>
          </a:p>
          <a:p>
            <a:pPr marL="0" indent="0">
              <a:buNone/>
            </a:pPr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218883" y="3356992"/>
            <a:ext cx="4299466" cy="295232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lIns="121899" tIns="60949" rIns="121899" bIns="60949" rtlCol="0">
            <a:no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/>
              <a:t>type</a:t>
            </a:r>
            <a:br>
              <a:rPr lang="en-US" sz="2400"/>
            </a:br>
            <a:r>
              <a:rPr lang="en-US" sz="2400"/>
              <a:t>student = record</a:t>
            </a:r>
            <a:br>
              <a:rPr lang="en-US" sz="2400"/>
            </a:br>
            <a:r>
              <a:rPr lang="en-US" sz="2400" smtClean="0"/>
              <a:t>  id</a:t>
            </a:r>
            <a:r>
              <a:rPr lang="en-US" sz="2400"/>
              <a:t>: integer;</a:t>
            </a:r>
            <a:br>
              <a:rPr lang="en-US" sz="2400"/>
            </a:br>
            <a:r>
              <a:rPr lang="en-US" sz="2400" smtClean="0"/>
              <a:t>  name</a:t>
            </a:r>
            <a:r>
              <a:rPr lang="en-US" sz="2400"/>
              <a:t>: </a:t>
            </a:r>
            <a:r>
              <a:rPr lang="en-US" sz="2400" smtClean="0"/>
              <a:t>array[1</a:t>
            </a:r>
            <a:r>
              <a:rPr lang="en-US" sz="2400"/>
              <a:t>..10] of char;</a:t>
            </a:r>
            <a:br>
              <a:rPr lang="en-US" sz="2400"/>
            </a:br>
            <a:r>
              <a:rPr lang="en-US" sz="2400" smtClean="0"/>
              <a:t>  gpa</a:t>
            </a:r>
            <a:r>
              <a:rPr lang="en-US" sz="2400"/>
              <a:t>: real</a:t>
            </a:r>
            <a:br>
              <a:rPr lang="en-US" sz="2400"/>
            </a:br>
            <a:r>
              <a:rPr lang="en-US" sz="2400"/>
              <a:t>end;</a:t>
            </a:r>
            <a:br>
              <a:rPr lang="en-US" sz="2400"/>
            </a:br>
            <a:r>
              <a:rPr lang="en-US" sz="2400"/>
              <a:t>var</a:t>
            </a:r>
            <a:br>
              <a:rPr lang="en-US" sz="2400"/>
            </a:br>
            <a:r>
              <a:rPr lang="en-US" sz="2400"/>
              <a:t>someone: student;</a:t>
            </a:r>
          </a:p>
          <a:p>
            <a:pPr marL="0" indent="0">
              <a:buFont typeface="Arial" pitchFamily="34" charset="0"/>
              <a:buNone/>
            </a:pPr>
            <a:endParaRPr lang="en-US" sz="2400"/>
          </a:p>
        </p:txBody>
      </p:sp>
      <p:sp>
        <p:nvSpPr>
          <p:cNvPr id="6" name="Rectangle 5"/>
          <p:cNvSpPr/>
          <p:nvPr/>
        </p:nvSpPr>
        <p:spPr>
          <a:xfrm>
            <a:off x="6290766" y="3356992"/>
            <a:ext cx="4268142" cy="295232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lIns="121899" tIns="60949" rIns="121899" bIns="60949" rtlCol="0">
            <a:noAutofit/>
          </a:bodyPr>
          <a:lstStyle/>
          <a:p>
            <a:pPr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None/>
            </a:pPr>
            <a:r>
              <a:rPr lang="en-US"/>
              <a:t>typedef struct</a:t>
            </a:r>
            <a:br>
              <a:rPr lang="en-US"/>
            </a:br>
            <a:r>
              <a:rPr lang="en-US"/>
              <a:t>{ int id;</a:t>
            </a:r>
            <a:br>
              <a:rPr lang="en-US"/>
            </a:br>
            <a:r>
              <a:rPr lang="en-US" smtClean="0"/>
              <a:t>  char </a:t>
            </a:r>
            <a:r>
              <a:rPr lang="en-US"/>
              <a:t>name[11];</a:t>
            </a:r>
            <a:br>
              <a:rPr lang="en-US"/>
            </a:br>
            <a:r>
              <a:rPr lang="en-US" smtClean="0"/>
              <a:t>  float </a:t>
            </a:r>
            <a:r>
              <a:rPr lang="en-US"/>
              <a:t>gpa;</a:t>
            </a:r>
            <a:br>
              <a:rPr lang="en-US"/>
            </a:br>
            <a:r>
              <a:rPr lang="en-US"/>
              <a:t>} student</a:t>
            </a:r>
            <a:r>
              <a:rPr lang="en-US" smtClean="0"/>
              <a:t>;</a:t>
            </a:r>
          </a:p>
          <a:p>
            <a:pPr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None/>
            </a:pPr>
            <a:r>
              <a:rPr lang="en-US"/>
              <a:t/>
            </a:r>
            <a:br>
              <a:rPr lang="en-US"/>
            </a:br>
            <a:r>
              <a:rPr lang="en-US"/>
              <a:t>student someone; </a:t>
            </a:r>
            <a:br>
              <a:rPr lang="en-US"/>
            </a:b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410934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/>
              <a:t>Định nghĩa Hàm (Funtion Defition)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7829" y="1706880"/>
            <a:ext cx="5459732" cy="44653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/>
              <a:t>function f(x, y: </a:t>
            </a:r>
            <a:r>
              <a:rPr lang="en-US" smtClean="0"/>
              <a:t>integer; z</a:t>
            </a:r>
            <a:r>
              <a:rPr lang="en-US"/>
              <a:t>: real): </a:t>
            </a:r>
            <a:r>
              <a:rPr lang="en-US" smtClean="0"/>
              <a:t>real</a:t>
            </a:r>
            <a:r>
              <a:rPr lang="en-US"/>
              <a:t>;</a:t>
            </a:r>
          </a:p>
          <a:p>
            <a:pPr marL="0" indent="0">
              <a:buNone/>
            </a:pPr>
            <a:r>
              <a:rPr lang="en-US"/>
              <a:t>var</a:t>
            </a:r>
          </a:p>
          <a:p>
            <a:pPr marL="0" indent="0">
              <a:buNone/>
            </a:pPr>
            <a:r>
              <a:rPr lang="en-US"/>
              <a:t>  q: integer;</a:t>
            </a:r>
          </a:p>
          <a:p>
            <a:pPr marL="0" indent="0">
              <a:buNone/>
            </a:pPr>
            <a:r>
              <a:rPr lang="en-US"/>
              <a:t>  begin</a:t>
            </a:r>
          </a:p>
          <a:p>
            <a:pPr marL="0" indent="0">
              <a:buNone/>
            </a:pPr>
            <a:r>
              <a:rPr lang="en-US"/>
              <a:t>  q := sqr(x) + y;</a:t>
            </a:r>
          </a:p>
          <a:p>
            <a:pPr marL="0" indent="0">
              <a:buNone/>
            </a:pPr>
            <a:r>
              <a:rPr lang="en-US"/>
              <a:t>  f := q - z</a:t>
            </a:r>
          </a:p>
          <a:p>
            <a:pPr marL="0" indent="0">
              <a:buNone/>
            </a:pPr>
            <a:r>
              <a:rPr lang="en-US"/>
              <a:t>end;</a:t>
            </a:r>
          </a:p>
          <a:p>
            <a:pPr marL="0" indent="0">
              <a:buNone/>
            </a:pP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/>
              <a:t>float </a:t>
            </a:r>
            <a:r>
              <a:rPr lang="en-US" smtClean="0"/>
              <a:t>f(int </a:t>
            </a:r>
            <a:r>
              <a:rPr lang="en-US"/>
              <a:t>x, int y, float z)</a:t>
            </a:r>
            <a:br>
              <a:rPr lang="en-US"/>
            </a:br>
            <a:r>
              <a:rPr lang="en-US"/>
              <a:t>{</a:t>
            </a:r>
            <a:br>
              <a:rPr lang="en-US"/>
            </a:br>
            <a:r>
              <a:rPr lang="en-US" smtClean="0"/>
              <a:t>  int </a:t>
            </a:r>
            <a:r>
              <a:rPr lang="en-US"/>
              <a:t>q;</a:t>
            </a:r>
            <a:br>
              <a:rPr lang="en-US"/>
            </a:br>
            <a:r>
              <a:rPr lang="en-US" smtClean="0"/>
              <a:t>  q </a:t>
            </a:r>
            <a:r>
              <a:rPr lang="en-US"/>
              <a:t>= x*x + y;</a:t>
            </a:r>
            <a:br>
              <a:rPr lang="en-US"/>
            </a:br>
            <a:r>
              <a:rPr lang="en-US" smtClean="0"/>
              <a:t>  return </a:t>
            </a:r>
            <a:r>
              <a:rPr lang="en-US"/>
              <a:t>q - z;</a:t>
            </a:r>
            <a:br>
              <a:rPr lang="en-US"/>
            </a:br>
            <a:r>
              <a:rPr lang="en-US"/>
              <a:t>}</a:t>
            </a:r>
          </a:p>
          <a:p>
            <a:pPr marL="0" indent="0">
              <a:buNone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125185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/>
              <a:t>Sử Dụng Hàm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7829" y="1706880"/>
            <a:ext cx="5459732" cy="44653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/>
              <a:t>Khai báo:</a:t>
            </a:r>
            <a:br>
              <a:rPr lang="en-US"/>
            </a:br>
            <a:r>
              <a:rPr lang="en-US"/>
              <a:t>function f: integer;</a:t>
            </a:r>
            <a:br>
              <a:rPr lang="en-US"/>
            </a:br>
            <a:r>
              <a:rPr lang="en-US"/>
              <a:t>...</a:t>
            </a:r>
            <a:br>
              <a:rPr lang="en-US"/>
            </a:br>
            <a:r>
              <a:rPr lang="en-US"/>
              <a:t>procedure p;</a:t>
            </a:r>
            <a:br>
              <a:rPr lang="en-US"/>
            </a:br>
            <a:r>
              <a:rPr lang="en-US"/>
              <a:t>...</a:t>
            </a:r>
            <a:br>
              <a:rPr lang="en-US"/>
            </a:br>
            <a:r>
              <a:rPr lang="en-US"/>
              <a:t>Gọi hàm:</a:t>
            </a:r>
            <a:br>
              <a:rPr lang="en-US"/>
            </a:br>
            <a:r>
              <a:rPr lang="en-US"/>
              <a:t>x := f;</a:t>
            </a:r>
            <a:br>
              <a:rPr lang="en-US"/>
            </a:br>
            <a:r>
              <a:rPr lang="en-US"/>
              <a:t>p;</a:t>
            </a:r>
            <a:br>
              <a:rPr lang="en-US"/>
            </a:b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/>
              <a:t>Khai báo:</a:t>
            </a:r>
            <a:br>
              <a:rPr lang="en-US"/>
            </a:br>
            <a:r>
              <a:rPr lang="en-US"/>
              <a:t>int f()</a:t>
            </a:r>
            <a:br>
              <a:rPr lang="en-US"/>
            </a:br>
            <a:r>
              <a:rPr lang="en-US"/>
              <a:t>...</a:t>
            </a:r>
            <a:br>
              <a:rPr lang="en-US"/>
            </a:br>
            <a:r>
              <a:rPr lang="en-US"/>
              <a:t>void p()</a:t>
            </a:r>
            <a:br>
              <a:rPr lang="en-US"/>
            </a:br>
            <a:r>
              <a:rPr lang="en-US"/>
              <a:t>...</a:t>
            </a:r>
            <a:br>
              <a:rPr lang="en-US"/>
            </a:br>
            <a:r>
              <a:rPr lang="en-US"/>
              <a:t>Gọi hàm:</a:t>
            </a:r>
            <a:br>
              <a:rPr lang="en-US"/>
            </a:br>
            <a:r>
              <a:rPr lang="en-US"/>
              <a:t>x = f();</a:t>
            </a:r>
            <a:br>
              <a:rPr lang="en-US"/>
            </a:br>
            <a:r>
              <a:rPr lang="en-US"/>
              <a:t>p(); </a:t>
            </a:r>
            <a:br>
              <a:rPr lang="en-US"/>
            </a:b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7050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/>
              <a:t>Phép Gán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sz="3200"/>
              <a:t>x := y</a:t>
            </a:r>
            <a:br>
              <a:rPr lang="es-ES" sz="3200"/>
            </a:br>
            <a:r>
              <a:rPr lang="es-ES" sz="3200"/>
              <a:t>x := x + y</a:t>
            </a:r>
            <a:br>
              <a:rPr lang="es-ES" sz="3200"/>
            </a:br>
            <a:r>
              <a:rPr lang="es-ES" sz="3200"/>
              <a:t>x := x - y</a:t>
            </a:r>
            <a:br>
              <a:rPr lang="es-ES" sz="3200"/>
            </a:br>
            <a:r>
              <a:rPr lang="es-ES" sz="3200"/>
              <a:t>x := x * y</a:t>
            </a:r>
            <a:br>
              <a:rPr lang="es-ES" sz="3200"/>
            </a:br>
            <a:r>
              <a:rPr lang="es-ES" sz="3200"/>
              <a:t>i := i div j</a:t>
            </a:r>
            <a:br>
              <a:rPr lang="es-ES" sz="3200"/>
            </a:br>
            <a:r>
              <a:rPr lang="es-ES" sz="3200"/>
              <a:t>x := x / y</a:t>
            </a:r>
            <a:br>
              <a:rPr lang="es-ES" sz="3200"/>
            </a:br>
            <a:r>
              <a:rPr lang="es-ES" sz="3200"/>
              <a:t>i := i mod j </a:t>
            </a:r>
            <a:br>
              <a:rPr lang="es-ES" sz="3200"/>
            </a:br>
            <a:endParaRPr lang="en-US" sz="320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sz="3200"/>
              <a:t>x = y</a:t>
            </a:r>
            <a:br>
              <a:rPr lang="es-ES" sz="3200"/>
            </a:br>
            <a:r>
              <a:rPr lang="es-ES" sz="3200"/>
              <a:t>x += y</a:t>
            </a:r>
            <a:br>
              <a:rPr lang="es-ES" sz="3200"/>
            </a:br>
            <a:r>
              <a:rPr lang="es-ES" sz="3200"/>
              <a:t>x -= y</a:t>
            </a:r>
            <a:br>
              <a:rPr lang="es-ES" sz="3200"/>
            </a:br>
            <a:r>
              <a:rPr lang="es-ES" sz="3200"/>
              <a:t>x *= y</a:t>
            </a:r>
            <a:br>
              <a:rPr lang="es-ES" sz="3200"/>
            </a:br>
            <a:r>
              <a:rPr lang="es-ES" sz="3200"/>
              <a:t>i /= j</a:t>
            </a:r>
            <a:br>
              <a:rPr lang="es-ES" sz="3200"/>
            </a:br>
            <a:r>
              <a:rPr lang="es-ES" sz="3200"/>
              <a:t>x /= y</a:t>
            </a:r>
            <a:br>
              <a:rPr lang="es-ES" sz="3200"/>
            </a:br>
            <a:r>
              <a:rPr lang="es-ES" sz="3200"/>
              <a:t>i %= j </a:t>
            </a:r>
            <a:br>
              <a:rPr lang="es-ES" sz="3200"/>
            </a:br>
            <a:endParaRPr lang="en-US" sz="32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76067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Image result for c++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835" y="1408865"/>
            <a:ext cx="11278989" cy="3755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514473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/>
              <a:t>Câu lệnh Case Of / Switch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/>
              <a:t>case i of</a:t>
            </a:r>
            <a:br>
              <a:rPr lang="en-US"/>
            </a:br>
            <a:r>
              <a:rPr lang="en-US"/>
              <a:t>  1: write('one');</a:t>
            </a:r>
            <a:br>
              <a:rPr lang="en-US"/>
            </a:br>
            <a:r>
              <a:rPr lang="en-US"/>
              <a:t>  2: write('two');</a:t>
            </a:r>
            <a:br>
              <a:rPr lang="en-US"/>
            </a:br>
            <a:r>
              <a:rPr lang="en-US"/>
              <a:t>  3: write('three');</a:t>
            </a:r>
            <a:br>
              <a:rPr lang="en-US"/>
            </a:br>
            <a:r>
              <a:rPr lang="en-US"/>
              <a:t>  4: begin</a:t>
            </a:r>
            <a:br>
              <a:rPr lang="en-US"/>
            </a:br>
            <a:r>
              <a:rPr lang="en-US"/>
              <a:t>    write('four');</a:t>
            </a:r>
            <a:br>
              <a:rPr lang="en-US"/>
            </a:br>
            <a:r>
              <a:rPr lang="en-US"/>
              <a:t>    i := 3</a:t>
            </a:r>
            <a:br>
              <a:rPr lang="en-US"/>
            </a:br>
            <a:r>
              <a:rPr lang="en-US"/>
              <a:t>  end</a:t>
            </a:r>
            <a:br>
              <a:rPr lang="en-US"/>
            </a:br>
            <a:r>
              <a:rPr lang="en-US"/>
              <a:t>  otherwise</a:t>
            </a:r>
            <a:br>
              <a:rPr lang="en-US"/>
            </a:br>
            <a:r>
              <a:rPr lang="en-US"/>
              <a:t>  write('Bad value')</a:t>
            </a:r>
            <a:br>
              <a:rPr lang="en-US"/>
            </a:br>
            <a:r>
              <a:rPr lang="en-US"/>
              <a:t>end;</a:t>
            </a:r>
          </a:p>
          <a:p>
            <a:pPr marL="0" indent="0">
              <a:buNone/>
            </a:pP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50397" y="1706880"/>
            <a:ext cx="5628988" cy="44653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/>
              <a:t>switch (i)</a:t>
            </a:r>
            <a:br>
              <a:rPr lang="en-US"/>
            </a:br>
            <a:r>
              <a:rPr lang="en-US"/>
              <a:t>{</a:t>
            </a:r>
            <a:br>
              <a:rPr lang="en-US"/>
            </a:br>
            <a:r>
              <a:rPr lang="en-US" smtClean="0"/>
              <a:t>  case </a:t>
            </a:r>
            <a:r>
              <a:rPr lang="en-US"/>
              <a:t>1: printf("one</a:t>
            </a:r>
            <a:r>
              <a:rPr lang="en-US" smtClean="0"/>
              <a:t>");  break</a:t>
            </a:r>
            <a:r>
              <a:rPr lang="en-US"/>
              <a:t>;</a:t>
            </a:r>
            <a:br>
              <a:rPr lang="en-US"/>
            </a:br>
            <a:r>
              <a:rPr lang="en-US" smtClean="0"/>
              <a:t>  case </a:t>
            </a:r>
            <a:r>
              <a:rPr lang="en-US"/>
              <a:t>2: printf("two</a:t>
            </a:r>
            <a:r>
              <a:rPr lang="en-US" smtClean="0"/>
              <a:t>"); break</a:t>
            </a:r>
            <a:r>
              <a:rPr lang="en-US"/>
              <a:t>;</a:t>
            </a:r>
            <a:br>
              <a:rPr lang="en-US"/>
            </a:br>
            <a:r>
              <a:rPr lang="en-US" smtClean="0"/>
              <a:t>  case </a:t>
            </a:r>
            <a:r>
              <a:rPr lang="en-US"/>
              <a:t>3: printf("three</a:t>
            </a:r>
            <a:r>
              <a:rPr lang="en-US" smtClean="0"/>
              <a:t>"); break</a:t>
            </a:r>
            <a:r>
              <a:rPr lang="en-US"/>
              <a:t>;</a:t>
            </a:r>
            <a:br>
              <a:rPr lang="en-US"/>
            </a:br>
            <a:r>
              <a:rPr lang="en-US" smtClean="0"/>
              <a:t>  case </a:t>
            </a:r>
            <a:r>
              <a:rPr lang="en-US"/>
              <a:t>4: printf("four</a:t>
            </a:r>
            <a:r>
              <a:rPr lang="en-US" smtClean="0"/>
              <a:t>"); i </a:t>
            </a:r>
            <a:r>
              <a:rPr lang="en-US"/>
              <a:t>= </a:t>
            </a:r>
            <a:r>
              <a:rPr lang="en-US" smtClean="0"/>
              <a:t>3;  break</a:t>
            </a:r>
            <a:r>
              <a:rPr lang="en-US"/>
              <a:t>;</a:t>
            </a:r>
            <a:br>
              <a:rPr lang="en-US"/>
            </a:br>
            <a:r>
              <a:rPr lang="en-US" smtClean="0"/>
              <a:t>  default</a:t>
            </a:r>
            <a:r>
              <a:rPr lang="en-US"/>
              <a:t>: printf("Bad value");</a:t>
            </a:r>
            <a:br>
              <a:rPr lang="en-US"/>
            </a:br>
            <a:r>
              <a:rPr lang="en-US"/>
              <a:t>} </a:t>
            </a:r>
            <a:br>
              <a:rPr lang="en-US"/>
            </a:b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103375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8</a:t>
            </a:fld>
            <a:endParaRPr lang="en-US"/>
          </a:p>
        </p:txBody>
      </p:sp>
      <p:pic>
        <p:nvPicPr>
          <p:cNvPr id="20482" name="Picture 2" descr="Image result for code bloc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669" y="1532880"/>
            <a:ext cx="10525348" cy="3744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1413790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9</a:t>
            </a:fld>
            <a:endParaRPr lang="en-US"/>
          </a:p>
        </p:txBody>
      </p:sp>
      <p:pic>
        <p:nvPicPr>
          <p:cNvPr id="5" name="Picture 4" descr="Image result for onlinegd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75" y="274637"/>
            <a:ext cx="121920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0328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cdb2004158l">
  <a:themeElements>
    <a:clrScheme name="cdb2004158l 1">
      <a:dk1>
        <a:srgbClr val="1D4940"/>
      </a:dk1>
      <a:lt1>
        <a:srgbClr val="FFFFFF"/>
      </a:lt1>
      <a:dk2>
        <a:srgbClr val="3F716F"/>
      </a:dk2>
      <a:lt2>
        <a:srgbClr val="C0C0C0"/>
      </a:lt2>
      <a:accent1>
        <a:srgbClr val="669E86"/>
      </a:accent1>
      <a:accent2>
        <a:srgbClr val="A2CAB4"/>
      </a:accent2>
      <a:accent3>
        <a:srgbClr val="FFFFFF"/>
      </a:accent3>
      <a:accent4>
        <a:srgbClr val="173D35"/>
      </a:accent4>
      <a:accent5>
        <a:srgbClr val="B8CCC3"/>
      </a:accent5>
      <a:accent6>
        <a:srgbClr val="92B7A3"/>
      </a:accent6>
      <a:hlink>
        <a:srgbClr val="8CA35F"/>
      </a:hlink>
      <a:folHlink>
        <a:srgbClr val="C1B05D"/>
      </a:folHlink>
    </a:clrScheme>
    <a:fontScheme name="cdb2004158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db2004158l 1">
        <a:dk1>
          <a:srgbClr val="1D4940"/>
        </a:dk1>
        <a:lt1>
          <a:srgbClr val="FFFFFF"/>
        </a:lt1>
        <a:dk2>
          <a:srgbClr val="3F716F"/>
        </a:dk2>
        <a:lt2>
          <a:srgbClr val="C0C0C0"/>
        </a:lt2>
        <a:accent1>
          <a:srgbClr val="669E86"/>
        </a:accent1>
        <a:accent2>
          <a:srgbClr val="A2CAB4"/>
        </a:accent2>
        <a:accent3>
          <a:srgbClr val="FFFFFF"/>
        </a:accent3>
        <a:accent4>
          <a:srgbClr val="173D35"/>
        </a:accent4>
        <a:accent5>
          <a:srgbClr val="B8CCC3"/>
        </a:accent5>
        <a:accent6>
          <a:srgbClr val="92B7A3"/>
        </a:accent6>
        <a:hlink>
          <a:srgbClr val="8CA35F"/>
        </a:hlink>
        <a:folHlink>
          <a:srgbClr val="C1B05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db2004158l 2">
        <a:dk1>
          <a:srgbClr val="093575"/>
        </a:dk1>
        <a:lt1>
          <a:srgbClr val="FFFFFF"/>
        </a:lt1>
        <a:dk2>
          <a:srgbClr val="000066"/>
        </a:dk2>
        <a:lt2>
          <a:srgbClr val="808080"/>
        </a:lt2>
        <a:accent1>
          <a:srgbClr val="4B92E1"/>
        </a:accent1>
        <a:accent2>
          <a:srgbClr val="99CCFF"/>
        </a:accent2>
        <a:accent3>
          <a:srgbClr val="FFFFFF"/>
        </a:accent3>
        <a:accent4>
          <a:srgbClr val="062C63"/>
        </a:accent4>
        <a:accent5>
          <a:srgbClr val="B1C7EE"/>
        </a:accent5>
        <a:accent6>
          <a:srgbClr val="8AB9E7"/>
        </a:accent6>
        <a:hlink>
          <a:srgbClr val="0066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db2004158l 3">
        <a:dk1>
          <a:srgbClr val="0B4C5B"/>
        </a:dk1>
        <a:lt1>
          <a:srgbClr val="FFFFFF"/>
        </a:lt1>
        <a:dk2>
          <a:srgbClr val="000000"/>
        </a:dk2>
        <a:lt2>
          <a:srgbClr val="969696"/>
        </a:lt2>
        <a:accent1>
          <a:srgbClr val="E3BE05"/>
        </a:accent1>
        <a:accent2>
          <a:srgbClr val="81C200"/>
        </a:accent2>
        <a:accent3>
          <a:srgbClr val="FFFFFF"/>
        </a:accent3>
        <a:accent4>
          <a:srgbClr val="08404C"/>
        </a:accent4>
        <a:accent5>
          <a:srgbClr val="EFDBAA"/>
        </a:accent5>
        <a:accent6>
          <a:srgbClr val="74B000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939</TotalTime>
  <Words>3123</Words>
  <Application>Microsoft Office PowerPoint</Application>
  <PresentationFormat>Custom</PresentationFormat>
  <Paragraphs>738</Paragraphs>
  <Slides>70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70</vt:i4>
      </vt:variant>
    </vt:vector>
  </HeadingPairs>
  <TitlesOfParts>
    <vt:vector size="82" baseType="lpstr">
      <vt:lpstr>Arial</vt:lpstr>
      <vt:lpstr>Calibri</vt:lpstr>
      <vt:lpstr>Cambria</vt:lpstr>
      <vt:lpstr>Courier New</vt:lpstr>
      <vt:lpstr>Nina</vt:lpstr>
      <vt:lpstr>Symbol</vt:lpstr>
      <vt:lpstr>Tahoma</vt:lpstr>
      <vt:lpstr>Times New Roman</vt:lpstr>
      <vt:lpstr>Verdana</vt:lpstr>
      <vt:lpstr>Wingdings</vt:lpstr>
      <vt:lpstr>Tech 16x9</vt:lpstr>
      <vt:lpstr>cdb2004158l</vt:lpstr>
      <vt:lpstr>DẠY LẬP TRÌNH HIỆU QUẢ  VỚI C/C++</vt:lpstr>
      <vt:lpstr>Cách tiếp cận</vt:lpstr>
      <vt:lpstr>PowerPoint Presentation</vt:lpstr>
      <vt:lpstr>Làm việc nhóm</vt:lpstr>
      <vt:lpstr>Làm việc nhóm – programming contest</vt:lpstr>
      <vt:lpstr>PowerPoint Presentation</vt:lpstr>
      <vt:lpstr>PowerPoint Presentation</vt:lpstr>
      <vt:lpstr>PowerPoint Presentation</vt:lpstr>
      <vt:lpstr>PowerPoint Presentation</vt:lpstr>
      <vt:lpstr>Chương trình C++ đơn giản</vt:lpstr>
      <vt:lpstr>Chương trình C++ đơn giản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Nhập xuất dữ liệu từ bàn phím dùng cin, cout</vt:lpstr>
      <vt:lpstr>Nhập xuất dữ liệu từ bàn phím dùng cin, cout</vt:lpstr>
      <vt:lpstr>Nhập xuất dữ liệu từ file dùng freopen, cin, cout</vt:lpstr>
      <vt:lpstr>Câu lệnh If</vt:lpstr>
      <vt:lpstr>Câu lệnh If</vt:lpstr>
      <vt:lpstr>Câu lệnh If lồng nhau</vt:lpstr>
      <vt:lpstr>Câu lệnh Switch</vt:lpstr>
      <vt:lpstr>Câu lệnh Switch</vt:lpstr>
      <vt:lpstr>Cấu trúc lặp</vt:lpstr>
      <vt:lpstr>Cấu trúc lặp for</vt:lpstr>
      <vt:lpstr>Cấu trúc lặp for</vt:lpstr>
      <vt:lpstr>Cấu trúc lặp while..., do...while</vt:lpstr>
      <vt:lpstr>Cấu trúc lặp while..., do...while</vt:lpstr>
      <vt:lpstr>Câu lệnh break</vt:lpstr>
      <vt:lpstr>Câu lệnh continue</vt:lpstr>
      <vt:lpstr>Mảng 1 chiều</vt:lpstr>
      <vt:lpstr>Mảng 1 chiều</vt:lpstr>
      <vt:lpstr>Mảng nhiều chiều</vt:lpstr>
      <vt:lpstr>Ví dụ mảng 1 chiều, 2 chiều</vt:lpstr>
      <vt:lpstr>Kiểu chuỗi trong C++</vt:lpstr>
      <vt:lpstr>Khái niệm hàm</vt:lpstr>
      <vt:lpstr>Khai báo hàm</vt:lpstr>
      <vt:lpstr>Khai báo hàm</vt:lpstr>
      <vt:lpstr>Gọi hàm</vt:lpstr>
      <vt:lpstr>Phân loại hàm</vt:lpstr>
      <vt:lpstr>Các cách truyền tham số</vt:lpstr>
      <vt:lpstr>Phần Đầu Chương Trình</vt:lpstr>
      <vt:lpstr>KHAI BÁO BIẾN</vt:lpstr>
      <vt:lpstr>Ghi Chú và Hằng Số</vt:lpstr>
      <vt:lpstr>Kiểu Bản Ghi</vt:lpstr>
      <vt:lpstr>LỆNH IF</vt:lpstr>
      <vt:lpstr>Vòng lặp For</vt:lpstr>
      <vt:lpstr>Vòng lặp Repeat Until, While Do</vt:lpstr>
      <vt:lpstr>Định nghĩa kiểu</vt:lpstr>
      <vt:lpstr>Định nghĩa Hàm (Funtion Defition)</vt:lpstr>
      <vt:lpstr>Sử Dụng Hàm</vt:lpstr>
      <vt:lpstr>Phép Gán</vt:lpstr>
      <vt:lpstr>Câu lệnh Case Of / Switch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PASCAL VS. C++</dc:title>
  <dc:creator>Windows User</dc:creator>
  <cp:lastModifiedBy>Windows User</cp:lastModifiedBy>
  <cp:revision>71</cp:revision>
  <dcterms:created xsi:type="dcterms:W3CDTF">2019-08-09T11:16:22Z</dcterms:created>
  <dcterms:modified xsi:type="dcterms:W3CDTF">2019-08-21T07:04:55Z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