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5" r:id="rId29"/>
    <p:sldId id="286" r:id="rId30"/>
    <p:sldId id="287"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715" autoAdjust="0"/>
  </p:normalViewPr>
  <p:slideViewPr>
    <p:cSldViewPr snapToGrid="0">
      <p:cViewPr varScale="1">
        <p:scale>
          <a:sx n="55" d="100"/>
          <a:sy n="55" d="100"/>
        </p:scale>
        <p:origin x="9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66495-45CE-4F2A-BC5D-BFC6AC811BEE}"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6E577-2CA1-45F2-9CD9-1AE5BA4A77C3}" type="slidenum">
              <a:rPr lang="en-US" smtClean="0"/>
              <a:t>‹#›</a:t>
            </a:fld>
            <a:endParaRPr lang="en-US"/>
          </a:p>
        </p:txBody>
      </p:sp>
    </p:spTree>
    <p:extLst>
      <p:ext uri="{BB962C8B-B14F-4D97-AF65-F5344CB8AC3E}">
        <p14:creationId xmlns:p14="http://schemas.microsoft.com/office/powerpoint/2010/main" val="364540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Gioi han duoi cua x[i] la x[i-1]+1</a:t>
            </a:r>
          </a:p>
          <a:p>
            <a:r>
              <a:rPr lang="en-US" smtClean="0"/>
              <a:t>Gioi han tren cua x[i] la:</a:t>
            </a:r>
            <a:r>
              <a:rPr lang="en-US" baseline="0" smtClean="0"/>
              <a:t> n-m+i</a:t>
            </a:r>
            <a:endParaRPr lang="en-US"/>
          </a:p>
        </p:txBody>
      </p:sp>
      <p:sp>
        <p:nvSpPr>
          <p:cNvPr id="4" name="Slide Number Placeholder 3"/>
          <p:cNvSpPr>
            <a:spLocks noGrp="1"/>
          </p:cNvSpPr>
          <p:nvPr>
            <p:ph type="sldNum" sz="quarter" idx="10"/>
          </p:nvPr>
        </p:nvSpPr>
        <p:spPr/>
        <p:txBody>
          <a:bodyPr/>
          <a:lstStyle/>
          <a:p>
            <a:fld id="{B146E577-2CA1-45F2-9CD9-1AE5BA4A77C3}" type="slidenum">
              <a:rPr lang="en-US" smtClean="0"/>
              <a:t>18</a:t>
            </a:fld>
            <a:endParaRPr lang="en-US"/>
          </a:p>
        </p:txBody>
      </p:sp>
    </p:spTree>
    <p:extLst>
      <p:ext uri="{BB962C8B-B14F-4D97-AF65-F5344CB8AC3E}">
        <p14:creationId xmlns:p14="http://schemas.microsoft.com/office/powerpoint/2010/main" val="208738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025FFF-7AB8-4625-887E-E259342A4BE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342624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25FFF-7AB8-4625-887E-E259342A4BE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402591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25FFF-7AB8-4625-887E-E259342A4BE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1306540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381000"/>
            <a:ext cx="10261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6000" y="1676400"/>
            <a:ext cx="5029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676400"/>
            <a:ext cx="5029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r>
              <a:rPr lang="en-US" altLang="zh-CN"/>
              <a:t>Fall 2006</a:t>
            </a: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a:t>Toán rời rạc</a:t>
            </a:r>
            <a:endParaRPr lang="en-US" altLang="zh-TW">
              <a:ea typeface="新細明體" pitchFamily="18" charset="-120"/>
            </a:endParaRPr>
          </a:p>
        </p:txBody>
      </p:sp>
    </p:spTree>
    <p:extLst>
      <p:ext uri="{BB962C8B-B14F-4D97-AF65-F5344CB8AC3E}">
        <p14:creationId xmlns:p14="http://schemas.microsoft.com/office/powerpoint/2010/main" val="86002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025FFF-7AB8-4625-887E-E259342A4BE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103486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025FFF-7AB8-4625-887E-E259342A4BE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255793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025FFF-7AB8-4625-887E-E259342A4BE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232845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025FFF-7AB8-4625-887E-E259342A4BE0}"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15560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025FFF-7AB8-4625-887E-E259342A4BE0}" type="datetimeFigureOut">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310044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25FFF-7AB8-4625-887E-E259342A4BE0}" type="datetimeFigureOut">
              <a:rPr lang="en-US" smtClean="0"/>
              <a:t>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173260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25FFF-7AB8-4625-887E-E259342A4BE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339260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025FFF-7AB8-4625-887E-E259342A4BE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36351-9577-48D4-9495-E28A2F150366}" type="slidenum">
              <a:rPr lang="en-US" smtClean="0"/>
              <a:t>‹#›</a:t>
            </a:fld>
            <a:endParaRPr lang="en-US"/>
          </a:p>
        </p:txBody>
      </p:sp>
    </p:spTree>
    <p:extLst>
      <p:ext uri="{BB962C8B-B14F-4D97-AF65-F5344CB8AC3E}">
        <p14:creationId xmlns:p14="http://schemas.microsoft.com/office/powerpoint/2010/main" val="198708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25FFF-7AB8-4625-887E-E259342A4BE0}" type="datetimeFigureOut">
              <a:rPr lang="en-US" smtClean="0"/>
              <a:t>10/2/2019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36351-9577-48D4-9495-E28A2F150366}" type="slidenum">
              <a:rPr lang="en-US" smtClean="0"/>
              <a:t>‹#›</a:t>
            </a:fld>
            <a:endParaRPr lang="en-US"/>
          </a:p>
        </p:txBody>
      </p:sp>
    </p:spTree>
    <p:extLst>
      <p:ext uri="{BB962C8B-B14F-4D97-AF65-F5344CB8AC3E}">
        <p14:creationId xmlns:p14="http://schemas.microsoft.com/office/powerpoint/2010/main" val="913781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72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PHƯƠNG PHÁP SINH</a:t>
            </a:r>
            <a:endParaRPr 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0778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7"/>
          <p:cNvSpPr>
            <a:spLocks noGrp="1" noChangeArrowheads="1"/>
          </p:cNvSpPr>
          <p:nvPr>
            <p:ph type="title"/>
          </p:nvPr>
        </p:nvSpPr>
        <p:spPr/>
        <p:txBody>
          <a:bodyPr/>
          <a:lstStyle/>
          <a:p>
            <a:pPr eaLnBrk="1" hangingPunct="1"/>
            <a:r>
              <a:rPr lang="en-US" altLang="en-US" smtClean="0"/>
              <a:t>Ví dụ</a:t>
            </a:r>
          </a:p>
        </p:txBody>
      </p:sp>
      <p:sp>
        <p:nvSpPr>
          <p:cNvPr id="58371" name="Rectangle 3"/>
          <p:cNvSpPr>
            <a:spLocks noGrp="1" noChangeArrowheads="1"/>
          </p:cNvSpPr>
          <p:nvPr>
            <p:ph type="body" sz="half" idx="1"/>
          </p:nvPr>
        </p:nvSpPr>
        <p:spPr/>
        <p:txBody>
          <a:bodyPr/>
          <a:lstStyle/>
          <a:p>
            <a:r>
              <a:rPr lang="vi-VN" altLang="en-US" b="1">
                <a:latin typeface="Times New Roman" panose="02020603050405020304" pitchFamily="18" charset="0"/>
                <a:cs typeface="Times New Roman" panose="02020603050405020304" pitchFamily="18" charset="0"/>
              </a:rPr>
              <a:t>Ví dụ:</a:t>
            </a:r>
            <a:r>
              <a:rPr lang="vi-VN" altLang="en-US">
                <a:latin typeface="Times New Roman" panose="02020603050405020304" pitchFamily="18" charset="0"/>
                <a:cs typeface="Times New Roman" panose="02020603050405020304" pitchFamily="18" charset="0"/>
              </a:rPr>
              <a:t>  Khi </a:t>
            </a:r>
            <a:r>
              <a:rPr lang="vi-VN" altLang="en-US" i="1">
                <a:latin typeface="Times New Roman" panose="02020603050405020304" pitchFamily="18" charset="0"/>
                <a:cs typeface="Times New Roman" panose="02020603050405020304" pitchFamily="18" charset="0"/>
              </a:rPr>
              <a:t>n</a:t>
            </a:r>
            <a:r>
              <a:rPr lang="vi-VN" altLang="en-US">
                <a:latin typeface="Times New Roman" panose="02020603050405020304" pitchFamily="18" charset="0"/>
                <a:cs typeface="Times New Roman" panose="02020603050405020304" pitchFamily="18" charset="0"/>
              </a:rPr>
              <a:t>=3, các dãy nhị phân độ dài 3 được liệt kê theo thứ tự tự nhiên trong bảng </a:t>
            </a:r>
            <a:r>
              <a:rPr lang="en-US" altLang="en-US">
                <a:latin typeface="Times New Roman" panose="02020603050405020304" pitchFamily="18" charset="0"/>
                <a:cs typeface="Times New Roman" panose="02020603050405020304" pitchFamily="18" charset="0"/>
              </a:rPr>
              <a:t>bên</a:t>
            </a:r>
            <a:endParaRPr lang="vi-VN" altLang="en-US">
              <a:latin typeface="Times New Roman" panose="02020603050405020304" pitchFamily="18" charset="0"/>
              <a:cs typeface="Times New Roman" panose="02020603050405020304" pitchFamily="18" charset="0"/>
            </a:endParaRPr>
          </a:p>
          <a:p>
            <a:pPr eaLnBrk="1" hangingPunct="1"/>
            <a:endParaRPr lang="en-US" altLang="en-US">
              <a:latin typeface="Times New Roman" panose="02020603050405020304" pitchFamily="18" charset="0"/>
            </a:endParaRPr>
          </a:p>
          <a:p>
            <a:pPr eaLnBrk="1" hangingPunct="1"/>
            <a:r>
              <a:rPr lang="en-US" altLang="en-US">
                <a:solidFill>
                  <a:srgbClr val="FF0000"/>
                </a:solidFill>
              </a:rPr>
              <a:t>Dễ thấy thứ tự này trùng với thứ tự từ điển </a:t>
            </a:r>
            <a:endParaRPr lang="en-US" altLang="en-US" i="1">
              <a:solidFill>
                <a:srgbClr val="FF0000"/>
              </a:solidFill>
            </a:endParaRPr>
          </a:p>
          <a:p>
            <a:pPr eaLnBrk="1" hangingPunct="1"/>
            <a:endParaRPr lang="en-US" altLang="en-US">
              <a:solidFill>
                <a:srgbClr val="FFCC00"/>
              </a:solidFill>
            </a:endParaRPr>
          </a:p>
        </p:txBody>
      </p:sp>
      <p:graphicFrame>
        <p:nvGraphicFramePr>
          <p:cNvPr id="131112" name="Group 40"/>
          <p:cNvGraphicFramePr>
            <a:graphicFrameLocks noGrp="1"/>
          </p:cNvGraphicFramePr>
          <p:nvPr>
            <p:ph sz="half" idx="2"/>
          </p:nvPr>
        </p:nvGraphicFramePr>
        <p:xfrm>
          <a:off x="6934200" y="1600200"/>
          <a:ext cx="2438400" cy="4800600"/>
        </p:xfrm>
        <a:graphic>
          <a:graphicData uri="http://schemas.openxmlformats.org/drawingml/2006/table">
            <a:tbl>
              <a:tblPr/>
              <a:tblGrid>
                <a:gridCol w="1257300"/>
                <a:gridCol w="1181100"/>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1"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b</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1"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r>
                        <a:rPr kumimoji="0" lang="en-US" sz="2800" b="0" i="1"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b</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000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001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010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011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110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111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448396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Thuật toán sinh kế tiếp</a:t>
            </a:r>
          </a:p>
        </p:txBody>
      </p:sp>
      <p:sp>
        <p:nvSpPr>
          <p:cNvPr id="59395" name="Rectangle 3"/>
          <p:cNvSpPr>
            <a:spLocks noGrp="1" noChangeArrowheads="1"/>
          </p:cNvSpPr>
          <p:nvPr>
            <p:ph type="body" idx="1"/>
          </p:nvPr>
        </p:nvSpPr>
        <p:spPr>
          <a:xfrm>
            <a:off x="1876426" y="1600200"/>
            <a:ext cx="8562975" cy="4953000"/>
          </a:xfrm>
        </p:spPr>
        <p:txBody>
          <a:bodyPr/>
          <a:lstStyle/>
          <a:p>
            <a:r>
              <a:rPr lang="vi-VN" altLang="en-US" sz="2400">
                <a:latin typeface="Times New Roman" panose="02020603050405020304" pitchFamily="18" charset="0"/>
                <a:cs typeface="Times New Roman" panose="02020603050405020304" pitchFamily="18" charset="0"/>
              </a:rPr>
              <a:t>Dãy đầu tiên sẽ là 0 0 ... 0, </a:t>
            </a:r>
          </a:p>
          <a:p>
            <a:r>
              <a:rPr lang="fr-FR" altLang="en-US" sz="2400">
                <a:latin typeface="Times New Roman" panose="02020603050405020304" pitchFamily="18" charset="0"/>
                <a:cs typeface="Times New Roman" panose="02020603050405020304" pitchFamily="18" charset="0"/>
              </a:rPr>
              <a:t>Dãy cuối cùng là 1 1 ... 1. </a:t>
            </a:r>
          </a:p>
          <a:p>
            <a:r>
              <a:rPr lang="vi-VN" altLang="en-US" sz="2400">
                <a:latin typeface="Times New Roman" panose="02020603050405020304" pitchFamily="18" charset="0"/>
                <a:cs typeface="Times New Roman" panose="02020603050405020304" pitchFamily="18" charset="0"/>
              </a:rPr>
              <a:t>Giả sử  </a:t>
            </a:r>
            <a:r>
              <a:rPr lang="vi-VN" altLang="en-US" sz="2400" i="1">
                <a:latin typeface="Times New Roman" panose="02020603050405020304" pitchFamily="18" charset="0"/>
                <a:cs typeface="Times New Roman" panose="02020603050405020304" pitchFamily="18" charset="0"/>
              </a:rPr>
              <a:t>b</a:t>
            </a:r>
            <a:r>
              <a:rPr lang="vi-VN" altLang="en-US" sz="2400" baseline="-25000">
                <a:latin typeface="Times New Roman" panose="02020603050405020304" pitchFamily="18" charset="0"/>
                <a:cs typeface="Times New Roman" panose="02020603050405020304" pitchFamily="18" charset="0"/>
              </a:rPr>
              <a:t>1</a:t>
            </a:r>
            <a:r>
              <a:rPr lang="vi-VN" altLang="en-US" sz="2400" i="1">
                <a:latin typeface="Times New Roman" panose="02020603050405020304" pitchFamily="18" charset="0"/>
                <a:cs typeface="Times New Roman" panose="02020603050405020304" pitchFamily="18" charset="0"/>
              </a:rPr>
              <a:t> b</a:t>
            </a:r>
            <a:r>
              <a:rPr lang="vi-VN" altLang="en-US" sz="2400" baseline="-25000">
                <a:latin typeface="Times New Roman" panose="02020603050405020304" pitchFamily="18" charset="0"/>
                <a:cs typeface="Times New Roman" panose="02020603050405020304" pitchFamily="18" charset="0"/>
              </a:rPr>
              <a:t>2</a:t>
            </a:r>
            <a:r>
              <a:rPr lang="vi-VN" altLang="en-US" sz="2400" i="1">
                <a:latin typeface="Times New Roman" panose="02020603050405020304" pitchFamily="18" charset="0"/>
                <a:cs typeface="Times New Roman" panose="02020603050405020304" pitchFamily="18" charset="0"/>
              </a:rPr>
              <a:t> ... b</a:t>
            </a:r>
            <a:r>
              <a:rPr lang="vi-VN" altLang="en-US" sz="2400" i="1" baseline="-25000">
                <a:latin typeface="Times New Roman" panose="02020603050405020304" pitchFamily="18" charset="0"/>
                <a:cs typeface="Times New Roman" panose="02020603050405020304" pitchFamily="18" charset="0"/>
              </a:rPr>
              <a:t>n</a:t>
            </a:r>
            <a:r>
              <a:rPr lang="vi-VN" altLang="en-US" sz="2400" i="1">
                <a:latin typeface="Times New Roman" panose="02020603050405020304" pitchFamily="18" charset="0"/>
                <a:cs typeface="Times New Roman" panose="02020603050405020304" pitchFamily="18" charset="0"/>
              </a:rPr>
              <a:t>  là dãy đang có. </a:t>
            </a:r>
          </a:p>
          <a:p>
            <a:r>
              <a:rPr lang="en-US" altLang="en-US" sz="2400">
                <a:latin typeface="Times New Roman" panose="02020603050405020304" pitchFamily="18" charset="0"/>
                <a:cs typeface="Times New Roman" panose="02020603050405020304" pitchFamily="18" charset="0"/>
              </a:rPr>
              <a:t>Nếu dãy này gồm toàn số 1, kết thúc, </a:t>
            </a:r>
          </a:p>
          <a:p>
            <a:pPr algn="just"/>
            <a:r>
              <a:rPr lang="vi-VN" altLang="en-US" sz="2400">
                <a:latin typeface="Times New Roman" panose="02020603050405020304" pitchFamily="18" charset="0"/>
                <a:cs typeface="Times New Roman" panose="02020603050405020304" pitchFamily="18" charset="0"/>
              </a:rPr>
              <a:t>Trái lại, dãy kế tiếp nhận được bằng cách cộng thêm 1 (theo modun 2, có nhớ) vào dãy hiện tại. </a:t>
            </a:r>
          </a:p>
          <a:p>
            <a:r>
              <a:rPr lang="vi-VN" altLang="en-US" sz="2400">
                <a:latin typeface="Times New Roman" panose="02020603050405020304" pitchFamily="18" charset="0"/>
                <a:cs typeface="Times New Roman" panose="02020603050405020304" pitchFamily="18" charset="0"/>
              </a:rPr>
              <a:t>Từ đó ta c</a:t>
            </a:r>
            <a:r>
              <a:rPr lang="en-US" altLang="en-US" sz="2400">
                <a:latin typeface="Times New Roman" panose="02020603050405020304" pitchFamily="18" charset="0"/>
                <a:cs typeface="Times New Roman" panose="02020603050405020304" pitchFamily="18" charset="0"/>
              </a:rPr>
              <a:t>ó</a:t>
            </a:r>
            <a:r>
              <a:rPr lang="vi-VN" altLang="en-US" sz="2400">
                <a:latin typeface="Times New Roman" panose="02020603050405020304" pitchFamily="18" charset="0"/>
                <a:cs typeface="Times New Roman" panose="02020603050405020304" pitchFamily="18" charset="0"/>
              </a:rPr>
              <a:t> qui tắc sinh dãy kế tiếp như sau:</a:t>
            </a:r>
          </a:p>
          <a:p>
            <a:pPr lvl="1"/>
            <a:r>
              <a:rPr lang="vi-VN" altLang="en-US">
                <a:latin typeface="Times New Roman" panose="02020603050405020304" pitchFamily="18" charset="0"/>
                <a:cs typeface="Times New Roman" panose="02020603050405020304" pitchFamily="18" charset="0"/>
              </a:rPr>
              <a:t>T</a:t>
            </a:r>
            <a:r>
              <a:rPr lang="en-US" altLang="en-US">
                <a:latin typeface="Times New Roman" panose="02020603050405020304" pitchFamily="18" charset="0"/>
                <a:cs typeface="Times New Roman" panose="02020603050405020304" pitchFamily="18" charset="0"/>
              </a:rPr>
              <a:t>ì</a:t>
            </a:r>
            <a:r>
              <a:rPr lang="vi-VN" altLang="en-US">
                <a:latin typeface="Times New Roman" panose="02020603050405020304" pitchFamily="18" charset="0"/>
                <a:cs typeface="Times New Roman" panose="02020603050405020304" pitchFamily="18" charset="0"/>
              </a:rPr>
              <a:t>m </a:t>
            </a:r>
            <a:r>
              <a:rPr lang="vi-VN" altLang="en-US" i="1">
                <a:latin typeface="Times New Roman" panose="02020603050405020304" pitchFamily="18" charset="0"/>
                <a:cs typeface="Times New Roman" panose="02020603050405020304" pitchFamily="18" charset="0"/>
              </a:rPr>
              <a:t>i </a:t>
            </a:r>
            <a:r>
              <a:rPr lang="vi-VN" altLang="en-US">
                <a:latin typeface="Times New Roman" panose="02020603050405020304" pitchFamily="18" charset="0"/>
                <a:cs typeface="Times New Roman" panose="02020603050405020304" pitchFamily="18" charset="0"/>
              </a:rPr>
              <a:t>đầu tiên (theo thứ tự </a:t>
            </a:r>
            <a:r>
              <a:rPr lang="vi-VN" altLang="en-US" i="1">
                <a:latin typeface="Times New Roman" panose="02020603050405020304" pitchFamily="18" charset="0"/>
                <a:cs typeface="Times New Roman" panose="02020603050405020304" pitchFamily="18" charset="0"/>
              </a:rPr>
              <a:t>i=n, n</a:t>
            </a:r>
            <a:r>
              <a:rPr lang="vi-VN" altLang="en-US">
                <a:latin typeface="Times New Roman" panose="02020603050405020304" pitchFamily="18" charset="0"/>
                <a:cs typeface="Times New Roman" panose="02020603050405020304" pitchFamily="18" charset="0"/>
              </a:rPr>
              <a:t>-1</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 1) thoả mãn</a:t>
            </a:r>
            <a:r>
              <a:rPr lang="vi-VN" altLang="en-US" i="1">
                <a:latin typeface="Times New Roman" panose="02020603050405020304" pitchFamily="18" charset="0"/>
                <a:cs typeface="Times New Roman" panose="02020603050405020304" pitchFamily="18" charset="0"/>
              </a:rPr>
              <a:t> b</a:t>
            </a:r>
            <a:r>
              <a:rPr lang="vi-VN" altLang="en-US" i="1" baseline="-25000">
                <a:latin typeface="Times New Roman" panose="02020603050405020304" pitchFamily="18" charset="0"/>
                <a:cs typeface="Times New Roman" panose="02020603050405020304" pitchFamily="18" charset="0"/>
              </a:rPr>
              <a:t>i</a:t>
            </a:r>
            <a:r>
              <a:rPr lang="vi-VN" altLang="en-US" i="1">
                <a:latin typeface="Times New Roman" panose="02020603050405020304" pitchFamily="18" charset="0"/>
                <a:cs typeface="Times New Roman" panose="02020603050405020304" pitchFamily="18" charset="0"/>
              </a:rPr>
              <a:t> = </a:t>
            </a:r>
            <a:r>
              <a:rPr lang="vi-VN" altLang="en-US">
                <a:latin typeface="Times New Roman" panose="02020603050405020304" pitchFamily="18" charset="0"/>
                <a:cs typeface="Times New Roman" panose="02020603050405020304" pitchFamily="18" charset="0"/>
              </a:rPr>
              <a:t>0</a:t>
            </a:r>
            <a:r>
              <a:rPr lang="vi-VN" altLang="en-US" i="1">
                <a:latin typeface="Times New Roman" panose="02020603050405020304" pitchFamily="18" charset="0"/>
                <a:cs typeface="Times New Roman" panose="02020603050405020304" pitchFamily="18" charset="0"/>
              </a:rPr>
              <a:t>.</a:t>
            </a:r>
          </a:p>
          <a:p>
            <a:pPr lvl="1"/>
            <a:r>
              <a:rPr lang="vi-VN" altLang="en-US">
                <a:latin typeface="Times New Roman" panose="02020603050405020304" pitchFamily="18" charset="0"/>
                <a:cs typeface="Times New Roman" panose="02020603050405020304" pitchFamily="18" charset="0"/>
              </a:rPr>
              <a:t>Gán lại </a:t>
            </a:r>
            <a:r>
              <a:rPr lang="vi-VN" altLang="en-US" i="1">
                <a:latin typeface="Times New Roman" panose="02020603050405020304" pitchFamily="18" charset="0"/>
                <a:cs typeface="Times New Roman" panose="02020603050405020304" pitchFamily="18" charset="0"/>
              </a:rPr>
              <a:t>b</a:t>
            </a:r>
            <a:r>
              <a:rPr lang="vi-VN" altLang="en-US" i="1" baseline="-25000">
                <a:latin typeface="Times New Roman" panose="02020603050405020304" pitchFamily="18" charset="0"/>
                <a:cs typeface="Times New Roman" panose="02020603050405020304" pitchFamily="18" charset="0"/>
              </a:rPr>
              <a:t>i</a:t>
            </a:r>
            <a:r>
              <a:rPr lang="vi-VN" altLang="en-US" i="1">
                <a:latin typeface="Times New Roman" panose="02020603050405020304" pitchFamily="18" charset="0"/>
                <a:cs typeface="Times New Roman" panose="02020603050405020304" pitchFamily="18" charset="0"/>
              </a:rPr>
              <a:t> = </a:t>
            </a:r>
            <a:r>
              <a:rPr lang="vi-VN" altLang="en-US">
                <a:latin typeface="Times New Roman" panose="02020603050405020304" pitchFamily="18" charset="0"/>
                <a:cs typeface="Times New Roman" panose="02020603050405020304" pitchFamily="18" charset="0"/>
              </a:rPr>
              <a:t>1 và</a:t>
            </a:r>
            <a:r>
              <a:rPr lang="vi-VN" altLang="en-US" i="1">
                <a:latin typeface="Times New Roman" panose="02020603050405020304" pitchFamily="18" charset="0"/>
                <a:cs typeface="Times New Roman" panose="02020603050405020304" pitchFamily="18" charset="0"/>
              </a:rPr>
              <a:t> b</a:t>
            </a:r>
            <a:r>
              <a:rPr lang="vi-VN" altLang="en-US" i="1" baseline="-25000">
                <a:latin typeface="Times New Roman" panose="02020603050405020304" pitchFamily="18" charset="0"/>
                <a:cs typeface="Times New Roman" panose="02020603050405020304" pitchFamily="18" charset="0"/>
              </a:rPr>
              <a:t>j</a:t>
            </a:r>
            <a:r>
              <a:rPr lang="vi-VN" altLang="en-US" i="1">
                <a:latin typeface="Times New Roman" panose="02020603050405020304" pitchFamily="18" charset="0"/>
                <a:cs typeface="Times New Roman" panose="02020603050405020304" pitchFamily="18" charset="0"/>
              </a:rPr>
              <a:t> = </a:t>
            </a:r>
            <a:r>
              <a:rPr lang="vi-VN" altLang="en-US">
                <a:latin typeface="Times New Roman" panose="02020603050405020304" pitchFamily="18" charset="0"/>
                <a:cs typeface="Times New Roman" panose="02020603050405020304" pitchFamily="18" charset="0"/>
              </a:rPr>
              <a:t>0 với tất cả</a:t>
            </a:r>
            <a:r>
              <a:rPr lang="vi-VN" altLang="en-US" i="1">
                <a:latin typeface="Times New Roman" panose="02020603050405020304" pitchFamily="18" charset="0"/>
                <a:cs typeface="Times New Roman" panose="02020603050405020304" pitchFamily="18" charset="0"/>
              </a:rPr>
              <a:t> j &gt; i. </a:t>
            </a:r>
            <a:r>
              <a:rPr lang="vi-VN" altLang="en-US">
                <a:latin typeface="Times New Roman" panose="02020603050405020304" pitchFamily="18" charset="0"/>
                <a:cs typeface="Times New Roman" panose="02020603050405020304" pitchFamily="18" charset="0"/>
              </a:rPr>
              <a:t>Dãy mới thu được sẽ là dãy cần t</a:t>
            </a:r>
            <a:r>
              <a:rPr lang="en-US" altLang="en-US">
                <a:latin typeface="Times New Roman" panose="02020603050405020304" pitchFamily="18" charset="0"/>
                <a:cs typeface="Times New Roman" panose="02020603050405020304" pitchFamily="18" charset="0"/>
              </a:rPr>
              <a:t>ì</a:t>
            </a:r>
            <a:r>
              <a:rPr lang="vi-VN" altLang="en-US">
                <a:latin typeface="Times New Roman" panose="02020603050405020304" pitchFamily="18" charset="0"/>
                <a:cs typeface="Times New Roman" panose="02020603050405020304" pitchFamily="18" charset="0"/>
              </a:rPr>
              <a:t>m.</a:t>
            </a:r>
            <a:endParaRPr lang="en-US" altLang="en-US">
              <a:solidFill>
                <a:srgbClr val="CCFF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4" end="4"/>
                                            </p:txEl>
                                          </p:spTgt>
                                        </p:tgtEl>
                                        <p:attrNameLst>
                                          <p:attrName>style.visibility</p:attrName>
                                        </p:attrNameLst>
                                      </p:cBhvr>
                                      <p:to>
                                        <p:strVal val="visible"/>
                                      </p:to>
                                    </p:set>
                                    <p:anim calcmode="lin" valueType="num">
                                      <p:cBhvr additive="base">
                                        <p:cTn id="7"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anim calcmode="lin" valueType="num">
                                      <p:cBhvr additive="base">
                                        <p:cTn id="13"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anim calcmode="lin" valueType="num">
                                      <p:cBhvr additive="base">
                                        <p:cTn id="19"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9395">
                                            <p:txEl>
                                              <p:pRg st="7" end="7"/>
                                            </p:txEl>
                                          </p:spTgt>
                                        </p:tgtEl>
                                        <p:attrNameLst>
                                          <p:attrName>style.visibility</p:attrName>
                                        </p:attrNameLst>
                                      </p:cBhvr>
                                      <p:to>
                                        <p:strVal val="visible"/>
                                      </p:to>
                                    </p:set>
                                    <p:anim calcmode="lin" valueType="num">
                                      <p:cBhvr additive="base">
                                        <p:cTn id="25"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Ví dụ</a:t>
            </a:r>
          </a:p>
        </p:txBody>
      </p:sp>
      <p:sp>
        <p:nvSpPr>
          <p:cNvPr id="60419" name="Rectangle 3"/>
          <p:cNvSpPr>
            <a:spLocks noGrp="1" noChangeArrowheads="1"/>
          </p:cNvSpPr>
          <p:nvPr>
            <p:ph type="body" idx="1"/>
          </p:nvPr>
        </p:nvSpPr>
        <p:spPr/>
        <p:txBody>
          <a:bodyPr/>
          <a:lstStyle/>
          <a:p>
            <a:pPr>
              <a:spcBef>
                <a:spcPts val="1200"/>
              </a:spcBef>
            </a:pPr>
            <a:r>
              <a:rPr lang="vi-VN" altLang="en-US">
                <a:latin typeface="Times New Roman" panose="02020603050405020304" pitchFamily="18" charset="0"/>
                <a:cs typeface="Times New Roman" panose="02020603050405020304" pitchFamily="18" charset="0"/>
              </a:rPr>
              <a:t>Xét dãy nhị phân độ dài 10:  </a:t>
            </a:r>
            <a:r>
              <a:rPr lang="vi-VN" altLang="en-US" i="1">
                <a:latin typeface="Times New Roman" panose="02020603050405020304" pitchFamily="18" charset="0"/>
                <a:cs typeface="Times New Roman" panose="02020603050405020304" pitchFamily="18" charset="0"/>
              </a:rPr>
              <a:t>b =</a:t>
            </a:r>
            <a:r>
              <a:rPr lang="vi-VN" altLang="en-US">
                <a:latin typeface="Times New Roman" panose="02020603050405020304" pitchFamily="18" charset="0"/>
                <a:cs typeface="Times New Roman" panose="02020603050405020304" pitchFamily="18" charset="0"/>
              </a:rPr>
              <a:t>  1101011111.</a:t>
            </a:r>
          </a:p>
          <a:p>
            <a:pPr>
              <a:spcBef>
                <a:spcPts val="1200"/>
              </a:spcBef>
            </a:pPr>
            <a:r>
              <a:rPr lang="en-US" altLang="en-US">
                <a:latin typeface="Times New Roman" panose="02020603050405020304" pitchFamily="18" charset="0"/>
                <a:cs typeface="Times New Roman" panose="02020603050405020304" pitchFamily="18" charset="0"/>
              </a:rPr>
              <a:t> Ta có </a:t>
            </a:r>
            <a:r>
              <a:rPr lang="en-US" altLang="en-US" i="1">
                <a:latin typeface="Times New Roman" panose="02020603050405020304" pitchFamily="18" charset="0"/>
                <a:cs typeface="Times New Roman" panose="02020603050405020304" pitchFamily="18" charset="0"/>
              </a:rPr>
              <a:t>i = </a:t>
            </a:r>
            <a:r>
              <a:rPr lang="en-US" altLang="en-US">
                <a:latin typeface="Times New Roman" panose="02020603050405020304" pitchFamily="18" charset="0"/>
                <a:cs typeface="Times New Roman" panose="02020603050405020304" pitchFamily="18" charset="0"/>
              </a:rPr>
              <a:t>5</a:t>
            </a:r>
            <a:r>
              <a:rPr lang="en-US" altLang="en-US" i="1">
                <a:latin typeface="Times New Roman" panose="02020603050405020304" pitchFamily="18" charset="0"/>
                <a:cs typeface="Times New Roman" panose="02020603050405020304" pitchFamily="18" charset="0"/>
              </a:rPr>
              <a:t>. </a:t>
            </a:r>
          </a:p>
          <a:p>
            <a:pPr>
              <a:spcBef>
                <a:spcPts val="1200"/>
              </a:spcBef>
            </a:pPr>
            <a:r>
              <a:rPr lang="vi-VN" altLang="en-US">
                <a:latin typeface="Times New Roman" panose="02020603050405020304" pitchFamily="18" charset="0"/>
                <a:cs typeface="Times New Roman" panose="02020603050405020304" pitchFamily="18" charset="0"/>
              </a:rPr>
              <a:t>Do đó, đặt </a:t>
            </a:r>
            <a:r>
              <a:rPr lang="vi-VN" altLang="en-US" i="1">
                <a:latin typeface="Times New Roman" panose="02020603050405020304" pitchFamily="18" charset="0"/>
                <a:cs typeface="Times New Roman" panose="02020603050405020304" pitchFamily="18" charset="0"/>
              </a:rPr>
              <a:t>b</a:t>
            </a:r>
            <a:r>
              <a:rPr lang="vi-VN" altLang="en-US" baseline="-25000">
                <a:latin typeface="Times New Roman" panose="02020603050405020304" pitchFamily="18" charset="0"/>
                <a:cs typeface="Times New Roman" panose="02020603050405020304" pitchFamily="18" charset="0"/>
              </a:rPr>
              <a:t>5</a:t>
            </a:r>
            <a:r>
              <a:rPr lang="vi-VN" altLang="en-US" i="1">
                <a:latin typeface="Times New Roman" panose="02020603050405020304" pitchFamily="18" charset="0"/>
                <a:cs typeface="Times New Roman" panose="02020603050405020304" pitchFamily="18" charset="0"/>
              </a:rPr>
              <a:t> = </a:t>
            </a:r>
            <a:r>
              <a:rPr lang="vi-VN" altLang="en-US">
                <a:latin typeface="Times New Roman" panose="02020603050405020304" pitchFamily="18" charset="0"/>
                <a:cs typeface="Times New Roman" panose="02020603050405020304" pitchFamily="18" charset="0"/>
              </a:rPr>
              <a:t>1, và</a:t>
            </a:r>
            <a:r>
              <a:rPr lang="vi-VN" altLang="en-US" i="1">
                <a:latin typeface="Times New Roman" panose="02020603050405020304" pitchFamily="18" charset="0"/>
                <a:cs typeface="Times New Roman" panose="02020603050405020304" pitchFamily="18" charset="0"/>
              </a:rPr>
              <a:t> b</a:t>
            </a:r>
            <a:r>
              <a:rPr lang="vi-VN" altLang="en-US" i="1" baseline="-25000">
                <a:latin typeface="Times New Roman" panose="02020603050405020304" pitchFamily="18" charset="0"/>
                <a:cs typeface="Times New Roman" panose="02020603050405020304" pitchFamily="18" charset="0"/>
              </a:rPr>
              <a:t>i</a:t>
            </a:r>
            <a:r>
              <a:rPr lang="vi-VN" altLang="en-US" i="1">
                <a:latin typeface="Times New Roman" panose="02020603050405020304" pitchFamily="18" charset="0"/>
                <a:cs typeface="Times New Roman" panose="02020603050405020304" pitchFamily="18" charset="0"/>
              </a:rPr>
              <a:t> = </a:t>
            </a:r>
            <a:r>
              <a:rPr lang="vi-VN" altLang="en-US">
                <a:latin typeface="Times New Roman" panose="02020603050405020304" pitchFamily="18" charset="0"/>
                <a:cs typeface="Times New Roman" panose="02020603050405020304" pitchFamily="18" charset="0"/>
              </a:rPr>
              <a:t>0</a:t>
            </a:r>
            <a:r>
              <a:rPr lang="vi-VN" altLang="en-US" i="1">
                <a:latin typeface="Times New Roman" panose="02020603050405020304" pitchFamily="18" charset="0"/>
                <a:cs typeface="Times New Roman" panose="02020603050405020304" pitchFamily="18" charset="0"/>
              </a:rPr>
              <a:t>,  i = </a:t>
            </a:r>
            <a:r>
              <a:rPr lang="vi-VN" altLang="en-US">
                <a:latin typeface="Times New Roman" panose="02020603050405020304" pitchFamily="18" charset="0"/>
                <a:cs typeface="Times New Roman" panose="02020603050405020304" pitchFamily="18" charset="0"/>
              </a:rPr>
              <a:t>6, 7, 8, 9, 10, ta thu đươc xâu nhị phân kế tiếp là  1101100000.</a:t>
            </a:r>
            <a:endParaRPr lang="en-US" altLang="en-US">
              <a:latin typeface="Times New Roman" panose="02020603050405020304" pitchFamily="18" charset="0"/>
              <a:cs typeface="Times New Roman" panose="02020603050405020304" pitchFamily="18" charset="0"/>
            </a:endParaRPr>
          </a:p>
          <a:p>
            <a:pPr>
              <a:spcBef>
                <a:spcPts val="1200"/>
              </a:spcBef>
              <a:buNone/>
            </a:pPr>
            <a:endParaRPr lang="en-US" altLang="en-US">
              <a:latin typeface="Times New Roman" panose="02020603050405020304" pitchFamily="18" charset="0"/>
              <a:cs typeface="Times New Roman" panose="02020603050405020304" pitchFamily="18" charset="0"/>
            </a:endParaRPr>
          </a:p>
          <a:p>
            <a:pPr>
              <a:spcBef>
                <a:spcPts val="1200"/>
              </a:spcBef>
              <a:buNone/>
            </a:pPr>
            <a:r>
              <a:rPr lang="en-US" altLang="en-US">
                <a:latin typeface="Courier New" panose="02070309020205020404" pitchFamily="49" charset="0"/>
                <a:cs typeface="Courier New" panose="02070309020205020404" pitchFamily="49" charset="0"/>
              </a:rPr>
              <a:t>    </a:t>
            </a:r>
            <a:r>
              <a:rPr lang="vi-VN" altLang="en-US" b="1">
                <a:latin typeface="Courier New" panose="02070309020205020404" pitchFamily="49" charset="0"/>
                <a:cs typeface="Courier New" panose="02070309020205020404" pitchFamily="49" charset="0"/>
              </a:rPr>
              <a:t>1101011111</a:t>
            </a:r>
            <a:endParaRPr lang="en-US" altLang="en-US" b="1">
              <a:latin typeface="Courier New" panose="02070309020205020404" pitchFamily="49" charset="0"/>
              <a:cs typeface="Courier New" panose="02070309020205020404" pitchFamily="49" charset="0"/>
            </a:endParaRPr>
          </a:p>
          <a:p>
            <a:pPr>
              <a:spcBef>
                <a:spcPts val="1200"/>
              </a:spcBef>
              <a:buNone/>
            </a:pPr>
            <a:r>
              <a:rPr lang="en-US" altLang="en-US" b="1">
                <a:latin typeface="Courier New" panose="02070309020205020404" pitchFamily="49" charset="0"/>
                <a:cs typeface="Courier New" panose="02070309020205020404" pitchFamily="49" charset="0"/>
              </a:rPr>
              <a:t>		         1	</a:t>
            </a:r>
          </a:p>
          <a:p>
            <a:pPr>
              <a:spcBef>
                <a:spcPts val="1200"/>
              </a:spcBef>
              <a:buNone/>
            </a:pPr>
            <a:r>
              <a:rPr lang="en-US" altLang="en-US" b="1">
                <a:latin typeface="Courier New" panose="02070309020205020404" pitchFamily="49" charset="0"/>
                <a:cs typeface="Courier New" panose="02070309020205020404" pitchFamily="49" charset="0"/>
              </a:rPr>
              <a:t>    </a:t>
            </a:r>
            <a:r>
              <a:rPr lang="vi-VN" altLang="en-US" b="1">
                <a:solidFill>
                  <a:srgbClr val="C00000"/>
                </a:solidFill>
                <a:latin typeface="Courier New" panose="02070309020205020404" pitchFamily="49" charset="0"/>
                <a:cs typeface="Courier New" panose="02070309020205020404" pitchFamily="49" charset="0"/>
              </a:rPr>
              <a:t>1101100000</a:t>
            </a:r>
          </a:p>
        </p:txBody>
      </p:sp>
      <p:cxnSp>
        <p:nvCxnSpPr>
          <p:cNvPr id="60420" name="Straight Connector 5"/>
          <p:cNvCxnSpPr>
            <a:cxnSpLocks noChangeShapeType="1"/>
          </p:cNvCxnSpPr>
          <p:nvPr/>
        </p:nvCxnSpPr>
        <p:spPr bwMode="auto">
          <a:xfrm>
            <a:off x="1693410" y="5373236"/>
            <a:ext cx="2508250" cy="15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177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solidFill>
                  <a:srgbClr val="C00000"/>
                </a:solidFill>
              </a:rPr>
              <a:t>Thuật toán sinh xâu kế tiếp</a:t>
            </a:r>
          </a:p>
        </p:txBody>
      </p:sp>
      <p:sp>
        <p:nvSpPr>
          <p:cNvPr id="61443" name="Rectangle 3"/>
          <p:cNvSpPr>
            <a:spLocks noGrp="1" noChangeArrowheads="1"/>
          </p:cNvSpPr>
          <p:nvPr>
            <p:ph type="body" idx="1"/>
          </p:nvPr>
        </p:nvSpPr>
        <p:spPr/>
        <p:txBody>
          <a:bodyPr>
            <a:normAutofit fontScale="92500" lnSpcReduction="10000"/>
          </a:bodyPr>
          <a:lstStyle/>
          <a:p>
            <a:pPr eaLnBrk="1" hangingPunct="1">
              <a:lnSpc>
                <a:spcPct val="80000"/>
              </a:lnSpc>
              <a:buFont typeface="Wingdings" panose="05000000000000000000" pitchFamily="2" charset="2"/>
              <a:buNone/>
            </a:pPr>
            <a:r>
              <a:rPr lang="en-US" altLang="en-US" sz="2400" b="1" i="1">
                <a:solidFill>
                  <a:srgbClr val="6600CC"/>
                </a:solidFill>
                <a:latin typeface="Times New Roman" panose="02020603050405020304" pitchFamily="18" charset="0"/>
                <a:cs typeface="Times New Roman" panose="02020603050405020304" pitchFamily="18" charset="0"/>
              </a:rPr>
              <a:t>procedure </a:t>
            </a:r>
            <a:r>
              <a:rPr lang="en-US" altLang="en-US" sz="2400" i="1">
                <a:solidFill>
                  <a:srgbClr val="6600CC"/>
                </a:solidFill>
                <a:latin typeface="Times New Roman" panose="02020603050405020304" pitchFamily="18" charset="0"/>
                <a:cs typeface="Times New Roman" panose="02020603050405020304" pitchFamily="18" charset="0"/>
              </a:rPr>
              <a:t> Next_Bit_String;</a:t>
            </a:r>
          </a:p>
          <a:p>
            <a:pPr eaLnBrk="1" hangingPunct="1">
              <a:lnSpc>
                <a:spcPct val="80000"/>
              </a:lnSpc>
              <a:buFont typeface="Wingdings" panose="05000000000000000000" pitchFamily="2" charset="2"/>
              <a:buNone/>
            </a:pPr>
            <a:r>
              <a:rPr lang="en-US" altLang="en-US" sz="2400">
                <a:solidFill>
                  <a:srgbClr val="6600CC"/>
                </a:solidFill>
                <a:latin typeface="Times New Roman" panose="02020603050405020304" pitchFamily="18" charset="0"/>
                <a:cs typeface="Times New Roman" panose="02020603050405020304" pitchFamily="18" charset="0"/>
              </a:rPr>
              <a:t>(* </a:t>
            </a:r>
            <a:r>
              <a:rPr lang="en-US" altLang="en-US" sz="2400" i="1">
                <a:solidFill>
                  <a:srgbClr val="6600CC"/>
                </a:solidFill>
                <a:latin typeface="Times New Roman" panose="02020603050405020304" pitchFamily="18" charset="0"/>
                <a:cs typeface="Times New Roman" panose="02020603050405020304" pitchFamily="18" charset="0"/>
              </a:rPr>
              <a:t>   Sinh xâu nhị phân kế tiếp theo thứ tự từ điển của</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xâu đang có   b</a:t>
            </a:r>
            <a:r>
              <a:rPr lang="en-US" altLang="en-US" sz="2400" baseline="-25000">
                <a:solidFill>
                  <a:srgbClr val="6600CC"/>
                </a:solidFill>
                <a:latin typeface="Times New Roman" panose="02020603050405020304" pitchFamily="18" charset="0"/>
                <a:cs typeface="Times New Roman" panose="02020603050405020304" pitchFamily="18" charset="0"/>
              </a:rPr>
              <a:t>1</a:t>
            </a:r>
            <a:r>
              <a:rPr lang="en-US" altLang="en-US" sz="2400" i="1">
                <a:solidFill>
                  <a:srgbClr val="6600CC"/>
                </a:solidFill>
                <a:latin typeface="Times New Roman" panose="02020603050405020304" pitchFamily="18" charset="0"/>
                <a:cs typeface="Times New Roman" panose="02020603050405020304" pitchFamily="18" charset="0"/>
              </a:rPr>
              <a:t> b</a:t>
            </a:r>
            <a:r>
              <a:rPr lang="en-US" altLang="en-US" sz="2400" baseline="-25000">
                <a:solidFill>
                  <a:srgbClr val="6600CC"/>
                </a:solidFill>
                <a:latin typeface="Times New Roman" panose="02020603050405020304" pitchFamily="18" charset="0"/>
                <a:cs typeface="Times New Roman" panose="02020603050405020304" pitchFamily="18" charset="0"/>
              </a:rPr>
              <a:t>2</a:t>
            </a:r>
            <a:r>
              <a:rPr lang="en-US" altLang="en-US" sz="2400" i="1">
                <a:solidFill>
                  <a:srgbClr val="6600CC"/>
                </a:solidFill>
                <a:latin typeface="Times New Roman" panose="02020603050405020304" pitchFamily="18" charset="0"/>
                <a:cs typeface="Times New Roman" panose="02020603050405020304" pitchFamily="18" charset="0"/>
              </a:rPr>
              <a:t> ... b</a:t>
            </a:r>
            <a:r>
              <a:rPr lang="en-US" altLang="en-US" sz="2400" i="1" baseline="-25000">
                <a:solidFill>
                  <a:srgbClr val="6600CC"/>
                </a:solidFill>
                <a:latin typeface="Times New Roman" panose="02020603050405020304" pitchFamily="18" charset="0"/>
                <a:cs typeface="Times New Roman" panose="02020603050405020304" pitchFamily="18" charset="0"/>
              </a:rPr>
              <a:t>n</a:t>
            </a:r>
            <a:r>
              <a:rPr lang="en-US" altLang="en-US" sz="2400" i="1">
                <a:solidFill>
                  <a:srgbClr val="6600CC"/>
                </a:solidFill>
                <a:latin typeface="Times New Roman" panose="02020603050405020304" pitchFamily="18" charset="0"/>
                <a:cs typeface="Times New Roman" panose="02020603050405020304" pitchFamily="18" charset="0"/>
              </a:rPr>
              <a:t> </a:t>
            </a:r>
            <a:r>
              <a:rPr lang="en-US" altLang="en-US" sz="2400">
                <a:solidFill>
                  <a:srgbClr val="66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a:solidFill>
                  <a:srgbClr val="6600CC"/>
                </a:solidFill>
                <a:latin typeface="Times New Roman" panose="02020603050405020304" pitchFamily="18" charset="0"/>
                <a:cs typeface="Times New Roman" panose="02020603050405020304" pitchFamily="18" charset="0"/>
              </a:rPr>
              <a:t> 1 1 ... 1</a:t>
            </a:r>
            <a:r>
              <a:rPr lang="en-US" altLang="en-US" sz="2400" i="1">
                <a:solidFill>
                  <a:srgbClr val="6600CC"/>
                </a:solidFill>
                <a:latin typeface="Times New Roman" panose="02020603050405020304" pitchFamily="18" charset="0"/>
                <a:cs typeface="Times New Roman" panose="02020603050405020304" pitchFamily="18" charset="0"/>
              </a:rPr>
              <a:t> 		</a:t>
            </a:r>
            <a:r>
              <a:rPr lang="en-US" altLang="en-US" sz="2400">
                <a:solidFill>
                  <a:srgbClr val="6600CC"/>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en-US" sz="2400" b="1" i="1">
                <a:solidFill>
                  <a:srgbClr val="6600CC"/>
                </a:solidFill>
                <a:latin typeface="Times New Roman" panose="02020603050405020304" pitchFamily="18" charset="0"/>
                <a:cs typeface="Times New Roman" panose="02020603050405020304" pitchFamily="18" charset="0"/>
              </a:rPr>
              <a:t>begin</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i:=n;</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a:t>
            </a:r>
            <a:r>
              <a:rPr lang="en-US" altLang="en-US" sz="2400" b="1" i="1">
                <a:solidFill>
                  <a:srgbClr val="6600CC"/>
                </a:solidFill>
                <a:latin typeface="Times New Roman" panose="02020603050405020304" pitchFamily="18" charset="0"/>
                <a:cs typeface="Times New Roman" panose="02020603050405020304" pitchFamily="18" charset="0"/>
              </a:rPr>
              <a:t>while</a:t>
            </a:r>
            <a:r>
              <a:rPr lang="en-US" altLang="en-US" sz="2400" i="1">
                <a:solidFill>
                  <a:srgbClr val="6600CC"/>
                </a:solidFill>
                <a:latin typeface="Times New Roman" panose="02020603050405020304" pitchFamily="18" charset="0"/>
                <a:cs typeface="Times New Roman" panose="02020603050405020304" pitchFamily="18" charset="0"/>
              </a:rPr>
              <a:t>  b</a:t>
            </a:r>
            <a:r>
              <a:rPr lang="en-US" altLang="en-US" sz="2400" i="1" baseline="-25000">
                <a:solidFill>
                  <a:srgbClr val="6600CC"/>
                </a:solidFill>
                <a:latin typeface="Times New Roman" panose="02020603050405020304" pitchFamily="18" charset="0"/>
                <a:cs typeface="Times New Roman" panose="02020603050405020304" pitchFamily="18" charset="0"/>
              </a:rPr>
              <a:t>i</a:t>
            </a:r>
            <a:r>
              <a:rPr lang="en-US" altLang="en-US" sz="2400" i="1">
                <a:solidFill>
                  <a:srgbClr val="6600CC"/>
                </a:solidFill>
                <a:latin typeface="Times New Roman" panose="02020603050405020304" pitchFamily="18" charset="0"/>
                <a:cs typeface="Times New Roman" panose="02020603050405020304" pitchFamily="18" charset="0"/>
              </a:rPr>
              <a:t> = </a:t>
            </a:r>
            <a:r>
              <a:rPr lang="en-US" altLang="en-US" sz="2400">
                <a:solidFill>
                  <a:srgbClr val="6600CC"/>
                </a:solidFill>
                <a:latin typeface="Times New Roman" panose="02020603050405020304" pitchFamily="18" charset="0"/>
                <a:cs typeface="Times New Roman" panose="02020603050405020304" pitchFamily="18" charset="0"/>
              </a:rPr>
              <a:t>1</a:t>
            </a:r>
            <a:r>
              <a:rPr lang="en-US" altLang="en-US" sz="2400" i="1">
                <a:solidFill>
                  <a:srgbClr val="6600CC"/>
                </a:solidFill>
                <a:latin typeface="Times New Roman" panose="02020603050405020304" pitchFamily="18" charset="0"/>
                <a:cs typeface="Times New Roman" panose="02020603050405020304" pitchFamily="18" charset="0"/>
              </a:rPr>
              <a:t> </a:t>
            </a:r>
            <a:r>
              <a:rPr lang="en-US" altLang="en-US" sz="2400" b="1" i="1">
                <a:solidFill>
                  <a:srgbClr val="6600CC"/>
                </a:solidFill>
                <a:latin typeface="Times New Roman" panose="02020603050405020304" pitchFamily="18" charset="0"/>
                <a:cs typeface="Times New Roman" panose="02020603050405020304" pitchFamily="18" charset="0"/>
              </a:rPr>
              <a:t>do</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a:t>
            </a:r>
            <a:r>
              <a:rPr lang="en-US" altLang="en-US" sz="2400" b="1" i="1">
                <a:solidFill>
                  <a:srgbClr val="6600CC"/>
                </a:solidFill>
                <a:latin typeface="Times New Roman" panose="02020603050405020304" pitchFamily="18" charset="0"/>
                <a:cs typeface="Times New Roman" panose="02020603050405020304" pitchFamily="18" charset="0"/>
              </a:rPr>
              <a:t>begin</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b</a:t>
            </a:r>
            <a:r>
              <a:rPr lang="en-US" altLang="en-US" sz="2400" i="1" baseline="-25000">
                <a:solidFill>
                  <a:srgbClr val="6600CC"/>
                </a:solidFill>
                <a:latin typeface="Times New Roman" panose="02020603050405020304" pitchFamily="18" charset="0"/>
                <a:cs typeface="Times New Roman" panose="02020603050405020304" pitchFamily="18" charset="0"/>
              </a:rPr>
              <a:t>i</a:t>
            </a:r>
            <a:r>
              <a:rPr lang="en-US" altLang="en-US" sz="2400" i="1">
                <a:solidFill>
                  <a:srgbClr val="6600CC"/>
                </a:solidFill>
                <a:latin typeface="Times New Roman" panose="02020603050405020304" pitchFamily="18" charset="0"/>
                <a:cs typeface="Times New Roman" panose="02020603050405020304" pitchFamily="18" charset="0"/>
              </a:rPr>
              <a:t> = 0;</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i</a:t>
            </a:r>
            <a:r>
              <a:rPr lang="en-US" altLang="en-US" sz="2400">
                <a:solidFill>
                  <a:srgbClr val="6600CC"/>
                </a:solidFill>
                <a:latin typeface="Times New Roman" panose="02020603050405020304" pitchFamily="18" charset="0"/>
                <a:cs typeface="Times New Roman" panose="02020603050405020304" pitchFamily="18" charset="0"/>
              </a:rPr>
              <a:t>:=</a:t>
            </a:r>
            <a:r>
              <a:rPr lang="en-US" altLang="en-US" sz="2400" i="1">
                <a:solidFill>
                  <a:srgbClr val="6600CC"/>
                </a:solidFill>
                <a:latin typeface="Times New Roman" panose="02020603050405020304" pitchFamily="18" charset="0"/>
                <a:cs typeface="Times New Roman" panose="02020603050405020304" pitchFamily="18" charset="0"/>
              </a:rPr>
              <a:t>i-</a:t>
            </a:r>
            <a:r>
              <a:rPr lang="en-US" altLang="en-US" sz="2400">
                <a:solidFill>
                  <a:srgbClr val="6600CC"/>
                </a:solidFill>
                <a:latin typeface="Times New Roman" panose="02020603050405020304" pitchFamily="18" charset="0"/>
                <a:cs typeface="Times New Roman" panose="02020603050405020304" pitchFamily="18" charset="0"/>
              </a:rPr>
              <a:t>1</a:t>
            </a:r>
            <a:r>
              <a:rPr lang="en-US" altLang="en-US" sz="2400" i="1">
                <a:solidFill>
                  <a:srgbClr val="6600CC"/>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a:t>
            </a:r>
            <a:r>
              <a:rPr lang="en-US" altLang="en-US" sz="2400" b="1" i="1">
                <a:solidFill>
                  <a:srgbClr val="6600CC"/>
                </a:solidFill>
                <a:latin typeface="Times New Roman" panose="02020603050405020304" pitchFamily="18" charset="0"/>
                <a:cs typeface="Times New Roman" panose="02020603050405020304" pitchFamily="18" charset="0"/>
              </a:rPr>
              <a:t>end;</a:t>
            </a:r>
          </a:p>
          <a:p>
            <a:pPr eaLnBrk="1" hangingPunct="1">
              <a:lnSpc>
                <a:spcPct val="80000"/>
              </a:lnSpc>
              <a:buFont typeface="Wingdings" panose="05000000000000000000" pitchFamily="2" charset="2"/>
              <a:buNone/>
            </a:pPr>
            <a:r>
              <a:rPr lang="en-US" altLang="en-US" sz="2400" i="1">
                <a:solidFill>
                  <a:srgbClr val="6600CC"/>
                </a:solidFill>
                <a:latin typeface="Times New Roman" panose="02020603050405020304" pitchFamily="18" charset="0"/>
                <a:cs typeface="Times New Roman" panose="02020603050405020304" pitchFamily="18" charset="0"/>
              </a:rPr>
              <a:t>   	b</a:t>
            </a:r>
            <a:r>
              <a:rPr lang="en-US" altLang="en-US" sz="2400" i="1" baseline="-25000">
                <a:solidFill>
                  <a:srgbClr val="6600CC"/>
                </a:solidFill>
                <a:latin typeface="Times New Roman" panose="02020603050405020304" pitchFamily="18" charset="0"/>
                <a:cs typeface="Times New Roman" panose="02020603050405020304" pitchFamily="18" charset="0"/>
              </a:rPr>
              <a:t>i</a:t>
            </a:r>
            <a:r>
              <a:rPr lang="en-US" altLang="en-US" sz="2400" i="1">
                <a:solidFill>
                  <a:srgbClr val="6600CC"/>
                </a:solidFill>
                <a:latin typeface="Times New Roman" panose="02020603050405020304" pitchFamily="18" charset="0"/>
                <a:cs typeface="Times New Roman" panose="02020603050405020304" pitchFamily="18" charset="0"/>
              </a:rPr>
              <a:t> </a:t>
            </a:r>
            <a:r>
              <a:rPr lang="en-US" altLang="en-US" sz="2400">
                <a:solidFill>
                  <a:srgbClr val="6600CC"/>
                </a:solidFill>
                <a:latin typeface="Times New Roman" panose="02020603050405020304" pitchFamily="18" charset="0"/>
                <a:cs typeface="Times New Roman" panose="02020603050405020304" pitchFamily="18" charset="0"/>
              </a:rPr>
              <a:t>:= 1</a:t>
            </a:r>
            <a:r>
              <a:rPr lang="en-US" altLang="en-US" sz="2400" i="1">
                <a:solidFill>
                  <a:srgbClr val="6600CC"/>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en-US" sz="2400" b="1" i="1">
                <a:solidFill>
                  <a:srgbClr val="6600CC"/>
                </a:solidFill>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2488958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81200" y="2895600"/>
            <a:ext cx="8229600" cy="1143000"/>
          </a:xfrm>
        </p:spPr>
        <p:txBody>
          <a:bodyPr>
            <a:normAutofit fontScale="90000"/>
          </a:bodyPr>
          <a:lstStyle/>
          <a:p>
            <a:pPr eaLnBrk="1" hangingPunct="1"/>
            <a:r>
              <a:rPr lang="en-US" altLang="en-US" sz="4800">
                <a:solidFill>
                  <a:srgbClr val="C00000"/>
                </a:solidFill>
                <a:latin typeface="Times New Roman" panose="02020603050405020304" pitchFamily="18" charset="0"/>
                <a:cs typeface="Times New Roman" panose="02020603050405020304" pitchFamily="18" charset="0"/>
              </a:rPr>
              <a:t>Sinh các tập con</a:t>
            </a:r>
            <a:r>
              <a:rPr lang="en-US" altLang="en-US" sz="4800" i="1">
                <a:solidFill>
                  <a:srgbClr val="C00000"/>
                </a:solidFill>
                <a:latin typeface="Times New Roman" panose="02020603050405020304" pitchFamily="18" charset="0"/>
                <a:cs typeface="Times New Roman" panose="02020603050405020304" pitchFamily="18" charset="0"/>
              </a:rPr>
              <a:t> m </a:t>
            </a:r>
            <a:r>
              <a:rPr lang="en-US" altLang="en-US" sz="4800">
                <a:solidFill>
                  <a:srgbClr val="C00000"/>
                </a:solidFill>
                <a:latin typeface="Times New Roman" panose="02020603050405020304" pitchFamily="18" charset="0"/>
                <a:cs typeface="Times New Roman" panose="02020603050405020304" pitchFamily="18" charset="0"/>
              </a:rPr>
              <a:t>phần tử </a:t>
            </a:r>
            <a:br>
              <a:rPr lang="en-US" altLang="en-US" sz="4800">
                <a:solidFill>
                  <a:srgbClr val="C00000"/>
                </a:solidFill>
                <a:latin typeface="Times New Roman" panose="02020603050405020304" pitchFamily="18" charset="0"/>
                <a:cs typeface="Times New Roman" panose="02020603050405020304" pitchFamily="18" charset="0"/>
              </a:rPr>
            </a:br>
            <a:r>
              <a:rPr lang="en-US" altLang="en-US" sz="4800">
                <a:solidFill>
                  <a:srgbClr val="C00000"/>
                </a:solidFill>
                <a:latin typeface="Times New Roman" panose="02020603050405020304" pitchFamily="18" charset="0"/>
                <a:cs typeface="Times New Roman" panose="02020603050405020304" pitchFamily="18" charset="0"/>
              </a:rPr>
              <a:t>của tập</a:t>
            </a:r>
            <a:r>
              <a:rPr lang="en-US" altLang="en-US" sz="4800" i="1">
                <a:solidFill>
                  <a:srgbClr val="C00000"/>
                </a:solidFill>
                <a:latin typeface="Times New Roman" panose="02020603050405020304" pitchFamily="18" charset="0"/>
                <a:cs typeface="Times New Roman" panose="02020603050405020304" pitchFamily="18" charset="0"/>
              </a:rPr>
              <a:t> n </a:t>
            </a:r>
            <a:r>
              <a:rPr lang="en-US" altLang="en-US" sz="4800">
                <a:solidFill>
                  <a:srgbClr val="C00000"/>
                </a:solidFill>
                <a:latin typeface="Times New Roman" panose="02020603050405020304" pitchFamily="18" charset="0"/>
                <a:cs typeface="Times New Roman" panose="02020603050405020304" pitchFamily="18" charset="0"/>
              </a:rPr>
              <a:t>phần tử </a:t>
            </a:r>
          </a:p>
        </p:txBody>
      </p:sp>
    </p:spTree>
    <p:extLst>
      <p:ext uri="{BB962C8B-B14F-4D97-AF65-F5344CB8AC3E}">
        <p14:creationId xmlns:p14="http://schemas.microsoft.com/office/powerpoint/2010/main" val="2114474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019301" y="381000"/>
            <a:ext cx="8278813" cy="990600"/>
          </a:xfrm>
        </p:spPr>
        <p:txBody>
          <a:bodyPr>
            <a:normAutofit/>
          </a:bodyPr>
          <a:lstStyle/>
          <a:p>
            <a:pPr eaLnBrk="1" hangingPunct="1"/>
            <a:r>
              <a:rPr lang="en-US" altLang="en-US" sz="3200" b="1" i="1">
                <a:solidFill>
                  <a:srgbClr val="FF0000"/>
                </a:solidFill>
              </a:rPr>
              <a:t>Sinh các tập con m phần tử của tập n phần tử </a:t>
            </a:r>
            <a:endParaRPr lang="en-US" altLang="en-US" sz="3200" b="1">
              <a:solidFill>
                <a:srgbClr val="FF0000"/>
              </a:solidFill>
              <a:latin typeface=".VnArial" panose="020B7200000000000000" pitchFamily="34" charset="0"/>
            </a:endParaRPr>
          </a:p>
        </p:txBody>
      </p:sp>
      <p:sp>
        <p:nvSpPr>
          <p:cNvPr id="63491" name="Rectangle 3"/>
          <p:cNvSpPr>
            <a:spLocks noGrp="1" noChangeArrowheads="1"/>
          </p:cNvSpPr>
          <p:nvPr>
            <p:ph type="body" idx="1"/>
          </p:nvPr>
        </p:nvSpPr>
        <p:spPr/>
        <p:txBody>
          <a:bodyPr/>
          <a:lstStyle/>
          <a:p>
            <a:r>
              <a:rPr lang="vi-VN" altLang="en-US" smtClean="0"/>
              <a:t>Bài toán đặt ra là: Cho </a:t>
            </a:r>
            <a:r>
              <a:rPr lang="vi-VN" altLang="en-US" i="1" smtClean="0"/>
              <a:t>X = {1, 2, ... , n}. Hãy liệt kê các tập con m phần tử của X. </a:t>
            </a:r>
          </a:p>
          <a:p>
            <a:r>
              <a:rPr lang="en-US" altLang="en-US" smtClean="0"/>
              <a:t>Mỗi tập con </a:t>
            </a:r>
            <a:r>
              <a:rPr lang="en-US" altLang="en-US" i="1" smtClean="0"/>
              <a:t>m phần tử của X có thể biểu diễn bởi bộ có thứ tự gồm m thành phần </a:t>
            </a:r>
          </a:p>
          <a:p>
            <a:pPr eaLnBrk="1" hangingPunct="1">
              <a:buFont typeface="Wingdings" panose="05000000000000000000" pitchFamily="2" charset="2"/>
              <a:buNone/>
            </a:pPr>
            <a:r>
              <a:rPr lang="en-US" altLang="en-US" smtClean="0">
                <a:latin typeface=".VnTime" panose="020B7200000000000000" pitchFamily="34" charset="0"/>
              </a:rPr>
              <a:t>			</a:t>
            </a:r>
            <a:r>
              <a:rPr lang="en-US" altLang="en-US" i="1" smtClean="0">
                <a:latin typeface=".VnTime" panose="020B7200000000000000" pitchFamily="34" charset="0"/>
              </a:rPr>
              <a:t>a =</a:t>
            </a:r>
            <a:r>
              <a:rPr lang="en-US" altLang="en-US" smtClean="0">
                <a:latin typeface=".VnTime" panose="020B7200000000000000" pitchFamily="34" charset="0"/>
              </a:rPr>
              <a:t> (</a:t>
            </a:r>
            <a:r>
              <a:rPr lang="en-US" altLang="en-US" i="1" smtClean="0">
                <a:latin typeface=".VnTime" panose="020B7200000000000000" pitchFamily="34" charset="0"/>
              </a:rPr>
              <a:t>a</a:t>
            </a:r>
            <a:r>
              <a:rPr lang="en-US" altLang="en-US" baseline="-25000" smtClean="0">
                <a:latin typeface=".VnTime" panose="020B7200000000000000" pitchFamily="34" charset="0"/>
              </a:rPr>
              <a:t>1</a:t>
            </a:r>
            <a:r>
              <a:rPr lang="en-US" altLang="en-US" i="1" smtClean="0">
                <a:latin typeface=".VnTime" panose="020B7200000000000000" pitchFamily="34" charset="0"/>
              </a:rPr>
              <a:t>, a</a:t>
            </a:r>
            <a:r>
              <a:rPr lang="en-US" altLang="en-US" baseline="-25000" smtClean="0">
                <a:latin typeface=".VnTime" panose="020B7200000000000000" pitchFamily="34" charset="0"/>
              </a:rPr>
              <a:t>2</a:t>
            </a:r>
            <a:r>
              <a:rPr lang="en-US" altLang="en-US" i="1" smtClean="0">
                <a:latin typeface=".VnTime" panose="020B7200000000000000" pitchFamily="34" charset="0"/>
              </a:rPr>
              <a:t>, ... , a</a:t>
            </a:r>
            <a:r>
              <a:rPr lang="en-US" altLang="en-US" i="1" baseline="-25000" smtClean="0">
                <a:latin typeface=".VnTime" panose="020B7200000000000000" pitchFamily="34" charset="0"/>
              </a:rPr>
              <a:t>m</a:t>
            </a:r>
            <a:r>
              <a:rPr lang="en-US" altLang="en-US" smtClean="0">
                <a:latin typeface=".VnTime" panose="020B7200000000000000" pitchFamily="34" charset="0"/>
              </a:rPr>
              <a:t>)</a:t>
            </a:r>
            <a:r>
              <a:rPr lang="en-US" altLang="en-US" i="1" smtClean="0">
                <a:latin typeface=".VnTime" panose="020B7200000000000000" pitchFamily="34" charset="0"/>
              </a:rPr>
              <a:t> </a:t>
            </a:r>
            <a:endParaRPr lang="en-US" altLang="en-US" smtClean="0">
              <a:latin typeface=".VnTime" panose="020B7200000000000000" pitchFamily="34" charset="0"/>
            </a:endParaRPr>
          </a:p>
          <a:p>
            <a:pPr eaLnBrk="1" hangingPunct="1">
              <a:buFont typeface="Wingdings" panose="05000000000000000000" pitchFamily="2" charset="2"/>
              <a:buNone/>
            </a:pPr>
            <a:r>
              <a:rPr lang="en-US" altLang="en-US" smtClean="0"/>
              <a:t> thoả mãn</a:t>
            </a:r>
            <a:r>
              <a:rPr lang="en-US" altLang="en-US" i="1" smtClean="0"/>
              <a:t>  </a:t>
            </a:r>
            <a:r>
              <a:rPr lang="en-US" altLang="en-US" i="1" smtClean="0">
                <a:latin typeface=".VnTime" panose="020B7200000000000000" pitchFamily="34" charset="0"/>
              </a:rPr>
              <a:t> 			</a:t>
            </a:r>
          </a:p>
          <a:p>
            <a:pPr eaLnBrk="1" hangingPunct="1">
              <a:buFont typeface="Wingdings" panose="05000000000000000000" pitchFamily="2" charset="2"/>
              <a:buNone/>
            </a:pPr>
            <a:r>
              <a:rPr lang="en-US" altLang="en-US" smtClean="0">
                <a:latin typeface=".VnTime" panose="020B7200000000000000" pitchFamily="34" charset="0"/>
              </a:rPr>
              <a:t>1 </a:t>
            </a:r>
            <a:r>
              <a:rPr lang="en-US" altLang="en-US" smtClean="0">
                <a:latin typeface=".VnTime" panose="020B7200000000000000" pitchFamily="34" charset="0"/>
                <a:sym typeface="Symbol" panose="05050102010706020507" pitchFamily="18" charset="2"/>
              </a:rPr>
              <a:t></a:t>
            </a:r>
            <a:r>
              <a:rPr lang="en-US" altLang="en-US" i="1" smtClean="0">
                <a:latin typeface=".VnTime" panose="020B7200000000000000" pitchFamily="34" charset="0"/>
              </a:rPr>
              <a:t> a</a:t>
            </a:r>
            <a:r>
              <a:rPr lang="en-US" altLang="en-US" baseline="-25000" smtClean="0">
                <a:latin typeface=".VnTime" panose="020B7200000000000000" pitchFamily="34" charset="0"/>
              </a:rPr>
              <a:t>1</a:t>
            </a:r>
            <a:r>
              <a:rPr lang="en-US" altLang="en-US" i="1" smtClean="0">
                <a:latin typeface=".VnTime" panose="020B7200000000000000" pitchFamily="34" charset="0"/>
              </a:rPr>
              <a:t> &lt; a</a:t>
            </a:r>
            <a:r>
              <a:rPr lang="en-US" altLang="en-US" baseline="-25000" smtClean="0">
                <a:latin typeface=".VnTime" panose="020B7200000000000000" pitchFamily="34" charset="0"/>
              </a:rPr>
              <a:t>2</a:t>
            </a:r>
            <a:r>
              <a:rPr lang="en-US" altLang="en-US" i="1" smtClean="0">
                <a:latin typeface=".VnTime" panose="020B7200000000000000" pitchFamily="34" charset="0"/>
              </a:rPr>
              <a:t> &lt; ... &lt; a</a:t>
            </a:r>
            <a:r>
              <a:rPr lang="en-US" altLang="en-US" i="1" baseline="-25000" smtClean="0">
                <a:latin typeface=".VnTime" panose="020B7200000000000000" pitchFamily="34" charset="0"/>
              </a:rPr>
              <a:t>m</a:t>
            </a:r>
            <a:r>
              <a:rPr lang="en-US" altLang="en-US" i="1" smtClean="0">
                <a:latin typeface=".VnTime" panose="020B7200000000000000" pitchFamily="34" charset="0"/>
              </a:rPr>
              <a:t> </a:t>
            </a:r>
            <a:r>
              <a:rPr lang="en-US" altLang="en-US" smtClean="0">
                <a:latin typeface=".VnTime" panose="020B7200000000000000" pitchFamily="34" charset="0"/>
                <a:sym typeface="Symbol" panose="05050102010706020507" pitchFamily="18" charset="2"/>
              </a:rPr>
              <a:t></a:t>
            </a:r>
            <a:r>
              <a:rPr lang="en-US" altLang="en-US" i="1" smtClean="0">
                <a:latin typeface=".VnTime" panose="020B7200000000000000" pitchFamily="34" charset="0"/>
              </a:rPr>
              <a:t> n.</a:t>
            </a:r>
            <a:r>
              <a:rPr lang="en-US" altLang="en-US" smtClean="0">
                <a:latin typeface=".VnTime" panose="020B7200000000000000" pitchFamily="34" charset="0"/>
              </a:rPr>
              <a:t> </a:t>
            </a:r>
          </a:p>
        </p:txBody>
      </p:sp>
    </p:spTree>
    <p:extLst>
      <p:ext uri="{BB962C8B-B14F-4D97-AF65-F5344CB8AC3E}">
        <p14:creationId xmlns:p14="http://schemas.microsoft.com/office/powerpoint/2010/main" val="74716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Thứ tự từ điển</a:t>
            </a:r>
          </a:p>
        </p:txBody>
      </p:sp>
      <p:sp>
        <p:nvSpPr>
          <p:cNvPr id="64515" name="Rectangle 3"/>
          <p:cNvSpPr>
            <a:spLocks noGrp="1" noChangeArrowheads="1"/>
          </p:cNvSpPr>
          <p:nvPr>
            <p:ph type="body" idx="1"/>
          </p:nvPr>
        </p:nvSpPr>
        <p:spPr/>
        <p:txBody>
          <a:bodyPr>
            <a:normAutofit/>
          </a:bodyPr>
          <a:lstStyle/>
          <a:p>
            <a:r>
              <a:rPr lang="vi-VN" altLang="en-US" sz="3200" smtClean="0"/>
              <a:t>Ta nói tập con </a:t>
            </a:r>
            <a:r>
              <a:rPr lang="vi-VN" altLang="en-US" sz="3200" i="1" smtClean="0"/>
              <a:t>a = (a</a:t>
            </a:r>
            <a:r>
              <a:rPr lang="vi-VN" altLang="en-US" sz="3200" i="1" baseline="-25000" smtClean="0"/>
              <a:t>1</a:t>
            </a:r>
            <a:r>
              <a:rPr lang="vi-VN" altLang="en-US" sz="3200" i="1" smtClean="0"/>
              <a:t>, a</a:t>
            </a:r>
            <a:r>
              <a:rPr lang="vi-VN" altLang="en-US" sz="3200" i="1" baseline="-25000" smtClean="0"/>
              <a:t>2</a:t>
            </a:r>
            <a:r>
              <a:rPr lang="vi-VN" altLang="en-US" sz="3200" i="1" smtClean="0"/>
              <a:t>,..., a</a:t>
            </a:r>
            <a:r>
              <a:rPr lang="vi-VN" altLang="en-US" sz="3200" i="1" baseline="-25000" smtClean="0"/>
              <a:t>m</a:t>
            </a:r>
            <a:r>
              <a:rPr lang="vi-VN" altLang="en-US" sz="3200" i="1" smtClean="0"/>
              <a:t>) đi trước tập con  a' = (a'</a:t>
            </a:r>
            <a:r>
              <a:rPr lang="vi-VN" altLang="en-US" sz="3200" i="1" baseline="-25000" smtClean="0"/>
              <a:t>1</a:t>
            </a:r>
            <a:r>
              <a:rPr lang="vi-VN" altLang="en-US" sz="3200" i="1" smtClean="0"/>
              <a:t>, a'</a:t>
            </a:r>
            <a:r>
              <a:rPr lang="vi-VN" altLang="en-US" sz="3200" i="1" baseline="-25000" smtClean="0"/>
              <a:t>2</a:t>
            </a:r>
            <a:r>
              <a:rPr lang="vi-VN" altLang="en-US" sz="3200" i="1" smtClean="0"/>
              <a:t>, ... , a'</a:t>
            </a:r>
            <a:r>
              <a:rPr lang="vi-VN" altLang="en-US" sz="3200" i="1" baseline="-25000" smtClean="0"/>
              <a:t>m</a:t>
            </a:r>
            <a:r>
              <a:rPr lang="vi-VN" altLang="en-US" sz="3200" i="1" smtClean="0"/>
              <a:t>) trong thứ tự từ điển và ký hiệu là a </a:t>
            </a:r>
            <a:r>
              <a:rPr lang="vi-VN" altLang="en-US" sz="3200" i="1" smtClean="0">
                <a:sym typeface="MT Extra" panose="05050102010205020202" pitchFamily="18" charset="2"/>
              </a:rPr>
              <a:t>  a', nếu t</a:t>
            </a:r>
            <a:r>
              <a:rPr lang="en-US" altLang="en-US" sz="3200" i="1" smtClean="0">
                <a:sym typeface="MT Extra" panose="05050102010205020202" pitchFamily="18" charset="2"/>
              </a:rPr>
              <a:t>ì</a:t>
            </a:r>
            <a:r>
              <a:rPr lang="vi-VN" altLang="en-US" sz="3200" i="1" smtClean="0">
                <a:sym typeface="MT Extra" panose="05050102010205020202" pitchFamily="18" charset="2"/>
              </a:rPr>
              <a:t>m được chỉ số k (1 </a:t>
            </a:r>
            <a:r>
              <a:rPr lang="vi-VN" altLang="en-US" sz="3200" i="1" smtClean="0">
                <a:sym typeface="Symbol" panose="05050102010706020507" pitchFamily="18" charset="2"/>
              </a:rPr>
              <a:t> k  m) sao cho</a:t>
            </a:r>
          </a:p>
          <a:p>
            <a:pPr eaLnBrk="1" hangingPunct="1">
              <a:buFont typeface="Wingdings" panose="05000000000000000000" pitchFamily="2" charset="2"/>
              <a:buNone/>
            </a:pPr>
            <a:r>
              <a:rPr lang="en-US" altLang="en-US" sz="3200" i="1" smtClean="0">
                <a:latin typeface=".VnTime" panose="020B7200000000000000" pitchFamily="34" charset="0"/>
              </a:rPr>
              <a:t>        a</a:t>
            </a:r>
            <a:r>
              <a:rPr lang="en-US" altLang="en-US" sz="3200" baseline="-25000" smtClean="0">
                <a:latin typeface=".VnTime" panose="020B7200000000000000" pitchFamily="34" charset="0"/>
              </a:rPr>
              <a:t>1</a:t>
            </a:r>
            <a:r>
              <a:rPr lang="en-US" altLang="en-US" sz="3200" i="1" smtClean="0">
                <a:latin typeface=".VnTime" panose="020B7200000000000000" pitchFamily="34" charset="0"/>
              </a:rPr>
              <a:t> = a'</a:t>
            </a:r>
            <a:r>
              <a:rPr lang="en-US" altLang="en-US" sz="3200" baseline="-25000" smtClean="0">
                <a:latin typeface=".VnTime" panose="020B7200000000000000" pitchFamily="34" charset="0"/>
              </a:rPr>
              <a:t>1</a:t>
            </a:r>
            <a:r>
              <a:rPr lang="en-US" altLang="en-US" sz="3200" i="1" smtClean="0">
                <a:latin typeface=".VnTime" panose="020B7200000000000000" pitchFamily="34" charset="0"/>
              </a:rPr>
              <a:t> , a</a:t>
            </a:r>
            <a:r>
              <a:rPr lang="en-US" altLang="en-US" sz="3200" baseline="-25000" smtClean="0">
                <a:latin typeface=".VnTime" panose="020B7200000000000000" pitchFamily="34" charset="0"/>
              </a:rPr>
              <a:t>2</a:t>
            </a:r>
            <a:r>
              <a:rPr lang="en-US" altLang="en-US" sz="3200" i="1" smtClean="0">
                <a:latin typeface=".VnTime" panose="020B7200000000000000" pitchFamily="34" charset="0"/>
              </a:rPr>
              <a:t> = a'</a:t>
            </a:r>
            <a:r>
              <a:rPr lang="en-US" altLang="en-US" sz="3200" baseline="-25000" smtClean="0">
                <a:latin typeface=".VnTime" panose="020B7200000000000000" pitchFamily="34" charset="0"/>
              </a:rPr>
              <a:t>2</a:t>
            </a:r>
            <a:r>
              <a:rPr lang="en-US" altLang="en-US" sz="3200" i="1" smtClean="0">
                <a:latin typeface=".VnTime" panose="020B7200000000000000" pitchFamily="34" charset="0"/>
              </a:rPr>
              <a:t>, . . . , a</a:t>
            </a:r>
            <a:r>
              <a:rPr lang="en-US" altLang="en-US" sz="3200" i="1" baseline="-25000" smtClean="0">
                <a:latin typeface=".VnTime" panose="020B7200000000000000" pitchFamily="34" charset="0"/>
              </a:rPr>
              <a:t>k</a:t>
            </a:r>
            <a:r>
              <a:rPr lang="en-US" altLang="en-US" sz="3200" baseline="-25000" smtClean="0">
                <a:latin typeface=".VnTime" panose="020B7200000000000000" pitchFamily="34" charset="0"/>
              </a:rPr>
              <a:t>-1</a:t>
            </a:r>
            <a:r>
              <a:rPr lang="en-US" altLang="en-US" sz="3200" i="1" smtClean="0">
                <a:latin typeface=".VnTime" panose="020B7200000000000000" pitchFamily="34" charset="0"/>
              </a:rPr>
              <a:t> = a'</a:t>
            </a:r>
            <a:r>
              <a:rPr lang="en-US" altLang="en-US" sz="3200" i="1" baseline="-25000" smtClean="0">
                <a:latin typeface=".VnTime" panose="020B7200000000000000" pitchFamily="34" charset="0"/>
              </a:rPr>
              <a:t>k</a:t>
            </a:r>
            <a:r>
              <a:rPr lang="en-US" altLang="en-US" sz="3200" baseline="-25000" smtClean="0">
                <a:latin typeface=".VnTime" panose="020B7200000000000000" pitchFamily="34" charset="0"/>
              </a:rPr>
              <a:t>-1</a:t>
            </a:r>
            <a:r>
              <a:rPr lang="en-US" altLang="en-US" sz="3200" i="1" smtClean="0">
                <a:latin typeface=".VnTime" panose="020B7200000000000000" pitchFamily="34" charset="0"/>
              </a:rPr>
              <a:t>,  </a:t>
            </a:r>
          </a:p>
          <a:p>
            <a:pPr eaLnBrk="1" hangingPunct="1">
              <a:buFont typeface="Wingdings" panose="05000000000000000000" pitchFamily="2" charset="2"/>
              <a:buNone/>
            </a:pPr>
            <a:r>
              <a:rPr lang="en-US" altLang="en-US" sz="3200" i="1" smtClean="0">
                <a:solidFill>
                  <a:srgbClr val="C00000"/>
                </a:solidFill>
                <a:latin typeface=".VnTime" panose="020B7200000000000000" pitchFamily="34" charset="0"/>
              </a:rPr>
              <a:t>        </a:t>
            </a:r>
            <a:r>
              <a:rPr lang="en-US" altLang="en-US" sz="3600" b="1" i="1" smtClean="0">
                <a:solidFill>
                  <a:srgbClr val="C00000"/>
                </a:solidFill>
                <a:latin typeface=".VnTime" panose="020B7200000000000000" pitchFamily="34" charset="0"/>
              </a:rPr>
              <a:t>a</a:t>
            </a:r>
            <a:r>
              <a:rPr lang="en-US" altLang="en-US" sz="3600" b="1" i="1" baseline="-25000" smtClean="0">
                <a:solidFill>
                  <a:srgbClr val="C00000"/>
                </a:solidFill>
                <a:latin typeface=".VnTime" panose="020B7200000000000000" pitchFamily="34" charset="0"/>
              </a:rPr>
              <a:t>k</a:t>
            </a:r>
            <a:r>
              <a:rPr lang="en-US" altLang="en-US" sz="3600" b="1" i="1" smtClean="0">
                <a:solidFill>
                  <a:srgbClr val="C00000"/>
                </a:solidFill>
                <a:latin typeface=".VnTime" panose="020B7200000000000000" pitchFamily="34" charset="0"/>
              </a:rPr>
              <a:t> &lt; a'</a:t>
            </a:r>
            <a:r>
              <a:rPr lang="en-US" altLang="en-US" sz="3600" b="1" i="1" baseline="-25000" smtClean="0">
                <a:solidFill>
                  <a:srgbClr val="C00000"/>
                </a:solidFill>
                <a:latin typeface=".VnTime" panose="020B7200000000000000" pitchFamily="34" charset="0"/>
              </a:rPr>
              <a:t>k</a:t>
            </a:r>
            <a:r>
              <a:rPr lang="en-US" altLang="en-US" sz="3600" b="1" i="1" smtClean="0">
                <a:solidFill>
                  <a:srgbClr val="C00000"/>
                </a:solidFill>
                <a:latin typeface=".VnTime" panose="020B7200000000000000" pitchFamily="34" charset="0"/>
              </a:rPr>
              <a:t> .</a:t>
            </a:r>
          </a:p>
        </p:txBody>
      </p:sp>
    </p:spTree>
    <p:extLst>
      <p:ext uri="{BB962C8B-B14F-4D97-AF65-F5344CB8AC3E}">
        <p14:creationId xmlns:p14="http://schemas.microsoft.com/office/powerpoint/2010/main" val="42126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Ví dụ</a:t>
            </a:r>
          </a:p>
        </p:txBody>
      </p:sp>
      <p:sp>
        <p:nvSpPr>
          <p:cNvPr id="65539" name="Rectangle 3"/>
          <p:cNvSpPr>
            <a:spLocks noGrp="1" noChangeArrowheads="1"/>
          </p:cNvSpPr>
          <p:nvPr>
            <p:ph type="body" idx="1"/>
          </p:nvPr>
        </p:nvSpPr>
        <p:spPr/>
        <p:txBody>
          <a:bodyPr>
            <a:normAutofit fontScale="92500"/>
          </a:bodyPr>
          <a:lstStyle/>
          <a:p>
            <a:r>
              <a:rPr lang="vi-VN" altLang="en-US" sz="2400">
                <a:latin typeface="Times New Roman" panose="02020603050405020304" pitchFamily="18" charset="0"/>
                <a:cs typeface="Times New Roman" panose="02020603050405020304" pitchFamily="18" charset="0"/>
              </a:rPr>
              <a:t>Các tập con 3 phần tử của </a:t>
            </a:r>
            <a:r>
              <a:rPr lang="vi-VN" altLang="en-US" sz="2400" i="1">
                <a:latin typeface="Times New Roman" panose="02020603050405020304" pitchFamily="18" charset="0"/>
                <a:cs typeface="Times New Roman" panose="02020603050405020304" pitchFamily="18" charset="0"/>
              </a:rPr>
              <a:t>X</a:t>
            </a:r>
            <a:r>
              <a:rPr lang="vi-VN" altLang="en-US" sz="2400">
                <a:latin typeface="Times New Roman" panose="02020603050405020304" pitchFamily="18" charset="0"/>
                <a:cs typeface="Times New Roman" panose="02020603050405020304" pitchFamily="18" charset="0"/>
              </a:rPr>
              <a:t> = {1, 2, 3, 4, 5} được liệt kê theo thứ tự từ điển như sau</a:t>
            </a:r>
            <a:endParaRPr lang="en-US" altLang="en-US" sz="2400">
              <a:latin typeface="Times New Roman" panose="02020603050405020304" pitchFamily="18" charset="0"/>
              <a:cs typeface="Times New Roman" panose="02020603050405020304" pitchFamily="18" charset="0"/>
            </a:endParaRPr>
          </a:p>
          <a:p>
            <a:pPr>
              <a:spcBef>
                <a:spcPts val="1200"/>
              </a:spcBef>
              <a:buNone/>
            </a:pPr>
            <a:r>
              <a:rPr lang="en-US" altLang="en-US" sz="2000"/>
              <a:t>		1	2	3</a:t>
            </a:r>
          </a:p>
          <a:p>
            <a:pPr eaLnBrk="1" hangingPunct="1">
              <a:buFont typeface="Wingdings" panose="05000000000000000000" pitchFamily="2" charset="2"/>
              <a:buNone/>
            </a:pPr>
            <a:r>
              <a:rPr lang="en-US" altLang="en-US" sz="2000"/>
              <a:t>		1   	2   	4</a:t>
            </a:r>
          </a:p>
          <a:p>
            <a:pPr eaLnBrk="1" hangingPunct="1">
              <a:buFont typeface="Wingdings" panose="05000000000000000000" pitchFamily="2" charset="2"/>
              <a:buNone/>
            </a:pPr>
            <a:r>
              <a:rPr lang="en-US" altLang="en-US" sz="2000"/>
              <a:t>		1   	2   	5</a:t>
            </a:r>
          </a:p>
          <a:p>
            <a:pPr eaLnBrk="1" hangingPunct="1">
              <a:buFont typeface="Wingdings" panose="05000000000000000000" pitchFamily="2" charset="2"/>
              <a:buNone/>
            </a:pPr>
            <a:r>
              <a:rPr lang="en-US" altLang="en-US" sz="2000"/>
              <a:t>		1   	3	4</a:t>
            </a:r>
          </a:p>
          <a:p>
            <a:pPr eaLnBrk="1" hangingPunct="1">
              <a:buFont typeface="Wingdings" panose="05000000000000000000" pitchFamily="2" charset="2"/>
              <a:buNone/>
            </a:pPr>
            <a:r>
              <a:rPr lang="en-US" altLang="en-US" sz="2000"/>
              <a:t>		1	3	5</a:t>
            </a:r>
          </a:p>
          <a:p>
            <a:pPr eaLnBrk="1" hangingPunct="1">
              <a:buFont typeface="Wingdings" panose="05000000000000000000" pitchFamily="2" charset="2"/>
              <a:buNone/>
            </a:pPr>
            <a:r>
              <a:rPr lang="en-US" altLang="en-US" sz="2000"/>
              <a:t>		1	4	5</a:t>
            </a:r>
          </a:p>
          <a:p>
            <a:pPr eaLnBrk="1" hangingPunct="1">
              <a:buFont typeface="Wingdings" panose="05000000000000000000" pitchFamily="2" charset="2"/>
              <a:buNone/>
            </a:pPr>
            <a:r>
              <a:rPr lang="en-US" altLang="en-US" sz="2000"/>
              <a:t>		2	3	4</a:t>
            </a:r>
          </a:p>
          <a:p>
            <a:pPr eaLnBrk="1" hangingPunct="1">
              <a:buFont typeface="Wingdings" panose="05000000000000000000" pitchFamily="2" charset="2"/>
              <a:buNone/>
            </a:pPr>
            <a:r>
              <a:rPr lang="en-US" altLang="en-US" sz="2000"/>
              <a:t>		2	3	5</a:t>
            </a:r>
          </a:p>
          <a:p>
            <a:pPr eaLnBrk="1" hangingPunct="1">
              <a:buFont typeface="Wingdings" panose="05000000000000000000" pitchFamily="2" charset="2"/>
              <a:buNone/>
            </a:pPr>
            <a:r>
              <a:rPr lang="en-US" altLang="en-US" sz="2000"/>
              <a:t>		2	4	5</a:t>
            </a:r>
          </a:p>
          <a:p>
            <a:pPr eaLnBrk="1" hangingPunct="1">
              <a:buFont typeface="Wingdings" panose="05000000000000000000" pitchFamily="2" charset="2"/>
              <a:buNone/>
            </a:pPr>
            <a:r>
              <a:rPr lang="en-US" altLang="en-US" sz="2000"/>
              <a:t>		3	4	5</a:t>
            </a:r>
          </a:p>
        </p:txBody>
      </p:sp>
    </p:spTree>
    <p:extLst>
      <p:ext uri="{BB962C8B-B14F-4D97-AF65-F5344CB8AC3E}">
        <p14:creationId xmlns:p14="http://schemas.microsoft.com/office/powerpoint/2010/main" val="4219935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smtClean="0"/>
              <a:t>Thuật toán sinh kế tiếp</a:t>
            </a:r>
          </a:p>
        </p:txBody>
      </p:sp>
      <p:sp>
        <p:nvSpPr>
          <p:cNvPr id="66563" name="Rectangle 3"/>
          <p:cNvSpPr>
            <a:spLocks noGrp="1" noChangeArrowheads="1"/>
          </p:cNvSpPr>
          <p:nvPr>
            <p:ph type="body" idx="1"/>
          </p:nvPr>
        </p:nvSpPr>
        <p:spPr/>
        <p:txBody>
          <a:bodyPr/>
          <a:lstStyle/>
          <a:p>
            <a:pPr algn="just"/>
            <a:r>
              <a:rPr lang="vi-VN" altLang="en-US" sz="2400">
                <a:latin typeface="Times New Roman" panose="02020603050405020304" pitchFamily="18" charset="0"/>
                <a:cs typeface="Times New Roman" panose="02020603050405020304" pitchFamily="18" charset="0"/>
              </a:rPr>
              <a:t>Tập con đầu tiên là    </a:t>
            </a:r>
            <a:r>
              <a:rPr lang="en-US" altLang="en-US" sz="2400">
                <a:solidFill>
                  <a:srgbClr val="FFFF00"/>
                </a:solidFill>
                <a:latin typeface="Times New Roman" panose="02020603050405020304" pitchFamily="18" charset="0"/>
                <a:cs typeface="Times New Roman" panose="02020603050405020304" pitchFamily="18" charset="0"/>
              </a:rPr>
              <a:t> </a:t>
            </a:r>
            <a:r>
              <a:rPr lang="vi-VN" altLang="en-US" sz="2400">
                <a:solidFill>
                  <a:srgbClr val="6600CC"/>
                </a:solidFill>
                <a:latin typeface="Times New Roman" panose="02020603050405020304" pitchFamily="18" charset="0"/>
                <a:cs typeface="Times New Roman" panose="02020603050405020304" pitchFamily="18" charset="0"/>
              </a:rPr>
              <a:t>(1,          2</a:t>
            </a:r>
            <a:r>
              <a:rPr lang="vi-VN" altLang="en-US" sz="2400" i="1">
                <a:solidFill>
                  <a:srgbClr val="6600CC"/>
                </a:solidFill>
                <a:latin typeface="Times New Roman" panose="02020603050405020304" pitchFamily="18" charset="0"/>
                <a:cs typeface="Times New Roman" panose="02020603050405020304" pitchFamily="18" charset="0"/>
              </a:rPr>
              <a:t>,        ... , m</a:t>
            </a:r>
            <a:r>
              <a:rPr lang="vi-VN" altLang="en-US" sz="2400">
                <a:solidFill>
                  <a:srgbClr val="6600CC"/>
                </a:solidFill>
                <a:latin typeface="Times New Roman" panose="02020603050405020304" pitchFamily="18" charset="0"/>
                <a:cs typeface="Times New Roman" panose="02020603050405020304" pitchFamily="18" charset="0"/>
              </a:rPr>
              <a:t>)</a:t>
            </a:r>
            <a:r>
              <a:rPr lang="vi-VN" altLang="en-US" sz="2400" i="1">
                <a:solidFill>
                  <a:srgbClr val="6600CC"/>
                </a:solidFill>
                <a:latin typeface="Times New Roman" panose="02020603050405020304" pitchFamily="18" charset="0"/>
                <a:cs typeface="Times New Roman" panose="02020603050405020304" pitchFamily="18" charset="0"/>
              </a:rPr>
              <a:t> </a:t>
            </a:r>
          </a:p>
          <a:p>
            <a:pPr algn="just"/>
            <a:r>
              <a:rPr lang="pt-BR" altLang="en-US" sz="2400">
                <a:latin typeface="Times New Roman" panose="02020603050405020304" pitchFamily="18" charset="0"/>
                <a:cs typeface="Times New Roman" panose="02020603050405020304" pitchFamily="18" charset="0"/>
              </a:rPr>
              <a:t>Tập con cuối cùng là  </a:t>
            </a:r>
            <a:r>
              <a:rPr lang="pt-BR" altLang="en-US" sz="2400">
                <a:solidFill>
                  <a:srgbClr val="FF0000"/>
                </a:solidFill>
                <a:latin typeface="Times New Roman" panose="02020603050405020304" pitchFamily="18" charset="0"/>
                <a:cs typeface="Times New Roman" panose="02020603050405020304" pitchFamily="18" charset="0"/>
              </a:rPr>
              <a:t>(</a:t>
            </a:r>
            <a:r>
              <a:rPr lang="pt-BR" altLang="en-US" sz="2400" i="1">
                <a:solidFill>
                  <a:srgbClr val="FF0000"/>
                </a:solidFill>
                <a:latin typeface="Times New Roman" panose="02020603050405020304" pitchFamily="18" charset="0"/>
                <a:cs typeface="Times New Roman" panose="02020603050405020304" pitchFamily="18" charset="0"/>
              </a:rPr>
              <a:t>n-m+</a:t>
            </a:r>
            <a:r>
              <a:rPr lang="pt-BR" altLang="en-US" sz="2400">
                <a:solidFill>
                  <a:srgbClr val="FF0000"/>
                </a:solidFill>
                <a:latin typeface="Times New Roman" panose="02020603050405020304" pitchFamily="18" charset="0"/>
                <a:cs typeface="Times New Roman" panose="02020603050405020304" pitchFamily="18" charset="0"/>
              </a:rPr>
              <a:t>1</a:t>
            </a:r>
            <a:r>
              <a:rPr lang="pt-BR" altLang="en-US" sz="2400" i="1">
                <a:solidFill>
                  <a:srgbClr val="FF0000"/>
                </a:solidFill>
                <a:latin typeface="Times New Roman" panose="02020603050405020304" pitchFamily="18" charset="0"/>
                <a:cs typeface="Times New Roman" panose="02020603050405020304" pitchFamily="18" charset="0"/>
              </a:rPr>
              <a:t>, n-m+</a:t>
            </a:r>
            <a:r>
              <a:rPr lang="pt-BR" altLang="en-US" sz="2400">
                <a:solidFill>
                  <a:srgbClr val="FF0000"/>
                </a:solidFill>
                <a:latin typeface="Times New Roman" panose="02020603050405020304" pitchFamily="18" charset="0"/>
                <a:cs typeface="Times New Roman" panose="02020603050405020304" pitchFamily="18" charset="0"/>
              </a:rPr>
              <a:t>2</a:t>
            </a:r>
            <a:r>
              <a:rPr lang="pt-BR" altLang="en-US" sz="2400" i="1">
                <a:solidFill>
                  <a:srgbClr val="FF0000"/>
                </a:solidFill>
                <a:latin typeface="Times New Roman" panose="02020603050405020304" pitchFamily="18" charset="0"/>
                <a:cs typeface="Times New Roman" panose="02020603050405020304" pitchFamily="18" charset="0"/>
              </a:rPr>
              <a:t>, ..., n</a:t>
            </a:r>
            <a:r>
              <a:rPr lang="pt-BR" altLang="en-US" sz="2400">
                <a:solidFill>
                  <a:srgbClr val="FF0000"/>
                </a:solidFill>
                <a:latin typeface="Times New Roman" panose="02020603050405020304" pitchFamily="18" charset="0"/>
                <a:cs typeface="Times New Roman" panose="02020603050405020304" pitchFamily="18" charset="0"/>
              </a:rPr>
              <a:t>)</a:t>
            </a:r>
            <a:r>
              <a:rPr lang="pt-BR" altLang="en-US" sz="2400" i="1">
                <a:solidFill>
                  <a:srgbClr val="FF0000"/>
                </a:solidFill>
                <a:latin typeface="Times New Roman" panose="02020603050405020304" pitchFamily="18" charset="0"/>
                <a:cs typeface="Times New Roman" panose="02020603050405020304" pitchFamily="18" charset="0"/>
              </a:rPr>
              <a:t>.</a:t>
            </a:r>
            <a:r>
              <a:rPr lang="pt-BR" altLang="en-US" sz="2400" i="1">
                <a:latin typeface="Times New Roman" panose="02020603050405020304" pitchFamily="18" charset="0"/>
                <a:cs typeface="Times New Roman" panose="02020603050405020304" pitchFamily="18" charset="0"/>
              </a:rPr>
              <a:t> </a:t>
            </a:r>
          </a:p>
          <a:p>
            <a:pPr algn="just"/>
            <a:endParaRPr lang="en-US" altLang="en-US" sz="2400">
              <a:latin typeface="Times New Roman" panose="02020603050405020304" pitchFamily="18" charset="0"/>
              <a:cs typeface="Times New Roman" panose="02020603050405020304" pitchFamily="18" charset="0"/>
            </a:endParaRPr>
          </a:p>
          <a:p>
            <a:pPr algn="just"/>
            <a:r>
              <a:rPr lang="vi-VN" altLang="en-US" sz="2400">
                <a:latin typeface="Times New Roman" panose="02020603050405020304" pitchFamily="18" charset="0"/>
                <a:cs typeface="Times New Roman" panose="02020603050405020304" pitchFamily="18" charset="0"/>
              </a:rPr>
              <a:t>Giả sử </a:t>
            </a:r>
            <a:r>
              <a:rPr lang="vi-VN" altLang="en-US" sz="2400" i="1">
                <a:latin typeface="Times New Roman" panose="02020603050405020304" pitchFamily="18" charset="0"/>
                <a:cs typeface="Times New Roman" panose="02020603050405020304" pitchFamily="18" charset="0"/>
              </a:rPr>
              <a:t>a=</a:t>
            </a:r>
            <a:r>
              <a:rPr lang="vi-VN" altLang="en-US" sz="2400">
                <a:latin typeface="Times New Roman" panose="02020603050405020304" pitchFamily="18" charset="0"/>
                <a:cs typeface="Times New Roman" panose="02020603050405020304" pitchFamily="18" charset="0"/>
              </a:rPr>
              <a:t>(</a:t>
            </a:r>
            <a:r>
              <a:rPr lang="vi-VN" altLang="en-US" sz="2400" i="1">
                <a:latin typeface="Times New Roman" panose="02020603050405020304" pitchFamily="18" charset="0"/>
                <a:cs typeface="Times New Roman" panose="02020603050405020304" pitchFamily="18" charset="0"/>
              </a:rPr>
              <a:t>a</a:t>
            </a:r>
            <a:r>
              <a:rPr lang="vi-VN" altLang="en-US" sz="2400" baseline="-25000">
                <a:latin typeface="Times New Roman" panose="02020603050405020304" pitchFamily="18" charset="0"/>
                <a:cs typeface="Times New Roman" panose="02020603050405020304" pitchFamily="18" charset="0"/>
              </a:rPr>
              <a:t>1</a:t>
            </a:r>
            <a:r>
              <a:rPr lang="vi-VN" altLang="en-US" sz="2400" i="1">
                <a:latin typeface="Times New Roman" panose="02020603050405020304" pitchFamily="18" charset="0"/>
                <a:cs typeface="Times New Roman" panose="02020603050405020304" pitchFamily="18" charset="0"/>
              </a:rPr>
              <a:t>, a</a:t>
            </a:r>
            <a:r>
              <a:rPr lang="vi-VN" altLang="en-US" sz="2400" baseline="-25000">
                <a:latin typeface="Times New Roman" panose="02020603050405020304" pitchFamily="18" charset="0"/>
                <a:cs typeface="Times New Roman" panose="02020603050405020304" pitchFamily="18" charset="0"/>
              </a:rPr>
              <a:t>2</a:t>
            </a:r>
            <a:r>
              <a:rPr lang="vi-VN" altLang="en-US" sz="2400">
                <a:latin typeface="Times New Roman" panose="02020603050405020304" pitchFamily="18" charset="0"/>
                <a:cs typeface="Times New Roman" panose="02020603050405020304" pitchFamily="18" charset="0"/>
              </a:rPr>
              <a:t>,</a:t>
            </a:r>
            <a:r>
              <a:rPr lang="vi-VN" altLang="en-US" sz="2400" i="1">
                <a:latin typeface="Times New Roman" panose="02020603050405020304" pitchFamily="18" charset="0"/>
                <a:cs typeface="Times New Roman" panose="02020603050405020304" pitchFamily="18" charset="0"/>
              </a:rPr>
              <a:t> ... , a</a:t>
            </a:r>
            <a:r>
              <a:rPr lang="vi-VN" altLang="en-US" sz="2400" i="1" baseline="-25000">
                <a:latin typeface="Times New Roman" panose="02020603050405020304" pitchFamily="18" charset="0"/>
                <a:cs typeface="Times New Roman" panose="02020603050405020304" pitchFamily="18" charset="0"/>
              </a:rPr>
              <a:t>m</a:t>
            </a:r>
            <a:r>
              <a:rPr lang="vi-VN" altLang="en-US" sz="2400">
                <a:latin typeface="Times New Roman" panose="02020603050405020304" pitchFamily="18" charset="0"/>
                <a:cs typeface="Times New Roman" panose="02020603050405020304" pitchFamily="18" charset="0"/>
              </a:rPr>
              <a:t>) là tập con đang có chưa phải cuối cùng, khi đó tập con kế tiếp trong thứ tự từ điển có thể xây dựng bằng cách thực hiện các quy tắc biến đổi sau đối với tập đang có</a:t>
            </a:r>
            <a:r>
              <a:rPr lang="vi-VN" altLang="en-US" sz="2400" i="1">
                <a:latin typeface="Times New Roman" panose="02020603050405020304" pitchFamily="18" charset="0"/>
                <a:cs typeface="Times New Roman" panose="02020603050405020304" pitchFamily="18" charset="0"/>
              </a:rPr>
              <a:t>:</a:t>
            </a:r>
          </a:p>
          <a:p>
            <a:pPr lvl="1" algn="just"/>
            <a:r>
              <a:rPr lang="en-US" altLang="en-US">
                <a:latin typeface="Times New Roman" panose="02020603050405020304" pitchFamily="18" charset="0"/>
                <a:cs typeface="Times New Roman" panose="02020603050405020304" pitchFamily="18" charset="0"/>
              </a:rPr>
              <a:t>Tìm từ bên phải dãy </a:t>
            </a:r>
            <a:r>
              <a:rPr lang="en-US" altLang="en-US" i="1">
                <a:latin typeface="Times New Roman" panose="02020603050405020304" pitchFamily="18" charset="0"/>
                <a:cs typeface="Times New Roman" panose="02020603050405020304" pitchFamily="18" charset="0"/>
              </a:rPr>
              <a:t>a</a:t>
            </a:r>
            <a:r>
              <a:rPr lang="en-US" altLang="en-US" baseline="-25000">
                <a:latin typeface="Times New Roman" panose="02020603050405020304" pitchFamily="18" charset="0"/>
                <a:cs typeface="Times New Roman" panose="02020603050405020304" pitchFamily="18" charset="0"/>
              </a:rPr>
              <a:t>1</a:t>
            </a:r>
            <a:r>
              <a:rPr lang="en-US" altLang="en-US" i="1">
                <a:latin typeface="Times New Roman" panose="02020603050405020304" pitchFamily="18" charset="0"/>
                <a:cs typeface="Times New Roman" panose="02020603050405020304" pitchFamily="18" charset="0"/>
              </a:rPr>
              <a:t>, a</a:t>
            </a:r>
            <a:r>
              <a:rPr lang="en-US" altLang="en-US" baseline="-25000">
                <a:latin typeface="Times New Roman" panose="02020603050405020304" pitchFamily="18" charset="0"/>
                <a:cs typeface="Times New Roman" panose="02020603050405020304" pitchFamily="18" charset="0"/>
              </a:rPr>
              <a:t>2</a:t>
            </a:r>
            <a:r>
              <a:rPr lang="en-US" altLang="en-US" i="1">
                <a:latin typeface="Times New Roman" panose="02020603050405020304" pitchFamily="18" charset="0"/>
                <a:cs typeface="Times New Roman" panose="02020603050405020304" pitchFamily="18" charset="0"/>
              </a:rPr>
              <a:t>,..., a</a:t>
            </a:r>
            <a:r>
              <a:rPr lang="en-US" altLang="en-US" i="1" baseline="-25000">
                <a:latin typeface="Times New Roman" panose="02020603050405020304" pitchFamily="18" charset="0"/>
                <a:cs typeface="Times New Roman" panose="02020603050405020304" pitchFamily="18" charset="0"/>
              </a:rPr>
              <a:t>m</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 tử</a:t>
            </a:r>
            <a:r>
              <a:rPr lang="en-US" altLang="en-US" i="1">
                <a:latin typeface="Times New Roman" panose="02020603050405020304" pitchFamily="18" charset="0"/>
                <a:cs typeface="Times New Roman" panose="02020603050405020304" pitchFamily="18" charset="0"/>
              </a:rPr>
              <a:t>  a</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sym typeface="Symbol" panose="05050102010706020507" pitchFamily="18" charset="2"/>
              </a:rPr>
              <a:t> n-m+i,</a:t>
            </a:r>
          </a:p>
          <a:p>
            <a:pPr lvl="1" algn="just"/>
            <a:r>
              <a:rPr lang="it-IT" altLang="en-US">
                <a:latin typeface="Times New Roman" panose="02020603050405020304" pitchFamily="18" charset="0"/>
                <a:cs typeface="Times New Roman" panose="02020603050405020304" pitchFamily="18" charset="0"/>
              </a:rPr>
              <a:t>Thay </a:t>
            </a:r>
            <a:r>
              <a:rPr lang="it-IT" altLang="en-US" i="1">
                <a:latin typeface="Times New Roman" panose="02020603050405020304" pitchFamily="18" charset="0"/>
                <a:cs typeface="Times New Roman" panose="02020603050405020304" pitchFamily="18" charset="0"/>
              </a:rPr>
              <a:t>a</a:t>
            </a:r>
            <a:r>
              <a:rPr lang="it-IT" altLang="en-US" i="1" baseline="-25000">
                <a:latin typeface="Times New Roman" panose="02020603050405020304" pitchFamily="18" charset="0"/>
                <a:cs typeface="Times New Roman" panose="02020603050405020304" pitchFamily="18" charset="0"/>
              </a:rPr>
              <a:t>i</a:t>
            </a:r>
            <a:r>
              <a:rPr lang="it-IT" altLang="en-US" i="1">
                <a:latin typeface="Times New Roman" panose="02020603050405020304" pitchFamily="18" charset="0"/>
                <a:cs typeface="Times New Roman" panose="02020603050405020304" pitchFamily="18" charset="0"/>
              </a:rPr>
              <a:t>  </a:t>
            </a:r>
            <a:r>
              <a:rPr lang="it-IT" altLang="en-US">
                <a:latin typeface="Times New Roman" panose="02020603050405020304" pitchFamily="18" charset="0"/>
                <a:cs typeface="Times New Roman" panose="02020603050405020304" pitchFamily="18" charset="0"/>
              </a:rPr>
              <a:t>bởi </a:t>
            </a:r>
            <a:r>
              <a:rPr lang="it-IT" altLang="en-US" i="1">
                <a:latin typeface="Times New Roman" panose="02020603050405020304" pitchFamily="18" charset="0"/>
                <a:cs typeface="Times New Roman" panose="02020603050405020304" pitchFamily="18" charset="0"/>
              </a:rPr>
              <a:t>a</a:t>
            </a:r>
            <a:r>
              <a:rPr lang="it-IT" altLang="en-US" i="1" baseline="-25000">
                <a:latin typeface="Times New Roman" panose="02020603050405020304" pitchFamily="18" charset="0"/>
                <a:cs typeface="Times New Roman" panose="02020603050405020304" pitchFamily="18" charset="0"/>
              </a:rPr>
              <a:t>i</a:t>
            </a:r>
            <a:r>
              <a:rPr lang="it-IT" altLang="en-US" i="1">
                <a:latin typeface="Times New Roman" panose="02020603050405020304" pitchFamily="18" charset="0"/>
                <a:cs typeface="Times New Roman" panose="02020603050405020304" pitchFamily="18" charset="0"/>
              </a:rPr>
              <a:t> + </a:t>
            </a:r>
            <a:r>
              <a:rPr lang="it-IT" altLang="en-US">
                <a:latin typeface="Times New Roman" panose="02020603050405020304" pitchFamily="18" charset="0"/>
                <a:cs typeface="Times New Roman" panose="02020603050405020304" pitchFamily="18" charset="0"/>
              </a:rPr>
              <a:t>1</a:t>
            </a:r>
            <a:r>
              <a:rPr lang="it-IT" altLang="en-US" i="1">
                <a:latin typeface="Times New Roman" panose="02020603050405020304" pitchFamily="18" charset="0"/>
                <a:cs typeface="Times New Roman" panose="02020603050405020304" pitchFamily="18" charset="0"/>
              </a:rPr>
              <a:t>;</a:t>
            </a:r>
          </a:p>
          <a:p>
            <a:pPr lvl="1" algn="just"/>
            <a:r>
              <a:rPr lang="it-IT" altLang="en-US">
                <a:latin typeface="Times New Roman" panose="02020603050405020304" pitchFamily="18" charset="0"/>
                <a:cs typeface="Times New Roman" panose="02020603050405020304" pitchFamily="18" charset="0"/>
              </a:rPr>
              <a:t>Thay </a:t>
            </a:r>
            <a:r>
              <a:rPr lang="it-IT" altLang="en-US" i="1">
                <a:latin typeface="Times New Roman" panose="02020603050405020304" pitchFamily="18" charset="0"/>
                <a:cs typeface="Times New Roman" panose="02020603050405020304" pitchFamily="18" charset="0"/>
              </a:rPr>
              <a:t>a</a:t>
            </a:r>
            <a:r>
              <a:rPr lang="it-IT" altLang="en-US" i="1" baseline="-25000">
                <a:latin typeface="Times New Roman" panose="02020603050405020304" pitchFamily="18" charset="0"/>
                <a:cs typeface="Times New Roman" panose="02020603050405020304" pitchFamily="18" charset="0"/>
              </a:rPr>
              <a:t>j</a:t>
            </a:r>
            <a:r>
              <a:rPr lang="it-IT" altLang="en-US" i="1">
                <a:latin typeface="Times New Roman" panose="02020603050405020304" pitchFamily="18" charset="0"/>
                <a:cs typeface="Times New Roman" panose="02020603050405020304" pitchFamily="18" charset="0"/>
              </a:rPr>
              <a:t>  </a:t>
            </a:r>
            <a:r>
              <a:rPr lang="it-IT" altLang="en-US">
                <a:latin typeface="Times New Roman" panose="02020603050405020304" pitchFamily="18" charset="0"/>
                <a:cs typeface="Times New Roman" panose="02020603050405020304" pitchFamily="18" charset="0"/>
              </a:rPr>
              <a:t>bởi </a:t>
            </a:r>
            <a:r>
              <a:rPr lang="it-IT" altLang="en-US" i="1">
                <a:latin typeface="Times New Roman" panose="02020603050405020304" pitchFamily="18" charset="0"/>
                <a:cs typeface="Times New Roman" panose="02020603050405020304" pitchFamily="18" charset="0"/>
              </a:rPr>
              <a:t> a</a:t>
            </a:r>
            <a:r>
              <a:rPr lang="it-IT" altLang="en-US" i="1" baseline="-25000">
                <a:latin typeface="Times New Roman" panose="02020603050405020304" pitchFamily="18" charset="0"/>
                <a:cs typeface="Times New Roman" panose="02020603050405020304" pitchFamily="18" charset="0"/>
              </a:rPr>
              <a:t>i</a:t>
            </a:r>
            <a:r>
              <a:rPr lang="it-IT" altLang="en-US" i="1">
                <a:latin typeface="Times New Roman" panose="02020603050405020304" pitchFamily="18" charset="0"/>
                <a:cs typeface="Times New Roman" panose="02020603050405020304" pitchFamily="18" charset="0"/>
              </a:rPr>
              <a:t> + j - i, </a:t>
            </a:r>
            <a:r>
              <a:rPr lang="it-IT" altLang="en-US">
                <a:latin typeface="Times New Roman" panose="02020603050405020304" pitchFamily="18" charset="0"/>
                <a:cs typeface="Times New Roman" panose="02020603050405020304" pitchFamily="18" charset="0"/>
              </a:rPr>
              <a:t>với</a:t>
            </a:r>
            <a:r>
              <a:rPr lang="it-IT" altLang="en-US" i="1">
                <a:latin typeface="Times New Roman" panose="02020603050405020304" pitchFamily="18" charset="0"/>
                <a:cs typeface="Times New Roman" panose="02020603050405020304" pitchFamily="18" charset="0"/>
              </a:rPr>
              <a:t> j = i+</a:t>
            </a:r>
            <a:r>
              <a:rPr lang="it-IT" altLang="en-US">
                <a:latin typeface="Times New Roman" panose="02020603050405020304" pitchFamily="18" charset="0"/>
                <a:cs typeface="Times New Roman" panose="02020603050405020304" pitchFamily="18" charset="0"/>
              </a:rPr>
              <a:t>1</a:t>
            </a:r>
            <a:r>
              <a:rPr lang="it-IT" altLang="en-US" i="1">
                <a:latin typeface="Times New Roman" panose="02020603050405020304" pitchFamily="18" charset="0"/>
                <a:cs typeface="Times New Roman" panose="02020603050405020304" pitchFamily="18" charset="0"/>
              </a:rPr>
              <a:t>, i+</a:t>
            </a:r>
            <a:r>
              <a:rPr lang="it-IT" altLang="en-US">
                <a:latin typeface="Times New Roman" panose="02020603050405020304" pitchFamily="18" charset="0"/>
                <a:cs typeface="Times New Roman" panose="02020603050405020304" pitchFamily="18" charset="0"/>
              </a:rPr>
              <a:t>2</a:t>
            </a:r>
            <a:r>
              <a:rPr lang="it-IT" altLang="en-US" i="1">
                <a:latin typeface="Times New Roman" panose="02020603050405020304" pitchFamily="18" charset="0"/>
                <a:cs typeface="Times New Roman" panose="02020603050405020304" pitchFamily="18" charset="0"/>
              </a:rPr>
              <a:t>,..., m.</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12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3" end="3"/>
                                            </p:txEl>
                                          </p:spTgt>
                                        </p:tgtEl>
                                        <p:attrNameLst>
                                          <p:attrName>style.visibility</p:attrName>
                                        </p:attrNameLst>
                                      </p:cBhvr>
                                      <p:to>
                                        <p:strVal val="visible"/>
                                      </p:to>
                                    </p:set>
                                    <p:anim calcmode="lin" valueType="num">
                                      <p:cBhvr additive="base">
                                        <p:cTn id="7"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4" end="4"/>
                                            </p:txEl>
                                          </p:spTgt>
                                        </p:tgtEl>
                                        <p:attrNameLst>
                                          <p:attrName>style.visibility</p:attrName>
                                        </p:attrNameLst>
                                      </p:cBhvr>
                                      <p:to>
                                        <p:strVal val="visible"/>
                                      </p:to>
                                    </p:set>
                                    <p:anim calcmode="lin" valueType="num">
                                      <p:cBhvr additive="base">
                                        <p:cTn id="13"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5" end="5"/>
                                            </p:txEl>
                                          </p:spTgt>
                                        </p:tgtEl>
                                        <p:attrNameLst>
                                          <p:attrName>style.visibility</p:attrName>
                                        </p:attrNameLst>
                                      </p:cBhvr>
                                      <p:to>
                                        <p:strVal val="visible"/>
                                      </p:to>
                                    </p:set>
                                    <p:anim calcmode="lin" valueType="num">
                                      <p:cBhvr additive="base">
                                        <p:cTn id="19"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6" end="6"/>
                                            </p:txEl>
                                          </p:spTgt>
                                        </p:tgtEl>
                                        <p:attrNameLst>
                                          <p:attrName>style.visibility</p:attrName>
                                        </p:attrNameLst>
                                      </p:cBhvr>
                                      <p:to>
                                        <p:strVal val="visible"/>
                                      </p:to>
                                    </p:set>
                                    <p:anim calcmode="lin" valueType="num">
                                      <p:cBhvr additive="base">
                                        <p:cTn id="25"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4294967295"/>
          </p:nvPr>
        </p:nvSpPr>
        <p:spPr bwMode="auto">
          <a:xfrm>
            <a:off x="1597025" y="6424613"/>
            <a:ext cx="2057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5D849E2E-25B2-47E7-9B6F-00692457E20D}" type="slidenum">
              <a:rPr lang="en-US" altLang="en-US"/>
              <a:pPr eaLnBrk="1" hangingPunct="1"/>
              <a:t>19</a:t>
            </a:fld>
            <a:endParaRPr lang="en-US" altLang="en-US"/>
          </a:p>
        </p:txBody>
      </p:sp>
      <p:sp>
        <p:nvSpPr>
          <p:cNvPr id="67587" name="Rectangle 2"/>
          <p:cNvSpPr>
            <a:spLocks noGrp="1" noChangeArrowheads="1"/>
          </p:cNvSpPr>
          <p:nvPr>
            <p:ph type="title"/>
          </p:nvPr>
        </p:nvSpPr>
        <p:spPr/>
        <p:txBody>
          <a:bodyPr/>
          <a:lstStyle/>
          <a:p>
            <a:pPr eaLnBrk="1" hangingPunct="1"/>
            <a:r>
              <a:rPr lang="en-US" altLang="en-US" smtClean="0"/>
              <a:t>Ví dụ</a:t>
            </a:r>
          </a:p>
        </p:txBody>
      </p:sp>
      <p:sp>
        <p:nvSpPr>
          <p:cNvPr id="67588" name="Rectangle 3"/>
          <p:cNvSpPr>
            <a:spLocks noGrp="1" noChangeArrowheads="1"/>
          </p:cNvSpPr>
          <p:nvPr>
            <p:ph type="body" idx="1"/>
          </p:nvPr>
        </p:nvSpPr>
        <p:spPr/>
        <p:txBody>
          <a:bodyPr/>
          <a:lstStyle/>
          <a:p>
            <a:pPr algn="just"/>
            <a:r>
              <a:rPr lang="pt-BR" altLang="en-US" b="1" i="1" smtClean="0">
                <a:latin typeface="Times New Roman" panose="02020603050405020304" pitchFamily="18" charset="0"/>
                <a:cs typeface="Times New Roman" panose="02020603050405020304" pitchFamily="18" charset="0"/>
              </a:rPr>
              <a:t>Ví dụ:  n =</a:t>
            </a:r>
            <a:r>
              <a:rPr lang="pt-BR" altLang="en-US" b="1" smtClean="0">
                <a:latin typeface="Times New Roman" panose="02020603050405020304" pitchFamily="18" charset="0"/>
                <a:cs typeface="Times New Roman" panose="02020603050405020304" pitchFamily="18" charset="0"/>
              </a:rPr>
              <a:t> 6</a:t>
            </a:r>
            <a:r>
              <a:rPr lang="pt-BR" altLang="en-US" b="1" i="1" smtClean="0">
                <a:latin typeface="Times New Roman" panose="02020603050405020304" pitchFamily="18" charset="0"/>
                <a:cs typeface="Times New Roman" panose="02020603050405020304" pitchFamily="18" charset="0"/>
              </a:rPr>
              <a:t>, m = </a:t>
            </a:r>
            <a:r>
              <a:rPr lang="pt-BR" altLang="en-US" b="1" smtClean="0">
                <a:latin typeface="Times New Roman" panose="02020603050405020304" pitchFamily="18" charset="0"/>
                <a:cs typeface="Times New Roman" panose="02020603050405020304" pitchFamily="18" charset="0"/>
              </a:rPr>
              <a:t>4</a:t>
            </a:r>
            <a:r>
              <a:rPr lang="pt-BR" altLang="en-US" b="1" i="1"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None/>
            </a:pPr>
            <a:r>
              <a:rPr lang="vi-VN" altLang="en-US" smtClean="0">
                <a:latin typeface="Times New Roman" panose="02020603050405020304" pitchFamily="18" charset="0"/>
                <a:cs typeface="Times New Roman" panose="02020603050405020304" pitchFamily="18" charset="0"/>
              </a:rPr>
              <a:t>   Giả sử đang có tập con (1, 2, 5, 6), cần xây dựng tập con kế tiếp nó trong thứ tự từ điển. </a:t>
            </a:r>
          </a:p>
          <a:p>
            <a:pPr algn="just"/>
            <a:r>
              <a:rPr lang="en-US" altLang="en-US" smtClean="0">
                <a:latin typeface="Times New Roman" panose="02020603050405020304" pitchFamily="18" charset="0"/>
                <a:cs typeface="Times New Roman" panose="02020603050405020304" pitchFamily="18" charset="0"/>
              </a:rPr>
              <a:t>Ta có </a:t>
            </a:r>
            <a:r>
              <a:rPr lang="en-US" altLang="en-US" i="1" smtClean="0">
                <a:latin typeface="Times New Roman" panose="02020603050405020304" pitchFamily="18" charset="0"/>
                <a:cs typeface="Times New Roman" panose="02020603050405020304" pitchFamily="18" charset="0"/>
              </a:rPr>
              <a:t>i</a:t>
            </a:r>
            <a:r>
              <a:rPr lang="en-US" altLang="en-US" smtClean="0">
                <a:latin typeface="Times New Roman" panose="02020603050405020304" pitchFamily="18" charset="0"/>
                <a:cs typeface="Times New Roman" panose="02020603050405020304" pitchFamily="18" charset="0"/>
              </a:rPr>
              <a:t>=2:</a:t>
            </a:r>
          </a:p>
          <a:p>
            <a:pPr algn="just">
              <a:buFont typeface="Wingdings" panose="05000000000000000000" pitchFamily="2" charset="2"/>
              <a:buNone/>
            </a:pPr>
            <a:r>
              <a:rPr lang="en-US" altLang="en-US" smtClean="0">
                <a:latin typeface="Times New Roman" panose="02020603050405020304" pitchFamily="18" charset="0"/>
                <a:cs typeface="Times New Roman" panose="02020603050405020304" pitchFamily="18" charset="0"/>
              </a:rPr>
              <a:t>			(1, </a:t>
            </a:r>
            <a:r>
              <a:rPr lang="en-US" altLang="en-US" b="1" smtClean="0">
                <a:latin typeface="Times New Roman" panose="02020603050405020304" pitchFamily="18" charset="0"/>
                <a:cs typeface="Times New Roman" panose="02020603050405020304" pitchFamily="18" charset="0"/>
              </a:rPr>
              <a:t>2, </a:t>
            </a:r>
            <a:r>
              <a:rPr lang="en-US" altLang="en-US" smtClean="0">
                <a:latin typeface="Times New Roman" panose="02020603050405020304" pitchFamily="18" charset="0"/>
                <a:cs typeface="Times New Roman" panose="02020603050405020304" pitchFamily="18" charset="0"/>
              </a:rPr>
              <a:t>5, 6)</a:t>
            </a:r>
          </a:p>
          <a:p>
            <a:pPr algn="just">
              <a:buFont typeface="Wingdings" panose="05000000000000000000" pitchFamily="2" charset="2"/>
              <a:buNone/>
            </a:pPr>
            <a:r>
              <a:rPr lang="en-US" altLang="en-US" smtClean="0">
                <a:solidFill>
                  <a:srgbClr val="FF0000"/>
                </a:solidFill>
                <a:latin typeface="Times New Roman" panose="02020603050405020304" pitchFamily="18" charset="0"/>
                <a:cs typeface="Times New Roman" panose="02020603050405020304" pitchFamily="18" charset="0"/>
              </a:rPr>
              <a:t>			(3, </a:t>
            </a:r>
            <a:r>
              <a:rPr lang="en-US" altLang="en-US" b="1" smtClean="0">
                <a:solidFill>
                  <a:srgbClr val="FF0000"/>
                </a:solidFill>
                <a:latin typeface="Times New Roman" panose="02020603050405020304" pitchFamily="18" charset="0"/>
                <a:cs typeface="Times New Roman" panose="02020603050405020304" pitchFamily="18" charset="0"/>
              </a:rPr>
              <a:t>4, </a:t>
            </a:r>
            <a:r>
              <a:rPr lang="en-US" altLang="en-US" smtClean="0">
                <a:solidFill>
                  <a:srgbClr val="FF0000"/>
                </a:solidFill>
                <a:latin typeface="Times New Roman" panose="02020603050405020304" pitchFamily="18" charset="0"/>
                <a:cs typeface="Times New Roman" panose="02020603050405020304" pitchFamily="18" charset="0"/>
              </a:rPr>
              <a:t>5, 6)</a:t>
            </a:r>
          </a:p>
          <a:p>
            <a:pPr algn="just">
              <a:buFont typeface="Wingdings" panose="05000000000000000000" pitchFamily="2" charset="2"/>
              <a:buNone/>
            </a:pPr>
            <a:r>
              <a:rPr lang="vi-VN" altLang="en-US" smtClean="0">
                <a:latin typeface="Times New Roman" panose="02020603050405020304" pitchFamily="18" charset="0"/>
                <a:cs typeface="Times New Roman" panose="02020603050405020304" pitchFamily="18" charset="0"/>
              </a:rPr>
              <a:t>   thay </a:t>
            </a:r>
            <a:r>
              <a:rPr lang="vi-VN" altLang="en-US" i="1" smtClean="0">
                <a:latin typeface="Times New Roman" panose="02020603050405020304" pitchFamily="18" charset="0"/>
                <a:cs typeface="Times New Roman" panose="02020603050405020304" pitchFamily="18" charset="0"/>
              </a:rPr>
              <a:t>a</a:t>
            </a:r>
            <a:r>
              <a:rPr lang="vi-VN" altLang="en-US" baseline="-25000" smtClean="0">
                <a:latin typeface="Times New Roman" panose="02020603050405020304" pitchFamily="18" charset="0"/>
                <a:cs typeface="Times New Roman" panose="02020603050405020304" pitchFamily="18" charset="0"/>
              </a:rPr>
              <a:t>2</a:t>
            </a:r>
            <a:r>
              <a:rPr lang="vi-VN" altLang="en-US" smtClean="0">
                <a:latin typeface="Times New Roman" panose="02020603050405020304" pitchFamily="18" charset="0"/>
                <a:cs typeface="Times New Roman" panose="02020603050405020304" pitchFamily="18" charset="0"/>
              </a:rPr>
              <a:t> = 3, và</a:t>
            </a:r>
            <a:r>
              <a:rPr lang="vi-VN" altLang="en-US" i="1" smtClean="0">
                <a:latin typeface="Times New Roman" panose="02020603050405020304" pitchFamily="18" charset="0"/>
                <a:cs typeface="Times New Roman" panose="02020603050405020304" pitchFamily="18" charset="0"/>
              </a:rPr>
              <a:t> a</a:t>
            </a:r>
            <a:r>
              <a:rPr lang="vi-VN" altLang="en-US" baseline="-25000" smtClean="0">
                <a:latin typeface="Times New Roman" panose="02020603050405020304" pitchFamily="18" charset="0"/>
                <a:cs typeface="Times New Roman" panose="02020603050405020304" pitchFamily="18" charset="0"/>
              </a:rPr>
              <a:t>3</a:t>
            </a:r>
            <a:r>
              <a:rPr lang="vi-VN" altLang="en-US" smtClean="0">
                <a:latin typeface="Times New Roman" panose="02020603050405020304" pitchFamily="18" charset="0"/>
                <a:cs typeface="Times New Roman" panose="02020603050405020304" pitchFamily="18" charset="0"/>
              </a:rPr>
              <a:t> = 4,</a:t>
            </a:r>
            <a:r>
              <a:rPr lang="vi-VN" altLang="en-US" i="1" smtClean="0">
                <a:latin typeface="Times New Roman" panose="02020603050405020304" pitchFamily="18" charset="0"/>
                <a:cs typeface="Times New Roman" panose="02020603050405020304" pitchFamily="18" charset="0"/>
              </a:rPr>
              <a:t> a</a:t>
            </a:r>
            <a:r>
              <a:rPr lang="vi-VN" altLang="en-US" baseline="-25000" smtClean="0">
                <a:latin typeface="Times New Roman" panose="02020603050405020304" pitchFamily="18" charset="0"/>
                <a:cs typeface="Times New Roman" panose="02020603050405020304" pitchFamily="18" charset="0"/>
              </a:rPr>
              <a:t>4</a:t>
            </a:r>
            <a:r>
              <a:rPr lang="vi-VN" altLang="en-US" smtClean="0">
                <a:latin typeface="Times New Roman" panose="02020603050405020304" pitchFamily="18" charset="0"/>
                <a:cs typeface="Times New Roman" panose="02020603050405020304" pitchFamily="18" charset="0"/>
              </a:rPr>
              <a:t> = 5, ta được tập con kế tiếp (1, 3, 4, 5).</a:t>
            </a:r>
          </a:p>
        </p:txBody>
      </p:sp>
    </p:spTree>
    <p:extLst>
      <p:ext uri="{BB962C8B-B14F-4D97-AF65-F5344CB8AC3E}">
        <p14:creationId xmlns:p14="http://schemas.microsoft.com/office/powerpoint/2010/main" val="249173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smtClean="0"/>
              <a:t>Đại số tổ hợp</a:t>
            </a:r>
            <a:endParaRPr lang="en-US" b="1"/>
          </a:p>
        </p:txBody>
      </p:sp>
      <p:sp>
        <p:nvSpPr>
          <p:cNvPr id="3" name="Content Placeholder 2"/>
          <p:cNvSpPr>
            <a:spLocks noGrp="1"/>
          </p:cNvSpPr>
          <p:nvPr>
            <p:ph idx="1"/>
          </p:nvPr>
        </p:nvSpPr>
        <p:spPr>
          <a:xfrm>
            <a:off x="990600" y="1377529"/>
            <a:ext cx="10515600" cy="4835011"/>
          </a:xfrm>
        </p:spPr>
        <p:txBody>
          <a:bodyPr>
            <a:normAutofit lnSpcReduction="10000"/>
          </a:bodyPr>
          <a:lstStyle/>
          <a:p>
            <a:r>
              <a:rPr lang="en-US" sz="3600" smtClean="0"/>
              <a:t>Chỉnh hợp lặp</a:t>
            </a:r>
          </a:p>
          <a:p>
            <a:endParaRPr lang="en-US" sz="3600" smtClean="0"/>
          </a:p>
          <a:p>
            <a:r>
              <a:rPr lang="en-US" sz="3600" smtClean="0"/>
              <a:t>Chỉnh hợp không lặp</a:t>
            </a:r>
          </a:p>
          <a:p>
            <a:endParaRPr lang="en-US" sz="3600" smtClean="0"/>
          </a:p>
          <a:p>
            <a:endParaRPr lang="en-US" sz="3600" smtClean="0"/>
          </a:p>
          <a:p>
            <a:r>
              <a:rPr lang="en-US" sz="3600" smtClean="0"/>
              <a:t>Hoán vị</a:t>
            </a:r>
          </a:p>
          <a:p>
            <a:endParaRPr lang="en-US" sz="3600" smtClean="0"/>
          </a:p>
          <a:p>
            <a:r>
              <a:rPr lang="en-US" sz="3600" smtClean="0"/>
              <a:t>Tổ hợp</a:t>
            </a:r>
            <a:endParaRPr lang="en-US" sz="3600"/>
          </a:p>
        </p:txBody>
      </p:sp>
      <p:pic>
        <p:nvPicPr>
          <p:cNvPr id="6" name="Picture 5"/>
          <p:cNvPicPr>
            <a:picLocks noChangeAspect="1"/>
          </p:cNvPicPr>
          <p:nvPr/>
        </p:nvPicPr>
        <p:blipFill>
          <a:blip r:embed="rId2"/>
          <a:stretch>
            <a:fillRect/>
          </a:stretch>
        </p:blipFill>
        <p:spPr>
          <a:xfrm>
            <a:off x="2800350" y="1840128"/>
            <a:ext cx="6591300" cy="647700"/>
          </a:xfrm>
          <a:prstGeom prst="rect">
            <a:avLst/>
          </a:prstGeom>
        </p:spPr>
      </p:pic>
      <p:pic>
        <p:nvPicPr>
          <p:cNvPr id="7" name="Picture 6"/>
          <p:cNvPicPr>
            <a:picLocks noChangeAspect="1"/>
          </p:cNvPicPr>
          <p:nvPr/>
        </p:nvPicPr>
        <p:blipFill>
          <a:blip r:embed="rId3"/>
          <a:stretch>
            <a:fillRect/>
          </a:stretch>
        </p:blipFill>
        <p:spPr>
          <a:xfrm>
            <a:off x="2800350" y="3058003"/>
            <a:ext cx="6896100" cy="1162050"/>
          </a:xfrm>
          <a:prstGeom prst="rect">
            <a:avLst/>
          </a:prstGeom>
        </p:spPr>
      </p:pic>
      <p:pic>
        <p:nvPicPr>
          <p:cNvPr id="8" name="Picture 7"/>
          <p:cNvPicPr>
            <a:picLocks noChangeAspect="1"/>
          </p:cNvPicPr>
          <p:nvPr/>
        </p:nvPicPr>
        <p:blipFill>
          <a:blip r:embed="rId4"/>
          <a:stretch>
            <a:fillRect/>
          </a:stretch>
        </p:blipFill>
        <p:spPr>
          <a:xfrm>
            <a:off x="2800350" y="4722993"/>
            <a:ext cx="7619403" cy="423904"/>
          </a:xfrm>
          <a:prstGeom prst="rect">
            <a:avLst/>
          </a:prstGeom>
        </p:spPr>
      </p:pic>
      <p:pic>
        <p:nvPicPr>
          <p:cNvPr id="9" name="Picture 8"/>
          <p:cNvPicPr>
            <a:picLocks noChangeAspect="1"/>
          </p:cNvPicPr>
          <p:nvPr/>
        </p:nvPicPr>
        <p:blipFill rotWithShape="1">
          <a:blip r:embed="rId5"/>
          <a:srcRect l="6527"/>
          <a:stretch/>
        </p:blipFill>
        <p:spPr>
          <a:xfrm>
            <a:off x="2800350" y="5649837"/>
            <a:ext cx="6748083" cy="912328"/>
          </a:xfrm>
          <a:prstGeom prst="rect">
            <a:avLst/>
          </a:prstGeom>
        </p:spPr>
      </p:pic>
    </p:spTree>
    <p:extLst>
      <p:ext uri="{BB962C8B-B14F-4D97-AF65-F5344CB8AC3E}">
        <p14:creationId xmlns:p14="http://schemas.microsoft.com/office/powerpoint/2010/main" val="3700817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4294967295"/>
          </p:nvPr>
        </p:nvSpPr>
        <p:spPr bwMode="auto">
          <a:xfrm>
            <a:off x="1597025" y="6424613"/>
            <a:ext cx="2057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486B63B0-3271-4E33-AC97-9A0B24A299B5}" type="slidenum">
              <a:rPr lang="en-US" altLang="en-US"/>
              <a:pPr eaLnBrk="1" hangingPunct="1"/>
              <a:t>20</a:t>
            </a:fld>
            <a:endParaRPr lang="en-US" altLang="en-US"/>
          </a:p>
        </p:txBody>
      </p:sp>
      <p:sp>
        <p:nvSpPr>
          <p:cNvPr id="68611" name="Rectangle 2"/>
          <p:cNvSpPr>
            <a:spLocks noGrp="1" noChangeArrowheads="1"/>
          </p:cNvSpPr>
          <p:nvPr>
            <p:ph type="title"/>
          </p:nvPr>
        </p:nvSpPr>
        <p:spPr/>
        <p:txBody>
          <a:bodyPr/>
          <a:lstStyle/>
          <a:p>
            <a:pPr eaLnBrk="1" hangingPunct="1"/>
            <a:r>
              <a:rPr lang="en-US" altLang="en-US" smtClean="0"/>
              <a:t>Sinh m-tập kế tiếp</a:t>
            </a:r>
          </a:p>
        </p:txBody>
      </p:sp>
      <p:sp>
        <p:nvSpPr>
          <p:cNvPr id="68612"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b="1" i="1">
                <a:latin typeface="Times New Roman" panose="02020603050405020304" pitchFamily="18" charset="0"/>
                <a:cs typeface="Times New Roman" panose="02020603050405020304" pitchFamily="18" charset="0"/>
              </a:rPr>
              <a:t>procedure </a:t>
            </a:r>
            <a:r>
              <a:rPr lang="en-US" altLang="en-US" i="1">
                <a:latin typeface="Times New Roman" panose="02020603050405020304" pitchFamily="18" charset="0"/>
                <a:cs typeface="Times New Roman" panose="02020603050405020304" pitchFamily="18" charset="0"/>
              </a:rPr>
              <a:t>Next_Combination;</a:t>
            </a: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   Sinh m-tập con kế tiếp theo thứ tự từ điển</a:t>
            </a:r>
          </a:p>
          <a:p>
            <a:pPr eaLnBrk="1" hangingPunct="1">
              <a:buFont typeface="Wingdings" panose="05000000000000000000" pitchFamily="2" charset="2"/>
              <a:buNone/>
            </a:pPr>
            <a:r>
              <a:rPr lang="en-US" altLang="en-US" i="1">
                <a:latin typeface="Times New Roman" panose="02020603050405020304" pitchFamily="18" charset="0"/>
                <a:cs typeface="Times New Roman" panose="02020603050405020304" pitchFamily="18" charset="0"/>
              </a:rPr>
              <a:t>   	của tập con  </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a</a:t>
            </a:r>
            <a:r>
              <a:rPr lang="en-US" altLang="en-US" baseline="-25000">
                <a:latin typeface="Times New Roman" panose="02020603050405020304" pitchFamily="18" charset="0"/>
                <a:cs typeface="Times New Roman" panose="02020603050405020304" pitchFamily="18" charset="0"/>
              </a:rPr>
              <a:t>1</a:t>
            </a:r>
            <a:r>
              <a:rPr lang="en-US" altLang="en-US" i="1">
                <a:latin typeface="Times New Roman" panose="02020603050405020304" pitchFamily="18" charset="0"/>
                <a:cs typeface="Times New Roman" panose="02020603050405020304" pitchFamily="18" charset="0"/>
              </a:rPr>
              <a:t>, a</a:t>
            </a:r>
            <a:r>
              <a:rPr lang="en-US" altLang="en-US" baseline="-25000">
                <a:latin typeface="Times New Roman" panose="02020603050405020304" pitchFamily="18" charset="0"/>
                <a:cs typeface="Times New Roman" panose="02020603050405020304" pitchFamily="18" charset="0"/>
              </a:rPr>
              <a:t>2</a:t>
            </a:r>
            <a:r>
              <a:rPr lang="en-US" altLang="en-US" i="1">
                <a:latin typeface="Times New Roman" panose="02020603050405020304" pitchFamily="18" charset="0"/>
                <a:cs typeface="Times New Roman" panose="02020603050405020304" pitchFamily="18" charset="0"/>
              </a:rPr>
              <a:t>,..., a</a:t>
            </a:r>
            <a:r>
              <a:rPr lang="en-US" altLang="en-US" i="1" baseline="-25000">
                <a:latin typeface="Times New Roman" panose="02020603050405020304" pitchFamily="18" charset="0"/>
                <a:cs typeface="Times New Roman" panose="02020603050405020304" pitchFamily="18" charset="0"/>
              </a:rPr>
              <a:t>m</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sym typeface="Symbol" panose="05050102010706020507" pitchFamily="18" charset="2"/>
              </a:rPr>
              <a:t></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n-m+</a:t>
            </a:r>
            <a:r>
              <a:rPr lang="en-US" altLang="en-US">
                <a:latin typeface="Times New Roman" panose="02020603050405020304" pitchFamily="18" charset="0"/>
                <a:cs typeface="Times New Roman" panose="02020603050405020304" pitchFamily="18" charset="0"/>
              </a:rPr>
              <a:t>1</a:t>
            </a:r>
            <a:r>
              <a:rPr lang="en-US" altLang="en-US" i="1">
                <a:latin typeface="Times New Roman" panose="02020603050405020304" pitchFamily="18" charset="0"/>
                <a:cs typeface="Times New Roman" panose="02020603050405020304" pitchFamily="18" charset="0"/>
              </a:rPr>
              <a:t>,...,n</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en-US" altLang="en-US" b="1" i="1">
                <a:latin typeface="Times New Roman" panose="02020603050405020304" pitchFamily="18" charset="0"/>
                <a:cs typeface="Times New Roman" panose="02020603050405020304" pitchFamily="18" charset="0"/>
              </a:rPr>
              <a:t>begin</a:t>
            </a:r>
          </a:p>
          <a:p>
            <a:pPr eaLnBrk="1" hangingPunct="1">
              <a:buFont typeface="Wingdings" panose="05000000000000000000" pitchFamily="2" charset="2"/>
              <a:buNone/>
            </a:pPr>
            <a:r>
              <a:rPr lang="en-US" altLang="en-US" i="1">
                <a:latin typeface="Times New Roman" panose="02020603050405020304" pitchFamily="18" charset="0"/>
                <a:cs typeface="Times New Roman" panose="02020603050405020304" pitchFamily="18" charset="0"/>
              </a:rPr>
              <a:t>	 i:=m;</a:t>
            </a:r>
          </a:p>
          <a:p>
            <a:pPr eaLnBrk="1" hangingPunct="1">
              <a:buFont typeface="Wingdings" panose="05000000000000000000" pitchFamily="2" charset="2"/>
              <a:buNone/>
            </a:pPr>
            <a:r>
              <a:rPr lang="en-US" altLang="en-US" b="1" i="1">
                <a:latin typeface="Times New Roman" panose="02020603050405020304" pitchFamily="18" charset="0"/>
                <a:cs typeface="Times New Roman" panose="02020603050405020304" pitchFamily="18" charset="0"/>
              </a:rPr>
              <a:t>   	while </a:t>
            </a:r>
            <a:r>
              <a:rPr lang="en-US" altLang="en-US" i="1">
                <a:latin typeface="Times New Roman" panose="02020603050405020304" pitchFamily="18" charset="0"/>
                <a:cs typeface="Times New Roman" panose="02020603050405020304" pitchFamily="18" charset="0"/>
              </a:rPr>
              <a:t>a</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 n-m+i </a:t>
            </a:r>
            <a:r>
              <a:rPr lang="en-US" altLang="en-US" b="1" i="1">
                <a:latin typeface="Times New Roman" panose="02020603050405020304" pitchFamily="18" charset="0"/>
                <a:cs typeface="Times New Roman" panose="02020603050405020304" pitchFamily="18" charset="0"/>
              </a:rPr>
              <a:t>do </a:t>
            </a:r>
            <a:r>
              <a:rPr lang="en-US" altLang="en-US" i="1">
                <a:latin typeface="Times New Roman" panose="02020603050405020304" pitchFamily="18" charset="0"/>
                <a:cs typeface="Times New Roman" panose="02020603050405020304" pitchFamily="18" charset="0"/>
              </a:rPr>
              <a:t>i:=i-</a:t>
            </a:r>
            <a:r>
              <a:rPr lang="en-US" altLang="en-US">
                <a:latin typeface="Times New Roman" panose="02020603050405020304" pitchFamily="18" charset="0"/>
                <a:cs typeface="Times New Roman" panose="02020603050405020304" pitchFamily="18" charset="0"/>
              </a:rPr>
              <a:t>1</a:t>
            </a:r>
            <a:r>
              <a:rPr lang="en-US" altLang="en-US" i="1">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en-US" altLang="en-US" i="1">
                <a:latin typeface="Times New Roman" panose="02020603050405020304" pitchFamily="18" charset="0"/>
                <a:cs typeface="Times New Roman" panose="02020603050405020304" pitchFamily="18" charset="0"/>
              </a:rPr>
              <a:t>   	a</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1;</a:t>
            </a:r>
          </a:p>
          <a:p>
            <a:pPr eaLnBrk="1" hangingPunct="1">
              <a:buFont typeface="Wingdings" panose="05000000000000000000" pitchFamily="2" charset="2"/>
              <a:buNone/>
            </a:pPr>
            <a:r>
              <a:rPr lang="en-US" altLang="en-US" i="1">
                <a:latin typeface="Times New Roman" panose="02020603050405020304" pitchFamily="18" charset="0"/>
                <a:cs typeface="Times New Roman" panose="02020603050405020304" pitchFamily="18" charset="0"/>
              </a:rPr>
              <a:t>   	</a:t>
            </a:r>
            <a:r>
              <a:rPr lang="en-US" altLang="en-US" b="1" i="1">
                <a:latin typeface="Times New Roman" panose="02020603050405020304" pitchFamily="18" charset="0"/>
                <a:cs typeface="Times New Roman" panose="02020603050405020304" pitchFamily="18" charset="0"/>
              </a:rPr>
              <a:t>for</a:t>
            </a:r>
            <a:r>
              <a:rPr lang="en-US" altLang="en-US" i="1">
                <a:latin typeface="Times New Roman" panose="02020603050405020304" pitchFamily="18" charset="0"/>
                <a:cs typeface="Times New Roman" panose="02020603050405020304" pitchFamily="18" charset="0"/>
              </a:rPr>
              <a:t> j:=i+</a:t>
            </a:r>
            <a:r>
              <a:rPr lang="en-US" altLang="en-US">
                <a:latin typeface="Times New Roman" panose="02020603050405020304" pitchFamily="18" charset="0"/>
                <a:cs typeface="Times New Roman" panose="02020603050405020304" pitchFamily="18" charset="0"/>
              </a:rPr>
              <a:t>1 </a:t>
            </a:r>
            <a:r>
              <a:rPr lang="en-US" altLang="en-US" b="1" i="1">
                <a:latin typeface="Times New Roman" panose="02020603050405020304" pitchFamily="18" charset="0"/>
                <a:cs typeface="Times New Roman" panose="02020603050405020304" pitchFamily="18" charset="0"/>
              </a:rPr>
              <a:t>to</a:t>
            </a:r>
            <a:r>
              <a:rPr lang="en-US" altLang="en-US" i="1">
                <a:latin typeface="Times New Roman" panose="02020603050405020304" pitchFamily="18" charset="0"/>
                <a:cs typeface="Times New Roman" panose="02020603050405020304" pitchFamily="18" charset="0"/>
              </a:rPr>
              <a:t> m </a:t>
            </a:r>
            <a:r>
              <a:rPr lang="en-US" altLang="en-US" b="1" i="1">
                <a:latin typeface="Times New Roman" panose="02020603050405020304" pitchFamily="18" charset="0"/>
                <a:cs typeface="Times New Roman" panose="02020603050405020304" pitchFamily="18" charset="0"/>
              </a:rPr>
              <a:t>do </a:t>
            </a:r>
            <a:r>
              <a:rPr lang="en-US" altLang="en-US" i="1">
                <a:latin typeface="Times New Roman" panose="02020603050405020304" pitchFamily="18" charset="0"/>
                <a:cs typeface="Times New Roman" panose="02020603050405020304" pitchFamily="18" charset="0"/>
              </a:rPr>
              <a:t>a</a:t>
            </a:r>
            <a:r>
              <a:rPr lang="en-US" altLang="en-US" i="1" baseline="-25000">
                <a:latin typeface="Times New Roman" panose="02020603050405020304" pitchFamily="18" charset="0"/>
                <a:cs typeface="Times New Roman" panose="02020603050405020304" pitchFamily="18" charset="0"/>
              </a:rPr>
              <a:t>j</a:t>
            </a:r>
            <a:r>
              <a:rPr lang="en-US" altLang="en-US" i="1">
                <a:latin typeface="Times New Roman" panose="02020603050405020304" pitchFamily="18" charset="0"/>
                <a:cs typeface="Times New Roman" panose="02020603050405020304" pitchFamily="18" charset="0"/>
              </a:rPr>
              <a:t> := a</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 j - i;</a:t>
            </a:r>
          </a:p>
          <a:p>
            <a:pPr eaLnBrk="1" hangingPunct="1">
              <a:buFont typeface="Wingdings" panose="05000000000000000000" pitchFamily="2" charset="2"/>
              <a:buNone/>
            </a:pPr>
            <a:r>
              <a:rPr lang="en-US" altLang="en-US" b="1" i="1">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535893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981200" y="2895600"/>
            <a:ext cx="8229600" cy="1143000"/>
          </a:xfrm>
        </p:spPr>
        <p:txBody>
          <a:bodyPr>
            <a:normAutofit fontScale="90000"/>
          </a:bodyPr>
          <a:lstStyle/>
          <a:p>
            <a:pPr eaLnBrk="1" hangingPunct="1"/>
            <a:r>
              <a:rPr lang="en-US" altLang="en-US" sz="4800">
                <a:solidFill>
                  <a:srgbClr val="6600CC"/>
                </a:solidFill>
                <a:latin typeface="Times New Roman" panose="02020603050405020304" pitchFamily="18" charset="0"/>
                <a:cs typeface="Times New Roman" panose="02020603050405020304" pitchFamily="18" charset="0"/>
              </a:rPr>
              <a:t>Sinh các hoán vị </a:t>
            </a:r>
            <a:br>
              <a:rPr lang="en-US" altLang="en-US" sz="4800">
                <a:solidFill>
                  <a:srgbClr val="6600CC"/>
                </a:solidFill>
                <a:latin typeface="Times New Roman" panose="02020603050405020304" pitchFamily="18" charset="0"/>
                <a:cs typeface="Times New Roman" panose="02020603050405020304" pitchFamily="18" charset="0"/>
              </a:rPr>
            </a:br>
            <a:r>
              <a:rPr lang="en-US" altLang="en-US" sz="4800">
                <a:solidFill>
                  <a:srgbClr val="6600CC"/>
                </a:solidFill>
                <a:latin typeface="Times New Roman" panose="02020603050405020304" pitchFamily="18" charset="0"/>
                <a:cs typeface="Times New Roman" panose="02020603050405020304" pitchFamily="18" charset="0"/>
              </a:rPr>
              <a:t>của tập </a:t>
            </a:r>
            <a:r>
              <a:rPr lang="en-US" altLang="en-US" sz="4800" i="1">
                <a:solidFill>
                  <a:srgbClr val="6600CC"/>
                </a:solidFill>
                <a:latin typeface="Times New Roman" panose="02020603050405020304" pitchFamily="18" charset="0"/>
                <a:cs typeface="Times New Roman" panose="02020603050405020304" pitchFamily="18" charset="0"/>
              </a:rPr>
              <a:t>n </a:t>
            </a:r>
            <a:r>
              <a:rPr lang="en-US" altLang="en-US" sz="4800">
                <a:solidFill>
                  <a:srgbClr val="6600CC"/>
                </a:solidFill>
                <a:latin typeface="Times New Roman" panose="02020603050405020304" pitchFamily="18" charset="0"/>
                <a:cs typeface="Times New Roman" panose="02020603050405020304" pitchFamily="18" charset="0"/>
              </a:rPr>
              <a:t>phần tử </a:t>
            </a:r>
          </a:p>
        </p:txBody>
      </p:sp>
    </p:spTree>
    <p:extLst>
      <p:ext uri="{BB962C8B-B14F-4D97-AF65-F5344CB8AC3E}">
        <p14:creationId xmlns:p14="http://schemas.microsoft.com/office/powerpoint/2010/main" val="1599301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z="3200" i="1">
                <a:solidFill>
                  <a:srgbClr val="C00000"/>
                </a:solidFill>
              </a:rPr>
              <a:t>Sinh các hoán vị của tập n phần tử </a:t>
            </a:r>
            <a:endParaRPr lang="en-US" altLang="en-US" sz="3200">
              <a:solidFill>
                <a:srgbClr val="C00000"/>
              </a:solidFill>
              <a:latin typeface=".VnArial" panose="020B7200000000000000" pitchFamily="34" charset="0"/>
            </a:endParaRPr>
          </a:p>
        </p:txBody>
      </p:sp>
      <p:sp>
        <p:nvSpPr>
          <p:cNvPr id="70659" name="Rectangle 3"/>
          <p:cNvSpPr>
            <a:spLocks noGrp="1" noChangeArrowheads="1"/>
          </p:cNvSpPr>
          <p:nvPr>
            <p:ph type="body" idx="1"/>
          </p:nvPr>
        </p:nvSpPr>
        <p:spPr/>
        <p:txBody>
          <a:bodyPr/>
          <a:lstStyle/>
          <a:p>
            <a:pPr algn="just">
              <a:spcBef>
                <a:spcPts val="1200"/>
              </a:spcBef>
            </a:pPr>
            <a:r>
              <a:rPr lang="en-US" altLang="en-US" b="1" smtClean="0">
                <a:latin typeface=".VnTime" panose="020B7200000000000000" pitchFamily="34" charset="0"/>
              </a:rPr>
              <a:t>Bµi to¸n</a:t>
            </a:r>
            <a:r>
              <a:rPr lang="en-US" altLang="en-US" smtClean="0">
                <a:latin typeface=".VnTime" panose="020B7200000000000000" pitchFamily="34" charset="0"/>
              </a:rPr>
              <a:t>: Cho </a:t>
            </a:r>
            <a:r>
              <a:rPr lang="en-US" altLang="en-US" i="1" smtClean="0">
                <a:latin typeface=".VnTime" panose="020B7200000000000000" pitchFamily="34" charset="0"/>
              </a:rPr>
              <a:t>X</a:t>
            </a:r>
            <a:r>
              <a:rPr lang="en-US" altLang="en-US" smtClean="0">
                <a:latin typeface=".VnTime" panose="020B7200000000000000" pitchFamily="34" charset="0"/>
              </a:rPr>
              <a:t> = {1, 2, ... , </a:t>
            </a:r>
            <a:r>
              <a:rPr lang="en-US" altLang="en-US" i="1" smtClean="0">
                <a:latin typeface=".VnTime" panose="020B7200000000000000" pitchFamily="34" charset="0"/>
              </a:rPr>
              <a:t>n</a:t>
            </a:r>
            <a:r>
              <a:rPr lang="en-US" altLang="en-US" smtClean="0">
                <a:latin typeface=".VnTime" panose="020B7200000000000000" pitchFamily="34" charset="0"/>
              </a:rPr>
              <a:t>}, h·y liÖt kª c¸c ho¸n vÞ tõ </a:t>
            </a:r>
            <a:r>
              <a:rPr lang="en-US" altLang="en-US" i="1" smtClean="0">
                <a:latin typeface=".VnTime" panose="020B7200000000000000" pitchFamily="34" charset="0"/>
              </a:rPr>
              <a:t>n</a:t>
            </a:r>
            <a:r>
              <a:rPr lang="en-US" altLang="en-US" smtClean="0">
                <a:latin typeface=".VnTime" panose="020B7200000000000000" pitchFamily="34" charset="0"/>
              </a:rPr>
              <a:t> phÇn tö cña </a:t>
            </a:r>
            <a:r>
              <a:rPr lang="en-US" altLang="en-US" i="1" smtClean="0">
                <a:latin typeface=".VnTime" panose="020B7200000000000000" pitchFamily="34" charset="0"/>
              </a:rPr>
              <a:t>X</a:t>
            </a:r>
            <a:r>
              <a:rPr lang="en-US" altLang="en-US" smtClean="0">
                <a:latin typeface=".VnTime" panose="020B7200000000000000" pitchFamily="34" charset="0"/>
              </a:rPr>
              <a:t>. </a:t>
            </a:r>
          </a:p>
          <a:p>
            <a:pPr algn="just">
              <a:spcBef>
                <a:spcPts val="1200"/>
              </a:spcBef>
            </a:pPr>
            <a:r>
              <a:rPr lang="en-US" altLang="en-US" smtClean="0">
                <a:latin typeface=".VnTime" panose="020B7200000000000000" pitchFamily="34" charset="0"/>
              </a:rPr>
              <a:t>Mçi ho¸n vÞ tõ </a:t>
            </a:r>
            <a:r>
              <a:rPr lang="en-US" altLang="en-US" i="1" smtClean="0">
                <a:latin typeface=".VnTime" panose="020B7200000000000000" pitchFamily="34" charset="0"/>
              </a:rPr>
              <a:t>n</a:t>
            </a:r>
            <a:r>
              <a:rPr lang="en-US" altLang="en-US" smtClean="0">
                <a:latin typeface=".VnTime" panose="020B7200000000000000" pitchFamily="34" charset="0"/>
              </a:rPr>
              <a:t> phÇn tö cña </a:t>
            </a:r>
            <a:r>
              <a:rPr lang="en-US" altLang="en-US" i="1" smtClean="0">
                <a:latin typeface=".VnTime" panose="020B7200000000000000" pitchFamily="34" charset="0"/>
              </a:rPr>
              <a:t>X</a:t>
            </a:r>
            <a:r>
              <a:rPr lang="en-US" altLang="en-US" smtClean="0">
                <a:latin typeface=".VnTime" panose="020B7200000000000000" pitchFamily="34" charset="0"/>
              </a:rPr>
              <a:t> cã thÓ biÓu diÔn bëi bé cã thø tù gåm </a:t>
            </a:r>
            <a:r>
              <a:rPr lang="en-US" altLang="en-US" i="1" smtClean="0">
                <a:latin typeface=".VnTime" panose="020B7200000000000000" pitchFamily="34" charset="0"/>
              </a:rPr>
              <a:t>n</a:t>
            </a:r>
            <a:r>
              <a:rPr lang="en-US" altLang="en-US" smtClean="0">
                <a:latin typeface=".VnTime" panose="020B7200000000000000" pitchFamily="34" charset="0"/>
              </a:rPr>
              <a:t> thµnh phÇn </a:t>
            </a:r>
          </a:p>
          <a:p>
            <a:pPr algn="just">
              <a:spcBef>
                <a:spcPts val="1200"/>
              </a:spcBef>
              <a:buNone/>
            </a:pPr>
            <a:r>
              <a:rPr lang="en-US" altLang="en-US" i="1" smtClean="0">
                <a:latin typeface=".VnTime" panose="020B7200000000000000" pitchFamily="34" charset="0"/>
              </a:rPr>
              <a:t>          a = </a:t>
            </a:r>
            <a:r>
              <a:rPr lang="en-US" altLang="en-US" smtClean="0">
                <a:latin typeface=".VnTime" panose="020B7200000000000000" pitchFamily="34" charset="0"/>
              </a:rPr>
              <a:t>(</a:t>
            </a:r>
            <a:r>
              <a:rPr lang="en-US" altLang="en-US" i="1" smtClean="0">
                <a:latin typeface=".VnTime" panose="020B7200000000000000" pitchFamily="34" charset="0"/>
              </a:rPr>
              <a:t>a</a:t>
            </a:r>
            <a:r>
              <a:rPr lang="en-US" altLang="en-US" baseline="-25000" smtClean="0">
                <a:latin typeface=".VnTime" panose="020B7200000000000000" pitchFamily="34" charset="0"/>
              </a:rPr>
              <a:t>1</a:t>
            </a:r>
            <a:r>
              <a:rPr lang="en-US" altLang="en-US" i="1" smtClean="0">
                <a:latin typeface=".VnTime" panose="020B7200000000000000" pitchFamily="34" charset="0"/>
              </a:rPr>
              <a:t>, a</a:t>
            </a:r>
            <a:r>
              <a:rPr lang="en-US" altLang="en-US" baseline="-25000" smtClean="0">
                <a:latin typeface=".VnTime" panose="020B7200000000000000" pitchFamily="34" charset="0"/>
              </a:rPr>
              <a:t>2</a:t>
            </a:r>
            <a:r>
              <a:rPr lang="en-US" altLang="en-US" i="1" smtClean="0">
                <a:latin typeface=".VnTime" panose="020B7200000000000000" pitchFamily="34" charset="0"/>
              </a:rPr>
              <a:t>, ... , a</a:t>
            </a:r>
            <a:r>
              <a:rPr lang="en-US" altLang="en-US" i="1" baseline="-25000" smtClean="0">
                <a:latin typeface=".VnTime" panose="020B7200000000000000" pitchFamily="34" charset="0"/>
              </a:rPr>
              <a:t>n</a:t>
            </a:r>
            <a:r>
              <a:rPr lang="en-US" altLang="en-US" smtClean="0">
                <a:latin typeface=".VnTime" panose="020B7200000000000000" pitchFamily="34" charset="0"/>
              </a:rPr>
              <a:t>)</a:t>
            </a:r>
            <a:r>
              <a:rPr lang="en-US" altLang="en-US" i="1" smtClean="0">
                <a:latin typeface=".VnTime" panose="020B7200000000000000" pitchFamily="34" charset="0"/>
              </a:rPr>
              <a:t> </a:t>
            </a:r>
          </a:p>
          <a:p>
            <a:pPr algn="just">
              <a:spcBef>
                <a:spcPts val="1200"/>
              </a:spcBef>
              <a:buNone/>
            </a:pPr>
            <a:r>
              <a:rPr lang="en-US" altLang="en-US" smtClean="0">
                <a:latin typeface=".VnTime" panose="020B7200000000000000" pitchFamily="34" charset="0"/>
              </a:rPr>
              <a:t>    tho¶ m·n</a:t>
            </a:r>
            <a:r>
              <a:rPr lang="en-US" altLang="en-US" i="1" smtClean="0">
                <a:latin typeface=".VnTime" panose="020B7200000000000000" pitchFamily="34" charset="0"/>
              </a:rPr>
              <a:t>  </a:t>
            </a:r>
          </a:p>
          <a:p>
            <a:pPr algn="just">
              <a:spcBef>
                <a:spcPts val="1200"/>
              </a:spcBef>
              <a:buNone/>
            </a:pPr>
            <a:r>
              <a:rPr lang="en-US" altLang="en-US" i="1" smtClean="0">
                <a:latin typeface=".VnTime" panose="020B7200000000000000" pitchFamily="34" charset="0"/>
              </a:rPr>
              <a:t>	       a</a:t>
            </a:r>
            <a:r>
              <a:rPr lang="en-US" altLang="en-US" i="1" baseline="-25000" smtClean="0">
                <a:latin typeface=".VnTime" panose="020B7200000000000000" pitchFamily="34" charset="0"/>
              </a:rPr>
              <a:t>i</a:t>
            </a:r>
            <a:r>
              <a:rPr lang="en-US" altLang="en-US" i="1" smtClean="0">
                <a:latin typeface=".VnTime" panose="020B7200000000000000" pitchFamily="34" charset="0"/>
              </a:rPr>
              <a:t> </a:t>
            </a:r>
            <a:r>
              <a:rPr lang="en-US" altLang="en-US" smtClean="0">
                <a:latin typeface=".VnTime" panose="020B7200000000000000" pitchFamily="34" charset="0"/>
                <a:sym typeface="Symbol" panose="05050102010706020507" pitchFamily="18" charset="2"/>
              </a:rPr>
              <a:t></a:t>
            </a:r>
            <a:r>
              <a:rPr lang="en-US" altLang="en-US" i="1" smtClean="0">
                <a:latin typeface=".VnTime" panose="020B7200000000000000" pitchFamily="34" charset="0"/>
              </a:rPr>
              <a:t> X ,  i =</a:t>
            </a:r>
            <a:r>
              <a:rPr lang="en-US" altLang="en-US" smtClean="0">
                <a:latin typeface=".VnTime" panose="020B7200000000000000" pitchFamily="34" charset="0"/>
              </a:rPr>
              <a:t> 1, 2</a:t>
            </a:r>
            <a:r>
              <a:rPr lang="en-US" altLang="en-US" i="1" smtClean="0">
                <a:latin typeface=".VnTime" panose="020B7200000000000000" pitchFamily="34" charset="0"/>
              </a:rPr>
              <a:t>,..., n , a</a:t>
            </a:r>
            <a:r>
              <a:rPr lang="en-US" altLang="en-US" i="1" baseline="-25000" smtClean="0">
                <a:latin typeface=".VnTime" panose="020B7200000000000000" pitchFamily="34" charset="0"/>
              </a:rPr>
              <a:t>p</a:t>
            </a:r>
            <a:r>
              <a:rPr lang="en-US" altLang="en-US" i="1" smtClean="0">
                <a:latin typeface=".VnTime" panose="020B7200000000000000" pitchFamily="34" charset="0"/>
              </a:rPr>
              <a:t> </a:t>
            </a:r>
            <a:r>
              <a:rPr lang="en-US" altLang="en-US" i="1" smtClean="0">
                <a:latin typeface=".VnTime" panose="020B7200000000000000" pitchFamily="34" charset="0"/>
                <a:sym typeface="Symbol" panose="05050102010706020507" pitchFamily="18" charset="2"/>
              </a:rPr>
              <a:t></a:t>
            </a:r>
            <a:r>
              <a:rPr lang="en-US" altLang="en-US" i="1" smtClean="0">
                <a:latin typeface=".VnTime" panose="020B7200000000000000" pitchFamily="34" charset="0"/>
              </a:rPr>
              <a:t> a</a:t>
            </a:r>
            <a:r>
              <a:rPr lang="en-US" altLang="en-US" i="1" baseline="-25000" smtClean="0">
                <a:latin typeface=".VnTime" panose="020B7200000000000000" pitchFamily="34" charset="0"/>
              </a:rPr>
              <a:t>q</a:t>
            </a:r>
            <a:r>
              <a:rPr lang="en-US" altLang="en-US" i="1" smtClean="0">
                <a:latin typeface=".VnTime" panose="020B7200000000000000" pitchFamily="34" charset="0"/>
              </a:rPr>
              <a:t>, p </a:t>
            </a:r>
            <a:r>
              <a:rPr lang="en-US" altLang="en-US" i="1" smtClean="0">
                <a:latin typeface=".VnTime" panose="020B7200000000000000" pitchFamily="34" charset="0"/>
                <a:sym typeface="Symbol" panose="05050102010706020507" pitchFamily="18" charset="2"/>
              </a:rPr>
              <a:t></a:t>
            </a:r>
            <a:r>
              <a:rPr lang="en-US" altLang="en-US" i="1" smtClean="0">
                <a:latin typeface=".VnTime" panose="020B7200000000000000" pitchFamily="34" charset="0"/>
              </a:rPr>
              <a:t> q.</a:t>
            </a:r>
          </a:p>
        </p:txBody>
      </p:sp>
    </p:spTree>
    <p:extLst>
      <p:ext uri="{BB962C8B-B14F-4D97-AF65-F5344CB8AC3E}">
        <p14:creationId xmlns:p14="http://schemas.microsoft.com/office/powerpoint/2010/main" val="3318912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Thứ tự từ điển</a:t>
            </a:r>
          </a:p>
        </p:txBody>
      </p:sp>
      <p:sp>
        <p:nvSpPr>
          <p:cNvPr id="71683" name="Rectangle 3"/>
          <p:cNvSpPr>
            <a:spLocks noGrp="1" noChangeArrowheads="1"/>
          </p:cNvSpPr>
          <p:nvPr>
            <p:ph type="body" idx="1"/>
          </p:nvPr>
        </p:nvSpPr>
        <p:spPr/>
        <p:txBody>
          <a:bodyPr/>
          <a:lstStyle/>
          <a:p>
            <a:pPr algn="just">
              <a:lnSpc>
                <a:spcPct val="120000"/>
              </a:lnSpc>
              <a:spcBef>
                <a:spcPts val="1200"/>
              </a:spcBef>
            </a:pPr>
            <a:r>
              <a:rPr lang="en-US" altLang="en-US" smtClean="0">
                <a:latin typeface=".VnTime" panose="020B7200000000000000" pitchFamily="34" charset="0"/>
              </a:rPr>
              <a:t>Ta nãi ho¸n vÞ </a:t>
            </a:r>
            <a:r>
              <a:rPr lang="en-US" altLang="en-US" i="1" smtClean="0">
                <a:latin typeface=".VnTime" panose="020B7200000000000000" pitchFamily="34" charset="0"/>
              </a:rPr>
              <a:t>a =</a:t>
            </a:r>
            <a:r>
              <a:rPr lang="en-US" altLang="en-US" smtClean="0">
                <a:latin typeface=".VnTime" panose="020B7200000000000000" pitchFamily="34" charset="0"/>
              </a:rPr>
              <a:t> (</a:t>
            </a:r>
            <a:r>
              <a:rPr lang="en-US" altLang="en-US" i="1" smtClean="0">
                <a:latin typeface=".VnTime" panose="020B7200000000000000" pitchFamily="34" charset="0"/>
              </a:rPr>
              <a:t>a</a:t>
            </a:r>
            <a:r>
              <a:rPr lang="en-US" altLang="en-US" baseline="-25000" smtClean="0">
                <a:latin typeface=".VnTime" panose="020B7200000000000000" pitchFamily="34" charset="0"/>
              </a:rPr>
              <a:t>1</a:t>
            </a:r>
            <a:r>
              <a:rPr lang="en-US" altLang="en-US" i="1" smtClean="0">
                <a:latin typeface=".VnTime" panose="020B7200000000000000" pitchFamily="34" charset="0"/>
              </a:rPr>
              <a:t>, a</a:t>
            </a:r>
            <a:r>
              <a:rPr lang="en-US" altLang="en-US" baseline="-25000" smtClean="0">
                <a:latin typeface=".VnTime" panose="020B7200000000000000" pitchFamily="34" charset="0"/>
              </a:rPr>
              <a:t>2</a:t>
            </a:r>
            <a:r>
              <a:rPr lang="en-US" altLang="en-US" i="1" smtClean="0">
                <a:latin typeface=".VnTime" panose="020B7200000000000000" pitchFamily="34" charset="0"/>
              </a:rPr>
              <a:t>,..., a</a:t>
            </a:r>
            <a:r>
              <a:rPr lang="en-US" altLang="en-US" i="1" baseline="-25000" smtClean="0">
                <a:latin typeface=".VnTime" panose="020B7200000000000000" pitchFamily="34" charset="0"/>
              </a:rPr>
              <a:t>n</a:t>
            </a:r>
            <a:r>
              <a:rPr lang="en-US" altLang="en-US" smtClean="0">
                <a:latin typeface=".VnTime" panose="020B7200000000000000" pitchFamily="34" charset="0"/>
              </a:rPr>
              <a:t>) ®i tr­íc ho¸n vÞ </a:t>
            </a:r>
            <a:r>
              <a:rPr lang="en-US" altLang="en-US" i="1" smtClean="0">
                <a:latin typeface=".VnTime" panose="020B7200000000000000" pitchFamily="34" charset="0"/>
              </a:rPr>
              <a:t>a' = </a:t>
            </a:r>
            <a:r>
              <a:rPr lang="en-US" altLang="en-US" smtClean="0">
                <a:latin typeface=".VnTime" panose="020B7200000000000000" pitchFamily="34" charset="0"/>
              </a:rPr>
              <a:t>(</a:t>
            </a:r>
            <a:r>
              <a:rPr lang="en-US" altLang="en-US" i="1" smtClean="0">
                <a:latin typeface=".VnTime" panose="020B7200000000000000" pitchFamily="34" charset="0"/>
              </a:rPr>
              <a:t>a'</a:t>
            </a:r>
            <a:r>
              <a:rPr lang="en-US" altLang="en-US" baseline="-25000" smtClean="0">
                <a:latin typeface=".VnTime" panose="020B7200000000000000" pitchFamily="34" charset="0"/>
              </a:rPr>
              <a:t>1</a:t>
            </a:r>
            <a:r>
              <a:rPr lang="en-US" altLang="en-US" i="1" smtClean="0">
                <a:latin typeface=".VnTime" panose="020B7200000000000000" pitchFamily="34" charset="0"/>
              </a:rPr>
              <a:t>, a'</a:t>
            </a:r>
            <a:r>
              <a:rPr lang="en-US" altLang="en-US" baseline="-25000" smtClean="0">
                <a:latin typeface=".VnTime" panose="020B7200000000000000" pitchFamily="34" charset="0"/>
              </a:rPr>
              <a:t>2</a:t>
            </a:r>
            <a:r>
              <a:rPr lang="en-US" altLang="en-US" i="1" smtClean="0">
                <a:latin typeface=".VnTime" panose="020B7200000000000000" pitchFamily="34" charset="0"/>
              </a:rPr>
              <a:t>, ... , a'</a:t>
            </a:r>
            <a:r>
              <a:rPr lang="en-US" altLang="en-US" i="1" baseline="-25000" smtClean="0">
                <a:latin typeface=".VnTime" panose="020B7200000000000000" pitchFamily="34" charset="0"/>
              </a:rPr>
              <a:t>n</a:t>
            </a:r>
            <a:r>
              <a:rPr lang="en-US" altLang="en-US" smtClean="0">
                <a:latin typeface=".VnTime" panose="020B7200000000000000" pitchFamily="34" charset="0"/>
              </a:rPr>
              <a:t>) trong thø tù tõ ®iÓn vµ ký hiÖu lµ </a:t>
            </a:r>
            <a:r>
              <a:rPr lang="en-US" altLang="en-US" i="1" smtClean="0">
                <a:latin typeface=".VnTime" panose="020B7200000000000000" pitchFamily="34" charset="0"/>
              </a:rPr>
              <a:t>a </a:t>
            </a:r>
            <a:r>
              <a:rPr lang="en-US" altLang="en-US" smtClean="0">
                <a:latin typeface=".VnTime" panose="020B7200000000000000" pitchFamily="34" charset="0"/>
                <a:sym typeface="MT Extra" panose="05050102010205020202" pitchFamily="18" charset="2"/>
              </a:rPr>
              <a:t></a:t>
            </a:r>
            <a:r>
              <a:rPr lang="en-US" altLang="en-US" i="1" smtClean="0">
                <a:latin typeface=".VnTime" panose="020B7200000000000000" pitchFamily="34" charset="0"/>
              </a:rPr>
              <a:t>  a', </a:t>
            </a:r>
            <a:r>
              <a:rPr lang="en-US" altLang="en-US" smtClean="0">
                <a:latin typeface=".VnTime" panose="020B7200000000000000" pitchFamily="34" charset="0"/>
              </a:rPr>
              <a:t> nÕu t</a:t>
            </a:r>
            <a:r>
              <a:rPr lang="en-US" altLang="en-US" smtClean="0">
                <a:latin typeface="Times New Roman" panose="02020603050405020304" pitchFamily="18" charset="0"/>
              </a:rPr>
              <a:t>ì</a:t>
            </a:r>
            <a:r>
              <a:rPr lang="en-US" altLang="en-US" smtClean="0">
                <a:latin typeface=".VnTime" panose="020B7200000000000000" pitchFamily="34" charset="0"/>
              </a:rPr>
              <a:t>m ®­îc chØ sè </a:t>
            </a:r>
            <a:r>
              <a:rPr lang="en-US" altLang="en-US" i="1" smtClean="0">
                <a:latin typeface=".VnTime" panose="020B7200000000000000" pitchFamily="34" charset="0"/>
              </a:rPr>
              <a:t>k</a:t>
            </a:r>
            <a:r>
              <a:rPr lang="en-US" altLang="en-US" smtClean="0">
                <a:latin typeface=".VnTime" panose="020B7200000000000000" pitchFamily="34" charset="0"/>
              </a:rPr>
              <a:t> (1 </a:t>
            </a:r>
            <a:r>
              <a:rPr lang="en-US" altLang="en-US" smtClean="0">
                <a:latin typeface=".VnTime" panose="020B7200000000000000" pitchFamily="34" charset="0"/>
                <a:sym typeface="Symbol" panose="05050102010706020507" pitchFamily="18" charset="2"/>
              </a:rPr>
              <a:t></a:t>
            </a:r>
            <a:r>
              <a:rPr lang="en-US" altLang="en-US" i="1" smtClean="0">
                <a:latin typeface=".VnTime" panose="020B7200000000000000" pitchFamily="34" charset="0"/>
              </a:rPr>
              <a:t> k </a:t>
            </a:r>
            <a:r>
              <a:rPr lang="en-US" altLang="en-US" smtClean="0">
                <a:latin typeface=".VnTime" panose="020B7200000000000000" pitchFamily="34" charset="0"/>
                <a:sym typeface="Symbol" panose="05050102010706020507" pitchFamily="18" charset="2"/>
              </a:rPr>
              <a:t></a:t>
            </a:r>
            <a:r>
              <a:rPr lang="en-US" altLang="en-US" i="1" smtClean="0">
                <a:latin typeface=".VnTime" panose="020B7200000000000000" pitchFamily="34" charset="0"/>
              </a:rPr>
              <a:t> n</a:t>
            </a:r>
            <a:r>
              <a:rPr lang="en-US" altLang="en-US" smtClean="0">
                <a:latin typeface=".VnTime" panose="020B7200000000000000" pitchFamily="34" charset="0"/>
              </a:rPr>
              <a:t>) sao cho:</a:t>
            </a:r>
            <a:endParaRPr lang="en-US" altLang="en-US" i="1" smtClean="0">
              <a:latin typeface=".VnTime" panose="020B7200000000000000" pitchFamily="34" charset="0"/>
            </a:endParaRPr>
          </a:p>
          <a:p>
            <a:pPr>
              <a:lnSpc>
                <a:spcPct val="120000"/>
              </a:lnSpc>
              <a:spcBef>
                <a:spcPts val="1200"/>
              </a:spcBef>
              <a:buNone/>
            </a:pPr>
            <a:r>
              <a:rPr lang="en-US" altLang="en-US" i="1" smtClean="0">
                <a:latin typeface=".VnTime" panose="020B7200000000000000" pitchFamily="34" charset="0"/>
              </a:rPr>
              <a:t>		</a:t>
            </a:r>
            <a:r>
              <a:rPr lang="en-US" altLang="en-US" i="1" smtClean="0">
                <a:solidFill>
                  <a:srgbClr val="C00000"/>
                </a:solidFill>
                <a:latin typeface=".VnTime" panose="020B7200000000000000" pitchFamily="34" charset="0"/>
              </a:rPr>
              <a:t>a</a:t>
            </a:r>
            <a:r>
              <a:rPr lang="en-US" altLang="en-US" baseline="-25000" smtClean="0">
                <a:solidFill>
                  <a:srgbClr val="C00000"/>
                </a:solidFill>
                <a:latin typeface=".VnTime" panose="020B7200000000000000" pitchFamily="34" charset="0"/>
              </a:rPr>
              <a:t>1</a:t>
            </a:r>
            <a:r>
              <a:rPr lang="en-US" altLang="en-US" i="1" smtClean="0">
                <a:solidFill>
                  <a:srgbClr val="C00000"/>
                </a:solidFill>
                <a:latin typeface=".VnTime" panose="020B7200000000000000" pitchFamily="34" charset="0"/>
              </a:rPr>
              <a:t> = a'</a:t>
            </a:r>
            <a:r>
              <a:rPr lang="en-US" altLang="en-US" baseline="-25000" smtClean="0">
                <a:solidFill>
                  <a:srgbClr val="C00000"/>
                </a:solidFill>
                <a:latin typeface=".VnTime" panose="020B7200000000000000" pitchFamily="34" charset="0"/>
              </a:rPr>
              <a:t>1</a:t>
            </a:r>
            <a:r>
              <a:rPr lang="en-US" altLang="en-US" i="1" smtClean="0">
                <a:solidFill>
                  <a:srgbClr val="C00000"/>
                </a:solidFill>
                <a:latin typeface=".VnTime" panose="020B7200000000000000" pitchFamily="34" charset="0"/>
              </a:rPr>
              <a:t> , a</a:t>
            </a:r>
            <a:r>
              <a:rPr lang="en-US" altLang="en-US" baseline="-25000" smtClean="0">
                <a:solidFill>
                  <a:srgbClr val="C00000"/>
                </a:solidFill>
                <a:latin typeface=".VnTime" panose="020B7200000000000000" pitchFamily="34" charset="0"/>
              </a:rPr>
              <a:t>2</a:t>
            </a:r>
            <a:r>
              <a:rPr lang="en-US" altLang="en-US" i="1" smtClean="0">
                <a:solidFill>
                  <a:srgbClr val="C00000"/>
                </a:solidFill>
                <a:latin typeface=".VnTime" panose="020B7200000000000000" pitchFamily="34" charset="0"/>
              </a:rPr>
              <a:t> = a'</a:t>
            </a:r>
            <a:r>
              <a:rPr lang="en-US" altLang="en-US" baseline="-25000" smtClean="0">
                <a:solidFill>
                  <a:srgbClr val="C00000"/>
                </a:solidFill>
                <a:latin typeface=".VnTime" panose="020B7200000000000000" pitchFamily="34" charset="0"/>
              </a:rPr>
              <a:t>2</a:t>
            </a:r>
            <a:r>
              <a:rPr lang="en-US" altLang="en-US" i="1" smtClean="0">
                <a:solidFill>
                  <a:srgbClr val="C00000"/>
                </a:solidFill>
                <a:latin typeface=".VnTime" panose="020B7200000000000000" pitchFamily="34" charset="0"/>
              </a:rPr>
              <a:t>, ... , a</a:t>
            </a:r>
            <a:r>
              <a:rPr lang="en-US" altLang="en-US" i="1" baseline="-25000" smtClean="0">
                <a:solidFill>
                  <a:srgbClr val="C00000"/>
                </a:solidFill>
                <a:latin typeface=".VnTime" panose="020B7200000000000000" pitchFamily="34" charset="0"/>
              </a:rPr>
              <a:t>k</a:t>
            </a:r>
            <a:r>
              <a:rPr lang="en-US" altLang="en-US" baseline="-25000" smtClean="0">
                <a:solidFill>
                  <a:srgbClr val="C00000"/>
                </a:solidFill>
                <a:latin typeface=".VnTime" panose="020B7200000000000000" pitchFamily="34" charset="0"/>
              </a:rPr>
              <a:t>-1</a:t>
            </a:r>
            <a:r>
              <a:rPr lang="en-US" altLang="en-US" i="1" smtClean="0">
                <a:solidFill>
                  <a:srgbClr val="C00000"/>
                </a:solidFill>
                <a:latin typeface=".VnTime" panose="020B7200000000000000" pitchFamily="34" charset="0"/>
              </a:rPr>
              <a:t> = a'</a:t>
            </a:r>
            <a:r>
              <a:rPr lang="en-US" altLang="en-US" i="1" baseline="-25000" smtClean="0">
                <a:solidFill>
                  <a:srgbClr val="C00000"/>
                </a:solidFill>
                <a:latin typeface=".VnTime" panose="020B7200000000000000" pitchFamily="34" charset="0"/>
              </a:rPr>
              <a:t>k</a:t>
            </a:r>
            <a:r>
              <a:rPr lang="en-US" altLang="en-US" baseline="-25000" smtClean="0">
                <a:solidFill>
                  <a:srgbClr val="C00000"/>
                </a:solidFill>
                <a:latin typeface=".VnTime" panose="020B7200000000000000" pitchFamily="34" charset="0"/>
              </a:rPr>
              <a:t>-1</a:t>
            </a:r>
            <a:r>
              <a:rPr lang="en-US" altLang="en-US" i="1" smtClean="0">
                <a:solidFill>
                  <a:srgbClr val="C00000"/>
                </a:solidFill>
                <a:latin typeface=".VnTime" panose="020B7200000000000000" pitchFamily="34" charset="0"/>
              </a:rPr>
              <a:t>,  </a:t>
            </a:r>
          </a:p>
          <a:p>
            <a:pPr>
              <a:lnSpc>
                <a:spcPct val="120000"/>
              </a:lnSpc>
              <a:spcBef>
                <a:spcPts val="1200"/>
              </a:spcBef>
              <a:buNone/>
            </a:pPr>
            <a:r>
              <a:rPr lang="en-US" altLang="en-US" i="1" smtClean="0">
                <a:solidFill>
                  <a:srgbClr val="C00000"/>
                </a:solidFill>
                <a:latin typeface=".VnTime" panose="020B7200000000000000" pitchFamily="34" charset="0"/>
              </a:rPr>
              <a:t>         a</a:t>
            </a:r>
            <a:r>
              <a:rPr lang="en-US" altLang="en-US" i="1" baseline="-25000" smtClean="0">
                <a:solidFill>
                  <a:srgbClr val="C00000"/>
                </a:solidFill>
                <a:latin typeface=".VnTime" panose="020B7200000000000000" pitchFamily="34" charset="0"/>
              </a:rPr>
              <a:t>k</a:t>
            </a:r>
            <a:r>
              <a:rPr lang="en-US" altLang="en-US" i="1" smtClean="0">
                <a:solidFill>
                  <a:srgbClr val="C00000"/>
                </a:solidFill>
                <a:latin typeface=".VnTime" panose="020B7200000000000000" pitchFamily="34" charset="0"/>
              </a:rPr>
              <a:t> &lt; a'</a:t>
            </a:r>
            <a:r>
              <a:rPr lang="en-US" altLang="en-US" i="1" baseline="-25000" smtClean="0">
                <a:solidFill>
                  <a:srgbClr val="C00000"/>
                </a:solidFill>
                <a:latin typeface=".VnTime" panose="020B7200000000000000" pitchFamily="34" charset="0"/>
              </a:rPr>
              <a:t>k</a:t>
            </a:r>
            <a:r>
              <a:rPr lang="en-US" altLang="en-US" i="1" smtClean="0">
                <a:solidFill>
                  <a:srgbClr val="C00000"/>
                </a:solidFill>
                <a:latin typeface=".VnTime" panose="020B7200000000000000" pitchFamily="34" charset="0"/>
              </a:rPr>
              <a:t> .</a:t>
            </a:r>
          </a:p>
        </p:txBody>
      </p:sp>
    </p:spTree>
    <p:extLst>
      <p:ext uri="{BB962C8B-B14F-4D97-AF65-F5344CB8AC3E}">
        <p14:creationId xmlns:p14="http://schemas.microsoft.com/office/powerpoint/2010/main" val="2772445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smtClean="0"/>
              <a:t>Ví dụ</a:t>
            </a:r>
          </a:p>
        </p:txBody>
      </p:sp>
      <p:sp>
        <p:nvSpPr>
          <p:cNvPr id="72707" name="Rectangle 3"/>
          <p:cNvSpPr>
            <a:spLocks noGrp="1" noChangeArrowheads="1"/>
          </p:cNvSpPr>
          <p:nvPr>
            <p:ph type="body" idx="1"/>
          </p:nvPr>
        </p:nvSpPr>
        <p:spPr/>
        <p:txBody>
          <a:bodyPr/>
          <a:lstStyle/>
          <a:p>
            <a:pPr algn="just" eaLnBrk="1" hangingPunct="1"/>
            <a:r>
              <a:rPr lang="en-US" altLang="en-US" smtClean="0">
                <a:latin typeface=".VnTime" panose="020B7200000000000000" pitchFamily="34" charset="0"/>
              </a:rPr>
              <a:t>C¸c ho¸n vÞ tõ 3 phÇn tö cña </a:t>
            </a:r>
            <a:r>
              <a:rPr lang="en-US" altLang="en-US" i="1" smtClean="0">
                <a:latin typeface=".VnTime" panose="020B7200000000000000" pitchFamily="34" charset="0"/>
              </a:rPr>
              <a:t>X</a:t>
            </a:r>
            <a:r>
              <a:rPr lang="en-US" altLang="en-US" smtClean="0">
                <a:latin typeface=".VnTime" panose="020B7200000000000000" pitchFamily="34" charset="0"/>
              </a:rPr>
              <a:t> ={1, 2, 3} ®­îc liÖt kª theo thø tù tõ ®iÓn như­ sau</a:t>
            </a:r>
          </a:p>
          <a:p>
            <a:pPr eaLnBrk="1" hangingPunct="1">
              <a:buFont typeface="Wingdings" panose="05000000000000000000" pitchFamily="2" charset="2"/>
              <a:buNone/>
            </a:pPr>
            <a:r>
              <a:rPr lang="en-US" altLang="en-US" smtClean="0"/>
              <a:t>		1	2	3</a:t>
            </a:r>
          </a:p>
          <a:p>
            <a:pPr eaLnBrk="1" hangingPunct="1">
              <a:buFont typeface="Wingdings" panose="05000000000000000000" pitchFamily="2" charset="2"/>
              <a:buNone/>
            </a:pPr>
            <a:r>
              <a:rPr lang="en-US" altLang="en-US" smtClean="0"/>
              <a:t>		1   	3	2</a:t>
            </a:r>
          </a:p>
          <a:p>
            <a:pPr eaLnBrk="1" hangingPunct="1">
              <a:buFont typeface="Wingdings" panose="05000000000000000000" pitchFamily="2" charset="2"/>
              <a:buNone/>
            </a:pPr>
            <a:r>
              <a:rPr lang="en-US" altLang="en-US" smtClean="0"/>
              <a:t>		2 	1	3</a:t>
            </a:r>
          </a:p>
          <a:p>
            <a:pPr eaLnBrk="1" hangingPunct="1">
              <a:buFont typeface="Wingdings" panose="05000000000000000000" pitchFamily="2" charset="2"/>
              <a:buNone/>
            </a:pPr>
            <a:r>
              <a:rPr lang="en-US" altLang="en-US" smtClean="0"/>
              <a:t>		2	3	1</a:t>
            </a:r>
          </a:p>
          <a:p>
            <a:pPr eaLnBrk="1" hangingPunct="1">
              <a:buFont typeface="Wingdings" panose="05000000000000000000" pitchFamily="2" charset="2"/>
              <a:buNone/>
            </a:pPr>
            <a:r>
              <a:rPr lang="en-US" altLang="en-US" smtClean="0"/>
              <a:t>		3	1	2</a:t>
            </a:r>
          </a:p>
          <a:p>
            <a:pPr eaLnBrk="1" hangingPunct="1">
              <a:buFont typeface="Wingdings" panose="05000000000000000000" pitchFamily="2" charset="2"/>
              <a:buNone/>
            </a:pPr>
            <a:r>
              <a:rPr lang="en-US" altLang="en-US" smtClean="0"/>
              <a:t>		3	2	1</a:t>
            </a:r>
          </a:p>
        </p:txBody>
      </p:sp>
    </p:spTree>
    <p:extLst>
      <p:ext uri="{BB962C8B-B14F-4D97-AF65-F5344CB8AC3E}">
        <p14:creationId xmlns:p14="http://schemas.microsoft.com/office/powerpoint/2010/main" val="214299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Thuật toán sinh kế tiếp</a:t>
            </a:r>
          </a:p>
        </p:txBody>
      </p:sp>
      <p:sp>
        <p:nvSpPr>
          <p:cNvPr id="73731" name="Rectangle 3"/>
          <p:cNvSpPr>
            <a:spLocks noGrp="1" noChangeArrowheads="1"/>
          </p:cNvSpPr>
          <p:nvPr>
            <p:ph type="body" idx="1"/>
          </p:nvPr>
        </p:nvSpPr>
        <p:spPr/>
        <p:txBody>
          <a:bodyPr/>
          <a:lstStyle/>
          <a:p>
            <a:r>
              <a:rPr lang="pt-BR" altLang="en-US" sz="2400">
                <a:latin typeface="Times New Roman" panose="02020603050405020304" pitchFamily="18" charset="0"/>
                <a:cs typeface="Times New Roman" panose="02020603050405020304" pitchFamily="18" charset="0"/>
              </a:rPr>
              <a:t>Hoán vị đầu tiên:   (1, 2,</a:t>
            </a:r>
            <a:r>
              <a:rPr lang="pt-BR" altLang="en-US" sz="2400" i="1">
                <a:latin typeface="Times New Roman" panose="02020603050405020304" pitchFamily="18" charset="0"/>
                <a:cs typeface="Times New Roman" panose="02020603050405020304" pitchFamily="18" charset="0"/>
              </a:rPr>
              <a:t> ... , n)</a:t>
            </a:r>
          </a:p>
          <a:p>
            <a:r>
              <a:rPr lang="pt-BR" altLang="en-US" sz="2400">
                <a:latin typeface="Times New Roman" panose="02020603050405020304" pitchFamily="18" charset="0"/>
                <a:cs typeface="Times New Roman" panose="02020603050405020304" pitchFamily="18" charset="0"/>
              </a:rPr>
              <a:t>Hoán vị cuối cùng: (</a:t>
            </a:r>
            <a:r>
              <a:rPr lang="pt-BR" altLang="en-US" sz="2400" i="1">
                <a:latin typeface="Times New Roman" panose="02020603050405020304" pitchFamily="18" charset="0"/>
                <a:cs typeface="Times New Roman" panose="02020603050405020304" pitchFamily="18" charset="0"/>
              </a:rPr>
              <a:t>n, n</a:t>
            </a:r>
            <a:r>
              <a:rPr lang="pt-BR" altLang="en-US" sz="2400">
                <a:latin typeface="Times New Roman" panose="02020603050405020304" pitchFamily="18" charset="0"/>
                <a:cs typeface="Times New Roman" panose="02020603050405020304" pitchFamily="18" charset="0"/>
              </a:rPr>
              <a:t>-1</a:t>
            </a:r>
            <a:r>
              <a:rPr lang="pt-BR" altLang="en-US" sz="2400" i="1">
                <a:latin typeface="Times New Roman" panose="02020603050405020304" pitchFamily="18" charset="0"/>
                <a:cs typeface="Times New Roman" panose="02020603050405020304" pitchFamily="18" charset="0"/>
              </a:rPr>
              <a:t>, ..., 1). </a:t>
            </a:r>
          </a:p>
          <a:p>
            <a:pPr algn="just"/>
            <a:r>
              <a:rPr lang="vi-VN" altLang="en-US" sz="2400">
                <a:latin typeface="Times New Roman" panose="02020603050405020304" pitchFamily="18" charset="0"/>
                <a:cs typeface="Times New Roman" panose="02020603050405020304" pitchFamily="18" charset="0"/>
              </a:rPr>
              <a:t>Giả sử  </a:t>
            </a:r>
            <a:r>
              <a:rPr lang="vi-VN" altLang="en-US" sz="2400" i="1">
                <a:latin typeface="Times New Roman" panose="02020603050405020304" pitchFamily="18" charset="0"/>
                <a:cs typeface="Times New Roman" panose="02020603050405020304" pitchFamily="18" charset="0"/>
              </a:rPr>
              <a:t>a = </a:t>
            </a:r>
            <a:r>
              <a:rPr lang="vi-VN" altLang="en-US" sz="2400">
                <a:latin typeface="Times New Roman" panose="02020603050405020304" pitchFamily="18" charset="0"/>
                <a:cs typeface="Times New Roman" panose="02020603050405020304" pitchFamily="18" charset="0"/>
              </a:rPr>
              <a:t>(</a:t>
            </a:r>
            <a:r>
              <a:rPr lang="vi-VN" altLang="en-US" sz="2400" i="1">
                <a:latin typeface="Times New Roman" panose="02020603050405020304" pitchFamily="18" charset="0"/>
                <a:cs typeface="Times New Roman" panose="02020603050405020304" pitchFamily="18" charset="0"/>
              </a:rPr>
              <a:t>a</a:t>
            </a:r>
            <a:r>
              <a:rPr lang="vi-VN" altLang="en-US" sz="2400" baseline="-25000">
                <a:latin typeface="Times New Roman" panose="02020603050405020304" pitchFamily="18" charset="0"/>
                <a:cs typeface="Times New Roman" panose="02020603050405020304" pitchFamily="18" charset="0"/>
              </a:rPr>
              <a:t>1</a:t>
            </a:r>
            <a:r>
              <a:rPr lang="vi-VN" altLang="en-US" sz="2400" i="1">
                <a:latin typeface="Times New Roman" panose="02020603050405020304" pitchFamily="18" charset="0"/>
                <a:cs typeface="Times New Roman" panose="02020603050405020304" pitchFamily="18" charset="0"/>
              </a:rPr>
              <a:t>, a</a:t>
            </a:r>
            <a:r>
              <a:rPr lang="vi-VN" altLang="en-US" sz="2400" baseline="-25000">
                <a:latin typeface="Times New Roman" panose="02020603050405020304" pitchFamily="18" charset="0"/>
                <a:cs typeface="Times New Roman" panose="02020603050405020304" pitchFamily="18" charset="0"/>
              </a:rPr>
              <a:t>2</a:t>
            </a:r>
            <a:r>
              <a:rPr lang="vi-VN" altLang="en-US" sz="2400" i="1">
                <a:latin typeface="Times New Roman" panose="02020603050405020304" pitchFamily="18" charset="0"/>
                <a:cs typeface="Times New Roman" panose="02020603050405020304" pitchFamily="18" charset="0"/>
              </a:rPr>
              <a:t>, ... , a</a:t>
            </a:r>
            <a:r>
              <a:rPr lang="vi-VN" altLang="en-US" sz="2400" i="1" baseline="-25000">
                <a:latin typeface="Times New Roman" panose="02020603050405020304" pitchFamily="18" charset="0"/>
                <a:cs typeface="Times New Roman" panose="02020603050405020304" pitchFamily="18" charset="0"/>
              </a:rPr>
              <a:t>n</a:t>
            </a:r>
            <a:r>
              <a:rPr lang="vi-VN" altLang="en-US" sz="2400">
                <a:latin typeface="Times New Roman" panose="02020603050405020304" pitchFamily="18" charset="0"/>
                <a:cs typeface="Times New Roman" panose="02020603050405020304" pitchFamily="18" charset="0"/>
              </a:rPr>
              <a:t>) là </a:t>
            </a:r>
            <a:r>
              <a:rPr lang="en-US" altLang="en-US" sz="2400">
                <a:latin typeface="Times New Roman" panose="02020603050405020304" pitchFamily="18" charset="0"/>
                <a:cs typeface="Times New Roman" panose="02020603050405020304" pitchFamily="18" charset="0"/>
              </a:rPr>
              <a:t>h</a:t>
            </a:r>
            <a:r>
              <a:rPr lang="vi-VN" altLang="en-US" sz="2400">
                <a:latin typeface="Times New Roman" panose="02020603050405020304" pitchFamily="18" charset="0"/>
                <a:cs typeface="Times New Roman" panose="02020603050405020304" pitchFamily="18" charset="0"/>
              </a:rPr>
              <a:t>oán vị chưa phải cuối cùng, khi đó hoán vị kế tiếp nó có thể xây dựng nhờ thực hiện các biến đổi sau:</a:t>
            </a:r>
          </a:p>
          <a:p>
            <a:pPr lvl="1" algn="just"/>
            <a:r>
              <a:rPr lang="vi-V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ì</a:t>
            </a:r>
            <a:r>
              <a:rPr lang="vi-VN" altLang="en-US" sz="2200">
                <a:latin typeface="Times New Roman" panose="02020603050405020304" pitchFamily="18" charset="0"/>
                <a:cs typeface="Times New Roman" panose="02020603050405020304" pitchFamily="18" charset="0"/>
              </a:rPr>
              <a:t>m từ phải qua trái hoán vị đang có chỉ số </a:t>
            </a:r>
            <a:r>
              <a:rPr lang="vi-VN" altLang="en-US" sz="2200" i="1">
                <a:latin typeface="Times New Roman" panose="02020603050405020304" pitchFamily="18" charset="0"/>
                <a:cs typeface="Times New Roman" panose="02020603050405020304" pitchFamily="18" charset="0"/>
              </a:rPr>
              <a:t>j</a:t>
            </a:r>
            <a:r>
              <a:rPr lang="vi-VN" altLang="en-US" sz="2200">
                <a:latin typeface="Times New Roman" panose="02020603050405020304" pitchFamily="18" charset="0"/>
                <a:cs typeface="Times New Roman" panose="02020603050405020304" pitchFamily="18" charset="0"/>
              </a:rPr>
              <a:t> đầu tiên thoả mãn </a:t>
            </a:r>
            <a:r>
              <a:rPr lang="vi-VN" altLang="en-US" sz="2200" i="1">
                <a:latin typeface="Times New Roman" panose="02020603050405020304" pitchFamily="18" charset="0"/>
                <a:cs typeface="Times New Roman" panose="02020603050405020304" pitchFamily="18" charset="0"/>
              </a:rPr>
              <a:t>a</a:t>
            </a:r>
            <a:r>
              <a:rPr lang="vi-VN" altLang="en-US" sz="2200" i="1" baseline="-25000">
                <a:latin typeface="Times New Roman" panose="02020603050405020304" pitchFamily="18" charset="0"/>
                <a:cs typeface="Times New Roman" panose="02020603050405020304" pitchFamily="18" charset="0"/>
              </a:rPr>
              <a:t>j</a:t>
            </a:r>
            <a:r>
              <a:rPr lang="vi-VN" altLang="en-US" sz="2200" i="1">
                <a:latin typeface="Times New Roman" panose="02020603050405020304" pitchFamily="18" charset="0"/>
                <a:cs typeface="Times New Roman" panose="02020603050405020304" pitchFamily="18" charset="0"/>
              </a:rPr>
              <a:t> &lt; a</a:t>
            </a:r>
            <a:r>
              <a:rPr lang="vi-VN" altLang="en-US" sz="2200" i="1" baseline="-25000">
                <a:latin typeface="Times New Roman" panose="02020603050405020304" pitchFamily="18" charset="0"/>
                <a:cs typeface="Times New Roman" panose="02020603050405020304" pitchFamily="18" charset="0"/>
              </a:rPr>
              <a:t>j+</a:t>
            </a:r>
            <a:r>
              <a:rPr lang="vi-VN" altLang="en-US" sz="2200" baseline="-25000">
                <a:latin typeface="Times New Roman" panose="02020603050405020304" pitchFamily="18" charset="0"/>
                <a:cs typeface="Times New Roman" panose="02020603050405020304" pitchFamily="18" charset="0"/>
              </a:rPr>
              <a:t>1</a:t>
            </a:r>
            <a:r>
              <a:rPr lang="vi-VN" altLang="en-US" sz="2200">
                <a:latin typeface="Times New Roman" panose="02020603050405020304" pitchFamily="18" charset="0"/>
                <a:cs typeface="Times New Roman" panose="02020603050405020304" pitchFamily="18" charset="0"/>
              </a:rPr>
              <a:t> (nói cách khác:</a:t>
            </a:r>
            <a:r>
              <a:rPr lang="vi-VN" altLang="en-US" sz="2200" i="1">
                <a:latin typeface="Times New Roman" panose="02020603050405020304" pitchFamily="18" charset="0"/>
                <a:cs typeface="Times New Roman" panose="02020603050405020304" pitchFamily="18" charset="0"/>
              </a:rPr>
              <a:t> j </a:t>
            </a:r>
            <a:r>
              <a:rPr lang="vi-VN" altLang="en-US" sz="2200">
                <a:latin typeface="Times New Roman" panose="02020603050405020304" pitchFamily="18" charset="0"/>
                <a:cs typeface="Times New Roman" panose="02020603050405020304" pitchFamily="18" charset="0"/>
              </a:rPr>
              <a:t> là chỉ số lớn nhất thoả mãn </a:t>
            </a:r>
            <a:r>
              <a:rPr lang="vi-VN" altLang="en-US" sz="2200" i="1">
                <a:latin typeface="Times New Roman" panose="02020603050405020304" pitchFamily="18" charset="0"/>
                <a:cs typeface="Times New Roman" panose="02020603050405020304" pitchFamily="18" charset="0"/>
              </a:rPr>
              <a:t>a</a:t>
            </a:r>
            <a:r>
              <a:rPr lang="vi-VN" altLang="en-US" sz="2200" i="1" baseline="-25000">
                <a:latin typeface="Times New Roman" panose="02020603050405020304" pitchFamily="18" charset="0"/>
                <a:cs typeface="Times New Roman" panose="02020603050405020304" pitchFamily="18" charset="0"/>
              </a:rPr>
              <a:t>j</a:t>
            </a:r>
            <a:r>
              <a:rPr lang="vi-VN" altLang="en-US" sz="2200" i="1">
                <a:latin typeface="Times New Roman" panose="02020603050405020304" pitchFamily="18" charset="0"/>
                <a:cs typeface="Times New Roman" panose="02020603050405020304" pitchFamily="18" charset="0"/>
              </a:rPr>
              <a:t> &lt; a</a:t>
            </a:r>
            <a:r>
              <a:rPr lang="vi-VN" altLang="en-US" sz="2200" i="1" baseline="-25000">
                <a:latin typeface="Times New Roman" panose="02020603050405020304" pitchFamily="18" charset="0"/>
                <a:cs typeface="Times New Roman" panose="02020603050405020304" pitchFamily="18" charset="0"/>
              </a:rPr>
              <a:t>j+</a:t>
            </a:r>
            <a:r>
              <a:rPr lang="vi-VN" altLang="en-US" sz="2200" baseline="-25000">
                <a:latin typeface="Times New Roman" panose="02020603050405020304" pitchFamily="18" charset="0"/>
                <a:cs typeface="Times New Roman" panose="02020603050405020304" pitchFamily="18" charset="0"/>
              </a:rPr>
              <a:t>1</a:t>
            </a:r>
            <a:r>
              <a:rPr lang="vi-VN" altLang="en-US" sz="2200">
                <a:latin typeface="Times New Roman" panose="02020603050405020304" pitchFamily="18" charset="0"/>
                <a:cs typeface="Times New Roman" panose="02020603050405020304" pitchFamily="18" charset="0"/>
              </a:rPr>
              <a:t>);</a:t>
            </a:r>
          </a:p>
          <a:p>
            <a:pPr lvl="1" algn="just"/>
            <a:r>
              <a:rPr lang="vi-V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ì</a:t>
            </a:r>
            <a:r>
              <a:rPr lang="vi-VN" altLang="en-US" sz="2200">
                <a:latin typeface="Times New Roman" panose="02020603050405020304" pitchFamily="18" charset="0"/>
                <a:cs typeface="Times New Roman" panose="02020603050405020304" pitchFamily="18" charset="0"/>
              </a:rPr>
              <a:t>m </a:t>
            </a:r>
            <a:r>
              <a:rPr lang="vi-VN" altLang="en-US" sz="2200" i="1">
                <a:latin typeface="Times New Roman" panose="02020603050405020304" pitchFamily="18" charset="0"/>
                <a:cs typeface="Times New Roman" panose="02020603050405020304" pitchFamily="18" charset="0"/>
              </a:rPr>
              <a:t>a</a:t>
            </a:r>
            <a:r>
              <a:rPr lang="vi-VN" altLang="en-US" sz="2200" i="1" baseline="-25000">
                <a:latin typeface="Times New Roman" panose="02020603050405020304" pitchFamily="18" charset="0"/>
                <a:cs typeface="Times New Roman" panose="02020603050405020304" pitchFamily="18" charset="0"/>
              </a:rPr>
              <a:t>k</a:t>
            </a:r>
            <a:r>
              <a:rPr lang="vi-VN" altLang="en-US" sz="2200" i="1">
                <a:latin typeface="Times New Roman" panose="02020603050405020304" pitchFamily="18" charset="0"/>
                <a:cs typeface="Times New Roman" panose="02020603050405020304" pitchFamily="18" charset="0"/>
              </a:rPr>
              <a:t> </a:t>
            </a:r>
            <a:r>
              <a:rPr lang="vi-VN" altLang="en-US" sz="2200">
                <a:latin typeface="Times New Roman" panose="02020603050405020304" pitchFamily="18" charset="0"/>
                <a:cs typeface="Times New Roman" panose="02020603050405020304" pitchFamily="18" charset="0"/>
              </a:rPr>
              <a:t>là số nhỏ nhất còn lớn hơn </a:t>
            </a:r>
            <a:r>
              <a:rPr lang="vi-VN" altLang="en-US" sz="2200" i="1">
                <a:latin typeface="Times New Roman" panose="02020603050405020304" pitchFamily="18" charset="0"/>
                <a:cs typeface="Times New Roman" panose="02020603050405020304" pitchFamily="18" charset="0"/>
              </a:rPr>
              <a:t>a</a:t>
            </a:r>
            <a:r>
              <a:rPr lang="vi-VN" altLang="en-US" sz="2200" i="1" baseline="-25000">
                <a:latin typeface="Times New Roman" panose="02020603050405020304" pitchFamily="18" charset="0"/>
                <a:cs typeface="Times New Roman" panose="02020603050405020304" pitchFamily="18" charset="0"/>
              </a:rPr>
              <a:t>j</a:t>
            </a:r>
            <a:r>
              <a:rPr lang="vi-VN" altLang="en-US" sz="2200">
                <a:latin typeface="Times New Roman" panose="02020603050405020304" pitchFamily="18" charset="0"/>
                <a:cs typeface="Times New Roman" panose="02020603050405020304" pitchFamily="18" charset="0"/>
              </a:rPr>
              <a:t> trong các số ở bên phải</a:t>
            </a:r>
            <a:r>
              <a:rPr lang="vi-VN" altLang="en-US" sz="2200" i="1">
                <a:latin typeface="Times New Roman" panose="02020603050405020304" pitchFamily="18" charset="0"/>
                <a:cs typeface="Times New Roman" panose="02020603050405020304" pitchFamily="18" charset="0"/>
              </a:rPr>
              <a:t> a</a:t>
            </a:r>
            <a:r>
              <a:rPr lang="vi-VN" altLang="en-US" sz="2200" i="1" baseline="-25000">
                <a:latin typeface="Times New Roman" panose="02020603050405020304" pitchFamily="18" charset="0"/>
                <a:cs typeface="Times New Roman" panose="02020603050405020304" pitchFamily="18" charset="0"/>
              </a:rPr>
              <a:t>j</a:t>
            </a:r>
            <a:r>
              <a:rPr lang="vi-VN" altLang="en-US" sz="2200" i="1">
                <a:latin typeface="Times New Roman" panose="02020603050405020304" pitchFamily="18" charset="0"/>
                <a:cs typeface="Times New Roman" panose="02020603050405020304" pitchFamily="18" charset="0"/>
              </a:rPr>
              <a:t> </a:t>
            </a:r>
            <a:r>
              <a:rPr lang="vi-VN" altLang="en-US" sz="2200">
                <a:latin typeface="Times New Roman" panose="02020603050405020304" pitchFamily="18" charset="0"/>
                <a:cs typeface="Times New Roman" panose="02020603050405020304" pitchFamily="18" charset="0"/>
              </a:rPr>
              <a:t>;</a:t>
            </a:r>
          </a:p>
          <a:p>
            <a:pPr lvl="1" algn="just"/>
            <a:r>
              <a:rPr lang="en-US" altLang="en-US" sz="2200">
                <a:latin typeface="Times New Roman" panose="02020603050405020304" pitchFamily="18" charset="0"/>
                <a:cs typeface="Times New Roman" panose="02020603050405020304" pitchFamily="18" charset="0"/>
              </a:rPr>
              <a:t>Đổi chỗ </a:t>
            </a:r>
            <a:r>
              <a:rPr lang="en-US" altLang="en-US" sz="2200" i="1">
                <a:latin typeface="Times New Roman" panose="02020603050405020304" pitchFamily="18" charset="0"/>
                <a:cs typeface="Times New Roman" panose="02020603050405020304" pitchFamily="18" charset="0"/>
              </a:rPr>
              <a:t>a</a:t>
            </a:r>
            <a:r>
              <a:rPr lang="en-US" altLang="en-US" sz="2200" i="1" baseline="-25000">
                <a:latin typeface="Times New Roman" panose="02020603050405020304" pitchFamily="18" charset="0"/>
                <a:cs typeface="Times New Roman" panose="02020603050405020304" pitchFamily="18" charset="0"/>
              </a:rPr>
              <a:t>j</a:t>
            </a:r>
            <a:r>
              <a:rPr lang="en-US" altLang="en-US" sz="2200" i="1">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với</a:t>
            </a:r>
            <a:r>
              <a:rPr lang="en-US" altLang="en-US" sz="2200" i="1">
                <a:latin typeface="Times New Roman" panose="02020603050405020304" pitchFamily="18" charset="0"/>
                <a:cs typeface="Times New Roman" panose="02020603050405020304" pitchFamily="18" charset="0"/>
              </a:rPr>
              <a:t> a</a:t>
            </a:r>
            <a:r>
              <a:rPr lang="en-US" altLang="en-US" sz="2200" i="1" baseline="-25000">
                <a:latin typeface="Times New Roman" panose="02020603050405020304" pitchFamily="18" charset="0"/>
                <a:cs typeface="Times New Roman" panose="02020603050405020304" pitchFamily="18" charset="0"/>
              </a:rPr>
              <a:t>k</a:t>
            </a:r>
            <a:r>
              <a:rPr lang="en-US" altLang="en-US" sz="2200" i="1">
                <a:latin typeface="Times New Roman" panose="02020603050405020304" pitchFamily="18" charset="0"/>
                <a:cs typeface="Times New Roman" panose="02020603050405020304" pitchFamily="18" charset="0"/>
              </a:rPr>
              <a:t> ;</a:t>
            </a:r>
          </a:p>
          <a:p>
            <a:pPr lvl="1" algn="just"/>
            <a:r>
              <a:rPr lang="vi-VN" altLang="en-US" sz="2200">
                <a:latin typeface="Times New Roman" panose="02020603050405020304" pitchFamily="18" charset="0"/>
                <a:cs typeface="Times New Roman" panose="02020603050405020304" pitchFamily="18" charset="0"/>
              </a:rPr>
              <a:t>Lật ngược đoạn từ </a:t>
            </a:r>
            <a:r>
              <a:rPr lang="vi-VN" altLang="en-US" sz="2200" i="1">
                <a:latin typeface="Times New Roman" panose="02020603050405020304" pitchFamily="18" charset="0"/>
                <a:cs typeface="Times New Roman" panose="02020603050405020304" pitchFamily="18" charset="0"/>
              </a:rPr>
              <a:t>a</a:t>
            </a:r>
            <a:r>
              <a:rPr lang="vi-VN" altLang="en-US" sz="2200" i="1" baseline="-25000">
                <a:latin typeface="Times New Roman" panose="02020603050405020304" pitchFamily="18" charset="0"/>
                <a:cs typeface="Times New Roman" panose="02020603050405020304" pitchFamily="18" charset="0"/>
              </a:rPr>
              <a:t>j+</a:t>
            </a:r>
            <a:r>
              <a:rPr lang="vi-VN" altLang="en-US" sz="2200" baseline="-25000">
                <a:latin typeface="Times New Roman" panose="02020603050405020304" pitchFamily="18" charset="0"/>
                <a:cs typeface="Times New Roman" panose="02020603050405020304" pitchFamily="18" charset="0"/>
              </a:rPr>
              <a:t>1</a:t>
            </a:r>
            <a:r>
              <a:rPr lang="vi-VN" altLang="en-US" sz="2200">
                <a:latin typeface="Times New Roman" panose="02020603050405020304" pitchFamily="18" charset="0"/>
                <a:cs typeface="Times New Roman" panose="02020603050405020304" pitchFamily="18" charset="0"/>
              </a:rPr>
              <a:t> đến</a:t>
            </a:r>
            <a:r>
              <a:rPr lang="vi-VN" altLang="en-US" sz="2200" i="1">
                <a:latin typeface="Times New Roman" panose="02020603050405020304" pitchFamily="18" charset="0"/>
                <a:cs typeface="Times New Roman" panose="02020603050405020304" pitchFamily="18" charset="0"/>
              </a:rPr>
              <a:t> a</a:t>
            </a:r>
            <a:r>
              <a:rPr lang="vi-VN" altLang="en-US" sz="2200" i="1" baseline="-25000">
                <a:latin typeface="Times New Roman" panose="02020603050405020304" pitchFamily="18" charset="0"/>
                <a:cs typeface="Times New Roman" panose="02020603050405020304" pitchFamily="18" charset="0"/>
              </a:rPr>
              <a:t>n</a:t>
            </a:r>
            <a:r>
              <a:rPr lang="vi-VN" altLang="en-US" sz="2200" i="1">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9726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anim calcmode="lin" valueType="num">
                                      <p:cBhvr additive="base">
                                        <p:cTn id="7"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4" end="4"/>
                                            </p:txEl>
                                          </p:spTgt>
                                        </p:tgtEl>
                                        <p:attrNameLst>
                                          <p:attrName>style.visibility</p:attrName>
                                        </p:attrNameLst>
                                      </p:cBhvr>
                                      <p:to>
                                        <p:strVal val="visible"/>
                                      </p:to>
                                    </p:set>
                                    <p:anim calcmode="lin" valueType="num">
                                      <p:cBhvr additive="base">
                                        <p:cTn id="13"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anim calcmode="lin" valueType="num">
                                      <p:cBhvr additive="base">
                                        <p:cTn id="19"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3731">
                                            <p:txEl>
                                              <p:pRg st="6" end="6"/>
                                            </p:txEl>
                                          </p:spTgt>
                                        </p:tgtEl>
                                        <p:attrNameLst>
                                          <p:attrName>style.visibility</p:attrName>
                                        </p:attrNameLst>
                                      </p:cBhvr>
                                      <p:to>
                                        <p:strVal val="visible"/>
                                      </p:to>
                                    </p:set>
                                    <p:anim calcmode="lin" valueType="num">
                                      <p:cBhvr additive="base">
                                        <p:cTn id="25"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37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mtClean="0">
                <a:latin typeface=".VnArial" panose="020B7200000000000000" pitchFamily="34" charset="0"/>
              </a:rPr>
              <a:t>V</a:t>
            </a:r>
            <a:r>
              <a:rPr lang="en-US" altLang="en-US" smtClean="0"/>
              <a:t>í</a:t>
            </a:r>
            <a:r>
              <a:rPr lang="en-US" altLang="en-US" smtClean="0">
                <a:latin typeface=".VnArial" panose="020B7200000000000000" pitchFamily="34" charset="0"/>
              </a:rPr>
              <a:t> dụ</a:t>
            </a:r>
          </a:p>
        </p:txBody>
      </p:sp>
      <p:sp>
        <p:nvSpPr>
          <p:cNvPr id="74755" name="Rectangle 3"/>
          <p:cNvSpPr>
            <a:spLocks noGrp="1" noChangeArrowheads="1"/>
          </p:cNvSpPr>
          <p:nvPr>
            <p:ph type="body" idx="1"/>
          </p:nvPr>
        </p:nvSpPr>
        <p:spPr/>
        <p:txBody>
          <a:bodyPr/>
          <a:lstStyle/>
          <a:p>
            <a:pPr algn="just">
              <a:spcBef>
                <a:spcPts val="1200"/>
              </a:spcBef>
            </a:pPr>
            <a:r>
              <a:rPr lang="vi-VN" altLang="en-US">
                <a:latin typeface="Times New Roman" panose="02020603050405020304" pitchFamily="18" charset="0"/>
                <a:cs typeface="Times New Roman" panose="02020603050405020304" pitchFamily="18" charset="0"/>
              </a:rPr>
              <a:t>Giả sử đang có hoán vị  (3, 6, 2, 5, 4, 1), cần xây dựng hoán vị kế tiếp nó trong thứ tự từ điển. </a:t>
            </a:r>
          </a:p>
          <a:p>
            <a:pPr algn="just">
              <a:spcBef>
                <a:spcPts val="1200"/>
              </a:spcBef>
            </a:pPr>
            <a:r>
              <a:rPr lang="en-US" altLang="en-US">
                <a:latin typeface="Times New Roman" panose="02020603050405020304" pitchFamily="18" charset="0"/>
                <a:cs typeface="Times New Roman" panose="02020603050405020304" pitchFamily="18" charset="0"/>
              </a:rPr>
              <a:t>Ta có chỉ số </a:t>
            </a:r>
            <a:r>
              <a:rPr lang="en-US" altLang="en-US" i="1">
                <a:latin typeface="Times New Roman" panose="02020603050405020304" pitchFamily="18" charset="0"/>
                <a:cs typeface="Times New Roman" panose="02020603050405020304" pitchFamily="18" charset="0"/>
              </a:rPr>
              <a:t>j = </a:t>
            </a:r>
            <a:r>
              <a:rPr lang="en-US" altLang="en-US">
                <a:latin typeface="Times New Roman" panose="02020603050405020304" pitchFamily="18" charset="0"/>
                <a:cs typeface="Times New Roman" panose="02020603050405020304" pitchFamily="18" charset="0"/>
              </a:rPr>
              <a:t>3 (</a:t>
            </a:r>
            <a:r>
              <a:rPr lang="en-US" altLang="en-US" i="1">
                <a:latin typeface="Times New Roman" panose="02020603050405020304" pitchFamily="18" charset="0"/>
                <a:cs typeface="Times New Roman" panose="02020603050405020304" pitchFamily="18" charset="0"/>
              </a:rPr>
              <a:t>a</a:t>
            </a:r>
            <a:r>
              <a:rPr lang="en-US" altLang="en-US" baseline="-25000">
                <a:latin typeface="Times New Roman" panose="02020603050405020304" pitchFamily="18" charset="0"/>
                <a:cs typeface="Times New Roman" panose="02020603050405020304" pitchFamily="18" charset="0"/>
              </a:rPr>
              <a:t>3</a:t>
            </a:r>
            <a:r>
              <a:rPr lang="en-US" altLang="en-US">
                <a:latin typeface="Times New Roman" panose="02020603050405020304" pitchFamily="18" charset="0"/>
                <a:cs typeface="Times New Roman" panose="02020603050405020304" pitchFamily="18" charset="0"/>
              </a:rPr>
              <a:t> =2 </a:t>
            </a:r>
            <a:r>
              <a:rPr lang="en-US" altLang="en-US" i="1">
                <a:latin typeface="Times New Roman" panose="02020603050405020304" pitchFamily="18" charset="0"/>
                <a:cs typeface="Times New Roman" panose="02020603050405020304" pitchFamily="18" charset="0"/>
              </a:rPr>
              <a:t>&lt; a</a:t>
            </a:r>
            <a:r>
              <a:rPr lang="en-US" altLang="en-US" baseline="-25000">
                <a:latin typeface="Times New Roman" panose="02020603050405020304" pitchFamily="18" charset="0"/>
                <a:cs typeface="Times New Roman" panose="02020603050405020304" pitchFamily="18" charset="0"/>
              </a:rPr>
              <a:t>4</a:t>
            </a:r>
            <a:r>
              <a:rPr lang="en-US" altLang="en-US">
                <a:latin typeface="Times New Roman" panose="02020603050405020304" pitchFamily="18" charset="0"/>
                <a:cs typeface="Times New Roman" panose="02020603050405020304" pitchFamily="18" charset="0"/>
              </a:rPr>
              <a:t> = 5)</a:t>
            </a:r>
            <a:r>
              <a:rPr lang="en-US" altLang="en-US" i="1">
                <a:latin typeface="Times New Roman" panose="02020603050405020304" pitchFamily="18" charset="0"/>
                <a:cs typeface="Times New Roman" panose="02020603050405020304" pitchFamily="18" charset="0"/>
              </a:rPr>
              <a:t>. </a:t>
            </a:r>
          </a:p>
          <a:p>
            <a:pPr algn="just">
              <a:spcBef>
                <a:spcPts val="1200"/>
              </a:spcBef>
            </a:pPr>
            <a:r>
              <a:rPr lang="vi-VN" altLang="en-US">
                <a:latin typeface="Times New Roman" panose="02020603050405020304" pitchFamily="18" charset="0"/>
                <a:cs typeface="Times New Roman" panose="02020603050405020304" pitchFamily="18" charset="0"/>
              </a:rPr>
              <a:t>Số nhỏ nhất còn lớn hơn </a:t>
            </a:r>
            <a:r>
              <a:rPr lang="vi-VN" altLang="en-US" i="1">
                <a:latin typeface="Times New Roman" panose="02020603050405020304" pitchFamily="18" charset="0"/>
                <a:cs typeface="Times New Roman" panose="02020603050405020304" pitchFamily="18" charset="0"/>
              </a:rPr>
              <a:t>a</a:t>
            </a:r>
            <a:r>
              <a:rPr lang="vi-VN" altLang="en-US" baseline="-25000">
                <a:latin typeface="Times New Roman" panose="02020603050405020304" pitchFamily="18" charset="0"/>
                <a:cs typeface="Times New Roman" panose="02020603050405020304" pitchFamily="18" charset="0"/>
              </a:rPr>
              <a:t>3</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trong các số bên phải của</a:t>
            </a:r>
            <a:r>
              <a:rPr lang="vi-VN" altLang="en-US" i="1">
                <a:latin typeface="Times New Roman" panose="02020603050405020304" pitchFamily="18" charset="0"/>
                <a:cs typeface="Times New Roman" panose="02020603050405020304" pitchFamily="18" charset="0"/>
              </a:rPr>
              <a:t> a</a:t>
            </a:r>
            <a:r>
              <a:rPr lang="vi-VN" altLang="en-US" baseline="-25000">
                <a:latin typeface="Times New Roman" panose="02020603050405020304" pitchFamily="18" charset="0"/>
                <a:cs typeface="Times New Roman" panose="02020603050405020304" pitchFamily="18" charset="0"/>
              </a:rPr>
              <a:t>3</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là</a:t>
            </a:r>
            <a:r>
              <a:rPr lang="vi-VN" altLang="en-US" i="1">
                <a:latin typeface="Times New Roman" panose="02020603050405020304" pitchFamily="18" charset="0"/>
                <a:cs typeface="Times New Roman" panose="02020603050405020304" pitchFamily="18" charset="0"/>
              </a:rPr>
              <a:t> a</a:t>
            </a:r>
            <a:r>
              <a:rPr lang="vi-VN" altLang="en-US" baseline="-25000">
                <a:latin typeface="Times New Roman" panose="02020603050405020304" pitchFamily="18" charset="0"/>
                <a:cs typeface="Times New Roman" panose="02020603050405020304" pitchFamily="18" charset="0"/>
              </a:rPr>
              <a:t>5</a:t>
            </a:r>
            <a:r>
              <a:rPr lang="vi-VN" altLang="en-US">
                <a:latin typeface="Times New Roman" panose="02020603050405020304" pitchFamily="18" charset="0"/>
                <a:cs typeface="Times New Roman" panose="02020603050405020304" pitchFamily="18" charset="0"/>
              </a:rPr>
              <a:t> = 4.</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Đổi chỗ </a:t>
            </a:r>
            <a:r>
              <a:rPr lang="vi-VN" altLang="en-US" i="1">
                <a:latin typeface="Times New Roman" panose="02020603050405020304" pitchFamily="18" charset="0"/>
                <a:cs typeface="Times New Roman" panose="02020603050405020304" pitchFamily="18" charset="0"/>
              </a:rPr>
              <a:t>a</a:t>
            </a:r>
            <a:r>
              <a:rPr lang="vi-VN" altLang="en-US" baseline="-25000">
                <a:latin typeface="Times New Roman" panose="02020603050405020304" pitchFamily="18" charset="0"/>
                <a:cs typeface="Times New Roman" panose="02020603050405020304" pitchFamily="18" charset="0"/>
              </a:rPr>
              <a:t>3</a:t>
            </a:r>
            <a:r>
              <a:rPr lang="vi-VN" altLang="en-US">
                <a:latin typeface="Times New Roman" panose="02020603050405020304" pitchFamily="18" charset="0"/>
                <a:cs typeface="Times New Roman" panose="02020603050405020304" pitchFamily="18" charset="0"/>
              </a:rPr>
              <a:t>  với</a:t>
            </a:r>
            <a:r>
              <a:rPr lang="vi-VN" altLang="en-US" i="1">
                <a:latin typeface="Times New Roman" panose="02020603050405020304" pitchFamily="18" charset="0"/>
                <a:cs typeface="Times New Roman" panose="02020603050405020304" pitchFamily="18" charset="0"/>
              </a:rPr>
              <a:t> a</a:t>
            </a:r>
            <a:r>
              <a:rPr lang="vi-VN" altLang="en-US" baseline="-25000">
                <a:latin typeface="Times New Roman" panose="02020603050405020304" pitchFamily="18" charset="0"/>
                <a:cs typeface="Times New Roman" panose="02020603050405020304" pitchFamily="18" charset="0"/>
              </a:rPr>
              <a:t>5</a:t>
            </a:r>
            <a:r>
              <a:rPr lang="vi-VN" altLang="en-US">
                <a:latin typeface="Times New Roman" panose="02020603050405020304" pitchFamily="18" charset="0"/>
                <a:cs typeface="Times New Roman" panose="02020603050405020304" pitchFamily="18" charset="0"/>
              </a:rPr>
              <a:t> ta thu được (3</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6, 4, 5, 2, 1), </a:t>
            </a:r>
          </a:p>
          <a:p>
            <a:pPr algn="just">
              <a:spcBef>
                <a:spcPts val="1200"/>
              </a:spcBef>
            </a:pPr>
            <a:r>
              <a:rPr lang="vi-VN" altLang="en-US">
                <a:latin typeface="Times New Roman" panose="02020603050405020304" pitchFamily="18" charset="0"/>
                <a:cs typeface="Times New Roman" panose="02020603050405020304" pitchFamily="18" charset="0"/>
              </a:rPr>
              <a:t>Cuối cùng, lật ngược thứ tự đoạn  </a:t>
            </a:r>
            <a:r>
              <a:rPr lang="vi-VN" altLang="en-US" i="1">
                <a:latin typeface="Times New Roman" panose="02020603050405020304" pitchFamily="18" charset="0"/>
                <a:cs typeface="Times New Roman" panose="02020603050405020304" pitchFamily="18" charset="0"/>
              </a:rPr>
              <a:t>a</a:t>
            </a:r>
            <a:r>
              <a:rPr lang="vi-VN" altLang="en-US" baseline="-25000">
                <a:latin typeface="Times New Roman" panose="02020603050405020304" pitchFamily="18" charset="0"/>
                <a:cs typeface="Times New Roman" panose="02020603050405020304" pitchFamily="18" charset="0"/>
              </a:rPr>
              <a:t>4</a:t>
            </a:r>
            <a:r>
              <a:rPr lang="vi-VN" altLang="en-US" i="1">
                <a:latin typeface="Times New Roman" panose="02020603050405020304" pitchFamily="18" charset="0"/>
                <a:cs typeface="Times New Roman" panose="02020603050405020304" pitchFamily="18" charset="0"/>
              </a:rPr>
              <a:t> a</a:t>
            </a:r>
            <a:r>
              <a:rPr lang="vi-VN" altLang="en-US" baseline="-25000">
                <a:latin typeface="Times New Roman" panose="02020603050405020304" pitchFamily="18" charset="0"/>
                <a:cs typeface="Times New Roman" panose="02020603050405020304" pitchFamily="18" charset="0"/>
              </a:rPr>
              <a:t>5</a:t>
            </a:r>
            <a:r>
              <a:rPr lang="vi-VN" altLang="en-US" i="1">
                <a:latin typeface="Times New Roman" panose="02020603050405020304" pitchFamily="18" charset="0"/>
                <a:cs typeface="Times New Roman" panose="02020603050405020304" pitchFamily="18" charset="0"/>
              </a:rPr>
              <a:t> a</a:t>
            </a:r>
            <a:r>
              <a:rPr lang="vi-VN" altLang="en-US" baseline="-25000">
                <a:latin typeface="Times New Roman" panose="02020603050405020304" pitchFamily="18" charset="0"/>
                <a:cs typeface="Times New Roman" panose="02020603050405020304" pitchFamily="18" charset="0"/>
              </a:rPr>
              <a:t>6</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ta thu được hoán vị kế tiếp  (3, 6, 4, 1, 2, 5).</a:t>
            </a:r>
          </a:p>
        </p:txBody>
      </p:sp>
    </p:spTree>
    <p:extLst>
      <p:ext uri="{BB962C8B-B14F-4D97-AF65-F5344CB8AC3E}">
        <p14:creationId xmlns:p14="http://schemas.microsoft.com/office/powerpoint/2010/main" val="1901881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mtClean="0">
                <a:latin typeface=".VnArial" panose="020B7200000000000000" pitchFamily="34" charset="0"/>
              </a:rPr>
              <a:t>Sinh ho¸n vÞ kÕ tiÕp</a:t>
            </a:r>
          </a:p>
        </p:txBody>
      </p:sp>
      <p:sp>
        <p:nvSpPr>
          <p:cNvPr id="75779" name="Rectangle 3"/>
          <p:cNvSpPr>
            <a:spLocks noGrp="1" noChangeArrowheads="1"/>
          </p:cNvSpPr>
          <p:nvPr>
            <p:ph type="body" idx="1"/>
          </p:nvPr>
        </p:nvSpPr>
        <p:spPr>
          <a:xfrm>
            <a:off x="1981200" y="1652588"/>
            <a:ext cx="8229600" cy="4748212"/>
          </a:xfrm>
        </p:spPr>
        <p:txBody>
          <a:bodyPr/>
          <a:lstStyle/>
          <a:p>
            <a:pPr>
              <a:spcBef>
                <a:spcPct val="0"/>
              </a:spcBef>
              <a:buFont typeface="Wingdings" panose="05000000000000000000" pitchFamily="2" charset="2"/>
              <a:buNone/>
            </a:pPr>
            <a:r>
              <a:rPr lang="en-US" altLang="en-US" sz="2000" b="1" i="1">
                <a:latin typeface="Times New Roman" panose="02020603050405020304" pitchFamily="18" charset="0"/>
                <a:cs typeface="Times New Roman" panose="02020603050405020304" pitchFamily="18" charset="0"/>
              </a:rPr>
              <a:t>procedure </a:t>
            </a:r>
            <a:r>
              <a:rPr lang="en-US" altLang="en-US" sz="2000" i="1">
                <a:latin typeface="Times New Roman" panose="02020603050405020304" pitchFamily="18" charset="0"/>
                <a:cs typeface="Times New Roman" panose="02020603050405020304" pitchFamily="18" charset="0"/>
              </a:rPr>
              <a:t>Next_Permutation;</a:t>
            </a:r>
          </a:p>
          <a:p>
            <a:pPr>
              <a:spcBef>
                <a:spcPct val="0"/>
              </a:spcBef>
              <a:buFont typeface="Wingdings" panose="05000000000000000000" pitchFamily="2" charset="2"/>
              <a:buNone/>
            </a:pPr>
            <a:r>
              <a:rPr lang="pt-BR" altLang="en-US" sz="2000">
                <a:latin typeface="Times New Roman" panose="02020603050405020304" pitchFamily="18" charset="0"/>
                <a:cs typeface="Times New Roman" panose="02020603050405020304" pitchFamily="18" charset="0"/>
              </a:rPr>
              <a:t>(*</a:t>
            </a:r>
            <a:r>
              <a:rPr lang="pt-BR" altLang="en-US" sz="2000" i="1">
                <a:latin typeface="Times New Roman" panose="02020603050405020304" pitchFamily="18" charset="0"/>
                <a:cs typeface="Times New Roman" panose="02020603050405020304" pitchFamily="18" charset="0"/>
              </a:rPr>
              <a:t>Sinh hoán vị kế tiếp  </a:t>
            </a:r>
            <a:r>
              <a:rPr lang="pt-BR" altLang="en-US" sz="2000">
                <a:latin typeface="Times New Roman" panose="02020603050405020304" pitchFamily="18" charset="0"/>
                <a:cs typeface="Times New Roman" panose="02020603050405020304" pitchFamily="18" charset="0"/>
              </a:rPr>
              <a:t>(</a:t>
            </a:r>
            <a:r>
              <a:rPr lang="pt-BR" altLang="en-US" sz="2000" i="1">
                <a:latin typeface="Times New Roman" panose="02020603050405020304" pitchFamily="18" charset="0"/>
                <a:cs typeface="Times New Roman" panose="02020603050405020304" pitchFamily="18" charset="0"/>
              </a:rPr>
              <a:t>a</a:t>
            </a:r>
            <a:r>
              <a:rPr lang="pt-BR" altLang="en-US" sz="2000" baseline="-25000">
                <a:latin typeface="Times New Roman" panose="02020603050405020304" pitchFamily="18" charset="0"/>
                <a:cs typeface="Times New Roman" panose="02020603050405020304" pitchFamily="18" charset="0"/>
              </a:rPr>
              <a:t>1</a:t>
            </a:r>
            <a:r>
              <a:rPr lang="pt-BR" altLang="en-US" sz="2000" i="1">
                <a:latin typeface="Times New Roman" panose="02020603050405020304" pitchFamily="18" charset="0"/>
                <a:cs typeface="Times New Roman" panose="02020603050405020304" pitchFamily="18" charset="0"/>
              </a:rPr>
              <a:t>, a</a:t>
            </a:r>
            <a:r>
              <a:rPr lang="pt-BR" altLang="en-US" sz="2000" baseline="-25000">
                <a:latin typeface="Times New Roman" panose="02020603050405020304" pitchFamily="18" charset="0"/>
                <a:cs typeface="Times New Roman" panose="02020603050405020304" pitchFamily="18" charset="0"/>
              </a:rPr>
              <a:t>2</a:t>
            </a:r>
            <a:r>
              <a:rPr lang="pt-BR" altLang="en-US" sz="2000" i="1">
                <a:latin typeface="Times New Roman" panose="02020603050405020304" pitchFamily="18" charset="0"/>
                <a:cs typeface="Times New Roman" panose="02020603050405020304" pitchFamily="18" charset="0"/>
              </a:rPr>
              <a:t>, ..., a</a:t>
            </a:r>
            <a:r>
              <a:rPr lang="pt-BR" altLang="en-US" sz="2000" i="1" baseline="-25000">
                <a:latin typeface="Times New Roman" panose="02020603050405020304" pitchFamily="18" charset="0"/>
                <a:cs typeface="Times New Roman" panose="02020603050405020304" pitchFamily="18" charset="0"/>
              </a:rPr>
              <a:t>n</a:t>
            </a:r>
            <a:r>
              <a:rPr lang="pt-BR" altLang="en-US" sz="2000" i="1">
                <a:latin typeface="Times New Roman" panose="02020603050405020304" pitchFamily="18" charset="0"/>
                <a:cs typeface="Times New Roman" panose="02020603050405020304" pitchFamily="18" charset="0"/>
              </a:rPr>
              <a:t>)  </a:t>
            </a:r>
            <a:r>
              <a:rPr lang="pt-BR" altLang="en-US" sz="2000" i="1">
                <a:latin typeface="Times New Roman" panose="02020603050405020304" pitchFamily="18" charset="0"/>
                <a:cs typeface="Times New Roman" panose="02020603050405020304" pitchFamily="18" charset="0"/>
                <a:sym typeface="Symbol" panose="05050102010706020507" pitchFamily="18" charset="2"/>
              </a:rPr>
              <a:t> </a:t>
            </a:r>
            <a:r>
              <a:rPr lang="pt-BR" altLang="en-US" sz="2000">
                <a:latin typeface="Times New Roman" panose="02020603050405020304" pitchFamily="18" charset="0"/>
                <a:cs typeface="Times New Roman" panose="02020603050405020304" pitchFamily="18" charset="0"/>
                <a:sym typeface="Symbol" panose="05050102010706020507" pitchFamily="18" charset="2"/>
              </a:rPr>
              <a:t>(</a:t>
            </a:r>
            <a:r>
              <a:rPr lang="pt-BR" altLang="en-US" sz="2000" i="1">
                <a:latin typeface="Times New Roman" panose="02020603050405020304" pitchFamily="18" charset="0"/>
                <a:cs typeface="Times New Roman" panose="02020603050405020304" pitchFamily="18" charset="0"/>
                <a:sym typeface="Symbol" panose="05050102010706020507" pitchFamily="18" charset="2"/>
              </a:rPr>
              <a:t>n, n-</a:t>
            </a:r>
            <a:r>
              <a:rPr lang="pt-BR" altLang="en-US" sz="2000">
                <a:latin typeface="Times New Roman" panose="02020603050405020304" pitchFamily="18" charset="0"/>
                <a:cs typeface="Times New Roman" panose="02020603050405020304" pitchFamily="18" charset="0"/>
                <a:sym typeface="Symbol" panose="05050102010706020507" pitchFamily="18" charset="2"/>
              </a:rPr>
              <a:t>1,</a:t>
            </a:r>
            <a:r>
              <a:rPr lang="pt-BR" altLang="en-US" sz="2000" i="1">
                <a:latin typeface="Times New Roman" panose="02020603050405020304" pitchFamily="18" charset="0"/>
                <a:cs typeface="Times New Roman" panose="02020603050405020304" pitchFamily="18" charset="0"/>
                <a:sym typeface="Symbol" panose="05050102010706020507" pitchFamily="18" charset="2"/>
              </a:rPr>
              <a:t> ...,</a:t>
            </a:r>
            <a:r>
              <a:rPr lang="pt-BR" altLang="en-US" sz="2000">
                <a:latin typeface="Times New Roman" panose="02020603050405020304" pitchFamily="18" charset="0"/>
                <a:cs typeface="Times New Roman" panose="02020603050405020304" pitchFamily="18" charset="0"/>
                <a:sym typeface="Symbol" panose="05050102010706020507" pitchFamily="18" charset="2"/>
              </a:rPr>
              <a:t> 1)</a:t>
            </a:r>
            <a:r>
              <a:rPr lang="pt-BR" altLang="en-US" sz="2000" i="1">
                <a:latin typeface="Times New Roman" panose="02020603050405020304" pitchFamily="18" charset="0"/>
                <a:cs typeface="Times New Roman" panose="02020603050405020304" pitchFamily="18" charset="0"/>
                <a:sym typeface="Symbol" panose="05050102010706020507" pitchFamily="18" charset="2"/>
              </a:rPr>
              <a:t>    </a:t>
            </a:r>
            <a:r>
              <a:rPr lang="pt-BR" altLang="en-US" sz="2000">
                <a:latin typeface="Times New Roman" panose="02020603050405020304" pitchFamily="18" charset="0"/>
                <a:cs typeface="Times New Roman" panose="02020603050405020304" pitchFamily="18" charset="0"/>
                <a:sym typeface="Symbol" panose="05050102010706020507" pitchFamily="18" charset="2"/>
              </a:rPr>
              <a:t>*)</a:t>
            </a:r>
          </a:p>
          <a:p>
            <a:pPr>
              <a:spcBef>
                <a:spcPct val="0"/>
              </a:spcBef>
              <a:buFont typeface="Wingdings" panose="05000000000000000000" pitchFamily="2" charset="2"/>
              <a:buNone/>
            </a:pPr>
            <a:r>
              <a:rPr lang="en-US" altLang="en-US" sz="2000" b="1" i="1">
                <a:latin typeface="Times New Roman" panose="02020603050405020304" pitchFamily="18" charset="0"/>
                <a:cs typeface="Times New Roman" panose="02020603050405020304" pitchFamily="18" charset="0"/>
              </a:rPr>
              <a:t>begin</a:t>
            </a:r>
          </a:p>
          <a:p>
            <a:pPr>
              <a:spcBef>
                <a:spcPct val="0"/>
              </a:spcBef>
              <a:buFont typeface="Wingdings" panose="05000000000000000000" pitchFamily="2" charset="2"/>
              <a:buNone/>
            </a:pPr>
            <a:r>
              <a:rPr lang="en-US" altLang="en-US" sz="2000" i="1">
                <a:solidFill>
                  <a:srgbClr val="C00000"/>
                </a:solidFill>
                <a:latin typeface="Times New Roman" panose="02020603050405020304" pitchFamily="18" charset="0"/>
                <a:cs typeface="Times New Roman" panose="02020603050405020304" pitchFamily="18" charset="0"/>
              </a:rPr>
              <a:t>	</a:t>
            </a:r>
            <a:r>
              <a:rPr lang="en-US" altLang="en-US" sz="2000">
                <a:solidFill>
                  <a:srgbClr val="C00000"/>
                </a:solidFill>
                <a:latin typeface="Times New Roman" panose="02020603050405020304" pitchFamily="18" charset="0"/>
                <a:cs typeface="Times New Roman" panose="02020603050405020304" pitchFamily="18" charset="0"/>
              </a:rPr>
              <a:t>(</a:t>
            </a:r>
            <a:r>
              <a:rPr lang="en-US" altLang="en-US" sz="2000" i="1">
                <a:solidFill>
                  <a:srgbClr val="C00000"/>
                </a:solidFill>
                <a:latin typeface="Times New Roman" panose="02020603050405020304" pitchFamily="18" charset="0"/>
                <a:cs typeface="Times New Roman" panose="02020603050405020304" pitchFamily="18" charset="0"/>
              </a:rPr>
              <a:t>* Tìm j là chỉ số lớn nhất thoả a</a:t>
            </a:r>
            <a:r>
              <a:rPr lang="en-US" altLang="en-US" sz="2000" i="1" baseline="-25000">
                <a:solidFill>
                  <a:srgbClr val="C00000"/>
                </a:solidFill>
                <a:latin typeface="Times New Roman" panose="02020603050405020304" pitchFamily="18" charset="0"/>
                <a:cs typeface="Times New Roman" panose="02020603050405020304" pitchFamily="18" charset="0"/>
              </a:rPr>
              <a:t>j</a:t>
            </a:r>
            <a:r>
              <a:rPr lang="en-US" altLang="en-US" sz="2000" i="1">
                <a:solidFill>
                  <a:srgbClr val="C00000"/>
                </a:solidFill>
                <a:latin typeface="Times New Roman" panose="02020603050405020304" pitchFamily="18" charset="0"/>
                <a:cs typeface="Times New Roman" panose="02020603050405020304" pitchFamily="18" charset="0"/>
              </a:rPr>
              <a:t> &lt; a</a:t>
            </a:r>
            <a:r>
              <a:rPr lang="en-US" altLang="en-US" sz="2000" i="1" baseline="-25000">
                <a:solidFill>
                  <a:srgbClr val="C00000"/>
                </a:solidFill>
                <a:latin typeface="Times New Roman" panose="02020603050405020304" pitchFamily="18" charset="0"/>
                <a:cs typeface="Times New Roman" panose="02020603050405020304" pitchFamily="18" charset="0"/>
              </a:rPr>
              <a:t>j+</a:t>
            </a:r>
            <a:r>
              <a:rPr lang="en-US" altLang="en-US" sz="2000" baseline="-25000">
                <a:solidFill>
                  <a:srgbClr val="C00000"/>
                </a:solidFill>
                <a:latin typeface="Times New Roman" panose="02020603050405020304" pitchFamily="18" charset="0"/>
                <a:cs typeface="Times New Roman" panose="02020603050405020304" pitchFamily="18" charset="0"/>
              </a:rPr>
              <a:t>1</a:t>
            </a:r>
            <a:r>
              <a:rPr lang="en-US" altLang="en-US" sz="2000" i="1" baseline="-25000">
                <a:solidFill>
                  <a:srgbClr val="C00000"/>
                </a:solidFill>
                <a:latin typeface="Times New Roman" panose="02020603050405020304" pitchFamily="18" charset="0"/>
                <a:cs typeface="Times New Roman" panose="02020603050405020304" pitchFamily="18" charset="0"/>
              </a:rPr>
              <a:t> </a:t>
            </a:r>
            <a:r>
              <a:rPr lang="en-US" altLang="en-US" sz="2000" i="1">
                <a:solidFill>
                  <a:srgbClr val="C00000"/>
                </a:solidFill>
                <a:latin typeface="Times New Roman" panose="02020603050405020304" pitchFamily="18" charset="0"/>
                <a:cs typeface="Times New Roman" panose="02020603050405020304" pitchFamily="18" charset="0"/>
              </a:rPr>
              <a:t>*</a:t>
            </a:r>
            <a:r>
              <a:rPr lang="en-US" altLang="en-US" sz="2000">
                <a:solidFill>
                  <a:srgbClr val="C00000"/>
                </a:solidFill>
                <a:latin typeface="Times New Roman" panose="02020603050405020304" pitchFamily="18" charset="0"/>
                <a:cs typeface="Times New Roman" panose="02020603050405020304" pitchFamily="18" charset="0"/>
              </a:rPr>
              <a:t>)</a:t>
            </a:r>
          </a:p>
          <a:p>
            <a:pPr>
              <a:spcBef>
                <a:spcPct val="0"/>
              </a:spcBef>
              <a:buFont typeface="Wingdings" panose="05000000000000000000" pitchFamily="2" charset="2"/>
              <a:buNone/>
            </a:pPr>
            <a:r>
              <a:rPr lang="en-US" altLang="en-US" sz="2000" i="1">
                <a:latin typeface="Times New Roman" panose="02020603050405020304" pitchFamily="18" charset="0"/>
                <a:cs typeface="Times New Roman" panose="02020603050405020304" pitchFamily="18" charset="0"/>
              </a:rPr>
              <a:t>	j:=n-</a:t>
            </a:r>
            <a:r>
              <a:rPr lang="en-US" altLang="en-US" sz="2000">
                <a:latin typeface="Times New Roman" panose="02020603050405020304" pitchFamily="18" charset="0"/>
                <a:cs typeface="Times New Roman" panose="02020603050405020304" pitchFamily="18" charset="0"/>
              </a:rPr>
              <a:t>1;</a:t>
            </a:r>
            <a:r>
              <a:rPr lang="en-US" altLang="en-US" sz="2000" i="1">
                <a:latin typeface="Times New Roman" panose="02020603050405020304" pitchFamily="18" charset="0"/>
                <a:cs typeface="Times New Roman" panose="02020603050405020304" pitchFamily="18" charset="0"/>
              </a:rPr>
              <a:t>  </a:t>
            </a:r>
            <a:r>
              <a:rPr lang="en-US" altLang="en-US" sz="2000" b="1" i="1">
                <a:latin typeface="Times New Roman" panose="02020603050405020304" pitchFamily="18" charset="0"/>
                <a:cs typeface="Times New Roman" panose="02020603050405020304" pitchFamily="18" charset="0"/>
              </a:rPr>
              <a:t>while </a:t>
            </a:r>
            <a:r>
              <a:rPr lang="en-US" altLang="en-US" sz="2000" i="1">
                <a:latin typeface="Times New Roman" panose="02020603050405020304" pitchFamily="18" charset="0"/>
                <a:cs typeface="Times New Roman" panose="02020603050405020304" pitchFamily="18" charset="0"/>
              </a:rPr>
              <a:t>a</a:t>
            </a:r>
            <a:r>
              <a:rPr lang="en-US" altLang="en-US" sz="2000" i="1" baseline="-25000">
                <a:latin typeface="Times New Roman" panose="02020603050405020304" pitchFamily="18" charset="0"/>
                <a:cs typeface="Times New Roman" panose="02020603050405020304" pitchFamily="18" charset="0"/>
              </a:rPr>
              <a:t>j</a:t>
            </a:r>
            <a:r>
              <a:rPr lang="en-US" altLang="en-US" sz="2000" i="1">
                <a:latin typeface="Times New Roman" panose="02020603050405020304" pitchFamily="18" charset="0"/>
                <a:cs typeface="Times New Roman" panose="02020603050405020304" pitchFamily="18" charset="0"/>
              </a:rPr>
              <a:t> &gt; a</a:t>
            </a:r>
            <a:r>
              <a:rPr lang="en-US" altLang="en-US" sz="2000" i="1" baseline="-25000">
                <a:latin typeface="Times New Roman" panose="02020603050405020304" pitchFamily="18" charset="0"/>
                <a:cs typeface="Times New Roman" panose="02020603050405020304" pitchFamily="18" charset="0"/>
              </a:rPr>
              <a:t>j+</a:t>
            </a:r>
            <a:r>
              <a:rPr lang="en-US" altLang="en-US" sz="2000" baseline="-25000">
                <a:latin typeface="Times New Roman" panose="02020603050405020304" pitchFamily="18" charset="0"/>
                <a:cs typeface="Times New Roman" panose="02020603050405020304" pitchFamily="18" charset="0"/>
              </a:rPr>
              <a:t>1</a:t>
            </a:r>
            <a:r>
              <a:rPr lang="en-US" altLang="en-US" sz="2000" i="1" baseline="-25000">
                <a:latin typeface="Times New Roman" panose="02020603050405020304" pitchFamily="18" charset="0"/>
                <a:cs typeface="Times New Roman" panose="02020603050405020304" pitchFamily="18" charset="0"/>
              </a:rPr>
              <a:t> </a:t>
            </a:r>
            <a:r>
              <a:rPr lang="en-US" altLang="en-US" sz="2000" b="1" i="1">
                <a:latin typeface="Times New Roman" panose="02020603050405020304" pitchFamily="18" charset="0"/>
                <a:cs typeface="Times New Roman" panose="02020603050405020304" pitchFamily="18" charset="0"/>
              </a:rPr>
              <a:t>do</a:t>
            </a:r>
            <a:r>
              <a:rPr lang="en-US" altLang="en-US" sz="2000" i="1">
                <a:latin typeface="Times New Roman" panose="02020603050405020304" pitchFamily="18" charset="0"/>
                <a:cs typeface="Times New Roman" panose="02020603050405020304" pitchFamily="18" charset="0"/>
              </a:rPr>
              <a:t> j:=j-</a:t>
            </a:r>
            <a:r>
              <a:rPr lang="en-US" altLang="en-US" sz="2000">
                <a:latin typeface="Times New Roman" panose="02020603050405020304" pitchFamily="18" charset="0"/>
                <a:cs typeface="Times New Roman" panose="02020603050405020304" pitchFamily="18" charset="0"/>
              </a:rPr>
              <a:t>1;</a:t>
            </a:r>
          </a:p>
          <a:p>
            <a:pPr>
              <a:spcBef>
                <a:spcPct val="0"/>
              </a:spcBef>
              <a:buFont typeface="Wingdings" panose="05000000000000000000" pitchFamily="2" charset="2"/>
              <a:buNone/>
            </a:pPr>
            <a:r>
              <a:rPr lang="vi-VN" altLang="en-US" sz="2000" i="1">
                <a:solidFill>
                  <a:srgbClr val="C00000"/>
                </a:solidFill>
                <a:latin typeface="Times New Roman" panose="02020603050405020304" pitchFamily="18" charset="0"/>
                <a:cs typeface="Times New Roman" panose="02020603050405020304" pitchFamily="18" charset="0"/>
              </a:rPr>
              <a:t>	</a:t>
            </a:r>
            <a:r>
              <a:rPr lang="vi-VN" altLang="en-US" sz="2000">
                <a:solidFill>
                  <a:srgbClr val="C00000"/>
                </a:solidFill>
                <a:latin typeface="Times New Roman" panose="02020603050405020304" pitchFamily="18" charset="0"/>
                <a:cs typeface="Times New Roman" panose="02020603050405020304" pitchFamily="18" charset="0"/>
              </a:rPr>
              <a:t>(* </a:t>
            </a:r>
            <a:r>
              <a:rPr lang="vi-VN" altLang="en-US" sz="2000" i="1">
                <a:solidFill>
                  <a:srgbClr val="C00000"/>
                </a:solidFill>
                <a:latin typeface="Times New Roman" panose="02020603050405020304" pitchFamily="18" charset="0"/>
                <a:cs typeface="Times New Roman" panose="02020603050405020304" pitchFamily="18" charset="0"/>
              </a:rPr>
              <a:t>T</a:t>
            </a:r>
            <a:r>
              <a:rPr lang="en-US" altLang="en-US" sz="2000" i="1">
                <a:solidFill>
                  <a:srgbClr val="C00000"/>
                </a:solidFill>
                <a:latin typeface="Times New Roman" panose="02020603050405020304" pitchFamily="18" charset="0"/>
                <a:cs typeface="Times New Roman" panose="02020603050405020304" pitchFamily="18" charset="0"/>
              </a:rPr>
              <a:t>ì</a:t>
            </a:r>
            <a:r>
              <a:rPr lang="vi-VN" altLang="en-US" sz="2000" i="1">
                <a:solidFill>
                  <a:srgbClr val="C00000"/>
                </a:solidFill>
                <a:latin typeface="Times New Roman" panose="02020603050405020304" pitchFamily="18" charset="0"/>
                <a:cs typeface="Times New Roman" panose="02020603050405020304" pitchFamily="18" charset="0"/>
              </a:rPr>
              <a:t>m a</a:t>
            </a:r>
            <a:r>
              <a:rPr lang="vi-VN" altLang="en-US" sz="2000" i="1" baseline="-25000">
                <a:solidFill>
                  <a:srgbClr val="C00000"/>
                </a:solidFill>
                <a:latin typeface="Times New Roman" panose="02020603050405020304" pitchFamily="18" charset="0"/>
                <a:cs typeface="Times New Roman" panose="02020603050405020304" pitchFamily="18" charset="0"/>
              </a:rPr>
              <a:t>k</a:t>
            </a:r>
            <a:r>
              <a:rPr lang="vi-VN" altLang="en-US" sz="2000" i="1">
                <a:solidFill>
                  <a:srgbClr val="C00000"/>
                </a:solidFill>
                <a:latin typeface="Times New Roman" panose="02020603050405020304" pitchFamily="18" charset="0"/>
                <a:cs typeface="Times New Roman" panose="02020603050405020304" pitchFamily="18" charset="0"/>
              </a:rPr>
              <a:t> là số nhỏ nhất còn lớn hơn a</a:t>
            </a:r>
            <a:r>
              <a:rPr lang="vi-VN" altLang="en-US" sz="2000" i="1" baseline="-25000">
                <a:solidFill>
                  <a:srgbClr val="C00000"/>
                </a:solidFill>
                <a:latin typeface="Times New Roman" panose="02020603050405020304" pitchFamily="18" charset="0"/>
                <a:cs typeface="Times New Roman" panose="02020603050405020304" pitchFamily="18" charset="0"/>
              </a:rPr>
              <a:t>j</a:t>
            </a:r>
            <a:r>
              <a:rPr lang="vi-VN" altLang="en-US" sz="2000" i="1">
                <a:solidFill>
                  <a:srgbClr val="C00000"/>
                </a:solidFill>
                <a:latin typeface="Times New Roman" panose="02020603050405020304" pitchFamily="18" charset="0"/>
                <a:cs typeface="Times New Roman" panose="02020603050405020304" pitchFamily="18" charset="0"/>
              </a:rPr>
              <a:t> ở bên phải a</a:t>
            </a:r>
            <a:r>
              <a:rPr lang="vi-VN" altLang="en-US" sz="2000" i="1" baseline="-25000">
                <a:solidFill>
                  <a:srgbClr val="C00000"/>
                </a:solidFill>
                <a:latin typeface="Times New Roman" panose="02020603050405020304" pitchFamily="18" charset="0"/>
                <a:cs typeface="Times New Roman" panose="02020603050405020304" pitchFamily="18" charset="0"/>
              </a:rPr>
              <a:t>j</a:t>
            </a:r>
            <a:r>
              <a:rPr lang="vi-VN" altLang="en-US" sz="2000" i="1">
                <a:solidFill>
                  <a:srgbClr val="C00000"/>
                </a:solidFill>
                <a:latin typeface="Times New Roman" panose="02020603050405020304" pitchFamily="18" charset="0"/>
                <a:cs typeface="Times New Roman" panose="02020603050405020304" pitchFamily="18" charset="0"/>
              </a:rPr>
              <a:t> </a:t>
            </a:r>
            <a:r>
              <a:rPr lang="vi-VN" altLang="en-US" sz="2000">
                <a:solidFill>
                  <a:srgbClr val="C00000"/>
                </a:solidFill>
                <a:latin typeface="Times New Roman" panose="02020603050405020304" pitchFamily="18" charset="0"/>
                <a:cs typeface="Times New Roman" panose="02020603050405020304" pitchFamily="18" charset="0"/>
              </a:rPr>
              <a:t>*)</a:t>
            </a:r>
          </a:p>
          <a:p>
            <a:pPr>
              <a:spcBef>
                <a:spcPct val="0"/>
              </a:spcBef>
              <a:buFont typeface="Wingdings" panose="05000000000000000000" pitchFamily="2" charset="2"/>
              <a:buNone/>
            </a:pPr>
            <a:r>
              <a:rPr lang="pl-PL" altLang="en-US" sz="2000" i="1">
                <a:latin typeface="Times New Roman" panose="02020603050405020304" pitchFamily="18" charset="0"/>
                <a:cs typeface="Times New Roman" panose="02020603050405020304" pitchFamily="18" charset="0"/>
              </a:rPr>
              <a:t>	k:=n;  </a:t>
            </a:r>
            <a:r>
              <a:rPr lang="pl-PL" altLang="en-US" sz="2000" b="1" i="1">
                <a:latin typeface="Times New Roman" panose="02020603050405020304" pitchFamily="18" charset="0"/>
                <a:cs typeface="Times New Roman" panose="02020603050405020304" pitchFamily="18" charset="0"/>
              </a:rPr>
              <a:t>while</a:t>
            </a:r>
            <a:r>
              <a:rPr lang="pl-PL" altLang="en-US" sz="2000" i="1">
                <a:latin typeface="Times New Roman" panose="02020603050405020304" pitchFamily="18" charset="0"/>
                <a:cs typeface="Times New Roman" panose="02020603050405020304" pitchFamily="18" charset="0"/>
              </a:rPr>
              <a:t> a</a:t>
            </a:r>
            <a:r>
              <a:rPr lang="pl-PL" altLang="en-US" sz="2000" i="1" baseline="-25000">
                <a:latin typeface="Times New Roman" panose="02020603050405020304" pitchFamily="18" charset="0"/>
                <a:cs typeface="Times New Roman" panose="02020603050405020304" pitchFamily="18" charset="0"/>
              </a:rPr>
              <a:t>j</a:t>
            </a:r>
            <a:r>
              <a:rPr lang="pl-PL" altLang="en-US" sz="2000" i="1">
                <a:latin typeface="Times New Roman" panose="02020603050405020304" pitchFamily="18" charset="0"/>
                <a:cs typeface="Times New Roman" panose="02020603050405020304" pitchFamily="18" charset="0"/>
              </a:rPr>
              <a:t> &gt; a</a:t>
            </a:r>
            <a:r>
              <a:rPr lang="pl-PL" altLang="en-US" sz="2000" i="1" baseline="-25000">
                <a:latin typeface="Times New Roman" panose="02020603050405020304" pitchFamily="18" charset="0"/>
                <a:cs typeface="Times New Roman" panose="02020603050405020304" pitchFamily="18" charset="0"/>
              </a:rPr>
              <a:t>k</a:t>
            </a:r>
            <a:r>
              <a:rPr lang="pl-PL" altLang="en-US" sz="2000" i="1">
                <a:latin typeface="Times New Roman" panose="02020603050405020304" pitchFamily="18" charset="0"/>
                <a:cs typeface="Times New Roman" panose="02020603050405020304" pitchFamily="18" charset="0"/>
              </a:rPr>
              <a:t> </a:t>
            </a:r>
            <a:r>
              <a:rPr lang="pl-PL" altLang="en-US" sz="2000" b="1" i="1">
                <a:latin typeface="Times New Roman" panose="02020603050405020304" pitchFamily="18" charset="0"/>
                <a:cs typeface="Times New Roman" panose="02020603050405020304" pitchFamily="18" charset="0"/>
              </a:rPr>
              <a:t>do</a:t>
            </a:r>
            <a:r>
              <a:rPr lang="pl-PL" altLang="en-US" sz="2000" i="1">
                <a:latin typeface="Times New Roman" panose="02020603050405020304" pitchFamily="18" charset="0"/>
                <a:cs typeface="Times New Roman" panose="02020603050405020304" pitchFamily="18" charset="0"/>
              </a:rPr>
              <a:t> k:=k-</a:t>
            </a:r>
            <a:r>
              <a:rPr lang="pl-PL" altLang="en-US" sz="2000">
                <a:latin typeface="Times New Roman" panose="02020603050405020304" pitchFamily="18" charset="0"/>
                <a:cs typeface="Times New Roman" panose="02020603050405020304" pitchFamily="18" charset="0"/>
              </a:rPr>
              <a:t>1;</a:t>
            </a:r>
          </a:p>
          <a:p>
            <a:pPr>
              <a:spcBef>
                <a:spcPct val="0"/>
              </a:spcBef>
              <a:buFont typeface="Wingdings" panose="05000000000000000000" pitchFamily="2" charset="2"/>
              <a:buNone/>
            </a:pPr>
            <a:r>
              <a:rPr lang="vi-VN" altLang="en-US" sz="2000" i="1">
                <a:latin typeface="Times New Roman" panose="02020603050405020304" pitchFamily="18" charset="0"/>
                <a:cs typeface="Times New Roman" panose="02020603050405020304" pitchFamily="18" charset="0"/>
              </a:rPr>
              <a:t>	Swap</a:t>
            </a:r>
            <a:r>
              <a:rPr lang="vi-VN" altLang="en-US" sz="2000">
                <a:latin typeface="Times New Roman" panose="02020603050405020304" pitchFamily="18" charset="0"/>
                <a:cs typeface="Times New Roman" panose="02020603050405020304" pitchFamily="18" charset="0"/>
              </a:rPr>
              <a:t>(</a:t>
            </a:r>
            <a:r>
              <a:rPr lang="vi-VN" altLang="en-US" sz="2000" i="1">
                <a:latin typeface="Times New Roman" panose="02020603050405020304" pitchFamily="18" charset="0"/>
                <a:cs typeface="Times New Roman" panose="02020603050405020304" pitchFamily="18" charset="0"/>
              </a:rPr>
              <a:t>a</a:t>
            </a:r>
            <a:r>
              <a:rPr lang="vi-VN" altLang="en-US" sz="2000" i="1" baseline="-25000">
                <a:latin typeface="Times New Roman" panose="02020603050405020304" pitchFamily="18" charset="0"/>
                <a:cs typeface="Times New Roman" panose="02020603050405020304" pitchFamily="18" charset="0"/>
              </a:rPr>
              <a:t>j</a:t>
            </a:r>
            <a:r>
              <a:rPr lang="vi-VN" altLang="en-US" sz="2000" i="1">
                <a:latin typeface="Times New Roman" panose="02020603050405020304" pitchFamily="18" charset="0"/>
                <a:cs typeface="Times New Roman" panose="02020603050405020304" pitchFamily="18" charset="0"/>
              </a:rPr>
              <a:t>, a</a:t>
            </a:r>
            <a:r>
              <a:rPr lang="vi-VN" altLang="en-US" sz="2000" i="1" baseline="-25000">
                <a:latin typeface="Times New Roman" panose="02020603050405020304" pitchFamily="18" charset="0"/>
                <a:cs typeface="Times New Roman" panose="02020603050405020304" pitchFamily="18" charset="0"/>
              </a:rPr>
              <a:t>k</a:t>
            </a:r>
            <a:r>
              <a:rPr lang="vi-VN" altLang="en-US" sz="2000">
                <a:latin typeface="Times New Roman" panose="02020603050405020304" pitchFamily="18" charset="0"/>
                <a:cs typeface="Times New Roman" panose="02020603050405020304" pitchFamily="18" charset="0"/>
              </a:rPr>
              <a:t>)</a:t>
            </a:r>
            <a:r>
              <a:rPr lang="vi-VN" altLang="en-US" sz="2000" i="1">
                <a:latin typeface="Times New Roman" panose="02020603050405020304" pitchFamily="18" charset="0"/>
                <a:cs typeface="Times New Roman" panose="02020603050405020304" pitchFamily="18" charset="0"/>
              </a:rPr>
              <a:t>; </a:t>
            </a:r>
            <a:r>
              <a:rPr lang="vi-VN" altLang="en-US" sz="2000">
                <a:solidFill>
                  <a:srgbClr val="C00000"/>
                </a:solidFill>
                <a:latin typeface="Times New Roman" panose="02020603050405020304" pitchFamily="18" charset="0"/>
                <a:cs typeface="Times New Roman" panose="02020603050405020304" pitchFamily="18" charset="0"/>
              </a:rPr>
              <a:t>(</a:t>
            </a:r>
            <a:r>
              <a:rPr lang="vi-VN" altLang="en-US" sz="2000" i="1">
                <a:solidFill>
                  <a:srgbClr val="C00000"/>
                </a:solidFill>
                <a:latin typeface="Times New Roman" panose="02020603050405020304" pitchFamily="18" charset="0"/>
                <a:cs typeface="Times New Roman" panose="02020603050405020304" pitchFamily="18" charset="0"/>
              </a:rPr>
              <a:t>* đổi chỗ a</a:t>
            </a:r>
            <a:r>
              <a:rPr lang="vi-VN" altLang="en-US" sz="2000" i="1" baseline="-25000">
                <a:solidFill>
                  <a:srgbClr val="C00000"/>
                </a:solidFill>
                <a:latin typeface="Times New Roman" panose="02020603050405020304" pitchFamily="18" charset="0"/>
                <a:cs typeface="Times New Roman" panose="02020603050405020304" pitchFamily="18" charset="0"/>
              </a:rPr>
              <a:t>j</a:t>
            </a:r>
            <a:r>
              <a:rPr lang="vi-VN" altLang="en-US" sz="2000" i="1">
                <a:solidFill>
                  <a:srgbClr val="C00000"/>
                </a:solidFill>
                <a:latin typeface="Times New Roman" panose="02020603050405020304" pitchFamily="18" charset="0"/>
                <a:cs typeface="Times New Roman" panose="02020603050405020304" pitchFamily="18" charset="0"/>
              </a:rPr>
              <a:t> với a</a:t>
            </a:r>
            <a:r>
              <a:rPr lang="vi-VN" altLang="en-US" sz="2000" i="1" baseline="-25000">
                <a:solidFill>
                  <a:srgbClr val="C00000"/>
                </a:solidFill>
                <a:latin typeface="Times New Roman" panose="02020603050405020304" pitchFamily="18" charset="0"/>
                <a:cs typeface="Times New Roman" panose="02020603050405020304" pitchFamily="18" charset="0"/>
              </a:rPr>
              <a:t>k</a:t>
            </a:r>
            <a:r>
              <a:rPr lang="vi-VN" altLang="en-US" sz="2000" i="1">
                <a:solidFill>
                  <a:srgbClr val="C00000"/>
                </a:solidFill>
                <a:latin typeface="Times New Roman" panose="02020603050405020304" pitchFamily="18" charset="0"/>
                <a:cs typeface="Times New Roman" panose="02020603050405020304" pitchFamily="18" charset="0"/>
              </a:rPr>
              <a:t> *</a:t>
            </a:r>
            <a:r>
              <a:rPr lang="vi-VN" altLang="en-US" sz="2000">
                <a:solidFill>
                  <a:srgbClr val="C00000"/>
                </a:solidFill>
                <a:latin typeface="Times New Roman" panose="02020603050405020304" pitchFamily="18" charset="0"/>
                <a:cs typeface="Times New Roman" panose="02020603050405020304" pitchFamily="18" charset="0"/>
              </a:rPr>
              <a:t>)</a:t>
            </a:r>
          </a:p>
          <a:p>
            <a:pPr>
              <a:spcBef>
                <a:spcPct val="0"/>
              </a:spcBef>
              <a:buFont typeface="Wingdings" panose="05000000000000000000" pitchFamily="2" charset="2"/>
              <a:buNone/>
            </a:pPr>
            <a:r>
              <a:rPr lang="vi-VN" altLang="en-US" sz="2000" i="1">
                <a:solidFill>
                  <a:srgbClr val="C00000"/>
                </a:solidFill>
                <a:latin typeface="Times New Roman" panose="02020603050405020304" pitchFamily="18" charset="0"/>
                <a:cs typeface="Times New Roman" panose="02020603050405020304" pitchFamily="18" charset="0"/>
              </a:rPr>
              <a:t>	</a:t>
            </a:r>
            <a:r>
              <a:rPr lang="vi-VN" altLang="en-US" sz="2000">
                <a:solidFill>
                  <a:srgbClr val="C00000"/>
                </a:solidFill>
                <a:latin typeface="Times New Roman" panose="02020603050405020304" pitchFamily="18" charset="0"/>
                <a:cs typeface="Times New Roman" panose="02020603050405020304" pitchFamily="18" charset="0"/>
              </a:rPr>
              <a:t>(*</a:t>
            </a:r>
            <a:r>
              <a:rPr lang="vi-VN" altLang="en-US" sz="2000" i="1">
                <a:solidFill>
                  <a:srgbClr val="C00000"/>
                </a:solidFill>
                <a:latin typeface="Times New Roman" panose="02020603050405020304" pitchFamily="18" charset="0"/>
                <a:cs typeface="Times New Roman" panose="02020603050405020304" pitchFamily="18" charset="0"/>
              </a:rPr>
              <a:t> Lật ngược đoạn từ a</a:t>
            </a:r>
            <a:r>
              <a:rPr lang="vi-VN" altLang="en-US" sz="2000" i="1" baseline="-25000">
                <a:solidFill>
                  <a:srgbClr val="C00000"/>
                </a:solidFill>
                <a:latin typeface="Times New Roman" panose="02020603050405020304" pitchFamily="18" charset="0"/>
                <a:cs typeface="Times New Roman" panose="02020603050405020304" pitchFamily="18" charset="0"/>
              </a:rPr>
              <a:t>j+1 </a:t>
            </a:r>
            <a:r>
              <a:rPr lang="vi-VN" altLang="en-US" sz="2000" i="1">
                <a:solidFill>
                  <a:srgbClr val="C00000"/>
                </a:solidFill>
                <a:latin typeface="Times New Roman" panose="02020603050405020304" pitchFamily="18" charset="0"/>
                <a:cs typeface="Times New Roman" panose="02020603050405020304" pitchFamily="18" charset="0"/>
              </a:rPr>
              <a:t>đến a</a:t>
            </a:r>
            <a:r>
              <a:rPr lang="vi-VN" altLang="en-US" sz="2000" i="1" baseline="-25000">
                <a:solidFill>
                  <a:srgbClr val="C00000"/>
                </a:solidFill>
                <a:latin typeface="Times New Roman" panose="02020603050405020304" pitchFamily="18" charset="0"/>
                <a:cs typeface="Times New Roman" panose="02020603050405020304" pitchFamily="18" charset="0"/>
              </a:rPr>
              <a:t>n</a:t>
            </a:r>
            <a:r>
              <a:rPr lang="vi-VN" altLang="en-US" sz="2000">
                <a:solidFill>
                  <a:srgbClr val="C00000"/>
                </a:solidFill>
                <a:latin typeface="Times New Roman" panose="02020603050405020304" pitchFamily="18" charset="0"/>
                <a:cs typeface="Times New Roman" panose="02020603050405020304" pitchFamily="18" charset="0"/>
              </a:rPr>
              <a:t> *)</a:t>
            </a:r>
          </a:p>
          <a:p>
            <a:pPr>
              <a:spcBef>
                <a:spcPct val="0"/>
              </a:spcBef>
              <a:buFont typeface="Wingdings" panose="05000000000000000000" pitchFamily="2" charset="2"/>
              <a:buNone/>
            </a:pPr>
            <a:r>
              <a:rPr lang="en-US" altLang="en-US" sz="2000" i="1">
                <a:latin typeface="Times New Roman" panose="02020603050405020304" pitchFamily="18" charset="0"/>
                <a:cs typeface="Times New Roman" panose="02020603050405020304" pitchFamily="18" charset="0"/>
              </a:rPr>
              <a:t>   	r:=n; s:=j+</a:t>
            </a:r>
            <a:r>
              <a:rPr lang="en-US" altLang="en-US" sz="2000">
                <a:latin typeface="Times New Roman" panose="02020603050405020304" pitchFamily="18" charset="0"/>
                <a:cs typeface="Times New Roman" panose="02020603050405020304" pitchFamily="18" charset="0"/>
              </a:rPr>
              <a:t>1;</a:t>
            </a:r>
          </a:p>
          <a:p>
            <a:pPr>
              <a:spcBef>
                <a:spcPct val="0"/>
              </a:spcBef>
              <a:buFont typeface="Wingdings" panose="05000000000000000000" pitchFamily="2" charset="2"/>
              <a:buNone/>
            </a:pPr>
            <a:r>
              <a:rPr lang="en-US" altLang="en-US" sz="2000" i="1">
                <a:latin typeface="Times New Roman" panose="02020603050405020304" pitchFamily="18" charset="0"/>
                <a:cs typeface="Times New Roman" panose="02020603050405020304" pitchFamily="18" charset="0"/>
              </a:rPr>
              <a:t>	</a:t>
            </a:r>
            <a:r>
              <a:rPr lang="en-US" altLang="en-US" sz="2000" b="1" i="1">
                <a:latin typeface="Times New Roman" panose="02020603050405020304" pitchFamily="18" charset="0"/>
                <a:cs typeface="Times New Roman" panose="02020603050405020304" pitchFamily="18" charset="0"/>
              </a:rPr>
              <a:t>while</a:t>
            </a:r>
            <a:r>
              <a:rPr lang="en-US" altLang="en-US" sz="2000" i="1">
                <a:latin typeface="Times New Roman" panose="02020603050405020304" pitchFamily="18" charset="0"/>
                <a:cs typeface="Times New Roman" panose="02020603050405020304" pitchFamily="18" charset="0"/>
              </a:rPr>
              <a:t> r&gt;s </a:t>
            </a:r>
            <a:r>
              <a:rPr lang="en-US" altLang="en-US" sz="2000" b="1" i="1">
                <a:latin typeface="Times New Roman" panose="02020603050405020304" pitchFamily="18" charset="0"/>
                <a:cs typeface="Times New Roman" panose="02020603050405020304" pitchFamily="18" charset="0"/>
              </a:rPr>
              <a:t>do begin</a:t>
            </a:r>
            <a:r>
              <a:rPr lang="en-US" altLang="en-US" sz="2000" i="1">
                <a:latin typeface="Times New Roman" panose="02020603050405020304" pitchFamily="18" charset="0"/>
                <a:cs typeface="Times New Roman" panose="02020603050405020304" pitchFamily="18" charset="0"/>
              </a:rPr>
              <a:t>  </a:t>
            </a:r>
          </a:p>
          <a:p>
            <a:pPr>
              <a:spcBef>
                <a:spcPct val="0"/>
              </a:spcBef>
              <a:buFont typeface="Wingdings" panose="05000000000000000000" pitchFamily="2" charset="2"/>
              <a:buNone/>
            </a:pPr>
            <a:r>
              <a:rPr lang="pt-BR" altLang="en-US" sz="2000" i="1">
                <a:latin typeface="Times New Roman" panose="02020603050405020304" pitchFamily="18" charset="0"/>
                <a:cs typeface="Times New Roman" panose="02020603050405020304" pitchFamily="18" charset="0"/>
              </a:rPr>
              <a:t>            Swap</a:t>
            </a:r>
            <a:r>
              <a:rPr lang="pt-BR" altLang="en-US" sz="2000">
                <a:latin typeface="Times New Roman" panose="02020603050405020304" pitchFamily="18" charset="0"/>
                <a:cs typeface="Times New Roman" panose="02020603050405020304" pitchFamily="18" charset="0"/>
              </a:rPr>
              <a:t>(</a:t>
            </a:r>
            <a:r>
              <a:rPr lang="pt-BR" altLang="en-US" sz="2000" i="1">
                <a:latin typeface="Times New Roman" panose="02020603050405020304" pitchFamily="18" charset="0"/>
                <a:cs typeface="Times New Roman" panose="02020603050405020304" pitchFamily="18" charset="0"/>
              </a:rPr>
              <a:t>a</a:t>
            </a:r>
            <a:r>
              <a:rPr lang="pt-BR" altLang="en-US" sz="2000" i="1" baseline="-25000">
                <a:latin typeface="Times New Roman" panose="02020603050405020304" pitchFamily="18" charset="0"/>
                <a:cs typeface="Times New Roman" panose="02020603050405020304" pitchFamily="18" charset="0"/>
              </a:rPr>
              <a:t>r</a:t>
            </a:r>
            <a:r>
              <a:rPr lang="pt-BR" altLang="en-US" sz="2000" i="1">
                <a:latin typeface="Times New Roman" panose="02020603050405020304" pitchFamily="18" charset="0"/>
                <a:cs typeface="Times New Roman" panose="02020603050405020304" pitchFamily="18" charset="0"/>
              </a:rPr>
              <a:t>, a</a:t>
            </a:r>
            <a:r>
              <a:rPr lang="pt-BR" altLang="en-US" sz="2000" i="1" baseline="-25000">
                <a:latin typeface="Times New Roman" panose="02020603050405020304" pitchFamily="18" charset="0"/>
                <a:cs typeface="Times New Roman" panose="02020603050405020304" pitchFamily="18" charset="0"/>
              </a:rPr>
              <a:t>s</a:t>
            </a:r>
            <a:r>
              <a:rPr lang="pt-BR" altLang="en-US" sz="2000">
                <a:latin typeface="Times New Roman" panose="02020603050405020304" pitchFamily="18" charset="0"/>
                <a:cs typeface="Times New Roman" panose="02020603050405020304" pitchFamily="18" charset="0"/>
              </a:rPr>
              <a:t>);</a:t>
            </a:r>
            <a:r>
              <a:rPr lang="pt-BR" altLang="en-US" sz="2000" i="1">
                <a:latin typeface="Times New Roman" panose="02020603050405020304" pitchFamily="18" charset="0"/>
                <a:cs typeface="Times New Roman" panose="02020603050405020304" pitchFamily="18" charset="0"/>
              </a:rPr>
              <a:t> </a:t>
            </a:r>
            <a:r>
              <a:rPr lang="pt-BR" altLang="en-US" sz="2000">
                <a:solidFill>
                  <a:srgbClr val="C00000"/>
                </a:solidFill>
                <a:latin typeface="Times New Roman" panose="02020603050405020304" pitchFamily="18" charset="0"/>
                <a:cs typeface="Times New Roman" panose="02020603050405020304" pitchFamily="18" charset="0"/>
              </a:rPr>
              <a:t>(</a:t>
            </a:r>
            <a:r>
              <a:rPr lang="pt-BR" altLang="en-US" sz="2000" i="1">
                <a:solidFill>
                  <a:srgbClr val="C00000"/>
                </a:solidFill>
                <a:latin typeface="Times New Roman" panose="02020603050405020304" pitchFamily="18" charset="0"/>
                <a:cs typeface="Times New Roman" panose="02020603050405020304" pitchFamily="18" charset="0"/>
              </a:rPr>
              <a:t>* đổi chỗ a</a:t>
            </a:r>
            <a:r>
              <a:rPr lang="pt-BR" altLang="en-US" sz="2000" i="1" baseline="-25000">
                <a:solidFill>
                  <a:srgbClr val="C00000"/>
                </a:solidFill>
                <a:latin typeface="Times New Roman" panose="02020603050405020304" pitchFamily="18" charset="0"/>
                <a:cs typeface="Times New Roman" panose="02020603050405020304" pitchFamily="18" charset="0"/>
              </a:rPr>
              <a:t>r</a:t>
            </a:r>
            <a:r>
              <a:rPr lang="pt-BR" altLang="en-US" sz="2000" i="1">
                <a:solidFill>
                  <a:srgbClr val="C00000"/>
                </a:solidFill>
                <a:latin typeface="Times New Roman" panose="02020603050405020304" pitchFamily="18" charset="0"/>
                <a:cs typeface="Times New Roman" panose="02020603050405020304" pitchFamily="18" charset="0"/>
              </a:rPr>
              <a:t> với a</a:t>
            </a:r>
            <a:r>
              <a:rPr lang="pt-BR" altLang="en-US" sz="2000" i="1" baseline="-25000">
                <a:solidFill>
                  <a:srgbClr val="C00000"/>
                </a:solidFill>
                <a:latin typeface="Times New Roman" panose="02020603050405020304" pitchFamily="18" charset="0"/>
                <a:cs typeface="Times New Roman" panose="02020603050405020304" pitchFamily="18" charset="0"/>
              </a:rPr>
              <a:t>s</a:t>
            </a:r>
            <a:r>
              <a:rPr lang="pt-BR" altLang="en-US" sz="2000" i="1">
                <a:solidFill>
                  <a:srgbClr val="C00000"/>
                </a:solidFill>
                <a:latin typeface="Times New Roman" panose="02020603050405020304" pitchFamily="18" charset="0"/>
                <a:cs typeface="Times New Roman" panose="02020603050405020304" pitchFamily="18" charset="0"/>
              </a:rPr>
              <a:t> *</a:t>
            </a:r>
            <a:r>
              <a:rPr lang="pt-BR" altLang="en-US" sz="2000">
                <a:solidFill>
                  <a:srgbClr val="C00000"/>
                </a:solidFill>
                <a:latin typeface="Times New Roman" panose="02020603050405020304" pitchFamily="18" charset="0"/>
                <a:cs typeface="Times New Roman" panose="02020603050405020304" pitchFamily="18" charset="0"/>
              </a:rPr>
              <a:t>)</a:t>
            </a:r>
          </a:p>
          <a:p>
            <a:pPr>
              <a:spcBef>
                <a:spcPct val="0"/>
              </a:spcBef>
              <a:buFont typeface="Wingdings" panose="05000000000000000000" pitchFamily="2" charset="2"/>
              <a:buNone/>
            </a:pPr>
            <a:r>
              <a:rPr lang="en-US" altLang="en-US" sz="2000" i="1">
                <a:latin typeface="Times New Roman" panose="02020603050405020304" pitchFamily="18" charset="0"/>
                <a:cs typeface="Times New Roman" panose="02020603050405020304" pitchFamily="18" charset="0"/>
              </a:rPr>
              <a:t>	       	r:=r</a:t>
            </a:r>
            <a:r>
              <a:rPr lang="en-US" altLang="en-US" sz="2000">
                <a:latin typeface="Times New Roman" panose="02020603050405020304" pitchFamily="18" charset="0"/>
                <a:cs typeface="Times New Roman" panose="02020603050405020304" pitchFamily="18" charset="0"/>
              </a:rPr>
              <a:t>-1;</a:t>
            </a:r>
            <a:r>
              <a:rPr lang="en-US" altLang="en-US" sz="2000" i="1">
                <a:latin typeface="Times New Roman" panose="02020603050405020304" pitchFamily="18" charset="0"/>
                <a:cs typeface="Times New Roman" panose="02020603050405020304" pitchFamily="18" charset="0"/>
              </a:rPr>
              <a:t> s:= s+</a:t>
            </a:r>
            <a:r>
              <a:rPr lang="en-US" altLang="en-US" sz="2000">
                <a:latin typeface="Times New Roman" panose="02020603050405020304" pitchFamily="18" charset="0"/>
                <a:cs typeface="Times New Roman" panose="02020603050405020304" pitchFamily="18" charset="0"/>
              </a:rPr>
              <a:t>1;</a:t>
            </a:r>
            <a:r>
              <a:rPr lang="en-US" altLang="en-US" sz="2000" i="1">
                <a:latin typeface="Times New Roman" panose="02020603050405020304" pitchFamily="18" charset="0"/>
                <a:cs typeface="Times New Roman" panose="02020603050405020304" pitchFamily="18" charset="0"/>
              </a:rPr>
              <a:t> </a:t>
            </a:r>
          </a:p>
          <a:p>
            <a:pPr>
              <a:spcBef>
                <a:spcPct val="0"/>
              </a:spcBef>
              <a:buFont typeface="Wingdings" panose="05000000000000000000" pitchFamily="2" charset="2"/>
              <a:buNone/>
            </a:pPr>
            <a:r>
              <a:rPr lang="en-US" altLang="en-US" sz="2000" b="1" i="1">
                <a:latin typeface="Times New Roman" panose="02020603050405020304" pitchFamily="18" charset="0"/>
                <a:cs typeface="Times New Roman" panose="02020603050405020304" pitchFamily="18" charset="0"/>
              </a:rPr>
              <a:t>   	end;</a:t>
            </a:r>
          </a:p>
          <a:p>
            <a:pPr>
              <a:spcBef>
                <a:spcPct val="0"/>
              </a:spcBef>
              <a:buFont typeface="Wingdings" panose="05000000000000000000" pitchFamily="2" charset="2"/>
              <a:buNone/>
            </a:pPr>
            <a:r>
              <a:rPr lang="en-US" altLang="en-US" sz="2000" b="1" i="1">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815565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Permutation in </a:t>
            </a:r>
            <a:r>
              <a:rPr lang="en-US"/>
              <a:t>C</a:t>
            </a:r>
            <a:r>
              <a:rPr lang="en-US" smtClean="0"/>
              <a:t>++: </a:t>
            </a:r>
            <a:r>
              <a:rPr lang="en-US" b="1" smtClean="0"/>
              <a:t>next_permutation</a:t>
            </a:r>
            <a:endParaRPr lang="en-US"/>
          </a:p>
        </p:txBody>
      </p:sp>
      <p:sp>
        <p:nvSpPr>
          <p:cNvPr id="3" name="Content Placeholder 2"/>
          <p:cNvSpPr>
            <a:spLocks noGrp="1"/>
          </p:cNvSpPr>
          <p:nvPr>
            <p:ph idx="1"/>
          </p:nvPr>
        </p:nvSpPr>
        <p:spPr/>
        <p:txBody>
          <a:bodyPr/>
          <a:lstStyle/>
          <a:p>
            <a:r>
              <a:rPr lang="en-US" b="1"/>
              <a:t>Transform range to </a:t>
            </a:r>
            <a:r>
              <a:rPr lang="en-US" b="1"/>
              <a:t>next </a:t>
            </a:r>
            <a:r>
              <a:rPr lang="en-US" b="1" smtClean="0"/>
              <a:t>permutation</a:t>
            </a:r>
          </a:p>
          <a:p>
            <a:r>
              <a:rPr lang="en-US"/>
              <a:t>Rearranges the elements in the range [first,last) into the next lexicographically </a:t>
            </a:r>
            <a:r>
              <a:rPr lang="en-US"/>
              <a:t>greater </a:t>
            </a:r>
            <a:r>
              <a:rPr lang="en-US" smtClean="0"/>
              <a:t>permutation</a:t>
            </a:r>
          </a:p>
          <a:p>
            <a:r>
              <a:rPr lang="en-US"/>
              <a:t>Return </a:t>
            </a:r>
            <a:r>
              <a:rPr lang="en-US"/>
              <a:t>value: </a:t>
            </a:r>
            <a:r>
              <a:rPr lang="en-US" b="1"/>
              <a:t>true</a:t>
            </a:r>
            <a:r>
              <a:rPr lang="en-US"/>
              <a:t> if the function could rearrange the object as a lexicographicaly </a:t>
            </a:r>
            <a:r>
              <a:rPr lang="en-US"/>
              <a:t>greater </a:t>
            </a:r>
            <a:r>
              <a:rPr lang="en-US" smtClean="0"/>
              <a:t>permutation. Otherwise</a:t>
            </a:r>
            <a:r>
              <a:rPr lang="en-US"/>
              <a:t>, the function returns false to indicate that the arrangement is not greater than </a:t>
            </a:r>
            <a:r>
              <a:rPr lang="en-US"/>
              <a:t>the </a:t>
            </a:r>
            <a:r>
              <a:rPr lang="en-US" smtClean="0"/>
              <a:t>previous, but </a:t>
            </a:r>
            <a:r>
              <a:rPr lang="en-US"/>
              <a:t>the lowest possible (sorted in ascending order).</a:t>
            </a:r>
            <a:endParaRPr lang="en-US"/>
          </a:p>
        </p:txBody>
      </p:sp>
    </p:spTree>
    <p:extLst>
      <p:ext uri="{BB962C8B-B14F-4D97-AF65-F5344CB8AC3E}">
        <p14:creationId xmlns:p14="http://schemas.microsoft.com/office/powerpoint/2010/main" val="2933046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8552" y="365125"/>
            <a:ext cx="9015248" cy="5632311"/>
          </a:xfrm>
          <a:prstGeom prst="rect">
            <a:avLst/>
          </a:prstGeom>
        </p:spPr>
        <p:txBody>
          <a:bodyPr wrap="square">
            <a:spAutoFit/>
          </a:bodyPr>
          <a:lstStyle/>
          <a:p>
            <a:r>
              <a:rPr lang="en-US" sz="2000"/>
              <a:t>// next_permutation example</a:t>
            </a:r>
          </a:p>
          <a:p>
            <a:r>
              <a:rPr lang="en-US" sz="2000"/>
              <a:t>#include &lt;iostream&gt;     // std::cout</a:t>
            </a:r>
          </a:p>
          <a:p>
            <a:r>
              <a:rPr lang="en-US" sz="2000"/>
              <a:t>#include &lt;algorithm&gt;    // std::next_permutation, std::sort</a:t>
            </a:r>
          </a:p>
          <a:p>
            <a:endParaRPr lang="en-US" sz="2000"/>
          </a:p>
          <a:p>
            <a:r>
              <a:rPr lang="en-US" sz="2000"/>
              <a:t>int main () {</a:t>
            </a:r>
          </a:p>
          <a:p>
            <a:r>
              <a:rPr lang="en-US" sz="2000"/>
              <a:t>  int myints[] = {1,2,3};</a:t>
            </a:r>
          </a:p>
          <a:p>
            <a:endParaRPr lang="en-US" sz="2000"/>
          </a:p>
          <a:p>
            <a:r>
              <a:rPr lang="en-US" sz="2000"/>
              <a:t>  std::sort (myints,myints+3);</a:t>
            </a:r>
          </a:p>
          <a:p>
            <a:endParaRPr lang="en-US" sz="2000"/>
          </a:p>
          <a:p>
            <a:r>
              <a:rPr lang="en-US" sz="2000"/>
              <a:t>  std::cout &lt;&lt; "The 3! possible permutations with 3 elements:\n";</a:t>
            </a:r>
          </a:p>
          <a:p>
            <a:r>
              <a:rPr lang="en-US" sz="2000"/>
              <a:t>  do {</a:t>
            </a:r>
          </a:p>
          <a:p>
            <a:r>
              <a:rPr lang="en-US" sz="2000"/>
              <a:t>    std::cout &lt;&lt; myints[0] &lt;&lt; ' ' &lt;&lt; myints[1] &lt;&lt; ' ' &lt;&lt; myints[2] &lt;&lt; '\n';</a:t>
            </a:r>
          </a:p>
          <a:p>
            <a:r>
              <a:rPr lang="en-US" sz="2000"/>
              <a:t>  } while ( std::next_permutation(myints,myints+3) );</a:t>
            </a:r>
          </a:p>
          <a:p>
            <a:endParaRPr lang="en-US" sz="2000"/>
          </a:p>
          <a:p>
            <a:r>
              <a:rPr lang="en-US" sz="2000"/>
              <a:t>  </a:t>
            </a:r>
            <a:r>
              <a:rPr lang="en-US" sz="2000" b="1"/>
              <a:t>std::cout &lt;&lt; "After loop: " &lt;&lt; myints[0] &lt;&lt; ' ' &lt;&lt; myints[1] &lt;&lt; ' ' &lt;&lt; myints[2] &lt;&lt; '\n';</a:t>
            </a:r>
          </a:p>
          <a:p>
            <a:endParaRPr lang="en-US" sz="2000"/>
          </a:p>
          <a:p>
            <a:r>
              <a:rPr lang="en-US" sz="2000"/>
              <a:t>  return 0;</a:t>
            </a:r>
          </a:p>
          <a:p>
            <a:r>
              <a:rPr lang="en-US" sz="2000"/>
              <a:t>}</a:t>
            </a:r>
          </a:p>
        </p:txBody>
      </p:sp>
    </p:spTree>
    <p:extLst>
      <p:ext uri="{BB962C8B-B14F-4D97-AF65-F5344CB8AC3E}">
        <p14:creationId xmlns:p14="http://schemas.microsoft.com/office/powerpoint/2010/main" val="2169339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PHƯƠNG PHÁP SINH</a:t>
            </a:r>
          </a:p>
        </p:txBody>
      </p:sp>
      <p:sp>
        <p:nvSpPr>
          <p:cNvPr id="5120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solidFill>
                  <a:srgbClr val="000099"/>
                </a:solidFill>
                <a:latin typeface="Times New Roman" panose="02020603050405020304" pitchFamily="18" charset="0"/>
                <a:cs typeface="Times New Roman" panose="02020603050405020304" pitchFamily="18" charset="0"/>
              </a:rPr>
              <a:t>Sinh </a:t>
            </a:r>
            <a:r>
              <a:rPr lang="en-US" altLang="en-US">
                <a:solidFill>
                  <a:srgbClr val="000099"/>
                </a:solidFill>
                <a:latin typeface="Times New Roman" panose="02020603050405020304" pitchFamily="18" charset="0"/>
                <a:cs typeface="Times New Roman" panose="02020603050405020304" pitchFamily="18" charset="0"/>
              </a:rPr>
              <a:t>các cấu hình tổ hợp cơ bản</a:t>
            </a:r>
          </a:p>
          <a:p>
            <a:pPr lvl="1" eaLnBrk="1" hangingPunct="1"/>
            <a:r>
              <a:rPr lang="en-US" altLang="en-US" sz="2800">
                <a:solidFill>
                  <a:srgbClr val="000099"/>
                </a:solidFill>
                <a:latin typeface="Times New Roman" panose="02020603050405020304" pitchFamily="18" charset="0"/>
                <a:cs typeface="Times New Roman" panose="02020603050405020304" pitchFamily="18" charset="0"/>
              </a:rPr>
              <a:t>Sinh xâu nhị phân độ dài </a:t>
            </a:r>
            <a:r>
              <a:rPr lang="en-US" altLang="en-US" sz="2800" i="1">
                <a:solidFill>
                  <a:srgbClr val="000099"/>
                </a:solidFill>
                <a:latin typeface="Times New Roman" panose="02020603050405020304" pitchFamily="18" charset="0"/>
                <a:cs typeface="Times New Roman" panose="02020603050405020304" pitchFamily="18" charset="0"/>
              </a:rPr>
              <a:t>n</a:t>
            </a:r>
          </a:p>
          <a:p>
            <a:pPr lvl="1" eaLnBrk="1" hangingPunct="1"/>
            <a:r>
              <a:rPr lang="en-US" altLang="en-US" sz="2800">
                <a:solidFill>
                  <a:srgbClr val="000099"/>
                </a:solidFill>
                <a:latin typeface="Times New Roman" panose="02020603050405020304" pitchFamily="18" charset="0"/>
                <a:cs typeface="Times New Roman" panose="02020603050405020304" pitchFamily="18" charset="0"/>
              </a:rPr>
              <a:t>Sinh tập con </a:t>
            </a:r>
            <a:r>
              <a:rPr lang="en-US" altLang="en-US" sz="2800" i="1">
                <a:solidFill>
                  <a:srgbClr val="000099"/>
                </a:solidFill>
                <a:latin typeface="Times New Roman" panose="02020603050405020304" pitchFamily="18" charset="0"/>
                <a:cs typeface="Times New Roman" panose="02020603050405020304" pitchFamily="18" charset="0"/>
              </a:rPr>
              <a:t>m</a:t>
            </a:r>
            <a:r>
              <a:rPr lang="en-US" altLang="en-US" sz="2800">
                <a:solidFill>
                  <a:srgbClr val="000099"/>
                </a:solidFill>
                <a:latin typeface="Times New Roman" panose="02020603050405020304" pitchFamily="18" charset="0"/>
                <a:cs typeface="Times New Roman" panose="02020603050405020304" pitchFamily="18" charset="0"/>
              </a:rPr>
              <a:t> phần tử của tập </a:t>
            </a:r>
            <a:r>
              <a:rPr lang="en-US" altLang="en-US" sz="2800" i="1">
                <a:solidFill>
                  <a:srgbClr val="000099"/>
                </a:solidFill>
                <a:latin typeface="Times New Roman" panose="02020603050405020304" pitchFamily="18" charset="0"/>
                <a:cs typeface="Times New Roman" panose="02020603050405020304" pitchFamily="18" charset="0"/>
              </a:rPr>
              <a:t>n</a:t>
            </a:r>
            <a:r>
              <a:rPr lang="en-US" altLang="en-US" sz="2800">
                <a:solidFill>
                  <a:srgbClr val="000099"/>
                </a:solidFill>
                <a:latin typeface="Times New Roman" panose="02020603050405020304" pitchFamily="18" charset="0"/>
                <a:cs typeface="Times New Roman" panose="02020603050405020304" pitchFamily="18" charset="0"/>
              </a:rPr>
              <a:t> phần tử</a:t>
            </a:r>
          </a:p>
          <a:p>
            <a:pPr lvl="1" eaLnBrk="1" hangingPunct="1"/>
            <a:r>
              <a:rPr lang="en-US" altLang="en-US" sz="2800">
                <a:solidFill>
                  <a:srgbClr val="000099"/>
                </a:solidFill>
                <a:latin typeface="Times New Roman" panose="02020603050405020304" pitchFamily="18" charset="0"/>
                <a:cs typeface="Times New Roman" panose="02020603050405020304" pitchFamily="18" charset="0"/>
              </a:rPr>
              <a:t>Sinh hoán vị của </a:t>
            </a:r>
            <a:r>
              <a:rPr lang="en-US" altLang="en-US" sz="2800" i="1">
                <a:solidFill>
                  <a:srgbClr val="000099"/>
                </a:solidFill>
                <a:latin typeface="Times New Roman" panose="02020603050405020304" pitchFamily="18" charset="0"/>
                <a:cs typeface="Times New Roman" panose="02020603050405020304" pitchFamily="18" charset="0"/>
              </a:rPr>
              <a:t>n</a:t>
            </a:r>
            <a:r>
              <a:rPr lang="en-US" altLang="en-US" sz="2800">
                <a:solidFill>
                  <a:srgbClr val="000099"/>
                </a:solidFill>
                <a:latin typeface="Times New Roman" panose="02020603050405020304" pitchFamily="18" charset="0"/>
                <a:cs typeface="Times New Roman" panose="02020603050405020304" pitchFamily="18" charset="0"/>
              </a:rPr>
              <a:t> phần tử</a:t>
            </a:r>
          </a:p>
        </p:txBody>
      </p:sp>
    </p:spTree>
    <p:extLst>
      <p:ext uri="{BB962C8B-B14F-4D97-AF65-F5344CB8AC3E}">
        <p14:creationId xmlns:p14="http://schemas.microsoft.com/office/powerpoint/2010/main" val="3831084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8552" y="365125"/>
            <a:ext cx="9015248" cy="5632311"/>
          </a:xfrm>
          <a:prstGeom prst="rect">
            <a:avLst/>
          </a:prstGeom>
        </p:spPr>
        <p:txBody>
          <a:bodyPr wrap="square">
            <a:spAutoFit/>
          </a:bodyPr>
          <a:lstStyle/>
          <a:p>
            <a:r>
              <a:rPr lang="en-US" sz="2000"/>
              <a:t>// </a:t>
            </a:r>
            <a:r>
              <a:rPr lang="en-US" sz="2000"/>
              <a:t>prev_permutation </a:t>
            </a:r>
            <a:r>
              <a:rPr lang="en-US" sz="2000" smtClean="0"/>
              <a:t>example</a:t>
            </a:r>
            <a:endParaRPr lang="en-US" sz="2000"/>
          </a:p>
          <a:p>
            <a:r>
              <a:rPr lang="en-US" sz="2000"/>
              <a:t>#include &lt;iostream&gt;     // std::cout</a:t>
            </a:r>
          </a:p>
          <a:p>
            <a:r>
              <a:rPr lang="en-US" sz="2000"/>
              <a:t>#include &lt;algorithm&gt;    // std::next_permutation, std::sort</a:t>
            </a:r>
          </a:p>
          <a:p>
            <a:endParaRPr lang="en-US" sz="2000"/>
          </a:p>
          <a:p>
            <a:r>
              <a:rPr lang="en-US" sz="2000"/>
              <a:t>int main () {</a:t>
            </a:r>
          </a:p>
          <a:p>
            <a:r>
              <a:rPr lang="en-US" sz="2000"/>
              <a:t>  int myints[] = {1,2,3};</a:t>
            </a:r>
          </a:p>
          <a:p>
            <a:endParaRPr lang="en-US" sz="2000"/>
          </a:p>
          <a:p>
            <a:r>
              <a:rPr lang="en-US" sz="2000"/>
              <a:t>  std::sort (myints,myints+3);</a:t>
            </a:r>
          </a:p>
          <a:p>
            <a:r>
              <a:rPr lang="en-US" sz="2000" smtClean="0"/>
              <a:t>  std::reverse </a:t>
            </a:r>
            <a:r>
              <a:rPr lang="en-US" sz="2000"/>
              <a:t>(myints,myints+3);</a:t>
            </a:r>
          </a:p>
          <a:p>
            <a:r>
              <a:rPr lang="en-US" sz="2000"/>
              <a:t>  std::cout &lt;&lt; "The 3! possible permutations with 3 elements:\n";</a:t>
            </a:r>
          </a:p>
          <a:p>
            <a:r>
              <a:rPr lang="en-US" sz="2000"/>
              <a:t>  do {</a:t>
            </a:r>
          </a:p>
          <a:p>
            <a:r>
              <a:rPr lang="en-US" sz="2000"/>
              <a:t>    std::cout &lt;&lt; myints[0] &lt;&lt; ' ' &lt;&lt; myints[1] &lt;&lt; ' ' &lt;&lt; myints[2] &lt;&lt; '\n';</a:t>
            </a:r>
          </a:p>
          <a:p>
            <a:r>
              <a:rPr lang="en-US" sz="2000"/>
              <a:t>  } while ( </a:t>
            </a:r>
            <a:r>
              <a:rPr lang="en-US" sz="2000"/>
              <a:t>std</a:t>
            </a:r>
            <a:r>
              <a:rPr lang="en-US" sz="2000" smtClean="0"/>
              <a:t>::</a:t>
            </a:r>
            <a:r>
              <a:rPr lang="en-US" sz="2000"/>
              <a:t> </a:t>
            </a:r>
            <a:r>
              <a:rPr lang="en-US" sz="2000" smtClean="0"/>
              <a:t>prev_permutation(myints,myints+3</a:t>
            </a:r>
            <a:r>
              <a:rPr lang="en-US" sz="2000"/>
              <a:t>) );</a:t>
            </a:r>
          </a:p>
          <a:p>
            <a:endParaRPr lang="en-US" sz="2000"/>
          </a:p>
          <a:p>
            <a:r>
              <a:rPr lang="en-US" sz="2000"/>
              <a:t>  </a:t>
            </a:r>
            <a:r>
              <a:rPr lang="en-US" sz="2000" b="1"/>
              <a:t>std::cout &lt;&lt; "After loop: " &lt;&lt; myints[0] &lt;&lt; ' ' &lt;&lt; myints[1] &lt;&lt; ' ' &lt;&lt; myints[2] &lt;&lt; '\n';</a:t>
            </a:r>
          </a:p>
          <a:p>
            <a:endParaRPr lang="en-US" sz="2000"/>
          </a:p>
          <a:p>
            <a:r>
              <a:rPr lang="en-US" sz="2000"/>
              <a:t>  return 0;</a:t>
            </a:r>
          </a:p>
          <a:p>
            <a:r>
              <a:rPr lang="en-US" sz="2000"/>
              <a:t>}</a:t>
            </a:r>
          </a:p>
        </p:txBody>
      </p:sp>
    </p:spTree>
    <p:extLst>
      <p:ext uri="{BB962C8B-B14F-4D97-AF65-F5344CB8AC3E}">
        <p14:creationId xmlns:p14="http://schemas.microsoft.com/office/powerpoint/2010/main" val="1239784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Permutation in C++</a:t>
            </a:r>
            <a:endParaRPr lang="en-US"/>
          </a:p>
        </p:txBody>
      </p:sp>
      <p:sp>
        <p:nvSpPr>
          <p:cNvPr id="3" name="Content Placeholder 2"/>
          <p:cNvSpPr>
            <a:spLocks noGrp="1"/>
          </p:cNvSpPr>
          <p:nvPr>
            <p:ph idx="1"/>
          </p:nvPr>
        </p:nvSpPr>
        <p:spPr/>
        <p:txBody>
          <a:bodyPr/>
          <a:lstStyle/>
          <a:p>
            <a:r>
              <a:rPr lang="en-US"/>
              <a:t>Generate all possible permutations of </a:t>
            </a:r>
            <a:r>
              <a:rPr lang="en-US" i="1"/>
              <a:t>{</a:t>
            </a:r>
            <a:r>
              <a:rPr lang="en-US"/>
              <a:t>‘A’, ‘B’, ‘C’, . . . , ‘J’</a:t>
            </a:r>
            <a:r>
              <a:rPr lang="en-US" i="1"/>
              <a:t>}</a:t>
            </a:r>
            <a:r>
              <a:rPr lang="en-US"/>
              <a:t>, the first </a:t>
            </a:r>
            <a:r>
              <a:rPr lang="en-US" i="1"/>
              <a:t>N </a:t>
            </a:r>
            <a:r>
              <a:rPr lang="en-US"/>
              <a:t>= 10 </a:t>
            </a:r>
            <a:r>
              <a:rPr lang="en-US" smtClean="0"/>
              <a:t>letters in </a:t>
            </a:r>
            <a:r>
              <a:rPr lang="en-US"/>
              <a:t>the alphabet </a:t>
            </a:r>
            <a:br>
              <a:rPr lang="en-US"/>
            </a:br>
            <a:endParaRPr lang="en-US"/>
          </a:p>
        </p:txBody>
      </p:sp>
      <p:sp>
        <p:nvSpPr>
          <p:cNvPr id="4" name="Rectangle 3"/>
          <p:cNvSpPr/>
          <p:nvPr/>
        </p:nvSpPr>
        <p:spPr>
          <a:xfrm>
            <a:off x="2322785" y="2769675"/>
            <a:ext cx="8161283" cy="3253711"/>
          </a:xfrm>
          <a:prstGeom prst="rect">
            <a:avLst/>
          </a:prstGeom>
        </p:spPr>
        <p:txBody>
          <a:bodyPr wrap="square">
            <a:spAutoFit/>
          </a:bodyPr>
          <a:lstStyle/>
          <a:p>
            <a:pPr>
              <a:lnSpc>
                <a:spcPct val="107000"/>
              </a:lnSpc>
              <a:spcAft>
                <a:spcPts val="800"/>
              </a:spcAft>
            </a:pPr>
            <a:r>
              <a:rPr lang="en-US" sz="2400">
                <a:solidFill>
                  <a:srgbClr val="242021"/>
                </a:solidFill>
                <a:latin typeface="CMTT12"/>
                <a:ea typeface="Calibri" panose="020F0502020204030204" pitchFamily="34" charset="0"/>
                <a:cs typeface="Times New Roman" panose="02020603050405020304" pitchFamily="18" charset="0"/>
              </a:rPr>
              <a:t>int main() {</a:t>
            </a:r>
            <a:r>
              <a:rPr lang="en-US" sz="2000">
                <a:solidFill>
                  <a:srgbClr val="242021"/>
                </a:solidFill>
                <a:latin typeface="CMTT12"/>
                <a:ea typeface="Calibri" panose="020F0502020204030204" pitchFamily="34" charset="0"/>
                <a:cs typeface="Times New Roman" panose="02020603050405020304" pitchFamily="18" charset="0"/>
              </a:rPr>
              <a:t/>
            </a:r>
            <a:br>
              <a:rPr lang="en-US" sz="2000">
                <a:solidFill>
                  <a:srgbClr val="242021"/>
                </a:solidFill>
                <a:latin typeface="CMTT12"/>
                <a:ea typeface="Calibri" panose="020F0502020204030204" pitchFamily="34" charset="0"/>
                <a:cs typeface="Times New Roman" panose="02020603050405020304" pitchFamily="18" charset="0"/>
              </a:rPr>
            </a:br>
            <a:r>
              <a:rPr lang="en-US" sz="2000" smtClean="0">
                <a:solidFill>
                  <a:srgbClr val="242021"/>
                </a:solidFill>
                <a:latin typeface="CMTT12"/>
                <a:ea typeface="Calibri" panose="020F0502020204030204" pitchFamily="34" charset="0"/>
                <a:cs typeface="Times New Roman" panose="02020603050405020304" pitchFamily="18" charset="0"/>
              </a:rPr>
              <a:t> </a:t>
            </a:r>
            <a:r>
              <a:rPr lang="en-US" sz="2400" smtClean="0">
                <a:solidFill>
                  <a:srgbClr val="242021"/>
                </a:solidFill>
                <a:latin typeface="CMTT12"/>
                <a:ea typeface="Calibri" panose="020F0502020204030204" pitchFamily="34" charset="0"/>
                <a:cs typeface="Times New Roman" panose="02020603050405020304" pitchFamily="18" charset="0"/>
              </a:rPr>
              <a:t>int </a:t>
            </a:r>
            <a:r>
              <a:rPr lang="en-US" sz="2400">
                <a:solidFill>
                  <a:srgbClr val="242021"/>
                </a:solidFill>
                <a:latin typeface="CMTT12"/>
                <a:ea typeface="Calibri" panose="020F0502020204030204" pitchFamily="34" charset="0"/>
                <a:cs typeface="Times New Roman" panose="02020603050405020304" pitchFamily="18" charset="0"/>
              </a:rPr>
              <a:t>p[10], N = 10; for (int i = 0; i &lt; N; i++) p[i] = i;</a:t>
            </a:r>
            <a:r>
              <a:rPr lang="en-US" sz="2000">
                <a:solidFill>
                  <a:srgbClr val="242021"/>
                </a:solidFill>
                <a:latin typeface="CMTT12"/>
                <a:ea typeface="Calibri" panose="020F0502020204030204" pitchFamily="34" charset="0"/>
                <a:cs typeface="Times New Roman" panose="02020603050405020304" pitchFamily="18" charset="0"/>
              </a:rPr>
              <a:t/>
            </a:r>
            <a:br>
              <a:rPr lang="en-US" sz="2000">
                <a:solidFill>
                  <a:srgbClr val="242021"/>
                </a:solidFill>
                <a:latin typeface="CMTT12"/>
                <a:ea typeface="Calibri" panose="020F0502020204030204" pitchFamily="34" charset="0"/>
                <a:cs typeface="Times New Roman" panose="02020603050405020304" pitchFamily="18" charset="0"/>
              </a:rPr>
            </a:br>
            <a:r>
              <a:rPr lang="en-US" sz="2000" smtClean="0">
                <a:solidFill>
                  <a:srgbClr val="242021"/>
                </a:solidFill>
                <a:latin typeface="CMTT12"/>
                <a:ea typeface="Calibri" panose="020F0502020204030204" pitchFamily="34" charset="0"/>
                <a:cs typeface="Times New Roman" panose="02020603050405020304" pitchFamily="18" charset="0"/>
              </a:rPr>
              <a:t> </a:t>
            </a:r>
            <a:r>
              <a:rPr lang="en-US" sz="2400" smtClean="0">
                <a:solidFill>
                  <a:srgbClr val="242021"/>
                </a:solidFill>
                <a:latin typeface="CMTT12"/>
                <a:ea typeface="Calibri" panose="020F0502020204030204" pitchFamily="34" charset="0"/>
                <a:cs typeface="Times New Roman" panose="02020603050405020304" pitchFamily="18" charset="0"/>
              </a:rPr>
              <a:t>do </a:t>
            </a:r>
            <a:r>
              <a:rPr lang="en-US" sz="2400">
                <a:solidFill>
                  <a:srgbClr val="242021"/>
                </a:solidFill>
                <a:latin typeface="CMTT12"/>
                <a:ea typeface="Calibri" panose="020F0502020204030204" pitchFamily="34" charset="0"/>
                <a:cs typeface="Times New Roman" panose="02020603050405020304" pitchFamily="18" charset="0"/>
              </a:rPr>
              <a:t>{</a:t>
            </a:r>
            <a:r>
              <a:rPr lang="en-US" sz="2000">
                <a:solidFill>
                  <a:srgbClr val="242021"/>
                </a:solidFill>
                <a:latin typeface="CMTT12"/>
                <a:ea typeface="Calibri" panose="020F0502020204030204" pitchFamily="34" charset="0"/>
                <a:cs typeface="Times New Roman" panose="02020603050405020304" pitchFamily="18" charset="0"/>
              </a:rPr>
              <a:t/>
            </a:r>
            <a:br>
              <a:rPr lang="en-US" sz="2000">
                <a:solidFill>
                  <a:srgbClr val="242021"/>
                </a:solidFill>
                <a:latin typeface="CMTT12"/>
                <a:ea typeface="Calibri" panose="020F0502020204030204" pitchFamily="34" charset="0"/>
                <a:cs typeface="Times New Roman" panose="02020603050405020304" pitchFamily="18" charset="0"/>
              </a:rPr>
            </a:br>
            <a:r>
              <a:rPr lang="en-US" sz="2000" smtClean="0">
                <a:solidFill>
                  <a:srgbClr val="242021"/>
                </a:solidFill>
                <a:latin typeface="CMTT12"/>
                <a:ea typeface="Calibri" panose="020F0502020204030204" pitchFamily="34" charset="0"/>
                <a:cs typeface="Times New Roman" panose="02020603050405020304" pitchFamily="18" charset="0"/>
              </a:rPr>
              <a:t>   </a:t>
            </a:r>
            <a:r>
              <a:rPr lang="en-US" sz="2400" smtClean="0">
                <a:solidFill>
                  <a:srgbClr val="242021"/>
                </a:solidFill>
                <a:latin typeface="CMTT12"/>
                <a:ea typeface="Calibri" panose="020F0502020204030204" pitchFamily="34" charset="0"/>
                <a:cs typeface="Times New Roman" panose="02020603050405020304" pitchFamily="18" charset="0"/>
              </a:rPr>
              <a:t>for </a:t>
            </a:r>
            <a:r>
              <a:rPr lang="en-US" sz="2400">
                <a:solidFill>
                  <a:srgbClr val="242021"/>
                </a:solidFill>
                <a:latin typeface="CMTT12"/>
                <a:ea typeface="Calibri" panose="020F0502020204030204" pitchFamily="34" charset="0"/>
                <a:cs typeface="Times New Roman" panose="02020603050405020304" pitchFamily="18" charset="0"/>
              </a:rPr>
              <a:t>(int i = 0; i &lt; N; i++) printf("%c ", ’A’ + p[i]);</a:t>
            </a:r>
            <a:r>
              <a:rPr lang="en-US" sz="2000">
                <a:solidFill>
                  <a:srgbClr val="242021"/>
                </a:solidFill>
                <a:latin typeface="CMTT12"/>
                <a:ea typeface="Calibri" panose="020F0502020204030204" pitchFamily="34" charset="0"/>
                <a:cs typeface="Times New Roman" panose="02020603050405020304" pitchFamily="18" charset="0"/>
              </a:rPr>
              <a:t/>
            </a:r>
            <a:br>
              <a:rPr lang="en-US" sz="2000">
                <a:solidFill>
                  <a:srgbClr val="242021"/>
                </a:solidFill>
                <a:latin typeface="CMTT12"/>
                <a:ea typeface="Calibri" panose="020F0502020204030204" pitchFamily="34" charset="0"/>
                <a:cs typeface="Times New Roman" panose="02020603050405020304" pitchFamily="18" charset="0"/>
              </a:rPr>
            </a:br>
            <a:r>
              <a:rPr lang="en-US" sz="2000" smtClean="0">
                <a:solidFill>
                  <a:srgbClr val="242021"/>
                </a:solidFill>
                <a:latin typeface="CMTT12"/>
                <a:ea typeface="Calibri" panose="020F0502020204030204" pitchFamily="34" charset="0"/>
                <a:cs typeface="Times New Roman" panose="02020603050405020304" pitchFamily="18" charset="0"/>
              </a:rPr>
              <a:t>   </a:t>
            </a:r>
            <a:r>
              <a:rPr lang="en-US" sz="2400" smtClean="0">
                <a:solidFill>
                  <a:srgbClr val="242021"/>
                </a:solidFill>
                <a:latin typeface="CMTT12"/>
                <a:ea typeface="Calibri" panose="020F0502020204030204" pitchFamily="34" charset="0"/>
                <a:cs typeface="Times New Roman" panose="02020603050405020304" pitchFamily="18" charset="0"/>
              </a:rPr>
              <a:t>printf</a:t>
            </a:r>
            <a:r>
              <a:rPr lang="en-US" sz="2400">
                <a:solidFill>
                  <a:srgbClr val="242021"/>
                </a:solidFill>
                <a:latin typeface="CMTT12"/>
                <a:ea typeface="Calibri" panose="020F0502020204030204" pitchFamily="34" charset="0"/>
                <a:cs typeface="Times New Roman" panose="02020603050405020304" pitchFamily="18" charset="0"/>
              </a:rPr>
              <a:t>("\n");</a:t>
            </a:r>
            <a:r>
              <a:rPr lang="en-US" sz="2000">
                <a:solidFill>
                  <a:srgbClr val="242021"/>
                </a:solidFill>
                <a:latin typeface="CMTT12"/>
                <a:ea typeface="Calibri" panose="020F0502020204030204" pitchFamily="34" charset="0"/>
                <a:cs typeface="Times New Roman" panose="02020603050405020304" pitchFamily="18" charset="0"/>
              </a:rPr>
              <a:t/>
            </a:r>
            <a:br>
              <a:rPr lang="en-US" sz="2000">
                <a:solidFill>
                  <a:srgbClr val="242021"/>
                </a:solidFill>
                <a:latin typeface="CMTT12"/>
                <a:ea typeface="Calibri" panose="020F0502020204030204" pitchFamily="34" charset="0"/>
                <a:cs typeface="Times New Roman" panose="02020603050405020304" pitchFamily="18" charset="0"/>
              </a:rPr>
            </a:br>
            <a:r>
              <a:rPr lang="en-US" sz="2000" smtClean="0">
                <a:solidFill>
                  <a:srgbClr val="242021"/>
                </a:solidFill>
                <a:latin typeface="CMTT12"/>
                <a:ea typeface="Calibri" panose="020F0502020204030204" pitchFamily="34" charset="0"/>
                <a:cs typeface="Times New Roman" panose="02020603050405020304" pitchFamily="18" charset="0"/>
              </a:rPr>
              <a:t> </a:t>
            </a:r>
            <a:r>
              <a:rPr lang="en-US" sz="2400" smtClean="0">
                <a:solidFill>
                  <a:srgbClr val="242021"/>
                </a:solidFill>
                <a:latin typeface="CMTT12"/>
                <a:ea typeface="Calibri" panose="020F0502020204030204" pitchFamily="34" charset="0"/>
                <a:cs typeface="Times New Roman" panose="02020603050405020304" pitchFamily="18" charset="0"/>
              </a:rPr>
              <a:t>}</a:t>
            </a:r>
            <a:r>
              <a:rPr lang="en-US" sz="2000">
                <a:solidFill>
                  <a:srgbClr val="242021"/>
                </a:solidFill>
                <a:latin typeface="CMTT12"/>
                <a:ea typeface="Calibri" panose="020F0502020204030204" pitchFamily="34" charset="0"/>
                <a:cs typeface="Times New Roman" panose="02020603050405020304" pitchFamily="18" charset="0"/>
              </a:rPr>
              <a:t/>
            </a:r>
            <a:br>
              <a:rPr lang="en-US" sz="2000">
                <a:solidFill>
                  <a:srgbClr val="242021"/>
                </a:solidFill>
                <a:latin typeface="CMTT12"/>
                <a:ea typeface="Calibri" panose="020F0502020204030204" pitchFamily="34" charset="0"/>
                <a:cs typeface="Times New Roman" panose="02020603050405020304" pitchFamily="18" charset="0"/>
              </a:rPr>
            </a:br>
            <a:r>
              <a:rPr lang="en-US" sz="2000" smtClean="0">
                <a:solidFill>
                  <a:srgbClr val="242021"/>
                </a:solidFill>
                <a:latin typeface="CMTT12"/>
                <a:ea typeface="Calibri" panose="020F0502020204030204" pitchFamily="34" charset="0"/>
                <a:cs typeface="Times New Roman" panose="02020603050405020304" pitchFamily="18" charset="0"/>
              </a:rPr>
              <a:t> </a:t>
            </a:r>
            <a:r>
              <a:rPr lang="en-US" sz="2400" smtClean="0">
                <a:solidFill>
                  <a:srgbClr val="242021"/>
                </a:solidFill>
                <a:latin typeface="CMTT12"/>
                <a:ea typeface="Calibri" panose="020F0502020204030204" pitchFamily="34" charset="0"/>
                <a:cs typeface="Times New Roman" panose="02020603050405020304" pitchFamily="18" charset="0"/>
              </a:rPr>
              <a:t>while </a:t>
            </a:r>
            <a:r>
              <a:rPr lang="en-US" sz="2400">
                <a:solidFill>
                  <a:srgbClr val="242021"/>
                </a:solidFill>
                <a:latin typeface="CMTT12"/>
                <a:ea typeface="Calibri" panose="020F0502020204030204" pitchFamily="34" charset="0"/>
                <a:cs typeface="Times New Roman" panose="02020603050405020304" pitchFamily="18" charset="0"/>
              </a:rPr>
              <a:t>(next_permutation(p, p + N));</a:t>
            </a:r>
            <a:r>
              <a:rPr lang="en-US" sz="2000">
                <a:solidFill>
                  <a:srgbClr val="242021"/>
                </a:solidFill>
                <a:latin typeface="CMTT12"/>
                <a:ea typeface="Calibri" panose="020F0502020204030204" pitchFamily="34" charset="0"/>
                <a:cs typeface="Times New Roman" panose="02020603050405020304" pitchFamily="18" charset="0"/>
              </a:rPr>
              <a:t/>
            </a:r>
            <a:br>
              <a:rPr lang="en-US" sz="2000">
                <a:solidFill>
                  <a:srgbClr val="242021"/>
                </a:solidFill>
                <a:latin typeface="CMTT12"/>
                <a:ea typeface="Calibri" panose="020F0502020204030204" pitchFamily="34" charset="0"/>
                <a:cs typeface="Times New Roman" panose="02020603050405020304" pitchFamily="18" charset="0"/>
              </a:rPr>
            </a:br>
            <a:r>
              <a:rPr lang="en-US" sz="2400">
                <a:solidFill>
                  <a:srgbClr val="242021"/>
                </a:solidFill>
                <a:latin typeface="CMTT12"/>
                <a:ea typeface="Calibri" panose="020F0502020204030204" pitchFamily="34" charset="0"/>
                <a:cs typeface="Times New Roman" panose="02020603050405020304" pitchFamily="18" charset="0"/>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56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Subsets</a:t>
            </a:r>
            <a:endParaRPr lang="en-US"/>
          </a:p>
        </p:txBody>
      </p:sp>
      <p:sp>
        <p:nvSpPr>
          <p:cNvPr id="3" name="Content Placeholder 2"/>
          <p:cNvSpPr>
            <a:spLocks noGrp="1"/>
          </p:cNvSpPr>
          <p:nvPr>
            <p:ph idx="1"/>
          </p:nvPr>
        </p:nvSpPr>
        <p:spPr/>
        <p:txBody>
          <a:bodyPr/>
          <a:lstStyle/>
          <a:p>
            <a:r>
              <a:rPr lang="en-US"/>
              <a:t>Generate all possible subsets of </a:t>
            </a:r>
            <a:r>
              <a:rPr lang="en-US" i="1"/>
              <a:t>{</a:t>
            </a:r>
            <a:r>
              <a:rPr lang="en-US"/>
              <a:t>0, 1, 2, . . . , </a:t>
            </a:r>
            <a:r>
              <a:rPr lang="en-US" i="1"/>
              <a:t>N</a:t>
            </a:r>
            <a:r>
              <a:rPr lang="en-US"/>
              <a:t>-1</a:t>
            </a:r>
            <a:r>
              <a:rPr lang="en-US" i="1"/>
              <a:t>}</a:t>
            </a:r>
            <a:r>
              <a:rPr lang="en-US"/>
              <a:t> </a:t>
            </a:r>
            <a:br>
              <a:rPr lang="en-US"/>
            </a:br>
            <a:endParaRPr lang="en-US"/>
          </a:p>
        </p:txBody>
      </p:sp>
      <p:sp>
        <p:nvSpPr>
          <p:cNvPr id="4" name="Rectangle 3"/>
          <p:cNvSpPr/>
          <p:nvPr/>
        </p:nvSpPr>
        <p:spPr>
          <a:xfrm>
            <a:off x="2039007" y="2456795"/>
            <a:ext cx="8113986" cy="4401205"/>
          </a:xfrm>
          <a:prstGeom prst="rect">
            <a:avLst/>
          </a:prstGeom>
        </p:spPr>
        <p:txBody>
          <a:bodyPr wrap="square">
            <a:spAutoFit/>
          </a:bodyPr>
          <a:lstStyle/>
          <a:p>
            <a:r>
              <a:rPr lang="en-US" sz="2800">
                <a:solidFill>
                  <a:srgbClr val="242021"/>
                </a:solidFill>
                <a:latin typeface="CMTT12"/>
              </a:rPr>
              <a:t>int main() {</a:t>
            </a:r>
            <a:br>
              <a:rPr lang="en-US" sz="2800">
                <a:solidFill>
                  <a:srgbClr val="242021"/>
                </a:solidFill>
                <a:latin typeface="CMTT12"/>
              </a:rPr>
            </a:br>
            <a:r>
              <a:rPr lang="en-US" sz="2800" smtClean="0">
                <a:solidFill>
                  <a:srgbClr val="242021"/>
                </a:solidFill>
                <a:latin typeface="CMTT12"/>
              </a:rPr>
              <a:t>  int </a:t>
            </a:r>
            <a:r>
              <a:rPr lang="en-US" sz="2800">
                <a:solidFill>
                  <a:srgbClr val="242021"/>
                </a:solidFill>
                <a:latin typeface="CMTT12"/>
              </a:rPr>
              <a:t>p[20], N = 20;</a:t>
            </a:r>
            <a:br>
              <a:rPr lang="en-US" sz="2800">
                <a:solidFill>
                  <a:srgbClr val="242021"/>
                </a:solidFill>
                <a:latin typeface="CMTT12"/>
              </a:rPr>
            </a:br>
            <a:r>
              <a:rPr lang="en-US" sz="2800" smtClean="0">
                <a:solidFill>
                  <a:srgbClr val="242021"/>
                </a:solidFill>
                <a:latin typeface="CMTT12"/>
              </a:rPr>
              <a:t>  for </a:t>
            </a:r>
            <a:r>
              <a:rPr lang="en-US" sz="2800">
                <a:solidFill>
                  <a:srgbClr val="242021"/>
                </a:solidFill>
                <a:latin typeface="CMTT12"/>
              </a:rPr>
              <a:t>(int i = 0; i &lt; N; i++) p[i] = i;</a:t>
            </a:r>
            <a:br>
              <a:rPr lang="en-US" sz="2800">
                <a:solidFill>
                  <a:srgbClr val="242021"/>
                </a:solidFill>
                <a:latin typeface="CMTT12"/>
              </a:rPr>
            </a:br>
            <a:r>
              <a:rPr lang="en-US" sz="2800" smtClean="0">
                <a:solidFill>
                  <a:srgbClr val="242021"/>
                </a:solidFill>
                <a:latin typeface="CMTT12"/>
              </a:rPr>
              <a:t>  for </a:t>
            </a:r>
            <a:r>
              <a:rPr lang="en-US" sz="2800">
                <a:solidFill>
                  <a:srgbClr val="242021"/>
                </a:solidFill>
                <a:latin typeface="CMTT12"/>
              </a:rPr>
              <a:t>(int i = 0; i &lt; (1 &lt;&lt; N); i++) {</a:t>
            </a:r>
            <a:br>
              <a:rPr lang="en-US" sz="2800">
                <a:solidFill>
                  <a:srgbClr val="242021"/>
                </a:solidFill>
                <a:latin typeface="CMTT12"/>
              </a:rPr>
            </a:br>
            <a:r>
              <a:rPr lang="en-US" sz="2800" smtClean="0">
                <a:solidFill>
                  <a:srgbClr val="242021"/>
                </a:solidFill>
                <a:latin typeface="CMTT12"/>
              </a:rPr>
              <a:t>    for </a:t>
            </a:r>
            <a:r>
              <a:rPr lang="en-US" sz="2800">
                <a:solidFill>
                  <a:srgbClr val="242021"/>
                </a:solidFill>
                <a:latin typeface="CMTT12"/>
              </a:rPr>
              <a:t>(int j = 0; j &lt; N; j++)</a:t>
            </a:r>
            <a:br>
              <a:rPr lang="en-US" sz="2800">
                <a:solidFill>
                  <a:srgbClr val="242021"/>
                </a:solidFill>
                <a:latin typeface="CMTT12"/>
              </a:rPr>
            </a:br>
            <a:r>
              <a:rPr lang="en-US" sz="2800" smtClean="0">
                <a:solidFill>
                  <a:srgbClr val="242021"/>
                </a:solidFill>
                <a:latin typeface="CMTT12"/>
              </a:rPr>
              <a:t>    if </a:t>
            </a:r>
            <a:r>
              <a:rPr lang="en-US" sz="2800">
                <a:solidFill>
                  <a:srgbClr val="242021"/>
                </a:solidFill>
                <a:latin typeface="CMTT12"/>
              </a:rPr>
              <a:t>(i &amp; (1 &lt;&lt; j)) // if bit j is on</a:t>
            </a:r>
            <a:br>
              <a:rPr lang="en-US" sz="2800">
                <a:solidFill>
                  <a:srgbClr val="242021"/>
                </a:solidFill>
                <a:latin typeface="CMTT12"/>
              </a:rPr>
            </a:br>
            <a:r>
              <a:rPr lang="en-US" sz="2800" smtClean="0">
                <a:solidFill>
                  <a:srgbClr val="242021"/>
                </a:solidFill>
                <a:latin typeface="CMTT12"/>
              </a:rPr>
              <a:t>    printf</a:t>
            </a:r>
            <a:r>
              <a:rPr lang="en-US" sz="2800">
                <a:solidFill>
                  <a:srgbClr val="242021"/>
                </a:solidFill>
                <a:latin typeface="CMTT12"/>
              </a:rPr>
              <a:t>("%d ", p[j]); // this is part of set</a:t>
            </a:r>
            <a:br>
              <a:rPr lang="en-US" sz="2800">
                <a:solidFill>
                  <a:srgbClr val="242021"/>
                </a:solidFill>
                <a:latin typeface="CMTT12"/>
              </a:rPr>
            </a:br>
            <a:r>
              <a:rPr lang="en-US" sz="2800" smtClean="0">
                <a:solidFill>
                  <a:srgbClr val="242021"/>
                </a:solidFill>
                <a:latin typeface="CMTT12"/>
              </a:rPr>
              <a:t>    printf</a:t>
            </a:r>
            <a:r>
              <a:rPr lang="en-US" sz="2800">
                <a:solidFill>
                  <a:srgbClr val="242021"/>
                </a:solidFill>
                <a:latin typeface="CMTT12"/>
              </a:rPr>
              <a:t>("\n");</a:t>
            </a:r>
            <a:br>
              <a:rPr lang="en-US" sz="2800">
                <a:solidFill>
                  <a:srgbClr val="242021"/>
                </a:solidFill>
                <a:latin typeface="CMTT12"/>
              </a:rPr>
            </a:br>
            <a:r>
              <a:rPr lang="en-US" sz="2800">
                <a:solidFill>
                  <a:srgbClr val="242021"/>
                </a:solidFill>
                <a:latin typeface="CMTT12"/>
              </a:rPr>
              <a:t>} }</a:t>
            </a:r>
            <a:r>
              <a:rPr lang="en-US" sz="2800"/>
              <a:t> </a:t>
            </a:r>
            <a:br>
              <a:rPr lang="en-US" sz="2800"/>
            </a:br>
            <a:endParaRPr lang="en-US" sz="2800"/>
          </a:p>
        </p:txBody>
      </p:sp>
    </p:spTree>
    <p:extLst>
      <p:ext uri="{BB962C8B-B14F-4D97-AF65-F5344CB8AC3E}">
        <p14:creationId xmlns:p14="http://schemas.microsoft.com/office/powerpoint/2010/main" val="148729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SƠ ĐỒ THUẬT TOÁN</a:t>
            </a:r>
          </a:p>
        </p:txBody>
      </p:sp>
      <p:sp>
        <p:nvSpPr>
          <p:cNvPr id="52227" name="Rectangle 3"/>
          <p:cNvSpPr>
            <a:spLocks noGrp="1" noChangeArrowheads="1"/>
          </p:cNvSpPr>
          <p:nvPr>
            <p:ph type="body" idx="1"/>
          </p:nvPr>
        </p:nvSpPr>
        <p:spPr/>
        <p:txBody>
          <a:bodyPr/>
          <a:lstStyle/>
          <a:p>
            <a:pPr algn="just">
              <a:spcBef>
                <a:spcPts val="1200"/>
              </a:spcBef>
            </a:pPr>
            <a:r>
              <a:rPr lang="vi-VN" altLang="en-US" sz="2400">
                <a:solidFill>
                  <a:srgbClr val="000099"/>
                </a:solidFill>
                <a:latin typeface="Times New Roman" panose="02020603050405020304" pitchFamily="18" charset="0"/>
                <a:cs typeface="Times New Roman" panose="02020603050405020304" pitchFamily="18" charset="0"/>
              </a:rPr>
              <a:t>Phương pháp sinh có thể áp dụng để giải bài toán liệt kê tổ hợp đặt ra nếu như hai điều kiện sau được thực hiện:</a:t>
            </a:r>
            <a:endParaRPr lang="vi-VN" altLang="en-US" sz="2400" i="1">
              <a:solidFill>
                <a:srgbClr val="000099"/>
              </a:solidFill>
              <a:latin typeface="Times New Roman" panose="02020603050405020304" pitchFamily="18" charset="0"/>
              <a:cs typeface="Times New Roman" panose="02020603050405020304" pitchFamily="18" charset="0"/>
            </a:endParaRPr>
          </a:p>
          <a:p>
            <a:pPr lvl="1" algn="just">
              <a:spcBef>
                <a:spcPts val="1200"/>
              </a:spcBef>
              <a:buNone/>
            </a:pPr>
            <a:r>
              <a:rPr lang="vi-VN" altLang="en-US">
                <a:solidFill>
                  <a:srgbClr val="000099"/>
                </a:solidFill>
                <a:latin typeface="Times New Roman" panose="02020603050405020304" pitchFamily="18" charset="0"/>
                <a:cs typeface="Times New Roman" panose="02020603050405020304" pitchFamily="18" charset="0"/>
              </a:rPr>
              <a:t>1)</a:t>
            </a:r>
            <a:r>
              <a:rPr lang="vi-VN" altLang="en-US" i="1">
                <a:solidFill>
                  <a:srgbClr val="000099"/>
                </a:solidFill>
                <a:latin typeface="Times New Roman" panose="02020603050405020304" pitchFamily="18" charset="0"/>
                <a:cs typeface="Times New Roman" panose="02020603050405020304" pitchFamily="18" charset="0"/>
              </a:rPr>
              <a:t> Có thể xác định được một thứ tự trên tập các cấu h</a:t>
            </a:r>
            <a:r>
              <a:rPr lang="en-US" altLang="en-US" i="1">
                <a:solidFill>
                  <a:srgbClr val="000099"/>
                </a:solidFill>
                <a:latin typeface="Times New Roman" panose="02020603050405020304" pitchFamily="18" charset="0"/>
                <a:cs typeface="Times New Roman" panose="02020603050405020304" pitchFamily="18" charset="0"/>
              </a:rPr>
              <a:t>ì</a:t>
            </a:r>
            <a:r>
              <a:rPr lang="vi-VN" altLang="en-US" i="1">
                <a:solidFill>
                  <a:srgbClr val="000099"/>
                </a:solidFill>
                <a:latin typeface="Times New Roman" panose="02020603050405020304" pitchFamily="18" charset="0"/>
                <a:cs typeface="Times New Roman" panose="02020603050405020304" pitchFamily="18" charset="0"/>
              </a:rPr>
              <a:t>nh tổ hợp cần liệt kê. Từ đó có thể xác định được cấu h</a:t>
            </a:r>
            <a:r>
              <a:rPr lang="en-US" altLang="en-US" i="1">
                <a:solidFill>
                  <a:srgbClr val="000099"/>
                </a:solidFill>
                <a:latin typeface="Times New Roman" panose="02020603050405020304" pitchFamily="18" charset="0"/>
                <a:cs typeface="Times New Roman" panose="02020603050405020304" pitchFamily="18" charset="0"/>
              </a:rPr>
              <a:t>ì</a:t>
            </a:r>
            <a:r>
              <a:rPr lang="vi-VN" altLang="en-US" i="1">
                <a:solidFill>
                  <a:srgbClr val="000099"/>
                </a:solidFill>
                <a:latin typeface="Times New Roman" panose="02020603050405020304" pitchFamily="18" charset="0"/>
                <a:cs typeface="Times New Roman" panose="02020603050405020304" pitchFamily="18" charset="0"/>
              </a:rPr>
              <a:t>nh đầu tiên và cấu h</a:t>
            </a:r>
            <a:r>
              <a:rPr lang="en-US" altLang="en-US" i="1">
                <a:solidFill>
                  <a:srgbClr val="000099"/>
                </a:solidFill>
                <a:latin typeface="Times New Roman" panose="02020603050405020304" pitchFamily="18" charset="0"/>
                <a:cs typeface="Times New Roman" panose="02020603050405020304" pitchFamily="18" charset="0"/>
              </a:rPr>
              <a:t>ì</a:t>
            </a:r>
            <a:r>
              <a:rPr lang="vi-VN" altLang="en-US" i="1">
                <a:solidFill>
                  <a:srgbClr val="000099"/>
                </a:solidFill>
                <a:latin typeface="Times New Roman" panose="02020603050405020304" pitchFamily="18" charset="0"/>
                <a:cs typeface="Times New Roman" panose="02020603050405020304" pitchFamily="18" charset="0"/>
              </a:rPr>
              <a:t>nh cuối cùng trong thứ tự đã xác định.</a:t>
            </a:r>
          </a:p>
          <a:p>
            <a:pPr lvl="1" algn="just">
              <a:spcBef>
                <a:spcPts val="1200"/>
              </a:spcBef>
              <a:buNone/>
            </a:pPr>
            <a:r>
              <a:rPr lang="vi-VN" altLang="en-US">
                <a:solidFill>
                  <a:srgbClr val="000099"/>
                </a:solidFill>
                <a:latin typeface="Times New Roman" panose="02020603050405020304" pitchFamily="18" charset="0"/>
                <a:cs typeface="Times New Roman" panose="02020603050405020304" pitchFamily="18" charset="0"/>
              </a:rPr>
              <a:t>2)</a:t>
            </a:r>
            <a:r>
              <a:rPr lang="vi-VN" altLang="en-US" i="1">
                <a:solidFill>
                  <a:srgbClr val="000099"/>
                </a:solidFill>
                <a:latin typeface="Times New Roman" panose="02020603050405020304" pitchFamily="18" charset="0"/>
                <a:cs typeface="Times New Roman" panose="02020603050405020304" pitchFamily="18" charset="0"/>
              </a:rPr>
              <a:t> Xây dựng được thuật toán từ cấu h</a:t>
            </a:r>
            <a:r>
              <a:rPr lang="en-US" altLang="en-US" i="1">
                <a:solidFill>
                  <a:srgbClr val="000099"/>
                </a:solidFill>
                <a:latin typeface="Times New Roman" panose="02020603050405020304" pitchFamily="18" charset="0"/>
                <a:cs typeface="Times New Roman" panose="02020603050405020304" pitchFamily="18" charset="0"/>
              </a:rPr>
              <a:t>ì</a:t>
            </a:r>
            <a:r>
              <a:rPr lang="vi-VN" altLang="en-US" i="1">
                <a:solidFill>
                  <a:srgbClr val="000099"/>
                </a:solidFill>
                <a:latin typeface="Times New Roman" panose="02020603050405020304" pitchFamily="18" charset="0"/>
                <a:cs typeface="Times New Roman" panose="02020603050405020304" pitchFamily="18" charset="0"/>
              </a:rPr>
              <a:t>nh chưa phải là cuối cùng đang có, đưa ra cấu h</a:t>
            </a:r>
            <a:r>
              <a:rPr lang="en-US" altLang="en-US" i="1">
                <a:solidFill>
                  <a:srgbClr val="000099"/>
                </a:solidFill>
                <a:latin typeface="Times New Roman" panose="02020603050405020304" pitchFamily="18" charset="0"/>
                <a:cs typeface="Times New Roman" panose="02020603050405020304" pitchFamily="18" charset="0"/>
              </a:rPr>
              <a:t>ì</a:t>
            </a:r>
            <a:r>
              <a:rPr lang="vi-VN" altLang="en-US" i="1">
                <a:solidFill>
                  <a:srgbClr val="000099"/>
                </a:solidFill>
                <a:latin typeface="Times New Roman" panose="02020603050405020304" pitchFamily="18" charset="0"/>
                <a:cs typeface="Times New Roman" panose="02020603050405020304" pitchFamily="18" charset="0"/>
              </a:rPr>
              <a:t>nh kế tiếp nó. </a:t>
            </a:r>
            <a:endParaRPr lang="en-US" altLang="en-US" i="1">
              <a:solidFill>
                <a:srgbClr val="000099"/>
              </a:solidFill>
              <a:latin typeface="Times New Roman" panose="02020603050405020304" pitchFamily="18" charset="0"/>
              <a:cs typeface="Times New Roman" panose="02020603050405020304" pitchFamily="18" charset="0"/>
            </a:endParaRPr>
          </a:p>
          <a:p>
            <a:pPr algn="just">
              <a:spcBef>
                <a:spcPts val="1200"/>
              </a:spcBef>
            </a:pPr>
            <a:r>
              <a:rPr lang="en-US" altLang="en-US" sz="2400">
                <a:solidFill>
                  <a:srgbClr val="000099"/>
                </a:solidFill>
                <a:latin typeface="Times New Roman" panose="02020603050405020304" pitchFamily="18" charset="0"/>
                <a:cs typeface="Times New Roman" panose="02020603050405020304" pitchFamily="18" charset="0"/>
              </a:rPr>
              <a:t>Thuật toán nói đến trong điều kiện 2) được gọi là Thuật toán</a:t>
            </a:r>
            <a:r>
              <a:rPr lang="en-US" altLang="en-US" sz="2400" i="1">
                <a:solidFill>
                  <a:srgbClr val="000099"/>
                </a:solidFill>
                <a:latin typeface="Times New Roman" panose="02020603050405020304" pitchFamily="18" charset="0"/>
                <a:cs typeface="Times New Roman" panose="02020603050405020304" pitchFamily="18" charset="0"/>
              </a:rPr>
              <a:t> Sinh kế tiếp</a:t>
            </a:r>
            <a:endParaRPr lang="vi-VN" altLang="en-US" sz="2400" i="1">
              <a:solidFill>
                <a:srgbClr val="0000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835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Thuật toán sinh</a:t>
            </a:r>
          </a:p>
        </p:txBody>
      </p:sp>
      <p:sp>
        <p:nvSpPr>
          <p:cNvPr id="53251" name="Rectangle 3"/>
          <p:cNvSpPr>
            <a:spLocks noGrp="1" noChangeArrowheads="1"/>
          </p:cNvSpPr>
          <p:nvPr>
            <p:ph type="body" idx="1"/>
          </p:nvPr>
        </p:nvSpPr>
        <p:spPr>
          <a:xfrm>
            <a:off x="3171372" y="1378857"/>
            <a:ext cx="7696200" cy="4495800"/>
          </a:xfrm>
        </p:spPr>
        <p:txBody>
          <a:bodyPr>
            <a:noAutofit/>
          </a:bodyPr>
          <a:lstStyle/>
          <a:p>
            <a:pPr eaLnBrk="1" hangingPunct="1">
              <a:lnSpc>
                <a:spcPct val="90000"/>
              </a:lnSpc>
              <a:buFont typeface="Wingdings" panose="05000000000000000000" pitchFamily="2" charset="2"/>
              <a:buNone/>
            </a:pPr>
            <a:r>
              <a:rPr lang="en-US" altLang="en-US" sz="2400" b="1" i="1">
                <a:solidFill>
                  <a:srgbClr val="000099"/>
                </a:solidFill>
                <a:latin typeface="Times New Roman" panose="02020603050405020304" pitchFamily="18" charset="0"/>
                <a:cs typeface="Times New Roman" panose="02020603050405020304" pitchFamily="18" charset="0"/>
              </a:rPr>
              <a:t>procedure </a:t>
            </a:r>
            <a:r>
              <a:rPr lang="en-US" altLang="en-US" sz="2400" i="1">
                <a:solidFill>
                  <a:srgbClr val="000099"/>
                </a:solidFill>
                <a:latin typeface="Times New Roman" panose="02020603050405020304" pitchFamily="18" charset="0"/>
                <a:cs typeface="Times New Roman" panose="02020603050405020304" pitchFamily="18" charset="0"/>
              </a:rPr>
              <a:t>Generate;</a:t>
            </a:r>
          </a:p>
          <a:p>
            <a:pPr eaLnBrk="1" hangingPunct="1">
              <a:lnSpc>
                <a:spcPct val="90000"/>
              </a:lnSpc>
              <a:buFont typeface="Wingdings" panose="05000000000000000000" pitchFamily="2" charset="2"/>
              <a:buNone/>
            </a:pPr>
            <a:r>
              <a:rPr lang="en-US" altLang="en-US" sz="2400" b="1" i="1">
                <a:solidFill>
                  <a:srgbClr val="000099"/>
                </a:solidFill>
                <a:latin typeface="Times New Roman" panose="02020603050405020304" pitchFamily="18" charset="0"/>
                <a:cs typeface="Times New Roman" panose="02020603050405020304" pitchFamily="18" charset="0"/>
              </a:rPr>
              <a:t>Begin</a:t>
            </a: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&lt;Xây dựng cấu hình đầu tiên</a:t>
            </a:r>
            <a:r>
              <a:rPr lang="en-US" altLang="en-US" sz="2400">
                <a:solidFill>
                  <a:srgbClr val="000099"/>
                </a:solidFill>
                <a:latin typeface="Times New Roman" panose="02020603050405020304" pitchFamily="18" charset="0"/>
                <a:cs typeface="Times New Roman" panose="02020603050405020304" pitchFamily="18" charset="0"/>
              </a:rPr>
              <a:t>&gt;;</a:t>
            </a:r>
            <a:endParaRPr lang="en-US" altLang="en-US" sz="2400" i="1">
              <a:solidFill>
                <a:srgbClr val="000099"/>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Stop:=</a:t>
            </a:r>
            <a:r>
              <a:rPr lang="en-US" altLang="en-US" sz="2400" b="1" i="1">
                <a:solidFill>
                  <a:srgbClr val="000099"/>
                </a:solidFill>
                <a:latin typeface="Times New Roman" panose="02020603050405020304" pitchFamily="18" charset="0"/>
                <a:cs typeface="Times New Roman" panose="02020603050405020304" pitchFamily="18" charset="0"/>
              </a:rPr>
              <a:t>false</a:t>
            </a:r>
            <a:r>
              <a:rPr lang="en-US" altLang="en-US" sz="2400" i="1">
                <a:solidFill>
                  <a:srgbClr val="000099"/>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a:t>
            </a:r>
            <a:r>
              <a:rPr lang="en-US" altLang="en-US" sz="2400" b="1" i="1">
                <a:solidFill>
                  <a:srgbClr val="000099"/>
                </a:solidFill>
                <a:latin typeface="Times New Roman" panose="02020603050405020304" pitchFamily="18" charset="0"/>
                <a:cs typeface="Times New Roman" panose="02020603050405020304" pitchFamily="18" charset="0"/>
              </a:rPr>
              <a:t>while</a:t>
            </a:r>
            <a:r>
              <a:rPr lang="en-US" altLang="en-US" sz="2400" i="1">
                <a:solidFill>
                  <a:srgbClr val="000099"/>
                </a:solidFill>
                <a:latin typeface="Times New Roman" panose="02020603050405020304" pitchFamily="18" charset="0"/>
                <a:cs typeface="Times New Roman" panose="02020603050405020304" pitchFamily="18" charset="0"/>
              </a:rPr>
              <a:t> </a:t>
            </a:r>
            <a:r>
              <a:rPr lang="en-US" altLang="en-US" sz="2400" b="1" i="1">
                <a:solidFill>
                  <a:srgbClr val="000099"/>
                </a:solidFill>
                <a:latin typeface="Times New Roman" panose="02020603050405020304" pitchFamily="18" charset="0"/>
                <a:cs typeface="Times New Roman" panose="02020603050405020304" pitchFamily="18" charset="0"/>
              </a:rPr>
              <a:t>not</a:t>
            </a:r>
            <a:r>
              <a:rPr lang="en-US" altLang="en-US" sz="2400" i="1">
                <a:solidFill>
                  <a:srgbClr val="000099"/>
                </a:solidFill>
                <a:latin typeface="Times New Roman" panose="02020603050405020304" pitchFamily="18" charset="0"/>
                <a:cs typeface="Times New Roman" panose="02020603050405020304" pitchFamily="18" charset="0"/>
              </a:rPr>
              <a:t> stop </a:t>
            </a:r>
            <a:r>
              <a:rPr lang="en-US" altLang="en-US" sz="2400" b="1" i="1">
                <a:solidFill>
                  <a:srgbClr val="000099"/>
                </a:solidFill>
                <a:latin typeface="Times New Roman" panose="02020603050405020304" pitchFamily="18" charset="0"/>
                <a:cs typeface="Times New Roman" panose="02020603050405020304" pitchFamily="18" charset="0"/>
              </a:rPr>
              <a:t>do</a:t>
            </a:r>
            <a:r>
              <a:rPr lang="en-US" altLang="en-US" sz="2400" i="1">
                <a:solidFill>
                  <a:srgbClr val="000099"/>
                </a:solidFill>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a:t>
            </a:r>
            <a:r>
              <a:rPr lang="en-US" altLang="en-US" sz="2400" b="1" i="1">
                <a:solidFill>
                  <a:srgbClr val="000099"/>
                </a:solidFill>
                <a:latin typeface="Times New Roman" panose="02020603050405020304" pitchFamily="18" charset="0"/>
                <a:cs typeface="Times New Roman" panose="02020603050405020304" pitchFamily="18" charset="0"/>
              </a:rPr>
              <a:t>begin</a:t>
            </a: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&lt;Đưa ra cấu hình đang có</a:t>
            </a:r>
            <a:r>
              <a:rPr lang="en-US" altLang="en-US" sz="2400">
                <a:solidFill>
                  <a:srgbClr val="000099"/>
                </a:solidFill>
                <a:latin typeface="Times New Roman" panose="02020603050405020304" pitchFamily="18" charset="0"/>
                <a:cs typeface="Times New Roman" panose="02020603050405020304" pitchFamily="18" charset="0"/>
              </a:rPr>
              <a:t>&gt;;</a:t>
            </a:r>
            <a:endParaRPr lang="en-US" altLang="en-US" sz="2400" i="1">
              <a:solidFill>
                <a:srgbClr val="000099"/>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a:t>
            </a:r>
            <a:r>
              <a:rPr lang="en-US" altLang="en-US" sz="2400" b="1" i="1">
                <a:solidFill>
                  <a:srgbClr val="000099"/>
                </a:solidFill>
                <a:latin typeface="Times New Roman" panose="02020603050405020304" pitchFamily="18" charset="0"/>
                <a:cs typeface="Times New Roman" panose="02020603050405020304" pitchFamily="18" charset="0"/>
              </a:rPr>
              <a:t>if </a:t>
            </a:r>
            <a:r>
              <a:rPr lang="en-US" altLang="en-US" sz="2400">
                <a:solidFill>
                  <a:srgbClr val="000099"/>
                </a:solidFill>
                <a:latin typeface="Times New Roman" panose="02020603050405020304" pitchFamily="18" charset="0"/>
                <a:cs typeface="Times New Roman" panose="02020603050405020304" pitchFamily="18" charset="0"/>
              </a:rPr>
              <a:t>(</a:t>
            </a:r>
            <a:r>
              <a:rPr lang="en-US" altLang="en-US" sz="2400" i="1">
                <a:solidFill>
                  <a:srgbClr val="000099"/>
                </a:solidFill>
                <a:latin typeface="Times New Roman" panose="02020603050405020304" pitchFamily="18" charset="0"/>
                <a:cs typeface="Times New Roman" panose="02020603050405020304" pitchFamily="18" charset="0"/>
              </a:rPr>
              <a:t>cấu hình đang có chưa là cuối cùng</a:t>
            </a:r>
            <a:r>
              <a:rPr lang="en-US" altLang="en-US" sz="2400">
                <a:solidFill>
                  <a:srgbClr val="000099"/>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a:t>
            </a:r>
            <a:r>
              <a:rPr lang="en-US" altLang="en-US" sz="2400" b="1" i="1">
                <a:solidFill>
                  <a:srgbClr val="000099"/>
                </a:solidFill>
                <a:latin typeface="Times New Roman" panose="02020603050405020304" pitchFamily="18" charset="0"/>
                <a:cs typeface="Times New Roman" panose="02020603050405020304" pitchFamily="18" charset="0"/>
              </a:rPr>
              <a:t>then</a:t>
            </a:r>
            <a:r>
              <a:rPr lang="en-US" altLang="en-US" sz="2400" i="1">
                <a:solidFill>
                  <a:srgbClr val="000099"/>
                </a:solidFill>
                <a:latin typeface="Times New Roman" panose="02020603050405020304" pitchFamily="18" charset="0"/>
                <a:cs typeface="Times New Roman" panose="02020603050405020304" pitchFamily="18" charset="0"/>
              </a:rPr>
              <a:t>   &lt;Sinh_kế_tiếp</a:t>
            </a:r>
          </a:p>
          <a:p>
            <a:pPr eaLnBrk="1" hangingPunct="1">
              <a:lnSpc>
                <a:spcPct val="90000"/>
              </a:lnSpc>
              <a:buFont typeface="Wingdings" panose="05000000000000000000" pitchFamily="2" charset="2"/>
              <a:buNone/>
            </a:pPr>
            <a:r>
              <a:rPr lang="en-US" altLang="en-US" sz="2400" i="1">
                <a:solidFill>
                  <a:srgbClr val="000099"/>
                </a:solidFill>
                <a:latin typeface="Times New Roman" panose="02020603050405020304" pitchFamily="18" charset="0"/>
                <a:cs typeface="Times New Roman" panose="02020603050405020304" pitchFamily="18" charset="0"/>
              </a:rPr>
              <a:t>           </a:t>
            </a:r>
            <a:r>
              <a:rPr lang="en-US" altLang="en-US" sz="2400" b="1" i="1">
                <a:solidFill>
                  <a:srgbClr val="000099"/>
                </a:solidFill>
                <a:latin typeface="Times New Roman" panose="02020603050405020304" pitchFamily="18" charset="0"/>
                <a:cs typeface="Times New Roman" panose="02020603050405020304" pitchFamily="18" charset="0"/>
              </a:rPr>
              <a:t>else</a:t>
            </a:r>
            <a:r>
              <a:rPr lang="en-US" altLang="en-US" sz="2400" i="1">
                <a:solidFill>
                  <a:srgbClr val="000099"/>
                </a:solidFill>
                <a:latin typeface="Times New Roman" panose="02020603050405020304" pitchFamily="18" charset="0"/>
                <a:cs typeface="Times New Roman" panose="02020603050405020304" pitchFamily="18" charset="0"/>
              </a:rPr>
              <a:t> Stop:= </a:t>
            </a:r>
            <a:r>
              <a:rPr lang="en-US" altLang="en-US" sz="2400" b="1" i="1">
                <a:solidFill>
                  <a:srgbClr val="000099"/>
                </a:solidFill>
                <a:latin typeface="Times New Roman" panose="02020603050405020304" pitchFamily="18" charset="0"/>
                <a:cs typeface="Times New Roman" panose="02020603050405020304" pitchFamily="18" charset="0"/>
              </a:rPr>
              <a:t>true</a:t>
            </a:r>
            <a:r>
              <a:rPr lang="en-US" altLang="en-US" sz="2400" i="1">
                <a:solidFill>
                  <a:srgbClr val="000099"/>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en-US" sz="2400" b="1" i="1">
                <a:solidFill>
                  <a:srgbClr val="000099"/>
                </a:solidFill>
                <a:latin typeface="Times New Roman" panose="02020603050405020304" pitchFamily="18" charset="0"/>
                <a:cs typeface="Times New Roman" panose="02020603050405020304" pitchFamily="18" charset="0"/>
              </a:rPr>
              <a:t>	end;</a:t>
            </a:r>
          </a:p>
          <a:p>
            <a:pPr eaLnBrk="1" hangingPunct="1">
              <a:lnSpc>
                <a:spcPct val="90000"/>
              </a:lnSpc>
              <a:buFont typeface="Wingdings" panose="05000000000000000000" pitchFamily="2" charset="2"/>
              <a:buNone/>
            </a:pPr>
            <a:r>
              <a:rPr lang="en-US" altLang="en-US" sz="2400" b="1" i="1">
                <a:solidFill>
                  <a:srgbClr val="000099"/>
                </a:solidFill>
                <a:latin typeface="Times New Roman" panose="02020603050405020304" pitchFamily="18" charset="0"/>
                <a:cs typeface="Times New Roman" panose="02020603050405020304" pitchFamily="18" charset="0"/>
              </a:rPr>
              <a:t> End.</a:t>
            </a:r>
          </a:p>
        </p:txBody>
      </p:sp>
    </p:spTree>
    <p:extLst>
      <p:ext uri="{BB962C8B-B14F-4D97-AF65-F5344CB8AC3E}">
        <p14:creationId xmlns:p14="http://schemas.microsoft.com/office/powerpoint/2010/main" val="258161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Giải thích</a:t>
            </a:r>
          </a:p>
        </p:txBody>
      </p:sp>
      <p:sp>
        <p:nvSpPr>
          <p:cNvPr id="54275" name="Rectangle 3"/>
          <p:cNvSpPr>
            <a:spLocks noGrp="1" noChangeArrowheads="1"/>
          </p:cNvSpPr>
          <p:nvPr>
            <p:ph type="body" idx="1"/>
          </p:nvPr>
        </p:nvSpPr>
        <p:spPr/>
        <p:txBody>
          <a:bodyPr/>
          <a:lstStyle/>
          <a:p>
            <a:pPr algn="just"/>
            <a:r>
              <a:rPr lang="vi-VN" altLang="en-US">
                <a:latin typeface="Times New Roman" panose="02020603050405020304" pitchFamily="18" charset="0"/>
                <a:cs typeface="Times New Roman" panose="02020603050405020304" pitchFamily="18" charset="0"/>
              </a:rPr>
              <a:t>Sinh_kế_tiếp là thủ tục</a:t>
            </a:r>
            <a:r>
              <a:rPr lang="en-US" altLang="en-US">
                <a:latin typeface="Times New Roman" panose="02020603050405020304" pitchFamily="18" charset="0"/>
                <a:cs typeface="Times New Roman" panose="02020603050405020304" pitchFamily="18" charset="0"/>
              </a:rPr>
              <a:t> thực hiện thuật</a:t>
            </a:r>
            <a:r>
              <a:rPr lang="vi-VN" altLang="en-US">
                <a:latin typeface="Times New Roman" panose="02020603050405020304" pitchFamily="18" charset="0"/>
                <a:cs typeface="Times New Roman" panose="02020603050405020304" pitchFamily="18" charset="0"/>
              </a:rPr>
              <a:t> toán sinh kế tiếp đã xây dựng</a:t>
            </a:r>
            <a:r>
              <a:rPr lang="en-US" altLang="en-US">
                <a:latin typeface="Times New Roman" panose="02020603050405020304" pitchFamily="18" charset="0"/>
                <a:cs typeface="Times New Roman" panose="02020603050405020304" pitchFamily="18" charset="0"/>
              </a:rPr>
              <a:t> trong điều kiện 2)</a:t>
            </a:r>
            <a:r>
              <a:rPr lang="vi-V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T</a:t>
            </a:r>
            <a:r>
              <a:rPr lang="vi-VN" altLang="en-US">
                <a:latin typeface="Times New Roman" panose="02020603050405020304" pitchFamily="18" charset="0"/>
                <a:cs typeface="Times New Roman" panose="02020603050405020304" pitchFamily="18" charset="0"/>
              </a:rPr>
              <a:t>hủ tục này sẽ xây dựng cấu h</a:t>
            </a:r>
            <a:r>
              <a:rPr lang="en-US" altLang="en-US">
                <a:latin typeface="Times New Roman" panose="02020603050405020304" pitchFamily="18" charset="0"/>
                <a:cs typeface="Times New Roman" panose="02020603050405020304" pitchFamily="18" charset="0"/>
              </a:rPr>
              <a:t>ì</a:t>
            </a:r>
            <a:r>
              <a:rPr lang="vi-VN" altLang="en-US">
                <a:latin typeface="Times New Roman" panose="02020603050405020304" pitchFamily="18" charset="0"/>
                <a:cs typeface="Times New Roman" panose="02020603050405020304" pitchFamily="18" charset="0"/>
              </a:rPr>
              <a:t>nh kế tiếp của cấu h</a:t>
            </a:r>
            <a:r>
              <a:rPr lang="en-US" altLang="en-US">
                <a:latin typeface="Times New Roman" panose="02020603050405020304" pitchFamily="18" charset="0"/>
                <a:cs typeface="Times New Roman" panose="02020603050405020304" pitchFamily="18" charset="0"/>
              </a:rPr>
              <a:t>ì</a:t>
            </a:r>
            <a:r>
              <a:rPr lang="vi-VN" altLang="en-US">
                <a:latin typeface="Times New Roman" panose="02020603050405020304" pitchFamily="18" charset="0"/>
                <a:cs typeface="Times New Roman" panose="02020603050405020304" pitchFamily="18" charset="0"/>
              </a:rPr>
              <a:t>nh đang có trong thứ tự đã xác định.</a:t>
            </a:r>
            <a:r>
              <a:rPr lang="en-US" altLang="en-US">
                <a:latin typeface="Times New Roman" panose="02020603050405020304" pitchFamily="18" charset="0"/>
                <a:cs typeface="Times New Roman" panose="02020603050405020304" pitchFamily="18" charset="0"/>
              </a:rPr>
              <a:t> </a:t>
            </a:r>
          </a:p>
          <a:p>
            <a:pPr algn="just"/>
            <a:endParaRPr lang="en-US" altLang="en-US" b="1">
              <a:latin typeface="Times New Roman" panose="02020603050405020304" pitchFamily="18" charset="0"/>
              <a:cs typeface="Times New Roman" panose="02020603050405020304" pitchFamily="18" charset="0"/>
            </a:endParaRPr>
          </a:p>
          <a:p>
            <a:pPr algn="just"/>
            <a:r>
              <a:rPr lang="en-US" altLang="en-US" b="1">
                <a:latin typeface="Times New Roman" panose="02020603050405020304" pitchFamily="18" charset="0"/>
                <a:cs typeface="Times New Roman" panose="02020603050405020304" pitchFamily="18" charset="0"/>
              </a:rPr>
              <a:t>Chú ý:</a:t>
            </a:r>
            <a:r>
              <a:rPr lang="en-US" altLang="en-US">
                <a:latin typeface="Times New Roman" panose="02020603050405020304" pitchFamily="18" charset="0"/>
                <a:cs typeface="Times New Roman" panose="02020603050405020304" pitchFamily="18" charset="0"/>
              </a:rPr>
              <a:t> Do tập các cấu hình tổ hợp cần liệt kê là hữu hạn nên luôn có thể xác định được thứ tự trên nó. Tuy nhiên, thứ tự cần xác định sao cho có thể xây dựng được thuật toán Sinh kế tiếp. </a:t>
            </a:r>
            <a:endParaRPr lang="vi-V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729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3. PHƯƠNG PHÁP SINH</a:t>
            </a:r>
          </a:p>
        </p:txBody>
      </p:sp>
      <p:sp>
        <p:nvSpPr>
          <p:cNvPr id="5529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a:solidFill>
                  <a:srgbClr val="000099"/>
                </a:solidFill>
                <a:latin typeface="Times New Roman" panose="02020603050405020304" pitchFamily="18" charset="0"/>
                <a:cs typeface="Times New Roman" panose="02020603050405020304" pitchFamily="18" charset="0"/>
              </a:rPr>
              <a:t>3.1. Sơ đồ thuật toán</a:t>
            </a:r>
          </a:p>
          <a:p>
            <a:pPr eaLnBrk="1" hangingPunct="1">
              <a:buFont typeface="Wingdings" panose="05000000000000000000" pitchFamily="2" charset="2"/>
              <a:buNone/>
            </a:pPr>
            <a:r>
              <a:rPr lang="en-US" altLang="en-US" b="1">
                <a:solidFill>
                  <a:schemeClr val="bg2"/>
                </a:solidFill>
                <a:latin typeface="Times New Roman" panose="02020603050405020304" pitchFamily="18" charset="0"/>
                <a:cs typeface="Times New Roman" panose="02020603050405020304" pitchFamily="18" charset="0"/>
              </a:rPr>
              <a:t>3.2. Sinh các cấu hình tổ hợp cơ bản</a:t>
            </a:r>
          </a:p>
          <a:p>
            <a:pPr lvl="1" eaLnBrk="1" hangingPunct="1"/>
            <a:r>
              <a:rPr lang="en-US" altLang="en-US" sz="2800">
                <a:solidFill>
                  <a:srgbClr val="000099"/>
                </a:solidFill>
                <a:latin typeface="Times New Roman" panose="02020603050405020304" pitchFamily="18" charset="0"/>
                <a:cs typeface="Times New Roman" panose="02020603050405020304" pitchFamily="18" charset="0"/>
              </a:rPr>
              <a:t>Sinh xâu nhị phân độ dài </a:t>
            </a:r>
            <a:r>
              <a:rPr lang="en-US" altLang="en-US" sz="2800" i="1">
                <a:solidFill>
                  <a:srgbClr val="000099"/>
                </a:solidFill>
                <a:latin typeface="Times New Roman" panose="02020603050405020304" pitchFamily="18" charset="0"/>
                <a:cs typeface="Times New Roman" panose="02020603050405020304" pitchFamily="18" charset="0"/>
              </a:rPr>
              <a:t>n</a:t>
            </a:r>
          </a:p>
          <a:p>
            <a:pPr lvl="1" eaLnBrk="1" hangingPunct="1"/>
            <a:r>
              <a:rPr lang="en-US" altLang="en-US" sz="2800">
                <a:solidFill>
                  <a:srgbClr val="000099"/>
                </a:solidFill>
                <a:latin typeface="Times New Roman" panose="02020603050405020304" pitchFamily="18" charset="0"/>
                <a:cs typeface="Times New Roman" panose="02020603050405020304" pitchFamily="18" charset="0"/>
              </a:rPr>
              <a:t>Sinh tập con </a:t>
            </a:r>
            <a:r>
              <a:rPr lang="en-US" altLang="en-US" sz="2800" i="1">
                <a:solidFill>
                  <a:srgbClr val="000099"/>
                </a:solidFill>
                <a:latin typeface="Times New Roman" panose="02020603050405020304" pitchFamily="18" charset="0"/>
                <a:cs typeface="Times New Roman" panose="02020603050405020304" pitchFamily="18" charset="0"/>
              </a:rPr>
              <a:t>m</a:t>
            </a:r>
            <a:r>
              <a:rPr lang="en-US" altLang="en-US" sz="2800">
                <a:solidFill>
                  <a:srgbClr val="000099"/>
                </a:solidFill>
                <a:latin typeface="Times New Roman" panose="02020603050405020304" pitchFamily="18" charset="0"/>
                <a:cs typeface="Times New Roman" panose="02020603050405020304" pitchFamily="18" charset="0"/>
              </a:rPr>
              <a:t> phần tử của tập </a:t>
            </a:r>
            <a:r>
              <a:rPr lang="en-US" altLang="en-US" sz="2800" i="1">
                <a:solidFill>
                  <a:srgbClr val="000099"/>
                </a:solidFill>
                <a:latin typeface="Times New Roman" panose="02020603050405020304" pitchFamily="18" charset="0"/>
                <a:cs typeface="Times New Roman" panose="02020603050405020304" pitchFamily="18" charset="0"/>
              </a:rPr>
              <a:t>n</a:t>
            </a:r>
            <a:r>
              <a:rPr lang="en-US" altLang="en-US" sz="2800">
                <a:solidFill>
                  <a:srgbClr val="000099"/>
                </a:solidFill>
                <a:latin typeface="Times New Roman" panose="02020603050405020304" pitchFamily="18" charset="0"/>
                <a:cs typeface="Times New Roman" panose="02020603050405020304" pitchFamily="18" charset="0"/>
              </a:rPr>
              <a:t> phần tử</a:t>
            </a:r>
          </a:p>
          <a:p>
            <a:pPr lvl="1" eaLnBrk="1" hangingPunct="1"/>
            <a:r>
              <a:rPr lang="en-US" altLang="en-US" sz="2800">
                <a:solidFill>
                  <a:srgbClr val="000099"/>
                </a:solidFill>
                <a:latin typeface="Times New Roman" panose="02020603050405020304" pitchFamily="18" charset="0"/>
                <a:cs typeface="Times New Roman" panose="02020603050405020304" pitchFamily="18" charset="0"/>
              </a:rPr>
              <a:t>Sinh hoán vị của </a:t>
            </a:r>
            <a:r>
              <a:rPr lang="en-US" altLang="en-US" sz="2800" i="1">
                <a:solidFill>
                  <a:srgbClr val="000099"/>
                </a:solidFill>
                <a:latin typeface="Times New Roman" panose="02020603050405020304" pitchFamily="18" charset="0"/>
                <a:cs typeface="Times New Roman" panose="02020603050405020304" pitchFamily="18" charset="0"/>
              </a:rPr>
              <a:t>n</a:t>
            </a:r>
            <a:r>
              <a:rPr lang="en-US" altLang="en-US" sz="2800">
                <a:solidFill>
                  <a:srgbClr val="000099"/>
                </a:solidFill>
                <a:latin typeface="Times New Roman" panose="02020603050405020304" pitchFamily="18" charset="0"/>
                <a:cs typeface="Times New Roman" panose="02020603050405020304" pitchFamily="18" charset="0"/>
              </a:rPr>
              <a:t> phần tử</a:t>
            </a:r>
          </a:p>
        </p:txBody>
      </p:sp>
    </p:spTree>
    <p:extLst>
      <p:ext uri="{BB962C8B-B14F-4D97-AF65-F5344CB8AC3E}">
        <p14:creationId xmlns:p14="http://schemas.microsoft.com/office/powerpoint/2010/main" val="1629238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981200" y="2895600"/>
            <a:ext cx="8229600" cy="1143000"/>
          </a:xfrm>
        </p:spPr>
        <p:txBody>
          <a:bodyPr>
            <a:normAutofit/>
          </a:bodyPr>
          <a:lstStyle/>
          <a:p>
            <a:pPr eaLnBrk="1" hangingPunct="1"/>
            <a:r>
              <a:rPr lang="en-US" altLang="en-US">
                <a:solidFill>
                  <a:srgbClr val="FF0000"/>
                </a:solidFill>
                <a:latin typeface="Times New Roman" panose="02020603050405020304" pitchFamily="18" charset="0"/>
                <a:cs typeface="Times New Roman" panose="02020603050405020304" pitchFamily="18" charset="0"/>
              </a:rPr>
              <a:t>Sinh</a:t>
            </a:r>
            <a:r>
              <a:rPr lang="vi-VN" altLang="en-US">
                <a:solidFill>
                  <a:srgbClr val="FF0000"/>
                </a:solidFill>
                <a:latin typeface="Times New Roman" panose="02020603050405020304" pitchFamily="18" charset="0"/>
                <a:cs typeface="Times New Roman" panose="02020603050405020304" pitchFamily="18" charset="0"/>
              </a:rPr>
              <a:t> các dãy nhị phân độ dài </a:t>
            </a:r>
            <a:r>
              <a:rPr lang="vi-VN" altLang="en-US" i="1">
                <a:solidFill>
                  <a:srgbClr val="FF0000"/>
                </a:solidFill>
                <a:latin typeface="Times New Roman" panose="02020603050405020304" pitchFamily="18" charset="0"/>
                <a:cs typeface="Times New Roman" panose="02020603050405020304" pitchFamily="18" charset="0"/>
              </a:rPr>
              <a:t>n</a:t>
            </a:r>
            <a:r>
              <a:rPr lang="vi-VN" altLang="en-US">
                <a:solidFill>
                  <a:srgbClr val="FF0000"/>
                </a:solidFill>
                <a:latin typeface="Times New Roman" panose="02020603050405020304" pitchFamily="18" charset="0"/>
                <a:cs typeface="Times New Roman" panose="02020603050405020304" pitchFamily="18" charset="0"/>
              </a:rPr>
              <a:t> </a:t>
            </a:r>
            <a:endParaRPr lang="en-US" altLang="en-US">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149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4294967295"/>
          </p:nvPr>
        </p:nvSpPr>
        <p:spPr bwMode="auto">
          <a:xfrm>
            <a:off x="1597025" y="6424613"/>
            <a:ext cx="2057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A3E2F546-9CA9-4B55-B072-67F4CE693C6A}" type="slidenum">
              <a:rPr lang="en-US" altLang="en-US"/>
              <a:pPr eaLnBrk="1" hangingPunct="1"/>
              <a:t>9</a:t>
            </a:fld>
            <a:endParaRPr lang="en-US" altLang="en-US"/>
          </a:p>
        </p:txBody>
      </p:sp>
      <p:sp>
        <p:nvSpPr>
          <p:cNvPr id="57347" name="Rectangle 2"/>
          <p:cNvSpPr>
            <a:spLocks noGrp="1" noChangeArrowheads="1"/>
          </p:cNvSpPr>
          <p:nvPr>
            <p:ph type="title"/>
          </p:nvPr>
        </p:nvSpPr>
        <p:spPr/>
        <p:txBody>
          <a:bodyPr/>
          <a:lstStyle/>
          <a:p>
            <a:pPr eaLnBrk="1" hangingPunct="1"/>
            <a:r>
              <a:rPr lang="vi-VN" altLang="en-US" sz="3200" b="1">
                <a:solidFill>
                  <a:srgbClr val="FF0000"/>
                </a:solidFill>
              </a:rPr>
              <a:t>Sinh các dãy nhị phân độ dài n </a:t>
            </a:r>
            <a:endParaRPr lang="en-US" altLang="en-US" sz="3200" b="1">
              <a:solidFill>
                <a:srgbClr val="FF0000"/>
              </a:solidFill>
            </a:endParaRPr>
          </a:p>
        </p:txBody>
      </p:sp>
      <p:sp>
        <p:nvSpPr>
          <p:cNvPr id="57348" name="Rectangle 3"/>
          <p:cNvSpPr>
            <a:spLocks noGrp="1" noChangeArrowheads="1"/>
          </p:cNvSpPr>
          <p:nvPr>
            <p:ph type="body" idx="1"/>
          </p:nvPr>
        </p:nvSpPr>
        <p:spPr/>
        <p:txBody>
          <a:bodyPr/>
          <a:lstStyle/>
          <a:p>
            <a:pPr algn="just" eaLnBrk="1" hangingPunct="1"/>
            <a:r>
              <a:rPr lang="en-US" altLang="en-US" b="1">
                <a:latin typeface="Times New Roman" panose="02020603050405020304" pitchFamily="18" charset="0"/>
                <a:cs typeface="Times New Roman" panose="02020603050405020304" pitchFamily="18" charset="0"/>
              </a:rPr>
              <a:t>Bài toán: </a:t>
            </a:r>
            <a:r>
              <a:rPr lang="en-US" altLang="en-US">
                <a:latin typeface="Times New Roman" panose="02020603050405020304" pitchFamily="18" charset="0"/>
                <a:cs typeface="Times New Roman" panose="02020603050405020304" pitchFamily="18" charset="0"/>
              </a:rPr>
              <a:t>Liệt kê tất cả các dãy nhị phân độ dài </a:t>
            </a:r>
            <a:r>
              <a:rPr lang="en-US" altLang="en-US" i="1">
                <a:latin typeface="Times New Roman" panose="02020603050405020304" pitchFamily="18" charset="0"/>
                <a:cs typeface="Times New Roman" panose="02020603050405020304" pitchFamily="18" charset="0"/>
              </a:rPr>
              <a:t>n</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b</a:t>
            </a:r>
            <a:r>
              <a:rPr lang="en-US" altLang="en-US" baseline="-25000">
                <a:latin typeface="Times New Roman" panose="02020603050405020304" pitchFamily="18" charset="0"/>
                <a:cs typeface="Times New Roman" panose="02020603050405020304" pitchFamily="18" charset="0"/>
              </a:rPr>
              <a:t>1</a:t>
            </a:r>
            <a:r>
              <a:rPr lang="en-US" altLang="en-US" i="1">
                <a:latin typeface="Times New Roman" panose="02020603050405020304" pitchFamily="18" charset="0"/>
                <a:cs typeface="Times New Roman" panose="02020603050405020304" pitchFamily="18" charset="0"/>
              </a:rPr>
              <a:t> b</a:t>
            </a:r>
            <a:r>
              <a:rPr lang="en-US" altLang="en-US" baseline="-25000">
                <a:latin typeface="Times New Roman" panose="02020603050405020304" pitchFamily="18" charset="0"/>
                <a:cs typeface="Times New Roman" panose="02020603050405020304" pitchFamily="18" charset="0"/>
              </a:rPr>
              <a:t>2</a:t>
            </a:r>
            <a:r>
              <a:rPr lang="en-US" altLang="en-US" i="1">
                <a:latin typeface="Times New Roman" panose="02020603050405020304" pitchFamily="18" charset="0"/>
                <a:cs typeface="Times New Roman" panose="02020603050405020304" pitchFamily="18" charset="0"/>
              </a:rPr>
              <a:t> ... b</a:t>
            </a:r>
            <a:r>
              <a:rPr lang="en-US" altLang="en-US" i="1" baseline="-25000">
                <a:latin typeface="Times New Roman" panose="02020603050405020304" pitchFamily="18" charset="0"/>
                <a:cs typeface="Times New Roman" panose="02020603050405020304" pitchFamily="18" charset="0"/>
              </a:rPr>
              <a:t>n</a:t>
            </a:r>
            <a:r>
              <a:rPr lang="en-US" altLang="en-US">
                <a:latin typeface="Times New Roman" panose="02020603050405020304" pitchFamily="18" charset="0"/>
                <a:cs typeface="Times New Roman" panose="02020603050405020304" pitchFamily="18" charset="0"/>
              </a:rPr>
              <a:t>, trong đó </a:t>
            </a:r>
            <a:r>
              <a:rPr lang="en-US" altLang="en-US" i="1">
                <a:latin typeface="Times New Roman" panose="02020603050405020304" pitchFamily="18" charset="0"/>
                <a:cs typeface="Times New Roman" panose="02020603050405020304" pitchFamily="18" charset="0"/>
              </a:rPr>
              <a:t>b</a:t>
            </a:r>
            <a:r>
              <a:rPr lang="en-US" altLang="en-US" i="1" baseline="-25000">
                <a:latin typeface="Times New Roman" panose="02020603050405020304" pitchFamily="18" charset="0"/>
                <a:cs typeface="Times New Roman" panose="02020603050405020304" pitchFamily="18" charset="0"/>
              </a:rPr>
              <a:t>i</a:t>
            </a:r>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Symbol" panose="05050102010706020507" pitchFamily="18" charset="2"/>
              </a:rPr>
              <a:t></a:t>
            </a:r>
            <a:r>
              <a:rPr lang="en-US" altLang="en-US">
                <a:latin typeface="Times New Roman" panose="02020603050405020304" pitchFamily="18" charset="0"/>
                <a:cs typeface="Times New Roman" panose="02020603050405020304" pitchFamily="18" charset="0"/>
              </a:rPr>
              <a:t> {0, 1}. </a:t>
            </a:r>
          </a:p>
          <a:p>
            <a:pPr algn="just" eaLnBrk="1" hangingPunct="1"/>
            <a:endParaRPr lang="en-US" altLang="en-US">
              <a:latin typeface="Times New Roman" panose="02020603050405020304" pitchFamily="18" charset="0"/>
              <a:cs typeface="Times New Roman" panose="02020603050405020304" pitchFamily="18" charset="0"/>
            </a:endParaRPr>
          </a:p>
          <a:p>
            <a:pPr algn="just" eaLnBrk="1" hangingPunct="1"/>
            <a:r>
              <a:rPr lang="en-US" altLang="en-US" b="1">
                <a:solidFill>
                  <a:srgbClr val="FF0000"/>
                </a:solidFill>
                <a:latin typeface="Times New Roman" panose="02020603050405020304" pitchFamily="18" charset="0"/>
                <a:cs typeface="Times New Roman" panose="02020603050405020304" pitchFamily="18" charset="0"/>
              </a:rPr>
              <a:t>Thứ tự tự nhiên: </a:t>
            </a:r>
          </a:p>
          <a:p>
            <a:pPr algn="just"/>
            <a:r>
              <a:rPr lang="en-US" altLang="en-US">
                <a:latin typeface="Times New Roman" panose="02020603050405020304" pitchFamily="18" charset="0"/>
                <a:cs typeface="Times New Roman" panose="02020603050405020304" pitchFamily="18" charset="0"/>
              </a:rPr>
              <a:t>Xem mỗi dãy nhị phân </a:t>
            </a:r>
            <a:r>
              <a:rPr lang="en-US" altLang="en-US" i="1">
                <a:latin typeface="Times New Roman" panose="02020603050405020304" pitchFamily="18" charset="0"/>
                <a:cs typeface="Times New Roman" panose="02020603050405020304" pitchFamily="18" charset="0"/>
              </a:rPr>
              <a:t>b = b</a:t>
            </a:r>
            <a:r>
              <a:rPr lang="en-US" altLang="en-US" baseline="-25000">
                <a:latin typeface="Times New Roman" panose="02020603050405020304" pitchFamily="18" charset="0"/>
                <a:cs typeface="Times New Roman" panose="02020603050405020304" pitchFamily="18" charset="0"/>
              </a:rPr>
              <a:t>1</a:t>
            </a:r>
            <a:r>
              <a:rPr lang="en-US" altLang="en-US" i="1">
                <a:latin typeface="Times New Roman" panose="02020603050405020304" pitchFamily="18" charset="0"/>
                <a:cs typeface="Times New Roman" panose="02020603050405020304" pitchFamily="18" charset="0"/>
              </a:rPr>
              <a:t> b</a:t>
            </a:r>
            <a:r>
              <a:rPr lang="en-US" altLang="en-US" baseline="-25000">
                <a:latin typeface="Times New Roman" panose="02020603050405020304" pitchFamily="18" charset="0"/>
                <a:cs typeface="Times New Roman" panose="02020603050405020304" pitchFamily="18" charset="0"/>
              </a:rPr>
              <a:t>2</a:t>
            </a:r>
            <a:r>
              <a:rPr lang="en-US" altLang="en-US" i="1">
                <a:latin typeface="Times New Roman" panose="02020603050405020304" pitchFamily="18" charset="0"/>
                <a:cs typeface="Times New Roman" panose="02020603050405020304" pitchFamily="18" charset="0"/>
              </a:rPr>
              <a:t> ... b</a:t>
            </a:r>
            <a:r>
              <a:rPr lang="en-US" altLang="en-US" i="1" baseline="-25000">
                <a:latin typeface="Times New Roman" panose="02020603050405020304" pitchFamily="18" charset="0"/>
                <a:cs typeface="Times New Roman" panose="02020603050405020304" pitchFamily="18" charset="0"/>
              </a:rPr>
              <a:t>n</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 biểu diễn nhị phân của một số nguyên </a:t>
            </a:r>
            <a:r>
              <a:rPr lang="en-US" altLang="en-US" i="1">
                <a:latin typeface="Times New Roman" panose="02020603050405020304" pitchFamily="18" charset="0"/>
                <a:cs typeface="Times New Roman" panose="02020603050405020304" pitchFamily="18" charset="0"/>
              </a:rPr>
              <a:t>p</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b</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p>
          <a:p>
            <a:pPr algn="just"/>
            <a:r>
              <a:rPr lang="vi-VN" altLang="en-US">
                <a:latin typeface="Times New Roman" panose="02020603050405020304" pitchFamily="18" charset="0"/>
                <a:cs typeface="Times New Roman" panose="02020603050405020304" pitchFamily="18" charset="0"/>
              </a:rPr>
              <a:t>Ta nói dãy nhị phân </a:t>
            </a:r>
            <a:r>
              <a:rPr lang="vi-VN" altLang="en-US" i="1">
                <a:latin typeface="Times New Roman" panose="02020603050405020304" pitchFamily="18" charset="0"/>
                <a:cs typeface="Times New Roman" panose="02020603050405020304" pitchFamily="18" charset="0"/>
              </a:rPr>
              <a:t>b = b</a:t>
            </a:r>
            <a:r>
              <a:rPr lang="vi-VN" altLang="en-US" baseline="-25000">
                <a:latin typeface="Times New Roman" panose="02020603050405020304" pitchFamily="18" charset="0"/>
                <a:cs typeface="Times New Roman" panose="02020603050405020304" pitchFamily="18" charset="0"/>
              </a:rPr>
              <a:t>1</a:t>
            </a:r>
            <a:r>
              <a:rPr lang="vi-VN" altLang="en-US" i="1">
                <a:latin typeface="Times New Roman" panose="02020603050405020304" pitchFamily="18" charset="0"/>
                <a:cs typeface="Times New Roman" panose="02020603050405020304" pitchFamily="18" charset="0"/>
              </a:rPr>
              <a:t> b</a:t>
            </a:r>
            <a:r>
              <a:rPr lang="vi-VN" altLang="en-US" baseline="-25000">
                <a:latin typeface="Times New Roman" panose="02020603050405020304" pitchFamily="18" charset="0"/>
                <a:cs typeface="Times New Roman" panose="02020603050405020304" pitchFamily="18" charset="0"/>
              </a:rPr>
              <a:t>2</a:t>
            </a:r>
            <a:r>
              <a:rPr lang="vi-VN" altLang="en-US" i="1">
                <a:latin typeface="Times New Roman" panose="02020603050405020304" pitchFamily="18" charset="0"/>
                <a:cs typeface="Times New Roman" panose="02020603050405020304" pitchFamily="18" charset="0"/>
              </a:rPr>
              <a:t> ... b</a:t>
            </a:r>
            <a:r>
              <a:rPr lang="vi-VN" altLang="en-US" i="1" baseline="-25000">
                <a:latin typeface="Times New Roman" panose="02020603050405020304" pitchFamily="18" charset="0"/>
                <a:cs typeface="Times New Roman" panose="02020603050405020304" pitchFamily="18" charset="0"/>
              </a:rPr>
              <a:t>n</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 </a:t>
            </a:r>
            <a:r>
              <a:rPr lang="vi-VN" altLang="en-US" b="1" i="1">
                <a:latin typeface="Times New Roman" panose="02020603050405020304" pitchFamily="18" charset="0"/>
                <a:cs typeface="Times New Roman" panose="02020603050405020304" pitchFamily="18" charset="0"/>
              </a:rPr>
              <a:t>đi trước </a:t>
            </a:r>
            <a:r>
              <a:rPr lang="vi-VN" altLang="en-US">
                <a:latin typeface="Times New Roman" panose="02020603050405020304" pitchFamily="18" charset="0"/>
                <a:cs typeface="Times New Roman" panose="02020603050405020304" pitchFamily="18" charset="0"/>
              </a:rPr>
              <a:t>dãy nhị phân</a:t>
            </a:r>
            <a:r>
              <a:rPr lang="vi-VN" altLang="en-US" i="1">
                <a:latin typeface="Times New Roman" panose="02020603050405020304" pitchFamily="18" charset="0"/>
                <a:cs typeface="Times New Roman" panose="02020603050405020304" pitchFamily="18" charset="0"/>
              </a:rPr>
              <a:t> b' = b'</a:t>
            </a:r>
            <a:r>
              <a:rPr lang="vi-VN" altLang="en-US" baseline="-25000">
                <a:latin typeface="Times New Roman" panose="02020603050405020304" pitchFamily="18" charset="0"/>
                <a:cs typeface="Times New Roman" panose="02020603050405020304" pitchFamily="18" charset="0"/>
              </a:rPr>
              <a:t>1</a:t>
            </a:r>
            <a:r>
              <a:rPr lang="vi-VN" altLang="en-US" i="1">
                <a:latin typeface="Times New Roman" panose="02020603050405020304" pitchFamily="18" charset="0"/>
                <a:cs typeface="Times New Roman" panose="02020603050405020304" pitchFamily="18" charset="0"/>
              </a:rPr>
              <a:t> b'</a:t>
            </a:r>
            <a:r>
              <a:rPr lang="vi-VN" altLang="en-US" baseline="-25000">
                <a:latin typeface="Times New Roman" panose="02020603050405020304" pitchFamily="18" charset="0"/>
                <a:cs typeface="Times New Roman" panose="02020603050405020304" pitchFamily="18" charset="0"/>
              </a:rPr>
              <a:t>2</a:t>
            </a:r>
            <a:r>
              <a:rPr lang="vi-VN" altLang="en-US" i="1">
                <a:latin typeface="Times New Roman" panose="02020603050405020304" pitchFamily="18" charset="0"/>
                <a:cs typeface="Times New Roman" panose="02020603050405020304" pitchFamily="18" charset="0"/>
              </a:rPr>
              <a:t> ... b'</a:t>
            </a:r>
            <a:r>
              <a:rPr lang="vi-VN" altLang="en-US" i="1" baseline="-25000">
                <a:latin typeface="Times New Roman" panose="02020603050405020304" pitchFamily="18" charset="0"/>
                <a:cs typeface="Times New Roman" panose="02020603050405020304" pitchFamily="18" charset="0"/>
              </a:rPr>
              <a:t>n</a:t>
            </a:r>
            <a:r>
              <a:rPr lang="vi-VN" altLang="en-US" i="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trong thứ tự tự nhiên và ký hiệu là</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b </a:t>
            </a:r>
            <a:r>
              <a:rPr lang="en-US" altLang="en-US">
                <a:latin typeface="Times New Roman" panose="02020603050405020304" pitchFamily="18" charset="0"/>
                <a:cs typeface="Times New Roman" panose="02020603050405020304" pitchFamily="18" charset="0"/>
                <a:sym typeface="MT Extra" panose="05050102010205020202" pitchFamily="18" charset="2"/>
              </a:rPr>
              <a:t></a:t>
            </a:r>
            <a:r>
              <a:rPr lang="en-US" altLang="en-US" i="1">
                <a:latin typeface="Times New Roman" panose="02020603050405020304" pitchFamily="18" charset="0"/>
                <a:cs typeface="Times New Roman" panose="02020603050405020304" pitchFamily="18" charset="0"/>
              </a:rPr>
              <a:t>  b' </a:t>
            </a:r>
            <a:r>
              <a:rPr lang="en-US" altLang="en-US">
                <a:latin typeface="Times New Roman" panose="02020603050405020304" pitchFamily="18" charset="0"/>
                <a:cs typeface="Times New Roman" panose="02020603050405020304" pitchFamily="18" charset="0"/>
              </a:rPr>
              <a:t> nếu </a:t>
            </a:r>
            <a:r>
              <a:rPr lang="en-US" altLang="en-US" i="1">
                <a:latin typeface="Times New Roman" panose="02020603050405020304" pitchFamily="18" charset="0"/>
                <a:cs typeface="Times New Roman" panose="02020603050405020304" pitchFamily="18" charset="0"/>
              </a:rPr>
              <a:t> p</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b</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&lt; p</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b'</a:t>
            </a:r>
            <a:r>
              <a:rPr lang="en-US" alt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6693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1996</Words>
  <Application>Microsoft Office PowerPoint</Application>
  <PresentationFormat>Widescreen</PresentationFormat>
  <Paragraphs>250</Paragraphs>
  <Slides>32</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 Unicode MS</vt:lpstr>
      <vt:lpstr>SimSun</vt:lpstr>
      <vt:lpstr>.VnArial</vt:lpstr>
      <vt:lpstr>.VnTime</vt:lpstr>
      <vt:lpstr>Arial</vt:lpstr>
      <vt:lpstr>Calibri</vt:lpstr>
      <vt:lpstr>Calibri Light</vt:lpstr>
      <vt:lpstr>CMTT12</vt:lpstr>
      <vt:lpstr>Courier New</vt:lpstr>
      <vt:lpstr>MT Extra</vt:lpstr>
      <vt:lpstr>新細明體</vt:lpstr>
      <vt:lpstr>Symbol</vt:lpstr>
      <vt:lpstr>Times New Roman</vt:lpstr>
      <vt:lpstr>Wingdings</vt:lpstr>
      <vt:lpstr>Office Theme</vt:lpstr>
      <vt:lpstr>PHƯƠNG PHÁP SINH</vt:lpstr>
      <vt:lpstr>Đại số tổ hợp</vt:lpstr>
      <vt:lpstr>PHƯƠNG PHÁP SINH</vt:lpstr>
      <vt:lpstr>SƠ ĐỒ THUẬT TOÁN</vt:lpstr>
      <vt:lpstr>Thuật toán sinh</vt:lpstr>
      <vt:lpstr>Giải thích</vt:lpstr>
      <vt:lpstr>3. PHƯƠNG PHÁP SINH</vt:lpstr>
      <vt:lpstr>Sinh các dãy nhị phân độ dài n </vt:lpstr>
      <vt:lpstr>Sinh các dãy nhị phân độ dài n </vt:lpstr>
      <vt:lpstr>Ví dụ</vt:lpstr>
      <vt:lpstr>Thuật toán sinh kế tiếp</vt:lpstr>
      <vt:lpstr>Ví dụ</vt:lpstr>
      <vt:lpstr>Thuật toán sinh xâu kế tiếp</vt:lpstr>
      <vt:lpstr>Sinh các tập con m phần tử  của tập n phần tử </vt:lpstr>
      <vt:lpstr>Sinh các tập con m phần tử của tập n phần tử </vt:lpstr>
      <vt:lpstr>Thứ tự từ điển</vt:lpstr>
      <vt:lpstr>Ví dụ</vt:lpstr>
      <vt:lpstr>Thuật toán sinh kế tiếp</vt:lpstr>
      <vt:lpstr>Ví dụ</vt:lpstr>
      <vt:lpstr>Sinh m-tập kế tiếp</vt:lpstr>
      <vt:lpstr>Sinh các hoán vị  của tập n phần tử </vt:lpstr>
      <vt:lpstr>Sinh các hoán vị của tập n phần tử </vt:lpstr>
      <vt:lpstr>Thứ tự từ điển</vt:lpstr>
      <vt:lpstr>Ví dụ</vt:lpstr>
      <vt:lpstr>Thuật toán sinh kế tiếp</vt:lpstr>
      <vt:lpstr>Ví dụ</vt:lpstr>
      <vt:lpstr>Sinh ho¸n vÞ kÕ tiÕp</vt:lpstr>
      <vt:lpstr>Permutation in C++: next_permutation</vt:lpstr>
      <vt:lpstr>PowerPoint Presentation</vt:lpstr>
      <vt:lpstr>PowerPoint Presentation</vt:lpstr>
      <vt:lpstr>Permutation in C++</vt:lpstr>
      <vt:lpstr>Subsets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SINH</dc:title>
  <dc:creator>Windows User</dc:creator>
  <cp:lastModifiedBy>Windows User</cp:lastModifiedBy>
  <cp:revision>16</cp:revision>
  <dcterms:created xsi:type="dcterms:W3CDTF">2019-09-27T08:35:41Z</dcterms:created>
  <dcterms:modified xsi:type="dcterms:W3CDTF">2019-10-02T09:46:08Z</dcterms:modified>
</cp:coreProperties>
</file>