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480560" y="274320"/>
            <a:ext cx="547560" cy="547560"/>
          </a:xfrm>
          <a:prstGeom prst="ellipse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raíz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3474720" y="1188720"/>
            <a:ext cx="547560" cy="54756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hijo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4480560" y="1188720"/>
            <a:ext cx="547560" cy="54756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"/>
          <p:cNvSpPr/>
          <p:nvPr/>
        </p:nvSpPr>
        <p:spPr>
          <a:xfrm>
            <a:off x="5486400" y="1188720"/>
            <a:ext cx="639000" cy="63900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nodo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Line 5"/>
          <p:cNvSpPr/>
          <p:nvPr/>
        </p:nvSpPr>
        <p:spPr>
          <a:xfrm flipH="1">
            <a:off x="3931920" y="731520"/>
            <a:ext cx="640080" cy="5486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Line 6"/>
          <p:cNvSpPr/>
          <p:nvPr/>
        </p:nvSpPr>
        <p:spPr>
          <a:xfrm>
            <a:off x="4754880" y="822960"/>
            <a:ext cx="0" cy="3657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Line 7"/>
          <p:cNvSpPr/>
          <p:nvPr/>
        </p:nvSpPr>
        <p:spPr>
          <a:xfrm>
            <a:off x="4937760" y="731520"/>
            <a:ext cx="640080" cy="5486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8"/>
          <p:cNvSpPr/>
          <p:nvPr/>
        </p:nvSpPr>
        <p:spPr>
          <a:xfrm>
            <a:off x="2834640" y="2194560"/>
            <a:ext cx="547560" cy="547560"/>
          </a:xfrm>
          <a:prstGeom prst="ellipse">
            <a:avLst/>
          </a:prstGeom>
          <a:solidFill>
            <a:srgbClr val="00a9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hoja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3840480" y="2194560"/>
            <a:ext cx="547560" cy="547560"/>
          </a:xfrm>
          <a:prstGeom prst="ellipse">
            <a:avLst/>
          </a:prstGeom>
          <a:solidFill>
            <a:srgbClr val="00a9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Line 10"/>
          <p:cNvSpPr/>
          <p:nvPr/>
        </p:nvSpPr>
        <p:spPr>
          <a:xfrm flipH="1">
            <a:off x="3291840" y="1645920"/>
            <a:ext cx="274320" cy="6400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Line 11"/>
          <p:cNvSpPr/>
          <p:nvPr/>
        </p:nvSpPr>
        <p:spPr>
          <a:xfrm>
            <a:off x="3749040" y="1737360"/>
            <a:ext cx="36576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Line 12"/>
          <p:cNvSpPr/>
          <p:nvPr/>
        </p:nvSpPr>
        <p:spPr>
          <a:xfrm>
            <a:off x="4754880" y="1737360"/>
            <a:ext cx="365760" cy="7315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3"/>
          <p:cNvSpPr/>
          <p:nvPr/>
        </p:nvSpPr>
        <p:spPr>
          <a:xfrm>
            <a:off x="4937760" y="2468880"/>
            <a:ext cx="547560" cy="456120"/>
          </a:xfrm>
          <a:prstGeom prst="ellipse">
            <a:avLst/>
          </a:prstGeom>
          <a:solidFill>
            <a:srgbClr val="00a9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hoja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Line 14"/>
          <p:cNvSpPr/>
          <p:nvPr/>
        </p:nvSpPr>
        <p:spPr>
          <a:xfrm>
            <a:off x="6035040" y="1737360"/>
            <a:ext cx="274320" cy="6400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5"/>
          <p:cNvSpPr/>
          <p:nvPr/>
        </p:nvSpPr>
        <p:spPr>
          <a:xfrm>
            <a:off x="6126480" y="2377440"/>
            <a:ext cx="547560" cy="547560"/>
          </a:xfrm>
          <a:prstGeom prst="ellipse">
            <a:avLst/>
          </a:prstGeom>
          <a:solidFill>
            <a:srgbClr val="00a9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hoja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Line 16"/>
          <p:cNvSpPr/>
          <p:nvPr/>
        </p:nvSpPr>
        <p:spPr>
          <a:xfrm>
            <a:off x="3108960" y="274320"/>
            <a:ext cx="1463040" cy="914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7"/>
          <p:cNvSpPr/>
          <p:nvPr/>
        </p:nvSpPr>
        <p:spPr>
          <a:xfrm>
            <a:off x="4663440" y="1371600"/>
            <a:ext cx="273240" cy="181800"/>
          </a:xfrm>
          <a:prstGeom prst="smileyFace">
            <a:avLst>
              <a:gd name="adj" fmla="val 9282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8"/>
          <p:cNvSpPr/>
          <p:nvPr/>
        </p:nvSpPr>
        <p:spPr>
          <a:xfrm>
            <a:off x="4023360" y="2377440"/>
            <a:ext cx="273240" cy="181800"/>
          </a:xfrm>
          <a:prstGeom prst="smileyFace">
            <a:avLst>
              <a:gd name="adj" fmla="val 9282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Line 19"/>
          <p:cNvSpPr/>
          <p:nvPr/>
        </p:nvSpPr>
        <p:spPr>
          <a:xfrm flipH="1">
            <a:off x="2743200" y="2742480"/>
            <a:ext cx="274320" cy="640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Line 20"/>
          <p:cNvSpPr/>
          <p:nvPr/>
        </p:nvSpPr>
        <p:spPr>
          <a:xfrm>
            <a:off x="3108960" y="2742480"/>
            <a:ext cx="274320" cy="640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Line 21"/>
          <p:cNvSpPr/>
          <p:nvPr/>
        </p:nvSpPr>
        <p:spPr>
          <a:xfrm flipH="1">
            <a:off x="4572000" y="1737360"/>
            <a:ext cx="91440" cy="7315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Line 22"/>
          <p:cNvSpPr/>
          <p:nvPr/>
        </p:nvSpPr>
        <p:spPr>
          <a:xfrm flipH="1">
            <a:off x="5760720" y="1828080"/>
            <a:ext cx="91440" cy="640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Line 23"/>
          <p:cNvSpPr/>
          <p:nvPr/>
        </p:nvSpPr>
        <p:spPr>
          <a:xfrm flipH="1">
            <a:off x="2743200" y="1554480"/>
            <a:ext cx="731520" cy="2743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Line 24"/>
          <p:cNvSpPr/>
          <p:nvPr/>
        </p:nvSpPr>
        <p:spPr>
          <a:xfrm flipH="1">
            <a:off x="4206240" y="1554480"/>
            <a:ext cx="274320" cy="3657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Line 25"/>
          <p:cNvSpPr/>
          <p:nvPr/>
        </p:nvSpPr>
        <p:spPr>
          <a:xfrm flipH="1">
            <a:off x="5303520" y="1737360"/>
            <a:ext cx="274320" cy="3657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Line 26"/>
          <p:cNvSpPr/>
          <p:nvPr/>
        </p:nvSpPr>
        <p:spPr>
          <a:xfrm flipH="1">
            <a:off x="2468880" y="2560320"/>
            <a:ext cx="36576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7"/>
          <p:cNvSpPr/>
          <p:nvPr/>
        </p:nvSpPr>
        <p:spPr>
          <a:xfrm>
            <a:off x="6400800" y="640080"/>
            <a:ext cx="2102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Árbol n ario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6217920" y="91440"/>
            <a:ext cx="3473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Árbol binario de decisión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365760" y="731520"/>
            <a:ext cx="612576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Tengo una matriz y me dicen la variable y el valor, por ejemplo estrato y “”, y tengo que sacar dos matrices, una donde todos sean estrato “” y otra donde ninguno sea estrato “”.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Tengo una matriz y le quiero el gini, 1 – p0…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Tengo nodo raíz, izquierda y derecha y calcular el gini ponderado.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480560" y="274320"/>
            <a:ext cx="547560" cy="547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3474720" y="1188720"/>
            <a:ext cx="547560" cy="547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5486400" y="1188720"/>
            <a:ext cx="639000" cy="639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Line 4"/>
          <p:cNvSpPr/>
          <p:nvPr/>
        </p:nvSpPr>
        <p:spPr>
          <a:xfrm flipH="1">
            <a:off x="3931920" y="731520"/>
            <a:ext cx="640080" cy="5486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Line 5"/>
          <p:cNvSpPr/>
          <p:nvPr/>
        </p:nvSpPr>
        <p:spPr>
          <a:xfrm>
            <a:off x="4937760" y="731520"/>
            <a:ext cx="640080" cy="5486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6"/>
          <p:cNvSpPr/>
          <p:nvPr/>
        </p:nvSpPr>
        <p:spPr>
          <a:xfrm>
            <a:off x="2834640" y="2194560"/>
            <a:ext cx="547560" cy="547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3" name="CustomShape 7"/>
          <p:cNvSpPr/>
          <p:nvPr/>
        </p:nvSpPr>
        <p:spPr>
          <a:xfrm>
            <a:off x="3840480" y="2194560"/>
            <a:ext cx="547560" cy="547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4" name="Line 8"/>
          <p:cNvSpPr/>
          <p:nvPr/>
        </p:nvSpPr>
        <p:spPr>
          <a:xfrm flipH="1">
            <a:off x="3291840" y="1645920"/>
            <a:ext cx="274320" cy="6400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Line 9"/>
          <p:cNvSpPr/>
          <p:nvPr/>
        </p:nvSpPr>
        <p:spPr>
          <a:xfrm>
            <a:off x="3749040" y="1737360"/>
            <a:ext cx="36576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Line 10"/>
          <p:cNvSpPr/>
          <p:nvPr/>
        </p:nvSpPr>
        <p:spPr>
          <a:xfrm>
            <a:off x="6035040" y="1737360"/>
            <a:ext cx="274320" cy="6400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11"/>
          <p:cNvSpPr/>
          <p:nvPr/>
        </p:nvSpPr>
        <p:spPr>
          <a:xfrm>
            <a:off x="6126480" y="2377440"/>
            <a:ext cx="547560" cy="547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Line 12"/>
          <p:cNvSpPr/>
          <p:nvPr/>
        </p:nvSpPr>
        <p:spPr>
          <a:xfrm>
            <a:off x="3108960" y="274320"/>
            <a:ext cx="1463040" cy="914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13"/>
          <p:cNvSpPr/>
          <p:nvPr/>
        </p:nvSpPr>
        <p:spPr>
          <a:xfrm>
            <a:off x="6400800" y="640080"/>
            <a:ext cx="3382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Árbol binario búsqueda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0" name="CustomShape 14"/>
          <p:cNvSpPr/>
          <p:nvPr/>
        </p:nvSpPr>
        <p:spPr>
          <a:xfrm>
            <a:off x="5394960" y="731520"/>
            <a:ext cx="639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&gt;=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CustomShape 15"/>
          <p:cNvSpPr/>
          <p:nvPr/>
        </p:nvSpPr>
        <p:spPr>
          <a:xfrm>
            <a:off x="3749040" y="640080"/>
            <a:ext cx="639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2" name="Line 16"/>
          <p:cNvSpPr/>
          <p:nvPr/>
        </p:nvSpPr>
        <p:spPr>
          <a:xfrm flipH="1">
            <a:off x="5394960" y="1828800"/>
            <a:ext cx="45720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17"/>
          <p:cNvSpPr/>
          <p:nvPr/>
        </p:nvSpPr>
        <p:spPr>
          <a:xfrm>
            <a:off x="5212080" y="2377440"/>
            <a:ext cx="547560" cy="4561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CustomShape 18"/>
          <p:cNvSpPr/>
          <p:nvPr/>
        </p:nvSpPr>
        <p:spPr>
          <a:xfrm>
            <a:off x="4389120" y="3749040"/>
            <a:ext cx="321084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Complejidad de buscar: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T(n) = T(n/2) + 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Tres doritos después Wolfram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T(n) = O(log 2 n)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4480560" y="274320"/>
            <a:ext cx="547560" cy="547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5486400" y="1188720"/>
            <a:ext cx="639000" cy="639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7" name="Line 3"/>
          <p:cNvSpPr/>
          <p:nvPr/>
        </p:nvSpPr>
        <p:spPr>
          <a:xfrm flipH="1">
            <a:off x="3931920" y="731520"/>
            <a:ext cx="640080" cy="5486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Line 4"/>
          <p:cNvSpPr/>
          <p:nvPr/>
        </p:nvSpPr>
        <p:spPr>
          <a:xfrm>
            <a:off x="4937760" y="731520"/>
            <a:ext cx="640080" cy="5486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Line 5"/>
          <p:cNvSpPr/>
          <p:nvPr/>
        </p:nvSpPr>
        <p:spPr>
          <a:xfrm>
            <a:off x="6035040" y="1737360"/>
            <a:ext cx="274320" cy="6400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6"/>
          <p:cNvSpPr/>
          <p:nvPr/>
        </p:nvSpPr>
        <p:spPr>
          <a:xfrm>
            <a:off x="6126480" y="2377440"/>
            <a:ext cx="547560" cy="547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Line 7"/>
          <p:cNvSpPr/>
          <p:nvPr/>
        </p:nvSpPr>
        <p:spPr>
          <a:xfrm>
            <a:off x="3108960" y="274320"/>
            <a:ext cx="1463040" cy="914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8"/>
          <p:cNvSpPr/>
          <p:nvPr/>
        </p:nvSpPr>
        <p:spPr>
          <a:xfrm>
            <a:off x="6400800" y="640080"/>
            <a:ext cx="33822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Árbol binario búsqueda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degenerado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3" name="CustomShape 9"/>
          <p:cNvSpPr/>
          <p:nvPr/>
        </p:nvSpPr>
        <p:spPr>
          <a:xfrm>
            <a:off x="5394960" y="731520"/>
            <a:ext cx="639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&gt;=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Line 10"/>
          <p:cNvSpPr/>
          <p:nvPr/>
        </p:nvSpPr>
        <p:spPr>
          <a:xfrm flipH="1">
            <a:off x="5394960" y="1828800"/>
            <a:ext cx="45720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11"/>
          <p:cNvSpPr/>
          <p:nvPr/>
        </p:nvSpPr>
        <p:spPr>
          <a:xfrm>
            <a:off x="4389120" y="3749040"/>
            <a:ext cx="257400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Complejidad de buscar: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T(n) = T(n-1) + C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Voy a  Wolfram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T(n) = O(n)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CustomShape 12"/>
          <p:cNvSpPr/>
          <p:nvPr/>
        </p:nvSpPr>
        <p:spPr>
          <a:xfrm>
            <a:off x="6400800" y="1756800"/>
            <a:ext cx="639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&gt;=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6400800" y="640080"/>
            <a:ext cx="3382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Árbol binario búsqueda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08" name="" descr=""/>
          <p:cNvPicPr/>
          <p:nvPr/>
        </p:nvPicPr>
        <p:blipFill>
          <a:blip r:embed="rId1"/>
          <a:stretch/>
        </p:blipFill>
        <p:spPr>
          <a:xfrm>
            <a:off x="506880" y="720"/>
            <a:ext cx="9072720" cy="5668560"/>
          </a:xfrm>
          <a:prstGeom prst="rect">
            <a:avLst/>
          </a:prstGeom>
          <a:ln>
            <a:noFill/>
          </a:ln>
        </p:spPr>
      </p:pic>
      <p:sp>
        <p:nvSpPr>
          <p:cNvPr id="309" name="CustomShape 2"/>
          <p:cNvSpPr/>
          <p:nvPr/>
        </p:nvSpPr>
        <p:spPr>
          <a:xfrm>
            <a:off x="91440" y="274320"/>
            <a:ext cx="24678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Problema tipo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Entrevista Google, Facebook, Microsoft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4480560" y="274320"/>
            <a:ext cx="547560" cy="547560"/>
          </a:xfrm>
          <a:prstGeom prst="ellipse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"/>
          <p:cNvSpPr/>
          <p:nvPr/>
        </p:nvSpPr>
        <p:spPr>
          <a:xfrm>
            <a:off x="3474720" y="1188720"/>
            <a:ext cx="547560" cy="547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"/>
          <p:cNvSpPr/>
          <p:nvPr/>
        </p:nvSpPr>
        <p:spPr>
          <a:xfrm>
            <a:off x="5486400" y="1188720"/>
            <a:ext cx="639000" cy="639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Line 4"/>
          <p:cNvSpPr/>
          <p:nvPr/>
        </p:nvSpPr>
        <p:spPr>
          <a:xfrm flipH="1">
            <a:off x="3931920" y="731520"/>
            <a:ext cx="640080" cy="5486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Line 5"/>
          <p:cNvSpPr/>
          <p:nvPr/>
        </p:nvSpPr>
        <p:spPr>
          <a:xfrm>
            <a:off x="4937760" y="731520"/>
            <a:ext cx="640080" cy="5486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6"/>
          <p:cNvSpPr/>
          <p:nvPr/>
        </p:nvSpPr>
        <p:spPr>
          <a:xfrm>
            <a:off x="2834640" y="2194560"/>
            <a:ext cx="547560" cy="547560"/>
          </a:xfrm>
          <a:prstGeom prst="ellipse">
            <a:avLst/>
          </a:prstGeom>
          <a:solidFill>
            <a:srgbClr val="00a9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7"/>
          <p:cNvSpPr/>
          <p:nvPr/>
        </p:nvSpPr>
        <p:spPr>
          <a:xfrm>
            <a:off x="3840480" y="2194560"/>
            <a:ext cx="547560" cy="547560"/>
          </a:xfrm>
          <a:prstGeom prst="ellipse">
            <a:avLst/>
          </a:prstGeom>
          <a:solidFill>
            <a:srgbClr val="00a9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Line 8"/>
          <p:cNvSpPr/>
          <p:nvPr/>
        </p:nvSpPr>
        <p:spPr>
          <a:xfrm flipH="1">
            <a:off x="3291840" y="1645920"/>
            <a:ext cx="274320" cy="6400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Line 9"/>
          <p:cNvSpPr/>
          <p:nvPr/>
        </p:nvSpPr>
        <p:spPr>
          <a:xfrm>
            <a:off x="3749040" y="1737360"/>
            <a:ext cx="36576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Line 10"/>
          <p:cNvSpPr/>
          <p:nvPr/>
        </p:nvSpPr>
        <p:spPr>
          <a:xfrm>
            <a:off x="6035040" y="1737360"/>
            <a:ext cx="274320" cy="6400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11"/>
          <p:cNvSpPr/>
          <p:nvPr/>
        </p:nvSpPr>
        <p:spPr>
          <a:xfrm>
            <a:off x="6126480" y="2377440"/>
            <a:ext cx="547560" cy="547560"/>
          </a:xfrm>
          <a:prstGeom prst="ellipse">
            <a:avLst/>
          </a:prstGeom>
          <a:solidFill>
            <a:srgbClr val="00a9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Line 12"/>
          <p:cNvSpPr/>
          <p:nvPr/>
        </p:nvSpPr>
        <p:spPr>
          <a:xfrm>
            <a:off x="3108960" y="274320"/>
            <a:ext cx="1463040" cy="914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13"/>
          <p:cNvSpPr/>
          <p:nvPr/>
        </p:nvSpPr>
        <p:spPr>
          <a:xfrm>
            <a:off x="6400800" y="640080"/>
            <a:ext cx="2102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Árbol binario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480560" y="274320"/>
            <a:ext cx="547560" cy="547560"/>
          </a:xfrm>
          <a:prstGeom prst="ellipse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474720" y="1188720"/>
            <a:ext cx="547560" cy="547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5486400" y="1188720"/>
            <a:ext cx="639000" cy="639000"/>
          </a:xfrm>
          <a:prstGeom prst="ellipse">
            <a:avLst/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Line 4"/>
          <p:cNvSpPr/>
          <p:nvPr/>
        </p:nvSpPr>
        <p:spPr>
          <a:xfrm flipH="1">
            <a:off x="3931920" y="731520"/>
            <a:ext cx="640080" cy="5486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Line 5"/>
          <p:cNvSpPr/>
          <p:nvPr/>
        </p:nvSpPr>
        <p:spPr>
          <a:xfrm>
            <a:off x="4937760" y="731520"/>
            <a:ext cx="640080" cy="5486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6"/>
          <p:cNvSpPr/>
          <p:nvPr/>
        </p:nvSpPr>
        <p:spPr>
          <a:xfrm>
            <a:off x="2834640" y="2194560"/>
            <a:ext cx="547560" cy="547560"/>
          </a:xfrm>
          <a:prstGeom prst="ellipse">
            <a:avLst/>
          </a:prstGeom>
          <a:solidFill>
            <a:srgbClr val="00a9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CustomShape 7"/>
          <p:cNvSpPr/>
          <p:nvPr/>
        </p:nvSpPr>
        <p:spPr>
          <a:xfrm>
            <a:off x="3840480" y="2194560"/>
            <a:ext cx="547560" cy="547560"/>
          </a:xfrm>
          <a:prstGeom prst="ellipse">
            <a:avLst/>
          </a:prstGeom>
          <a:solidFill>
            <a:srgbClr val="00a9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Line 8"/>
          <p:cNvSpPr/>
          <p:nvPr/>
        </p:nvSpPr>
        <p:spPr>
          <a:xfrm flipH="1">
            <a:off x="3291840" y="1645920"/>
            <a:ext cx="274320" cy="6400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Line 9"/>
          <p:cNvSpPr/>
          <p:nvPr/>
        </p:nvSpPr>
        <p:spPr>
          <a:xfrm>
            <a:off x="3749040" y="1737360"/>
            <a:ext cx="36576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Line 10"/>
          <p:cNvSpPr/>
          <p:nvPr/>
        </p:nvSpPr>
        <p:spPr>
          <a:xfrm>
            <a:off x="6035040" y="1737360"/>
            <a:ext cx="274320" cy="6400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11"/>
          <p:cNvSpPr/>
          <p:nvPr/>
        </p:nvSpPr>
        <p:spPr>
          <a:xfrm>
            <a:off x="6126480" y="2377440"/>
            <a:ext cx="547560" cy="547560"/>
          </a:xfrm>
          <a:prstGeom prst="ellipse">
            <a:avLst/>
          </a:prstGeom>
          <a:solidFill>
            <a:srgbClr val="00a9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Line 12"/>
          <p:cNvSpPr/>
          <p:nvPr/>
        </p:nvSpPr>
        <p:spPr>
          <a:xfrm>
            <a:off x="3108960" y="274320"/>
            <a:ext cx="1463040" cy="914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3"/>
          <p:cNvSpPr/>
          <p:nvPr/>
        </p:nvSpPr>
        <p:spPr>
          <a:xfrm>
            <a:off x="6400800" y="640080"/>
            <a:ext cx="3382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Árbol binario búsqueda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14"/>
          <p:cNvSpPr/>
          <p:nvPr/>
        </p:nvSpPr>
        <p:spPr>
          <a:xfrm>
            <a:off x="5394960" y="731520"/>
            <a:ext cx="639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CustomShape 15"/>
          <p:cNvSpPr/>
          <p:nvPr/>
        </p:nvSpPr>
        <p:spPr>
          <a:xfrm>
            <a:off x="3749040" y="640080"/>
            <a:ext cx="639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Line 16"/>
          <p:cNvSpPr/>
          <p:nvPr/>
        </p:nvSpPr>
        <p:spPr>
          <a:xfrm flipH="1">
            <a:off x="5486400" y="1828080"/>
            <a:ext cx="182880" cy="640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Line 17"/>
          <p:cNvSpPr/>
          <p:nvPr/>
        </p:nvSpPr>
        <p:spPr>
          <a:xfrm>
            <a:off x="3200400" y="2742480"/>
            <a:ext cx="365760" cy="549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8"/>
          <p:cNvSpPr/>
          <p:nvPr/>
        </p:nvSpPr>
        <p:spPr>
          <a:xfrm>
            <a:off x="3474720" y="3291840"/>
            <a:ext cx="456840" cy="456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480560" y="274320"/>
            <a:ext cx="547560" cy="547560"/>
          </a:xfrm>
          <a:prstGeom prst="ellipse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>
            <a:off x="3474720" y="1188720"/>
            <a:ext cx="547560" cy="547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3"/>
          <p:cNvSpPr/>
          <p:nvPr/>
        </p:nvSpPr>
        <p:spPr>
          <a:xfrm>
            <a:off x="5486400" y="1188720"/>
            <a:ext cx="639000" cy="639000"/>
          </a:xfrm>
          <a:prstGeom prst="ellipse">
            <a:avLst/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4"/>
          <p:cNvSpPr/>
          <p:nvPr/>
        </p:nvSpPr>
        <p:spPr>
          <a:xfrm flipH="1">
            <a:off x="3931920" y="731520"/>
            <a:ext cx="640080" cy="5486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Line 5"/>
          <p:cNvSpPr/>
          <p:nvPr/>
        </p:nvSpPr>
        <p:spPr>
          <a:xfrm>
            <a:off x="4937760" y="731520"/>
            <a:ext cx="640080" cy="5486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6"/>
          <p:cNvSpPr/>
          <p:nvPr/>
        </p:nvSpPr>
        <p:spPr>
          <a:xfrm>
            <a:off x="2834640" y="2194560"/>
            <a:ext cx="547560" cy="547560"/>
          </a:xfrm>
          <a:prstGeom prst="ellipse">
            <a:avLst/>
          </a:prstGeom>
          <a:solidFill>
            <a:srgbClr val="00a9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7"/>
          <p:cNvSpPr/>
          <p:nvPr/>
        </p:nvSpPr>
        <p:spPr>
          <a:xfrm>
            <a:off x="3840480" y="2194560"/>
            <a:ext cx="547560" cy="547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8"/>
          <p:cNvSpPr/>
          <p:nvPr/>
        </p:nvSpPr>
        <p:spPr>
          <a:xfrm flipH="1">
            <a:off x="3291840" y="1645920"/>
            <a:ext cx="274320" cy="6400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9"/>
          <p:cNvSpPr/>
          <p:nvPr/>
        </p:nvSpPr>
        <p:spPr>
          <a:xfrm>
            <a:off x="3749040" y="1737360"/>
            <a:ext cx="36576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Line 10"/>
          <p:cNvSpPr/>
          <p:nvPr/>
        </p:nvSpPr>
        <p:spPr>
          <a:xfrm>
            <a:off x="6035040" y="1737360"/>
            <a:ext cx="274320" cy="6400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1"/>
          <p:cNvSpPr/>
          <p:nvPr/>
        </p:nvSpPr>
        <p:spPr>
          <a:xfrm>
            <a:off x="6126480" y="2377440"/>
            <a:ext cx="547560" cy="547560"/>
          </a:xfrm>
          <a:prstGeom prst="ellipse">
            <a:avLst/>
          </a:prstGeom>
          <a:solidFill>
            <a:srgbClr val="00a9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12"/>
          <p:cNvSpPr/>
          <p:nvPr/>
        </p:nvSpPr>
        <p:spPr>
          <a:xfrm>
            <a:off x="3108960" y="274320"/>
            <a:ext cx="1463040" cy="914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3"/>
          <p:cNvSpPr/>
          <p:nvPr/>
        </p:nvSpPr>
        <p:spPr>
          <a:xfrm>
            <a:off x="6766560" y="91440"/>
            <a:ext cx="292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Árbol binario de decisión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14"/>
          <p:cNvSpPr/>
          <p:nvPr/>
        </p:nvSpPr>
        <p:spPr>
          <a:xfrm>
            <a:off x="4023360" y="-72000"/>
            <a:ext cx="2102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Estrato == “”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CustomShape 15"/>
          <p:cNvSpPr/>
          <p:nvPr/>
        </p:nvSpPr>
        <p:spPr>
          <a:xfrm>
            <a:off x="5303520" y="640080"/>
            <a:ext cx="456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Sí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16"/>
          <p:cNvSpPr/>
          <p:nvPr/>
        </p:nvSpPr>
        <p:spPr>
          <a:xfrm>
            <a:off x="3749040" y="548640"/>
            <a:ext cx="547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17"/>
          <p:cNvSpPr/>
          <p:nvPr/>
        </p:nvSpPr>
        <p:spPr>
          <a:xfrm>
            <a:off x="6126480" y="1223640"/>
            <a:ext cx="2011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Género == “M”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ustomShape 18"/>
          <p:cNvSpPr/>
          <p:nvPr/>
        </p:nvSpPr>
        <p:spPr>
          <a:xfrm>
            <a:off x="6217920" y="1737360"/>
            <a:ext cx="456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Sí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CustomShape 19"/>
          <p:cNvSpPr/>
          <p:nvPr/>
        </p:nvSpPr>
        <p:spPr>
          <a:xfrm>
            <a:off x="529200" y="1239120"/>
            <a:ext cx="3290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Estudio mamá == “posgrado”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CustomShape 20"/>
          <p:cNvSpPr/>
          <p:nvPr/>
        </p:nvSpPr>
        <p:spPr>
          <a:xfrm>
            <a:off x="4206240" y="1737360"/>
            <a:ext cx="456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Sí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CustomShape 21"/>
          <p:cNvSpPr/>
          <p:nvPr/>
        </p:nvSpPr>
        <p:spPr>
          <a:xfrm>
            <a:off x="2743200" y="1737360"/>
            <a:ext cx="547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Line 22"/>
          <p:cNvSpPr/>
          <p:nvPr/>
        </p:nvSpPr>
        <p:spPr>
          <a:xfrm flipH="1">
            <a:off x="3566160" y="2743200"/>
            <a:ext cx="365760" cy="8229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Line 23"/>
          <p:cNvSpPr/>
          <p:nvPr/>
        </p:nvSpPr>
        <p:spPr>
          <a:xfrm>
            <a:off x="4297680" y="2651760"/>
            <a:ext cx="548640" cy="10058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4"/>
          <p:cNvSpPr/>
          <p:nvPr/>
        </p:nvSpPr>
        <p:spPr>
          <a:xfrm>
            <a:off x="4572000" y="2286000"/>
            <a:ext cx="15544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Horas en internet == “20 o más 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CustomShape 25"/>
          <p:cNvSpPr/>
          <p:nvPr/>
        </p:nvSpPr>
        <p:spPr>
          <a:xfrm>
            <a:off x="4663440" y="3657600"/>
            <a:ext cx="547560" cy="547560"/>
          </a:xfrm>
          <a:prstGeom prst="ellipse">
            <a:avLst/>
          </a:prstGeom>
          <a:solidFill>
            <a:srgbClr val="00a9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6"/>
          <p:cNvSpPr/>
          <p:nvPr/>
        </p:nvSpPr>
        <p:spPr>
          <a:xfrm>
            <a:off x="3291840" y="3566160"/>
            <a:ext cx="547560" cy="639000"/>
          </a:xfrm>
          <a:prstGeom prst="ellipse">
            <a:avLst/>
          </a:prstGeom>
          <a:solidFill>
            <a:srgbClr val="00a9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7"/>
          <p:cNvSpPr/>
          <p:nvPr/>
        </p:nvSpPr>
        <p:spPr>
          <a:xfrm>
            <a:off x="4206240" y="3238200"/>
            <a:ext cx="547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Sí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CustomShape 28"/>
          <p:cNvSpPr/>
          <p:nvPr/>
        </p:nvSpPr>
        <p:spPr>
          <a:xfrm>
            <a:off x="3108960" y="3017520"/>
            <a:ext cx="547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29"/>
          <p:cNvSpPr/>
          <p:nvPr/>
        </p:nvSpPr>
        <p:spPr>
          <a:xfrm>
            <a:off x="3657600" y="1371600"/>
            <a:ext cx="273600" cy="182160"/>
          </a:xfrm>
          <a:prstGeom prst="flowChartInternalStorage">
            <a:avLst/>
          </a:prstGeom>
          <a:solidFill>
            <a:srgbClr val="ffffa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0"/>
          <p:cNvSpPr/>
          <p:nvPr/>
        </p:nvSpPr>
        <p:spPr>
          <a:xfrm>
            <a:off x="4572000" y="457200"/>
            <a:ext cx="273600" cy="182160"/>
          </a:xfrm>
          <a:prstGeom prst="flowChartInternalStorage">
            <a:avLst/>
          </a:prstGeom>
          <a:solidFill>
            <a:srgbClr val="ffffa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31"/>
          <p:cNvSpPr/>
          <p:nvPr/>
        </p:nvSpPr>
        <p:spPr>
          <a:xfrm>
            <a:off x="5669280" y="1371600"/>
            <a:ext cx="273600" cy="182160"/>
          </a:xfrm>
          <a:prstGeom prst="flowChartInternalStorage">
            <a:avLst/>
          </a:prstGeom>
          <a:solidFill>
            <a:srgbClr val="ffffa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2"/>
          <p:cNvSpPr/>
          <p:nvPr/>
        </p:nvSpPr>
        <p:spPr>
          <a:xfrm>
            <a:off x="4023360" y="2377440"/>
            <a:ext cx="273600" cy="182160"/>
          </a:xfrm>
          <a:prstGeom prst="flowChartInternalStorage">
            <a:avLst/>
          </a:prstGeom>
          <a:solidFill>
            <a:srgbClr val="ffffa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3"/>
          <p:cNvSpPr/>
          <p:nvPr/>
        </p:nvSpPr>
        <p:spPr>
          <a:xfrm>
            <a:off x="2926080" y="2377440"/>
            <a:ext cx="273600" cy="182160"/>
          </a:xfrm>
          <a:prstGeom prst="flowChartInternalStorage">
            <a:avLst/>
          </a:prstGeom>
          <a:solidFill>
            <a:srgbClr val="ffffa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4"/>
          <p:cNvSpPr/>
          <p:nvPr/>
        </p:nvSpPr>
        <p:spPr>
          <a:xfrm>
            <a:off x="3383280" y="3840480"/>
            <a:ext cx="273600" cy="182160"/>
          </a:xfrm>
          <a:prstGeom prst="flowChartInternalStorage">
            <a:avLst/>
          </a:prstGeom>
          <a:solidFill>
            <a:srgbClr val="ffffa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5"/>
          <p:cNvSpPr/>
          <p:nvPr/>
        </p:nvSpPr>
        <p:spPr>
          <a:xfrm>
            <a:off x="6309360" y="2560320"/>
            <a:ext cx="273600" cy="182160"/>
          </a:xfrm>
          <a:prstGeom prst="flowChartInternalStorage">
            <a:avLst/>
          </a:prstGeom>
          <a:solidFill>
            <a:srgbClr val="ffffa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6"/>
          <p:cNvSpPr/>
          <p:nvPr/>
        </p:nvSpPr>
        <p:spPr>
          <a:xfrm>
            <a:off x="4754880" y="3840480"/>
            <a:ext cx="273600" cy="182160"/>
          </a:xfrm>
          <a:prstGeom prst="flowChartInternalStorage">
            <a:avLst/>
          </a:prstGeom>
          <a:solidFill>
            <a:srgbClr val="ffffa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7"/>
          <p:cNvSpPr/>
          <p:nvPr/>
        </p:nvSpPr>
        <p:spPr>
          <a:xfrm>
            <a:off x="6674400" y="2468880"/>
            <a:ext cx="2102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El 80% le va bien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Line 38"/>
          <p:cNvSpPr/>
          <p:nvPr/>
        </p:nvSpPr>
        <p:spPr>
          <a:xfrm flipH="1">
            <a:off x="5303520" y="1828080"/>
            <a:ext cx="365760" cy="1836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Line 39"/>
          <p:cNvSpPr/>
          <p:nvPr/>
        </p:nvSpPr>
        <p:spPr>
          <a:xfrm flipH="1">
            <a:off x="2468880" y="2560320"/>
            <a:ext cx="36576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Line 40"/>
          <p:cNvSpPr/>
          <p:nvPr/>
        </p:nvSpPr>
        <p:spPr>
          <a:xfrm flipH="1">
            <a:off x="2743200" y="2651760"/>
            <a:ext cx="9144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41"/>
          <p:cNvSpPr/>
          <p:nvPr/>
        </p:nvSpPr>
        <p:spPr>
          <a:xfrm>
            <a:off x="712080" y="2286000"/>
            <a:ext cx="2102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El 100% le va mal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217920" y="91440"/>
            <a:ext cx="3473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Árbol binario de decisión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097280" y="2926080"/>
            <a:ext cx="2102400" cy="2010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3"/>
          <p:cNvSpPr/>
          <p:nvPr/>
        </p:nvSpPr>
        <p:spPr>
          <a:xfrm>
            <a:off x="5577840" y="2834640"/>
            <a:ext cx="2193840" cy="2102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4"/>
          <p:cNvSpPr/>
          <p:nvPr/>
        </p:nvSpPr>
        <p:spPr>
          <a:xfrm>
            <a:off x="3291840" y="274320"/>
            <a:ext cx="2468160" cy="2285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Line 5"/>
          <p:cNvSpPr/>
          <p:nvPr/>
        </p:nvSpPr>
        <p:spPr>
          <a:xfrm flipH="1">
            <a:off x="2834640" y="2194560"/>
            <a:ext cx="822960" cy="10972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Line 6"/>
          <p:cNvSpPr/>
          <p:nvPr/>
        </p:nvSpPr>
        <p:spPr>
          <a:xfrm>
            <a:off x="5394960" y="2286000"/>
            <a:ext cx="548640" cy="8229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7"/>
          <p:cNvSpPr/>
          <p:nvPr/>
        </p:nvSpPr>
        <p:spPr>
          <a:xfrm>
            <a:off x="1499040" y="3510720"/>
            <a:ext cx="273600" cy="182160"/>
          </a:xfrm>
          <a:prstGeom prst="ellipse">
            <a:avLst/>
          </a:prstGeom>
          <a:solidFill>
            <a:srgbClr val="ffffa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8"/>
          <p:cNvSpPr/>
          <p:nvPr/>
        </p:nvSpPr>
        <p:spPr>
          <a:xfrm>
            <a:off x="1499040" y="3870720"/>
            <a:ext cx="273600" cy="182160"/>
          </a:xfrm>
          <a:prstGeom prst="ellipse">
            <a:avLst/>
          </a:prstGeom>
          <a:solidFill>
            <a:srgbClr val="ffffa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9"/>
          <p:cNvSpPr/>
          <p:nvPr/>
        </p:nvSpPr>
        <p:spPr>
          <a:xfrm>
            <a:off x="1895040" y="3474720"/>
            <a:ext cx="273600" cy="182160"/>
          </a:xfrm>
          <a:prstGeom prst="ellipse">
            <a:avLst/>
          </a:prstGeom>
          <a:solidFill>
            <a:srgbClr val="ffffa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0"/>
          <p:cNvSpPr/>
          <p:nvPr/>
        </p:nvSpPr>
        <p:spPr>
          <a:xfrm>
            <a:off x="1571040" y="4158720"/>
            <a:ext cx="273600" cy="182160"/>
          </a:xfrm>
          <a:prstGeom prst="ellipse">
            <a:avLst/>
          </a:prstGeom>
          <a:solidFill>
            <a:srgbClr val="ffffa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1"/>
          <p:cNvSpPr/>
          <p:nvPr/>
        </p:nvSpPr>
        <p:spPr>
          <a:xfrm>
            <a:off x="1967040" y="3726720"/>
            <a:ext cx="273600" cy="182160"/>
          </a:xfrm>
          <a:prstGeom prst="ellipse">
            <a:avLst/>
          </a:prstGeom>
          <a:solidFill>
            <a:srgbClr val="ff4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2"/>
          <p:cNvSpPr/>
          <p:nvPr/>
        </p:nvSpPr>
        <p:spPr>
          <a:xfrm>
            <a:off x="1967040" y="4086720"/>
            <a:ext cx="273600" cy="182160"/>
          </a:xfrm>
          <a:prstGeom prst="ellipse">
            <a:avLst/>
          </a:prstGeom>
          <a:solidFill>
            <a:srgbClr val="ff4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3"/>
          <p:cNvSpPr/>
          <p:nvPr/>
        </p:nvSpPr>
        <p:spPr>
          <a:xfrm>
            <a:off x="6323040" y="4158720"/>
            <a:ext cx="273600" cy="182160"/>
          </a:xfrm>
          <a:prstGeom prst="ellipse">
            <a:avLst/>
          </a:prstGeom>
          <a:solidFill>
            <a:srgbClr val="ffffa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4"/>
          <p:cNvSpPr/>
          <p:nvPr/>
        </p:nvSpPr>
        <p:spPr>
          <a:xfrm>
            <a:off x="6755040" y="4374720"/>
            <a:ext cx="273600" cy="182160"/>
          </a:xfrm>
          <a:prstGeom prst="ellipse">
            <a:avLst/>
          </a:prstGeom>
          <a:solidFill>
            <a:srgbClr val="ff4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5"/>
          <p:cNvSpPr/>
          <p:nvPr/>
        </p:nvSpPr>
        <p:spPr>
          <a:xfrm>
            <a:off x="3566160" y="1089360"/>
            <a:ext cx="273600" cy="182160"/>
          </a:xfrm>
          <a:prstGeom prst="ellipse">
            <a:avLst/>
          </a:prstGeom>
          <a:solidFill>
            <a:srgbClr val="ffffa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6"/>
          <p:cNvSpPr/>
          <p:nvPr/>
        </p:nvSpPr>
        <p:spPr>
          <a:xfrm>
            <a:off x="3566160" y="1449360"/>
            <a:ext cx="273600" cy="182160"/>
          </a:xfrm>
          <a:prstGeom prst="ellipse">
            <a:avLst/>
          </a:prstGeom>
          <a:solidFill>
            <a:srgbClr val="ffffa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7"/>
          <p:cNvSpPr/>
          <p:nvPr/>
        </p:nvSpPr>
        <p:spPr>
          <a:xfrm>
            <a:off x="3962160" y="1053360"/>
            <a:ext cx="273600" cy="182160"/>
          </a:xfrm>
          <a:prstGeom prst="ellipse">
            <a:avLst/>
          </a:prstGeom>
          <a:solidFill>
            <a:srgbClr val="ffffa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8"/>
          <p:cNvSpPr/>
          <p:nvPr/>
        </p:nvSpPr>
        <p:spPr>
          <a:xfrm>
            <a:off x="3638160" y="1737360"/>
            <a:ext cx="273600" cy="182160"/>
          </a:xfrm>
          <a:prstGeom prst="ellipse">
            <a:avLst/>
          </a:prstGeom>
          <a:solidFill>
            <a:srgbClr val="ffffa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9"/>
          <p:cNvSpPr/>
          <p:nvPr/>
        </p:nvSpPr>
        <p:spPr>
          <a:xfrm>
            <a:off x="4034160" y="1305360"/>
            <a:ext cx="273600" cy="182160"/>
          </a:xfrm>
          <a:prstGeom prst="ellipse">
            <a:avLst/>
          </a:prstGeom>
          <a:solidFill>
            <a:srgbClr val="ff4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20"/>
          <p:cNvSpPr/>
          <p:nvPr/>
        </p:nvSpPr>
        <p:spPr>
          <a:xfrm>
            <a:off x="4034160" y="1665360"/>
            <a:ext cx="273600" cy="182160"/>
          </a:xfrm>
          <a:prstGeom prst="ellipse">
            <a:avLst/>
          </a:prstGeom>
          <a:solidFill>
            <a:srgbClr val="ff4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21"/>
          <p:cNvSpPr/>
          <p:nvPr/>
        </p:nvSpPr>
        <p:spPr>
          <a:xfrm>
            <a:off x="4735440" y="1612800"/>
            <a:ext cx="273600" cy="182160"/>
          </a:xfrm>
          <a:prstGeom prst="ellipse">
            <a:avLst/>
          </a:prstGeom>
          <a:solidFill>
            <a:srgbClr val="ffffa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22"/>
          <p:cNvSpPr/>
          <p:nvPr/>
        </p:nvSpPr>
        <p:spPr>
          <a:xfrm>
            <a:off x="5167440" y="1828800"/>
            <a:ext cx="273600" cy="182160"/>
          </a:xfrm>
          <a:prstGeom prst="ellipse">
            <a:avLst/>
          </a:prstGeom>
          <a:solidFill>
            <a:srgbClr val="ff4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3"/>
          <p:cNvSpPr/>
          <p:nvPr/>
        </p:nvSpPr>
        <p:spPr>
          <a:xfrm>
            <a:off x="1280160" y="365760"/>
            <a:ext cx="18280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Separando por la condición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24"/>
          <p:cNvSpPr/>
          <p:nvPr/>
        </p:nvSpPr>
        <p:spPr>
          <a:xfrm>
            <a:off x="3879360" y="540000"/>
            <a:ext cx="2102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Condición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CustomShape 25"/>
          <p:cNvSpPr/>
          <p:nvPr/>
        </p:nvSpPr>
        <p:spPr>
          <a:xfrm>
            <a:off x="6700680" y="1155960"/>
            <a:ext cx="273600" cy="182160"/>
          </a:xfrm>
          <a:prstGeom prst="ellipse">
            <a:avLst/>
          </a:prstGeom>
          <a:solidFill>
            <a:srgbClr val="ffffa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6"/>
          <p:cNvSpPr/>
          <p:nvPr/>
        </p:nvSpPr>
        <p:spPr>
          <a:xfrm>
            <a:off x="6766560" y="1737360"/>
            <a:ext cx="273600" cy="182160"/>
          </a:xfrm>
          <a:prstGeom prst="ellipse">
            <a:avLst/>
          </a:prstGeom>
          <a:solidFill>
            <a:srgbClr val="ff4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27"/>
          <p:cNvSpPr/>
          <p:nvPr/>
        </p:nvSpPr>
        <p:spPr>
          <a:xfrm>
            <a:off x="7132320" y="1082160"/>
            <a:ext cx="12866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Tiene éxito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CustomShape 28"/>
          <p:cNvSpPr/>
          <p:nvPr/>
        </p:nvSpPr>
        <p:spPr>
          <a:xfrm>
            <a:off x="7132320" y="1645920"/>
            <a:ext cx="157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No tiene éxito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29"/>
          <p:cNvSpPr/>
          <p:nvPr/>
        </p:nvSpPr>
        <p:spPr>
          <a:xfrm>
            <a:off x="5669280" y="2286000"/>
            <a:ext cx="1462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Verdadero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CustomShape 30"/>
          <p:cNvSpPr/>
          <p:nvPr/>
        </p:nvSpPr>
        <p:spPr>
          <a:xfrm>
            <a:off x="2103120" y="2377440"/>
            <a:ext cx="1188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Falso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6217920" y="91440"/>
            <a:ext cx="3473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Árbol binario de decisión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1097280" y="2926080"/>
            <a:ext cx="2102400" cy="2010960"/>
          </a:xfrm>
          <a:prstGeom prst="ellipse">
            <a:avLst/>
          </a:prstGeom>
          <a:solidFill>
            <a:srgbClr val="dde8c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3"/>
          <p:cNvSpPr/>
          <p:nvPr/>
        </p:nvSpPr>
        <p:spPr>
          <a:xfrm>
            <a:off x="5577840" y="2834640"/>
            <a:ext cx="2193840" cy="2102400"/>
          </a:xfrm>
          <a:prstGeom prst="ellipse">
            <a:avLst/>
          </a:prstGeom>
          <a:solidFill>
            <a:srgbClr val="ffd7d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4"/>
          <p:cNvSpPr/>
          <p:nvPr/>
        </p:nvSpPr>
        <p:spPr>
          <a:xfrm>
            <a:off x="3291840" y="274320"/>
            <a:ext cx="2468160" cy="2285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Line 5"/>
          <p:cNvSpPr/>
          <p:nvPr/>
        </p:nvSpPr>
        <p:spPr>
          <a:xfrm flipH="1">
            <a:off x="2834640" y="2194560"/>
            <a:ext cx="822960" cy="10972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Line 6"/>
          <p:cNvSpPr/>
          <p:nvPr/>
        </p:nvSpPr>
        <p:spPr>
          <a:xfrm>
            <a:off x="5394960" y="2286000"/>
            <a:ext cx="548640" cy="8229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7"/>
          <p:cNvSpPr/>
          <p:nvPr/>
        </p:nvSpPr>
        <p:spPr>
          <a:xfrm>
            <a:off x="1499040" y="3510720"/>
            <a:ext cx="273600" cy="182160"/>
          </a:xfrm>
          <a:prstGeom prst="ellipse">
            <a:avLst/>
          </a:prstGeom>
          <a:solidFill>
            <a:srgbClr val="ffffa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8"/>
          <p:cNvSpPr/>
          <p:nvPr/>
        </p:nvSpPr>
        <p:spPr>
          <a:xfrm>
            <a:off x="1499040" y="3870720"/>
            <a:ext cx="273600" cy="182160"/>
          </a:xfrm>
          <a:prstGeom prst="ellipse">
            <a:avLst/>
          </a:prstGeom>
          <a:solidFill>
            <a:srgbClr val="ffffa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9"/>
          <p:cNvSpPr/>
          <p:nvPr/>
        </p:nvSpPr>
        <p:spPr>
          <a:xfrm>
            <a:off x="1895040" y="3474720"/>
            <a:ext cx="273600" cy="182160"/>
          </a:xfrm>
          <a:prstGeom prst="ellipse">
            <a:avLst/>
          </a:prstGeom>
          <a:solidFill>
            <a:srgbClr val="ffffa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0"/>
          <p:cNvSpPr/>
          <p:nvPr/>
        </p:nvSpPr>
        <p:spPr>
          <a:xfrm>
            <a:off x="1571040" y="4158720"/>
            <a:ext cx="273600" cy="182160"/>
          </a:xfrm>
          <a:prstGeom prst="ellipse">
            <a:avLst/>
          </a:prstGeom>
          <a:solidFill>
            <a:srgbClr val="ffffa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1"/>
          <p:cNvSpPr/>
          <p:nvPr/>
        </p:nvSpPr>
        <p:spPr>
          <a:xfrm>
            <a:off x="1967040" y="3726720"/>
            <a:ext cx="273600" cy="182160"/>
          </a:xfrm>
          <a:prstGeom prst="ellipse">
            <a:avLst/>
          </a:prstGeom>
          <a:solidFill>
            <a:srgbClr val="ff4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2"/>
          <p:cNvSpPr/>
          <p:nvPr/>
        </p:nvSpPr>
        <p:spPr>
          <a:xfrm>
            <a:off x="1967040" y="4086720"/>
            <a:ext cx="273600" cy="182160"/>
          </a:xfrm>
          <a:prstGeom prst="ellipse">
            <a:avLst/>
          </a:prstGeom>
          <a:solidFill>
            <a:srgbClr val="ff4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3"/>
          <p:cNvSpPr/>
          <p:nvPr/>
        </p:nvSpPr>
        <p:spPr>
          <a:xfrm>
            <a:off x="6323040" y="4158720"/>
            <a:ext cx="273600" cy="182160"/>
          </a:xfrm>
          <a:prstGeom prst="ellipse">
            <a:avLst/>
          </a:prstGeom>
          <a:solidFill>
            <a:srgbClr val="ffffa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4"/>
          <p:cNvSpPr/>
          <p:nvPr/>
        </p:nvSpPr>
        <p:spPr>
          <a:xfrm>
            <a:off x="6755040" y="4374720"/>
            <a:ext cx="273600" cy="182160"/>
          </a:xfrm>
          <a:prstGeom prst="ellipse">
            <a:avLst/>
          </a:prstGeom>
          <a:solidFill>
            <a:srgbClr val="ff4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15"/>
          <p:cNvSpPr/>
          <p:nvPr/>
        </p:nvSpPr>
        <p:spPr>
          <a:xfrm>
            <a:off x="914400" y="5029200"/>
            <a:ext cx="14623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P0 = 4 / 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P1 = 2 / 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16"/>
          <p:cNvSpPr/>
          <p:nvPr/>
        </p:nvSpPr>
        <p:spPr>
          <a:xfrm>
            <a:off x="496440" y="2286000"/>
            <a:ext cx="32911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– (16/36 + 4/36) = 1 – 20/36 = IG izq = 0.44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CustomShape 17"/>
          <p:cNvSpPr/>
          <p:nvPr/>
        </p:nvSpPr>
        <p:spPr>
          <a:xfrm>
            <a:off x="7132680" y="4939560"/>
            <a:ext cx="14623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P0 = 1 / 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P1 = 1 /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CustomShape 18"/>
          <p:cNvSpPr/>
          <p:nvPr/>
        </p:nvSpPr>
        <p:spPr>
          <a:xfrm>
            <a:off x="6218280" y="2194560"/>
            <a:ext cx="32911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– (1/4 + 1/4) = 1 – 2/4 = IG der = 0.5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CustomShape 19"/>
          <p:cNvSpPr/>
          <p:nvPr/>
        </p:nvSpPr>
        <p:spPr>
          <a:xfrm>
            <a:off x="3566160" y="1089360"/>
            <a:ext cx="273600" cy="182160"/>
          </a:xfrm>
          <a:prstGeom prst="ellipse">
            <a:avLst/>
          </a:prstGeom>
          <a:solidFill>
            <a:srgbClr val="ffffa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20"/>
          <p:cNvSpPr/>
          <p:nvPr/>
        </p:nvSpPr>
        <p:spPr>
          <a:xfrm>
            <a:off x="3566160" y="1449360"/>
            <a:ext cx="273600" cy="182160"/>
          </a:xfrm>
          <a:prstGeom prst="ellipse">
            <a:avLst/>
          </a:prstGeom>
          <a:solidFill>
            <a:srgbClr val="ffffa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21"/>
          <p:cNvSpPr/>
          <p:nvPr/>
        </p:nvSpPr>
        <p:spPr>
          <a:xfrm>
            <a:off x="3962160" y="1053360"/>
            <a:ext cx="273600" cy="182160"/>
          </a:xfrm>
          <a:prstGeom prst="ellipse">
            <a:avLst/>
          </a:prstGeom>
          <a:solidFill>
            <a:srgbClr val="ffffa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22"/>
          <p:cNvSpPr/>
          <p:nvPr/>
        </p:nvSpPr>
        <p:spPr>
          <a:xfrm>
            <a:off x="3638160" y="1737360"/>
            <a:ext cx="273600" cy="182160"/>
          </a:xfrm>
          <a:prstGeom prst="ellipse">
            <a:avLst/>
          </a:prstGeom>
          <a:solidFill>
            <a:srgbClr val="ffffa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23"/>
          <p:cNvSpPr/>
          <p:nvPr/>
        </p:nvSpPr>
        <p:spPr>
          <a:xfrm>
            <a:off x="4034160" y="1305360"/>
            <a:ext cx="273600" cy="182160"/>
          </a:xfrm>
          <a:prstGeom prst="ellipse">
            <a:avLst/>
          </a:prstGeom>
          <a:solidFill>
            <a:srgbClr val="ff4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24"/>
          <p:cNvSpPr/>
          <p:nvPr/>
        </p:nvSpPr>
        <p:spPr>
          <a:xfrm>
            <a:off x="4034160" y="1665360"/>
            <a:ext cx="273600" cy="182160"/>
          </a:xfrm>
          <a:prstGeom prst="ellipse">
            <a:avLst/>
          </a:prstGeom>
          <a:solidFill>
            <a:srgbClr val="ff4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25"/>
          <p:cNvSpPr/>
          <p:nvPr/>
        </p:nvSpPr>
        <p:spPr>
          <a:xfrm>
            <a:off x="4735440" y="1612800"/>
            <a:ext cx="273600" cy="182160"/>
          </a:xfrm>
          <a:prstGeom prst="ellipse">
            <a:avLst/>
          </a:prstGeom>
          <a:solidFill>
            <a:srgbClr val="ffffa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26"/>
          <p:cNvSpPr/>
          <p:nvPr/>
        </p:nvSpPr>
        <p:spPr>
          <a:xfrm>
            <a:off x="5167440" y="1828800"/>
            <a:ext cx="273600" cy="182160"/>
          </a:xfrm>
          <a:prstGeom prst="ellipse">
            <a:avLst/>
          </a:prstGeom>
          <a:solidFill>
            <a:srgbClr val="ff4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27"/>
          <p:cNvSpPr/>
          <p:nvPr/>
        </p:nvSpPr>
        <p:spPr>
          <a:xfrm>
            <a:off x="5772600" y="845280"/>
            <a:ext cx="43405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IP = (Iizq*estI + Ider*estD ) / (estI + estD)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IP = (0.44*6+0.5*2)/8 = 0.455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CustomShape 28"/>
          <p:cNvSpPr/>
          <p:nvPr/>
        </p:nvSpPr>
        <p:spPr>
          <a:xfrm>
            <a:off x="1280160" y="365760"/>
            <a:ext cx="18280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Separando por la condición si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Estrato == “”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CustomShape 29"/>
          <p:cNvSpPr/>
          <p:nvPr/>
        </p:nvSpPr>
        <p:spPr>
          <a:xfrm>
            <a:off x="3879360" y="540000"/>
            <a:ext cx="2102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Estrato == “”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6" name="CustomShape 30"/>
          <p:cNvSpPr/>
          <p:nvPr/>
        </p:nvSpPr>
        <p:spPr>
          <a:xfrm>
            <a:off x="91440" y="822960"/>
            <a:ext cx="456840" cy="4205880"/>
          </a:xfrm>
          <a:custGeom>
            <a:avLst/>
            <a:gdLst/>
            <a:ahLst/>
            <a:rect l="l" t="t" r="r" b="b"/>
            <a:pathLst>
              <a:path w="1272" h="11686">
                <a:moveTo>
                  <a:pt x="317" y="11685"/>
                </a:moveTo>
                <a:lnTo>
                  <a:pt x="317" y="2921"/>
                </a:lnTo>
                <a:lnTo>
                  <a:pt x="0" y="2921"/>
                </a:lnTo>
                <a:lnTo>
                  <a:pt x="635" y="0"/>
                </a:lnTo>
                <a:lnTo>
                  <a:pt x="1271" y="2921"/>
                </a:lnTo>
                <a:lnTo>
                  <a:pt x="953" y="2921"/>
                </a:lnTo>
                <a:lnTo>
                  <a:pt x="953" y="11685"/>
                </a:lnTo>
                <a:lnTo>
                  <a:pt x="317" y="11685"/>
                </a:lnTo>
              </a:path>
            </a:pathLst>
          </a:cu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6217920" y="91440"/>
            <a:ext cx="3473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Árbol binario de decisión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1097280" y="2926080"/>
            <a:ext cx="2102400" cy="2010960"/>
          </a:xfrm>
          <a:prstGeom prst="ellipse">
            <a:avLst/>
          </a:prstGeom>
          <a:solidFill>
            <a:srgbClr val="dde8c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3"/>
          <p:cNvSpPr/>
          <p:nvPr/>
        </p:nvSpPr>
        <p:spPr>
          <a:xfrm>
            <a:off x="5577840" y="2834640"/>
            <a:ext cx="2193840" cy="2102400"/>
          </a:xfrm>
          <a:prstGeom prst="ellipse">
            <a:avLst/>
          </a:prstGeom>
          <a:solidFill>
            <a:srgbClr val="ffd7d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4"/>
          <p:cNvSpPr/>
          <p:nvPr/>
        </p:nvSpPr>
        <p:spPr>
          <a:xfrm>
            <a:off x="3291840" y="274320"/>
            <a:ext cx="2468160" cy="2285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Line 5"/>
          <p:cNvSpPr/>
          <p:nvPr/>
        </p:nvSpPr>
        <p:spPr>
          <a:xfrm flipH="1">
            <a:off x="2834640" y="2194560"/>
            <a:ext cx="822960" cy="10972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Line 6"/>
          <p:cNvSpPr/>
          <p:nvPr/>
        </p:nvSpPr>
        <p:spPr>
          <a:xfrm>
            <a:off x="5394960" y="2286000"/>
            <a:ext cx="548640" cy="8229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7"/>
          <p:cNvSpPr/>
          <p:nvPr/>
        </p:nvSpPr>
        <p:spPr>
          <a:xfrm>
            <a:off x="1571040" y="4158720"/>
            <a:ext cx="273600" cy="182160"/>
          </a:xfrm>
          <a:prstGeom prst="ellipse">
            <a:avLst/>
          </a:prstGeom>
          <a:solidFill>
            <a:srgbClr val="ffffa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8"/>
          <p:cNvSpPr/>
          <p:nvPr/>
        </p:nvSpPr>
        <p:spPr>
          <a:xfrm>
            <a:off x="1967040" y="3726720"/>
            <a:ext cx="273600" cy="182160"/>
          </a:xfrm>
          <a:prstGeom prst="ellipse">
            <a:avLst/>
          </a:prstGeom>
          <a:solidFill>
            <a:srgbClr val="ff4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9"/>
          <p:cNvSpPr/>
          <p:nvPr/>
        </p:nvSpPr>
        <p:spPr>
          <a:xfrm>
            <a:off x="1967040" y="4086720"/>
            <a:ext cx="273600" cy="182160"/>
          </a:xfrm>
          <a:prstGeom prst="ellipse">
            <a:avLst/>
          </a:prstGeom>
          <a:solidFill>
            <a:srgbClr val="ff4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0"/>
          <p:cNvSpPr/>
          <p:nvPr/>
        </p:nvSpPr>
        <p:spPr>
          <a:xfrm>
            <a:off x="6323040" y="4158720"/>
            <a:ext cx="273600" cy="182160"/>
          </a:xfrm>
          <a:prstGeom prst="ellipse">
            <a:avLst/>
          </a:prstGeom>
          <a:solidFill>
            <a:srgbClr val="ffffa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11"/>
          <p:cNvSpPr/>
          <p:nvPr/>
        </p:nvSpPr>
        <p:spPr>
          <a:xfrm>
            <a:off x="6755040" y="4374720"/>
            <a:ext cx="273600" cy="182160"/>
          </a:xfrm>
          <a:prstGeom prst="ellipse">
            <a:avLst/>
          </a:prstGeom>
          <a:solidFill>
            <a:srgbClr val="ff4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12"/>
          <p:cNvSpPr/>
          <p:nvPr/>
        </p:nvSpPr>
        <p:spPr>
          <a:xfrm>
            <a:off x="823320" y="4937400"/>
            <a:ext cx="14623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P0 = 1 / 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P1 = 2 /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9" name="CustomShape 13"/>
          <p:cNvSpPr/>
          <p:nvPr/>
        </p:nvSpPr>
        <p:spPr>
          <a:xfrm>
            <a:off x="548640" y="2378520"/>
            <a:ext cx="32911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– (1/9 + 4/9) = 1 – 5/9 = IG izq = 0.44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CustomShape 14"/>
          <p:cNvSpPr/>
          <p:nvPr/>
        </p:nvSpPr>
        <p:spPr>
          <a:xfrm>
            <a:off x="6949800" y="4937400"/>
            <a:ext cx="14623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P0 = 4 / 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P1 = 1 / 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CustomShape 15"/>
          <p:cNvSpPr/>
          <p:nvPr/>
        </p:nvSpPr>
        <p:spPr>
          <a:xfrm>
            <a:off x="6401160" y="2286000"/>
            <a:ext cx="32911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– (16/25 + 1/25) = 1 – 17/25 = IG der = 0.32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CustomShape 16"/>
          <p:cNvSpPr/>
          <p:nvPr/>
        </p:nvSpPr>
        <p:spPr>
          <a:xfrm>
            <a:off x="3566160" y="1089360"/>
            <a:ext cx="273600" cy="182160"/>
          </a:xfrm>
          <a:prstGeom prst="ellipse">
            <a:avLst/>
          </a:prstGeom>
          <a:solidFill>
            <a:srgbClr val="ffffa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17"/>
          <p:cNvSpPr/>
          <p:nvPr/>
        </p:nvSpPr>
        <p:spPr>
          <a:xfrm>
            <a:off x="3566160" y="1449360"/>
            <a:ext cx="273600" cy="182160"/>
          </a:xfrm>
          <a:prstGeom prst="ellipse">
            <a:avLst/>
          </a:prstGeom>
          <a:solidFill>
            <a:srgbClr val="ffffa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18"/>
          <p:cNvSpPr/>
          <p:nvPr/>
        </p:nvSpPr>
        <p:spPr>
          <a:xfrm>
            <a:off x="3962160" y="1053360"/>
            <a:ext cx="273600" cy="182160"/>
          </a:xfrm>
          <a:prstGeom prst="ellipse">
            <a:avLst/>
          </a:prstGeom>
          <a:solidFill>
            <a:srgbClr val="ffffa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19"/>
          <p:cNvSpPr/>
          <p:nvPr/>
        </p:nvSpPr>
        <p:spPr>
          <a:xfrm>
            <a:off x="3638160" y="1737360"/>
            <a:ext cx="273600" cy="182160"/>
          </a:xfrm>
          <a:prstGeom prst="ellipse">
            <a:avLst/>
          </a:prstGeom>
          <a:solidFill>
            <a:srgbClr val="ffffa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20"/>
          <p:cNvSpPr/>
          <p:nvPr/>
        </p:nvSpPr>
        <p:spPr>
          <a:xfrm>
            <a:off x="4034160" y="1305360"/>
            <a:ext cx="273600" cy="182160"/>
          </a:xfrm>
          <a:prstGeom prst="ellipse">
            <a:avLst/>
          </a:prstGeom>
          <a:solidFill>
            <a:srgbClr val="ff4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21"/>
          <p:cNvSpPr/>
          <p:nvPr/>
        </p:nvSpPr>
        <p:spPr>
          <a:xfrm>
            <a:off x="4034160" y="1665360"/>
            <a:ext cx="273600" cy="182160"/>
          </a:xfrm>
          <a:prstGeom prst="ellipse">
            <a:avLst/>
          </a:prstGeom>
          <a:solidFill>
            <a:srgbClr val="ff4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22"/>
          <p:cNvSpPr/>
          <p:nvPr/>
        </p:nvSpPr>
        <p:spPr>
          <a:xfrm>
            <a:off x="4735440" y="1612800"/>
            <a:ext cx="273600" cy="182160"/>
          </a:xfrm>
          <a:prstGeom prst="ellipse">
            <a:avLst/>
          </a:prstGeom>
          <a:solidFill>
            <a:srgbClr val="ffffa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23"/>
          <p:cNvSpPr/>
          <p:nvPr/>
        </p:nvSpPr>
        <p:spPr>
          <a:xfrm>
            <a:off x="5167440" y="1828800"/>
            <a:ext cx="273600" cy="182160"/>
          </a:xfrm>
          <a:prstGeom prst="ellipse">
            <a:avLst/>
          </a:prstGeom>
          <a:solidFill>
            <a:srgbClr val="ff4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24"/>
          <p:cNvSpPr/>
          <p:nvPr/>
        </p:nvSpPr>
        <p:spPr>
          <a:xfrm>
            <a:off x="5772600" y="809280"/>
            <a:ext cx="43405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IP = (Iizq*estI + Ider*estD ) / (estI + estD)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IP = (0.44*3+0.32*5)/8 = 0.365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CustomShape 25"/>
          <p:cNvSpPr/>
          <p:nvPr/>
        </p:nvSpPr>
        <p:spPr>
          <a:xfrm>
            <a:off x="1280160" y="365760"/>
            <a:ext cx="18280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Separando por la condición si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Ingresos == 10 SMVM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2" name="CustomShape 26"/>
          <p:cNvSpPr/>
          <p:nvPr/>
        </p:nvSpPr>
        <p:spPr>
          <a:xfrm>
            <a:off x="3879360" y="432000"/>
            <a:ext cx="21020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Ingresos ==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 SMVM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CustomShape 27"/>
          <p:cNvSpPr/>
          <p:nvPr/>
        </p:nvSpPr>
        <p:spPr>
          <a:xfrm>
            <a:off x="6309360" y="3840480"/>
            <a:ext cx="273600" cy="182160"/>
          </a:xfrm>
          <a:prstGeom prst="ellipse">
            <a:avLst/>
          </a:prstGeom>
          <a:solidFill>
            <a:srgbClr val="ffffa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28"/>
          <p:cNvSpPr/>
          <p:nvPr/>
        </p:nvSpPr>
        <p:spPr>
          <a:xfrm>
            <a:off x="6675120" y="4023360"/>
            <a:ext cx="273600" cy="182160"/>
          </a:xfrm>
          <a:prstGeom prst="ellipse">
            <a:avLst/>
          </a:prstGeom>
          <a:solidFill>
            <a:srgbClr val="ffffa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29"/>
          <p:cNvSpPr/>
          <p:nvPr/>
        </p:nvSpPr>
        <p:spPr>
          <a:xfrm>
            <a:off x="6675120" y="3749040"/>
            <a:ext cx="273600" cy="182160"/>
          </a:xfrm>
          <a:prstGeom prst="ellipse">
            <a:avLst/>
          </a:prstGeom>
          <a:solidFill>
            <a:srgbClr val="ffffa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30"/>
          <p:cNvSpPr/>
          <p:nvPr/>
        </p:nvSpPr>
        <p:spPr>
          <a:xfrm>
            <a:off x="91800" y="823320"/>
            <a:ext cx="456840" cy="4205880"/>
          </a:xfrm>
          <a:custGeom>
            <a:avLst/>
            <a:gdLst/>
            <a:ahLst/>
            <a:rect l="l" t="t" r="r" b="b"/>
            <a:pathLst>
              <a:path w="1272" h="11686">
                <a:moveTo>
                  <a:pt x="317" y="11685"/>
                </a:moveTo>
                <a:lnTo>
                  <a:pt x="317" y="2921"/>
                </a:lnTo>
                <a:lnTo>
                  <a:pt x="0" y="2921"/>
                </a:lnTo>
                <a:lnTo>
                  <a:pt x="635" y="0"/>
                </a:lnTo>
                <a:lnTo>
                  <a:pt x="1271" y="2921"/>
                </a:lnTo>
                <a:lnTo>
                  <a:pt x="953" y="2921"/>
                </a:lnTo>
                <a:lnTo>
                  <a:pt x="953" y="11685"/>
                </a:lnTo>
                <a:lnTo>
                  <a:pt x="317" y="11685"/>
                </a:lnTo>
              </a:path>
            </a:pathLst>
          </a:cu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4114800" y="274320"/>
            <a:ext cx="1554480" cy="1463040"/>
          </a:xfrm>
          <a:prstGeom prst="ellipse">
            <a:avLst/>
          </a:prstGeom>
          <a:solidFill>
            <a:srgbClr val="b4c7d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In</a:t>
            </a:r>
            <a:r>
              <a:rPr b="0" lang="en-US" sz="1800" spc="-1" strike="noStrike">
                <a:latin typeface="Arial"/>
              </a:rPr>
              <a:t>gr</a:t>
            </a:r>
            <a:r>
              <a:rPr b="0" lang="en-US" sz="1800" spc="-1" strike="noStrike">
                <a:latin typeface="Arial"/>
              </a:rPr>
              <a:t>es</a:t>
            </a:r>
            <a:r>
              <a:rPr b="0" lang="en-US" sz="1800" spc="-1" strike="noStrike">
                <a:latin typeface="Arial"/>
              </a:rPr>
              <a:t>os </a:t>
            </a:r>
            <a:r>
              <a:rPr b="0" lang="en-US" sz="1800" spc="-1" strike="noStrike">
                <a:latin typeface="Arial"/>
              </a:rPr>
              <a:t>= </a:t>
            </a:r>
            <a:r>
              <a:rPr b="0" lang="en-US" sz="1800" spc="-1" strike="noStrike">
                <a:latin typeface="Arial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2468880" y="2011680"/>
            <a:ext cx="1554480" cy="1280160"/>
          </a:xfrm>
          <a:prstGeom prst="ellipse">
            <a:avLst/>
          </a:prstGeom>
          <a:solidFill>
            <a:srgbClr val="dde8c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Puntaje </a:t>
            </a:r>
            <a:r>
              <a:rPr b="0" lang="en-US" sz="1800" spc="-1" strike="noStrike">
                <a:latin typeface="Arial"/>
              </a:rPr>
              <a:t>matematica</a:t>
            </a:r>
            <a:r>
              <a:rPr b="0" lang="en-US" sz="1800" spc="-1" strike="noStrike">
                <a:latin typeface="Arial"/>
              </a:rPr>
              <a:t>s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== 80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6309360" y="2011680"/>
            <a:ext cx="1280160" cy="1463040"/>
          </a:xfrm>
          <a:prstGeom prst="ellipse">
            <a:avLst/>
          </a:prstGeom>
          <a:solidFill>
            <a:srgbClr val="ffd8c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or</a:t>
            </a:r>
            <a:r>
              <a:rPr b="0" lang="en-US" sz="1800" spc="-1" strike="noStrike">
                <a:latin typeface="Arial"/>
              </a:rPr>
              <a:t>as</a:t>
            </a:r>
            <a:r>
              <a:rPr b="0" lang="en-US" sz="1800" spc="-1" strike="noStrike">
                <a:latin typeface="Arial"/>
              </a:rPr>
              <a:t>En</a:t>
            </a:r>
            <a:r>
              <a:rPr b="0" lang="en-US" sz="1800" spc="-1" strike="noStrike">
                <a:latin typeface="Arial"/>
              </a:rPr>
              <a:t>Int</a:t>
            </a:r>
            <a:r>
              <a:rPr b="0" lang="en-US" sz="1800" spc="-1" strike="noStrike">
                <a:latin typeface="Arial"/>
              </a:rPr>
              <a:t>er</a:t>
            </a:r>
            <a:r>
              <a:rPr b="0" lang="en-US" sz="1800" spc="-1" strike="noStrike">
                <a:latin typeface="Arial"/>
              </a:rPr>
              <a:t>ne</a:t>
            </a:r>
            <a:r>
              <a:rPr b="0" lang="en-US" sz="1800" spc="-1" strike="noStrike"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&lt; </a:t>
            </a:r>
            <a:r>
              <a:rPr b="0" lang="en-US" sz="1800" spc="-1" strike="noStrike">
                <a:latin typeface="Arial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Line 4"/>
          <p:cNvSpPr/>
          <p:nvPr/>
        </p:nvSpPr>
        <p:spPr>
          <a:xfrm flipH="1">
            <a:off x="3749040" y="1463040"/>
            <a:ext cx="640080" cy="7315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Line 5"/>
          <p:cNvSpPr/>
          <p:nvPr/>
        </p:nvSpPr>
        <p:spPr>
          <a:xfrm>
            <a:off x="5394960" y="1554480"/>
            <a:ext cx="1188720" cy="6400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6"/>
          <p:cNvSpPr/>
          <p:nvPr/>
        </p:nvSpPr>
        <p:spPr>
          <a:xfrm>
            <a:off x="1463040" y="3566160"/>
            <a:ext cx="1188720" cy="1371600"/>
          </a:xfrm>
          <a:prstGeom prst="ellipse">
            <a:avLst/>
          </a:prstGeom>
          <a:solidFill>
            <a:srgbClr val="fff5c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7"/>
          <p:cNvSpPr/>
          <p:nvPr/>
        </p:nvSpPr>
        <p:spPr>
          <a:xfrm>
            <a:off x="3566160" y="3840480"/>
            <a:ext cx="1280160" cy="1097280"/>
          </a:xfrm>
          <a:prstGeom prst="ellipse">
            <a:avLst/>
          </a:prstGeom>
          <a:solidFill>
            <a:srgbClr val="ffd8c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Line 8"/>
          <p:cNvSpPr/>
          <p:nvPr/>
        </p:nvSpPr>
        <p:spPr>
          <a:xfrm flipH="1">
            <a:off x="2377440" y="3108960"/>
            <a:ext cx="365760" cy="6400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Line 9"/>
          <p:cNvSpPr/>
          <p:nvPr/>
        </p:nvSpPr>
        <p:spPr>
          <a:xfrm>
            <a:off x="3749040" y="3108960"/>
            <a:ext cx="548640" cy="8229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10"/>
          <p:cNvSpPr/>
          <p:nvPr/>
        </p:nvSpPr>
        <p:spPr>
          <a:xfrm>
            <a:off x="5852160" y="3931920"/>
            <a:ext cx="1371600" cy="1188720"/>
          </a:xfrm>
          <a:prstGeom prst="ellipse">
            <a:avLst/>
          </a:prstGeom>
          <a:solidFill>
            <a:srgbClr val="dedce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11"/>
          <p:cNvSpPr/>
          <p:nvPr/>
        </p:nvSpPr>
        <p:spPr>
          <a:xfrm>
            <a:off x="7955280" y="3931920"/>
            <a:ext cx="1463040" cy="1188720"/>
          </a:xfrm>
          <a:prstGeom prst="ellipse">
            <a:avLst/>
          </a:prstGeom>
          <a:solidFill>
            <a:srgbClr val="f6f9d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Line 12"/>
          <p:cNvSpPr/>
          <p:nvPr/>
        </p:nvSpPr>
        <p:spPr>
          <a:xfrm>
            <a:off x="6492240" y="3200400"/>
            <a:ext cx="0" cy="7315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Line 13"/>
          <p:cNvSpPr/>
          <p:nvPr/>
        </p:nvSpPr>
        <p:spPr>
          <a:xfrm>
            <a:off x="7315200" y="3200400"/>
            <a:ext cx="914400" cy="8229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14"/>
          <p:cNvSpPr/>
          <p:nvPr/>
        </p:nvSpPr>
        <p:spPr>
          <a:xfrm>
            <a:off x="1920240" y="3938400"/>
            <a:ext cx="273600" cy="182160"/>
          </a:xfrm>
          <a:prstGeom prst="ellipse">
            <a:avLst/>
          </a:prstGeom>
          <a:solidFill>
            <a:srgbClr val="ff4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15"/>
          <p:cNvSpPr/>
          <p:nvPr/>
        </p:nvSpPr>
        <p:spPr>
          <a:xfrm>
            <a:off x="1920240" y="4298400"/>
            <a:ext cx="273600" cy="182160"/>
          </a:xfrm>
          <a:prstGeom prst="ellipse">
            <a:avLst/>
          </a:prstGeom>
          <a:solidFill>
            <a:srgbClr val="ff4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4114800" y="274320"/>
            <a:ext cx="1554480" cy="1463040"/>
          </a:xfrm>
          <a:prstGeom prst="ellipse">
            <a:avLst/>
          </a:prstGeom>
          <a:solidFill>
            <a:srgbClr val="b4c7d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Ingresos = 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2468880" y="2011680"/>
            <a:ext cx="1554480" cy="1280160"/>
          </a:xfrm>
          <a:prstGeom prst="ellipse">
            <a:avLst/>
          </a:prstGeom>
          <a:solidFill>
            <a:srgbClr val="dde8c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Puntaje matematicas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== 80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6309360" y="2011680"/>
            <a:ext cx="1280160" cy="1463040"/>
          </a:xfrm>
          <a:prstGeom prst="ellipse">
            <a:avLst/>
          </a:prstGeom>
          <a:solidFill>
            <a:srgbClr val="ffd8c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HorasEnVidejuego</a:t>
            </a:r>
            <a:r>
              <a:rPr b="0" lang="en-US" sz="1800" spc="-1" strike="noStrike">
                <a:latin typeface="Arial"/>
              </a:rPr>
              <a:t>s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&lt; 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" name="Line 4"/>
          <p:cNvSpPr/>
          <p:nvPr/>
        </p:nvSpPr>
        <p:spPr>
          <a:xfrm flipH="1">
            <a:off x="3749040" y="1463040"/>
            <a:ext cx="640080" cy="7315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Line 5"/>
          <p:cNvSpPr/>
          <p:nvPr/>
        </p:nvSpPr>
        <p:spPr>
          <a:xfrm>
            <a:off x="5394960" y="1554480"/>
            <a:ext cx="1188720" cy="6400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6"/>
          <p:cNvSpPr/>
          <p:nvPr/>
        </p:nvSpPr>
        <p:spPr>
          <a:xfrm>
            <a:off x="1463040" y="3566160"/>
            <a:ext cx="1188720" cy="1371600"/>
          </a:xfrm>
          <a:prstGeom prst="ellipse">
            <a:avLst/>
          </a:prstGeom>
          <a:solidFill>
            <a:srgbClr val="fff5c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7"/>
          <p:cNvSpPr/>
          <p:nvPr/>
        </p:nvSpPr>
        <p:spPr>
          <a:xfrm>
            <a:off x="3566160" y="3840480"/>
            <a:ext cx="1280160" cy="1097280"/>
          </a:xfrm>
          <a:prstGeom prst="ellipse">
            <a:avLst/>
          </a:prstGeom>
          <a:solidFill>
            <a:srgbClr val="ffd8c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Baños en la</a:t>
            </a:r>
            <a:br/>
            <a:r>
              <a:rPr b="0" lang="en-US" sz="1800" spc="-1" strike="noStrike">
                <a:latin typeface="Arial"/>
              </a:rPr>
              <a:t>casa &gt;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9" name="Line 8"/>
          <p:cNvSpPr/>
          <p:nvPr/>
        </p:nvSpPr>
        <p:spPr>
          <a:xfrm flipH="1">
            <a:off x="2377440" y="3108960"/>
            <a:ext cx="365760" cy="6400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Line 9"/>
          <p:cNvSpPr/>
          <p:nvPr/>
        </p:nvSpPr>
        <p:spPr>
          <a:xfrm>
            <a:off x="3749040" y="3108960"/>
            <a:ext cx="548640" cy="8229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10"/>
          <p:cNvSpPr/>
          <p:nvPr/>
        </p:nvSpPr>
        <p:spPr>
          <a:xfrm>
            <a:off x="5852160" y="3931920"/>
            <a:ext cx="1371600" cy="1188720"/>
          </a:xfrm>
          <a:prstGeom prst="ellipse">
            <a:avLst/>
          </a:prstGeom>
          <a:solidFill>
            <a:srgbClr val="dedce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Estudios</a:t>
            </a:r>
            <a:br/>
            <a:r>
              <a:rPr b="0" lang="en-US" sz="1800" spc="-1" strike="noStrike">
                <a:latin typeface="Arial"/>
              </a:rPr>
              <a:t>madre =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posgrado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CustomShape 11"/>
          <p:cNvSpPr/>
          <p:nvPr/>
        </p:nvSpPr>
        <p:spPr>
          <a:xfrm>
            <a:off x="7955280" y="3931920"/>
            <a:ext cx="1463040" cy="1188720"/>
          </a:xfrm>
          <a:prstGeom prst="ellipse">
            <a:avLst/>
          </a:prstGeom>
          <a:solidFill>
            <a:srgbClr val="f6f9d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Puntaje matematicas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== 80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3" name="Line 12"/>
          <p:cNvSpPr/>
          <p:nvPr/>
        </p:nvSpPr>
        <p:spPr>
          <a:xfrm>
            <a:off x="6492240" y="3200400"/>
            <a:ext cx="0" cy="7315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Line 13"/>
          <p:cNvSpPr/>
          <p:nvPr/>
        </p:nvSpPr>
        <p:spPr>
          <a:xfrm>
            <a:off x="7315200" y="3200400"/>
            <a:ext cx="914400" cy="8229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4"/>
          <p:cNvSpPr/>
          <p:nvPr/>
        </p:nvSpPr>
        <p:spPr>
          <a:xfrm>
            <a:off x="3163320" y="4937760"/>
            <a:ext cx="640080" cy="6400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5"/>
          <p:cNvSpPr/>
          <p:nvPr/>
        </p:nvSpPr>
        <p:spPr>
          <a:xfrm>
            <a:off x="4626360" y="5029200"/>
            <a:ext cx="64008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16"/>
          <p:cNvSpPr/>
          <p:nvPr/>
        </p:nvSpPr>
        <p:spPr>
          <a:xfrm>
            <a:off x="5503320" y="4937760"/>
            <a:ext cx="640080" cy="6400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7"/>
          <p:cNvSpPr/>
          <p:nvPr/>
        </p:nvSpPr>
        <p:spPr>
          <a:xfrm>
            <a:off x="6966360" y="5029200"/>
            <a:ext cx="64008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18"/>
          <p:cNvSpPr/>
          <p:nvPr/>
        </p:nvSpPr>
        <p:spPr>
          <a:xfrm>
            <a:off x="7863840" y="5029200"/>
            <a:ext cx="640080" cy="6400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19"/>
          <p:cNvSpPr/>
          <p:nvPr/>
        </p:nvSpPr>
        <p:spPr>
          <a:xfrm>
            <a:off x="9326880" y="5120640"/>
            <a:ext cx="640080" cy="548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Line 20"/>
          <p:cNvSpPr/>
          <p:nvPr/>
        </p:nvSpPr>
        <p:spPr>
          <a:xfrm flipH="1">
            <a:off x="3474720" y="4572000"/>
            <a:ext cx="91440" cy="3657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Line 21"/>
          <p:cNvSpPr/>
          <p:nvPr/>
        </p:nvSpPr>
        <p:spPr>
          <a:xfrm>
            <a:off x="4846320" y="4480560"/>
            <a:ext cx="91440" cy="5486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Line 22"/>
          <p:cNvSpPr/>
          <p:nvPr/>
        </p:nvSpPr>
        <p:spPr>
          <a:xfrm flipH="1">
            <a:off x="5577840" y="4389120"/>
            <a:ext cx="274320" cy="6400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Line 23"/>
          <p:cNvSpPr/>
          <p:nvPr/>
        </p:nvSpPr>
        <p:spPr>
          <a:xfrm>
            <a:off x="7223760" y="4297680"/>
            <a:ext cx="274320" cy="8229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Line 24"/>
          <p:cNvSpPr/>
          <p:nvPr/>
        </p:nvSpPr>
        <p:spPr>
          <a:xfrm>
            <a:off x="8046720" y="466344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Line 25"/>
          <p:cNvSpPr/>
          <p:nvPr/>
        </p:nvSpPr>
        <p:spPr>
          <a:xfrm>
            <a:off x="9235440" y="4846320"/>
            <a:ext cx="274320" cy="2743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26"/>
          <p:cNvSpPr/>
          <p:nvPr/>
        </p:nvSpPr>
        <p:spPr>
          <a:xfrm>
            <a:off x="1920240" y="3938400"/>
            <a:ext cx="273600" cy="182160"/>
          </a:xfrm>
          <a:prstGeom prst="ellipse">
            <a:avLst/>
          </a:prstGeom>
          <a:solidFill>
            <a:srgbClr val="ff4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27"/>
          <p:cNvSpPr/>
          <p:nvPr/>
        </p:nvSpPr>
        <p:spPr>
          <a:xfrm>
            <a:off x="1920240" y="4298400"/>
            <a:ext cx="273600" cy="182160"/>
          </a:xfrm>
          <a:prstGeom prst="ellipse">
            <a:avLst/>
          </a:prstGeom>
          <a:solidFill>
            <a:srgbClr val="ff4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TextShape 28"/>
          <p:cNvSpPr txBox="1"/>
          <p:nvPr/>
        </p:nvSpPr>
        <p:spPr>
          <a:xfrm>
            <a:off x="822960" y="4993920"/>
            <a:ext cx="19882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Con p = 100% les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Va mal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CustomShape 29"/>
          <p:cNvSpPr/>
          <p:nvPr/>
        </p:nvSpPr>
        <p:spPr>
          <a:xfrm>
            <a:off x="9411120" y="5127120"/>
            <a:ext cx="273600" cy="182160"/>
          </a:xfrm>
          <a:prstGeom prst="ellipse">
            <a:avLst/>
          </a:prstGeom>
          <a:solidFill>
            <a:srgbClr val="ffffa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30"/>
          <p:cNvSpPr/>
          <p:nvPr/>
        </p:nvSpPr>
        <p:spPr>
          <a:xfrm>
            <a:off x="9411120" y="5487120"/>
            <a:ext cx="273600" cy="182160"/>
          </a:xfrm>
          <a:prstGeom prst="ellipse">
            <a:avLst/>
          </a:prstGeom>
          <a:solidFill>
            <a:srgbClr val="ffffa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31"/>
          <p:cNvSpPr/>
          <p:nvPr/>
        </p:nvSpPr>
        <p:spPr>
          <a:xfrm>
            <a:off x="9807120" y="5091120"/>
            <a:ext cx="273600" cy="182160"/>
          </a:xfrm>
          <a:prstGeom prst="ellipse">
            <a:avLst/>
          </a:prstGeom>
          <a:solidFill>
            <a:srgbClr val="ffffa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32"/>
          <p:cNvSpPr/>
          <p:nvPr/>
        </p:nvSpPr>
        <p:spPr>
          <a:xfrm>
            <a:off x="3201120" y="5212080"/>
            <a:ext cx="273600" cy="182160"/>
          </a:xfrm>
          <a:prstGeom prst="ellipse">
            <a:avLst/>
          </a:prstGeom>
          <a:solidFill>
            <a:srgbClr val="ff4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33"/>
          <p:cNvSpPr/>
          <p:nvPr/>
        </p:nvSpPr>
        <p:spPr>
          <a:xfrm>
            <a:off x="3475440" y="5120640"/>
            <a:ext cx="273600" cy="182160"/>
          </a:xfrm>
          <a:prstGeom prst="ellipse">
            <a:avLst/>
          </a:prstGeom>
          <a:solidFill>
            <a:srgbClr val="ffffa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Application>LibreOffice/6.2.8.2$Linux_X86_64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2020-04-14T09:02:18Z</dcterms:created>
  <dc:creator/>
  <dc:description/>
  <dc:language>en-US</dc:language>
  <cp:lastModifiedBy/>
  <dcterms:modified xsi:type="dcterms:W3CDTF">2020-05-07T11:33:21Z</dcterms:modified>
  <cp:revision>20</cp:revision>
  <dc:subject/>
  <dc:title/>
</cp:coreProperties>
</file>