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73"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solidFill>
                <a:schemeClr val="tx1"/>
              </a:solidFill>
            </a:endParaRPr>
          </a:p>
        </p:txBody>
      </p:sp>
      <p:sp>
        <p:nvSpPr>
          <p:cNvPr id="4" name="Slide Number Placeholder 3"/>
          <p:cNvSpPr>
            <a:spLocks noGrp="1"/>
          </p:cNvSpPr>
          <p:nvPr>
            <p:ph type="sldNum" sz="quarter" idx="10"/>
          </p:nvPr>
        </p:nvSpPr>
        <p:spPr/>
        <p:txBody>
          <a:bodyPr/>
          <a:lstStyle/>
          <a:p>
            <a:fld id="{D373D623-E6D5-4171-A48E-397D1078F32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309786" y="2214554"/>
            <a:ext cx="8053414" cy="1785950"/>
          </a:xfrm>
        </p:spPr>
        <p:txBody>
          <a:bodyPr>
            <a:normAutofit/>
          </a:bodyPr>
          <a:lstStyle/>
          <a:p>
            <a:r>
              <a:rPr lang="en-US" altLang="en-IN" sz="3600" dirty="0" smtClean="0">
                <a:latin typeface="Times New Roman" panose="02020603050405020304" pitchFamily="18" charset="0"/>
                <a:cs typeface="Times New Roman" panose="02020603050405020304" pitchFamily="18" charset="0"/>
              </a:rPr>
              <a:t>Free and </a:t>
            </a:r>
            <a:r>
              <a:rPr lang="en-IN" sz="3600" dirty="0" smtClean="0">
                <a:latin typeface="Times New Roman" panose="02020603050405020304" pitchFamily="18" charset="0"/>
                <a:cs typeface="Times New Roman" panose="02020603050405020304" pitchFamily="18" charset="0"/>
              </a:rPr>
              <a:t>Open Source </a:t>
            </a:r>
            <a:r>
              <a:rPr lang="en-US" altLang="en-IN" sz="3600" dirty="0" smtClean="0">
                <a:latin typeface="Times New Roman" panose="02020603050405020304" pitchFamily="18" charset="0"/>
                <a:cs typeface="Times New Roman" panose="02020603050405020304" pitchFamily="18" charset="0"/>
              </a:rPr>
              <a:t>Software</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a:t>
            </a:r>
            <a:r>
              <a:rPr lang="en-US" altLang="en-IN" sz="3600" dirty="0" smtClean="0">
                <a:latin typeface="Times New Roman" panose="02020603050405020304" pitchFamily="18" charset="0"/>
                <a:cs typeface="Times New Roman" panose="02020603050405020304" pitchFamily="18" charset="0"/>
              </a:rPr>
              <a:t>16</a:t>
            </a:r>
            <a:r>
              <a:rPr lang="en-IN" sz="3600" dirty="0" smtClean="0">
                <a:latin typeface="Times New Roman" panose="02020603050405020304" pitchFamily="18" charset="0"/>
                <a:cs typeface="Times New Roman" panose="02020603050405020304" pitchFamily="18" charset="0"/>
              </a:rPr>
              <a:t>CS</a:t>
            </a:r>
            <a:r>
              <a:rPr lang="en-US" altLang="en-IN" sz="3600" dirty="0" smtClean="0">
                <a:latin typeface="Times New Roman" panose="02020603050405020304" pitchFamily="18" charset="0"/>
                <a:cs typeface="Times New Roman" panose="02020603050405020304" pitchFamily="18" charset="0"/>
              </a:rPr>
              <a:t>C</a:t>
            </a:r>
            <a:r>
              <a:rPr lang="en-IN" sz="3600" dirty="0" smtClean="0">
                <a:latin typeface="Times New Roman" panose="02020603050405020304" pitchFamily="18" charset="0"/>
                <a:cs typeface="Times New Roman" panose="02020603050405020304" pitchFamily="18" charset="0"/>
              </a:rPr>
              <a:t> </a:t>
            </a:r>
            <a:r>
              <a:rPr lang="en-US" altLang="en-IN" sz="3600" dirty="0" smtClean="0">
                <a:latin typeface="Times New Roman" panose="02020603050405020304" pitchFamily="18" charset="0"/>
                <a:cs typeface="Times New Roman" panose="02020603050405020304" pitchFamily="18" charset="0"/>
              </a:rPr>
              <a:t>34</a:t>
            </a:r>
            <a:r>
              <a:rPr lang="en-IN" sz="3600" dirty="0" smtClean="0">
                <a:latin typeface="Times New Roman" panose="02020603050405020304" pitchFamily="18" charset="0"/>
                <a:cs typeface="Times New Roman" panose="02020603050405020304" pitchFamily="18" charset="0"/>
              </a:rPr>
              <a:t>), BE </a:t>
            </a:r>
            <a:r>
              <a:rPr lang="en-US" altLang="en-IN" sz="3600" dirty="0" smtClean="0">
                <a:latin typeface="Times New Roman" panose="02020603050405020304" pitchFamily="18" charset="0"/>
                <a:cs typeface="Times New Roman" panose="02020603050405020304" pitchFamily="18" charset="0"/>
              </a:rPr>
              <a:t>VII</a:t>
            </a:r>
            <a:r>
              <a:rPr lang="en-IN" sz="3600" dirty="0" smtClean="0">
                <a:latin typeface="Times New Roman" panose="02020603050405020304" pitchFamily="18" charset="0"/>
                <a:cs typeface="Times New Roman" panose="02020603050405020304" pitchFamily="18" charset="0"/>
              </a:rPr>
              <a:t> - Semester</a:t>
            </a:r>
            <a:br>
              <a:rPr lang="en-IN" sz="3600" dirty="0" smtClean="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1"/>
          </p:nvPr>
        </p:nvSpPr>
        <p:spPr/>
        <p:txBody>
          <a:bodyPr/>
          <a:lstStyle/>
          <a:p>
            <a:r>
              <a:rPr lang="en-IN" dirty="0" smtClean="0"/>
              <a:t>Dept. of CSE, CBIT, Hyderabad(20</a:t>
            </a:r>
            <a:r>
              <a:rPr lang="en-US" altLang="en-IN" dirty="0" smtClean="0"/>
              <a:t>20</a:t>
            </a:r>
            <a:r>
              <a:rPr lang="en-IN" dirty="0" smtClean="0"/>
              <a:t>-</a:t>
            </a:r>
            <a:r>
              <a:rPr lang="en-US" altLang="en-IN" dirty="0" smtClean="0"/>
              <a:t>21</a:t>
            </a:r>
            <a:r>
              <a:rPr lang="en-IN" dirty="0" smtClean="0"/>
              <a: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Features </a:t>
            </a:r>
            <a:r>
              <a:rPr lang="en-US" sz="4000" dirty="0">
                <a:latin typeface="Times New Roman" panose="02020603050405020304" pitchFamily="18" charset="0"/>
                <a:cs typeface="Times New Roman" panose="02020603050405020304" pitchFamily="18" charset="0"/>
              </a:rPr>
              <a:t>of OSS</a:t>
            </a:r>
            <a:endParaRPr lang="en-US" sz="4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
          </p:nvPr>
        </p:nvSpPr>
        <p:spPr/>
        <p:txBody>
          <a:bodyPr>
            <a:noAutofit/>
          </a:bodyPr>
          <a:lstStyle/>
          <a:p>
            <a:r>
              <a:rPr lang="en-US" sz="2000" dirty="0" smtClean="0">
                <a:solidFill>
                  <a:srgbClr val="FF0000"/>
                </a:solidFill>
                <a:latin typeface="Times New Roman" panose="02020603050405020304" pitchFamily="18" charset="0"/>
                <a:cs typeface="Times New Roman" panose="02020603050405020304" pitchFamily="18" charset="0"/>
              </a:rPr>
              <a:t>Usage - </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Major </a:t>
            </a:r>
            <a:r>
              <a:rPr lang="en-US" sz="2000" dirty="0">
                <a:latin typeface="Times New Roman" panose="02020603050405020304" pitchFamily="18" charset="0"/>
                <a:cs typeface="Times New Roman" panose="02020603050405020304" pitchFamily="18" charset="0"/>
              </a:rPr>
              <a:t>companies and government organization use open source software instead of proprietary. This is not because of open source is free, there are many other advantages that make OSS better for small and big </a:t>
            </a:r>
            <a:r>
              <a:rPr lang="en-US" sz="2000" dirty="0" smtClean="0">
                <a:latin typeface="Times New Roman" panose="02020603050405020304" pitchFamily="18" charset="0"/>
                <a:cs typeface="Times New Roman" panose="02020603050405020304" pitchFamily="18" charset="0"/>
              </a:rPr>
              <a:t>business</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Security  - </a:t>
            </a:r>
            <a:endParaRPr lang="en-US" sz="2000" dirty="0" smtClean="0">
              <a:solidFill>
                <a:srgbClr val="FF0000"/>
              </a:solidFill>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rPr>
              <a:t>code is open. This transparency makes it more secure than any other proprietary software.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Business </a:t>
            </a:r>
            <a:r>
              <a:rPr lang="en-US" sz="2000" dirty="0">
                <a:latin typeface="Times New Roman" panose="02020603050405020304" pitchFamily="18" charset="0"/>
                <a:cs typeface="Times New Roman" panose="02020603050405020304" pitchFamily="18" charset="0"/>
              </a:rPr>
              <a:t>that use OSS is fully aware of what the software does and can take the precautions for possible imperfections where this is not possible with proprietary software as they are not aware of the software that is happening in the background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of OSS</a:t>
            </a:r>
            <a:endParaRPr lang="en-US" dirty="0"/>
          </a:p>
        </p:txBody>
      </p:sp>
      <p:sp>
        <p:nvSpPr>
          <p:cNvPr id="5" name="Content Placeholder 4"/>
          <p:cNvSpPr>
            <a:spLocks noGrp="1"/>
          </p:cNvSpPr>
          <p:nvPr>
            <p:ph sz="quarter" idx="1"/>
          </p:nvPr>
        </p:nvSpPr>
        <p:spPr/>
        <p:txBody>
          <a:bodyPr>
            <a:no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Freedom to company for code modification </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take whole or piece of code and personally customize, where this flexibility is not with the proprietary software </a:t>
            </a:r>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solidFill>
                  <a:srgbClr val="FF0000"/>
                </a:solidFill>
                <a:latin typeface="Times New Roman" panose="02020603050405020304" pitchFamily="18" charset="0"/>
                <a:cs typeface="Times New Roman" panose="02020603050405020304" pitchFamily="18" charset="0"/>
              </a:rPr>
              <a:t>What </a:t>
            </a:r>
            <a:r>
              <a:rPr lang="en-US" sz="2000" dirty="0">
                <a:solidFill>
                  <a:srgbClr val="FF0000"/>
                </a:solidFill>
                <a:latin typeface="Times New Roman" panose="02020603050405020304" pitchFamily="18" charset="0"/>
                <a:cs typeface="Times New Roman" panose="02020603050405020304" pitchFamily="18" charset="0"/>
              </a:rPr>
              <a:t>is inside the software that company or individual uses? </a:t>
            </a:r>
            <a:endParaRPr lang="en-US" sz="2000" dirty="0">
              <a:solidFill>
                <a:srgbClr val="FF0000"/>
              </a:solidFill>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NSA </a:t>
            </a:r>
            <a:r>
              <a:rPr lang="en-US" sz="2000" dirty="0">
                <a:latin typeface="Times New Roman" panose="02020603050405020304" pitchFamily="18" charset="0"/>
                <a:cs typeface="Times New Roman" panose="02020603050405020304" pitchFamily="18" charset="0"/>
              </a:rPr>
              <a:t>said that “look at the code before filling the software with private information” closed software might contain small bits of code that make it possible for received information to be retrieved and accessed by third parties </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Major </a:t>
            </a:r>
            <a:r>
              <a:rPr lang="en-US" sz="2000" dirty="0">
                <a:latin typeface="Times New Roman" panose="02020603050405020304" pitchFamily="18" charset="0"/>
                <a:cs typeface="Times New Roman" panose="02020603050405020304" pitchFamily="18" charset="0"/>
              </a:rPr>
              <a:t>companies like Skype, FB, Microsoft, Apple, Google all accused of sharing private information with American National Security Agency (PRISM Surveillance program).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of OSS</a:t>
            </a:r>
            <a:endParaRPr lang="en-US" dirty="0"/>
          </a:p>
        </p:txBody>
      </p:sp>
      <p:sp>
        <p:nvSpPr>
          <p:cNvPr id="5" name="Content Placeholder 4"/>
          <p:cNvSpPr>
            <a:spLocks noGrp="1"/>
          </p:cNvSpPr>
          <p:nvPr>
            <p:ph sz="quarter" idx="1"/>
          </p:nvPr>
        </p:nvSpPr>
        <p:spPr/>
        <p:txBody>
          <a:bodyPr>
            <a:normAutofit/>
          </a:bodyPr>
          <a:lstStyle/>
          <a:p>
            <a:r>
              <a:rPr lang="en-US" sz="2000" dirty="0" smtClean="0">
                <a:solidFill>
                  <a:srgbClr val="FF0000"/>
                </a:solidFill>
                <a:latin typeface="Times New Roman" panose="02020603050405020304" pitchFamily="18" charset="0"/>
                <a:cs typeface="Times New Roman" panose="02020603050405020304" pitchFamily="18" charset="0"/>
              </a:rPr>
              <a:t>Quality </a:t>
            </a:r>
            <a:endParaRPr lang="en-US" sz="2000" dirty="0">
              <a:solidFill>
                <a:srgbClr val="FF0000"/>
              </a:solidFill>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Increased </a:t>
            </a:r>
            <a:r>
              <a:rPr lang="en-US" sz="2000" dirty="0">
                <a:latin typeface="Times New Roman" panose="02020603050405020304" pitchFamily="18" charset="0"/>
                <a:cs typeface="Times New Roman" panose="02020603050405020304" pitchFamily="18" charset="0"/>
              </a:rPr>
              <a:t>due to the software created by thousands of functional and innovative developers </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Bug-fixing </a:t>
            </a:r>
            <a:endParaRPr lang="en-US" sz="2000" dirty="0">
              <a:solidFill>
                <a:srgbClr val="FF0000"/>
              </a:solidFill>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OSS, it is very quick, because OSS has massive community watching over it 24x7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OSS </a:t>
            </a:r>
            <a:r>
              <a:rPr lang="en-US" sz="2000" dirty="0">
                <a:latin typeface="Times New Roman" panose="02020603050405020304" pitchFamily="18" charset="0"/>
                <a:cs typeface="Times New Roman" panose="02020603050405020304" pitchFamily="18" charset="0"/>
              </a:rPr>
              <a:t>also decrease number of software updates or new versions releases </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Support </a:t>
            </a:r>
            <a:endParaRPr lang="en-US" sz="2000" dirty="0">
              <a:solidFill>
                <a:srgbClr val="FF0000"/>
              </a:solidFill>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Proprietary software uses very narrow and specific range of products where OSS is available for any possible machine or device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OSS </a:t>
            </a:r>
            <a:r>
              <a:rPr lang="en-US" dirty="0"/>
              <a:t>strength factors </a:t>
            </a:r>
            <a:endParaRPr lang="en-US" dirty="0"/>
          </a:p>
        </p:txBody>
      </p:sp>
      <p:sp>
        <p:nvSpPr>
          <p:cNvPr id="5" name="Content Placeholder 4"/>
          <p:cNvSpPr>
            <a:spLocks noGrp="1"/>
          </p:cNvSpPr>
          <p:nvPr>
            <p:ph sz="quarter" idx="1"/>
          </p:nvPr>
        </p:nvSpPr>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housands </a:t>
            </a:r>
            <a:r>
              <a:rPr lang="en-US" sz="2000" dirty="0">
                <a:latin typeface="Times New Roman" panose="02020603050405020304" pitchFamily="18" charset="0"/>
                <a:cs typeface="Times New Roman" panose="02020603050405020304" pitchFamily="18" charset="0"/>
              </a:rPr>
              <a:t>of users </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Internet </a:t>
            </a:r>
            <a:r>
              <a:rPr lang="en-US" sz="2000" dirty="0">
                <a:latin typeface="Times New Roman" panose="02020603050405020304" pitchFamily="18" charset="0"/>
                <a:cs typeface="Times New Roman" panose="02020603050405020304" pitchFamily="18" charset="0"/>
              </a:rPr>
              <a:t>availability </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Universality </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free! </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Easy </a:t>
            </a:r>
            <a:r>
              <a:rPr lang="en-US" sz="2000" dirty="0">
                <a:latin typeface="Times New Roman" panose="02020603050405020304" pitchFamily="18" charset="0"/>
                <a:cs typeface="Times New Roman" panose="02020603050405020304" pitchFamily="18" charset="0"/>
              </a:rPr>
              <a:t>access </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Unlimited </a:t>
            </a:r>
            <a:r>
              <a:rPr lang="en-US" sz="2000" dirty="0">
                <a:latin typeface="Times New Roman" panose="02020603050405020304" pitchFamily="18" charset="0"/>
                <a:cs typeface="Times New Roman" panose="02020603050405020304" pitchFamily="18" charset="0"/>
              </a:rPr>
              <a:t>opportunities </a:t>
            </a:r>
            <a:endParaRPr lang="en-US" sz="2000"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3162300" y="4283905"/>
            <a:ext cx="2819400" cy="1850571"/>
            <a:chOff x="3124200" y="2514600"/>
            <a:chExt cx="2819400" cy="1850571"/>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25146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0" y="2895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Complied </a:t>
              </a:r>
              <a:endParaRPr lang="en-US" sz="1600" dirty="0" smtClean="0">
                <a:solidFill>
                  <a:schemeClr val="tx1"/>
                </a:solidFill>
              </a:endParaRPr>
            </a:p>
            <a:p>
              <a:pPr algn="ctr"/>
              <a:r>
                <a:rPr lang="en-US" sz="1600" dirty="0" smtClean="0">
                  <a:solidFill>
                    <a:schemeClr val="tx1"/>
                  </a:solidFill>
                </a:rPr>
                <a:t>Program</a:t>
              </a:r>
              <a:endParaRPr lang="en-US" sz="1600" dirty="0">
                <a:solidFill>
                  <a:schemeClr val="tx1"/>
                </a:solidFill>
              </a:endParaRPr>
            </a:p>
          </p:txBody>
        </p:sp>
        <p:sp>
          <p:nvSpPr>
            <p:cNvPr id="6" name="Rectangle 5"/>
            <p:cNvSpPr/>
            <p:nvPr/>
          </p:nvSpPr>
          <p:spPr>
            <a:xfrm>
              <a:off x="4572000" y="3831771"/>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Source</a:t>
              </a:r>
              <a:endParaRPr lang="en-US" sz="1600" dirty="0" smtClean="0">
                <a:solidFill>
                  <a:schemeClr val="tx1"/>
                </a:solidFill>
              </a:endParaRPr>
            </a:p>
            <a:p>
              <a:pPr algn="ctr"/>
              <a:r>
                <a:rPr lang="en-US" sz="1600" dirty="0" smtClean="0">
                  <a:solidFill>
                    <a:schemeClr val="tx1"/>
                  </a:solidFill>
                </a:rPr>
                <a:t>Code</a:t>
              </a:r>
              <a:endParaRPr lang="en-US" sz="1600" dirty="0">
                <a:solidFill>
                  <a:schemeClr val="tx1"/>
                </a:solidFill>
              </a:endParaRPr>
            </a:p>
          </p:txBody>
        </p:sp>
        <p:cxnSp>
          <p:nvCxnSpPr>
            <p:cNvPr id="7" name="Straight Arrow Connector 6"/>
            <p:cNvCxnSpPr>
              <a:endCxn id="2" idx="1"/>
            </p:cNvCxnSpPr>
            <p:nvPr/>
          </p:nvCxnSpPr>
          <p:spPr>
            <a:xfrm>
              <a:off x="4114800" y="31623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1"/>
            </p:cNvCxnSpPr>
            <p:nvPr/>
          </p:nvCxnSpPr>
          <p:spPr>
            <a:xfrm>
              <a:off x="4267200" y="3162300"/>
              <a:ext cx="304800" cy="936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4200" y="3837213"/>
              <a:ext cx="1371600" cy="337185"/>
            </a:xfrm>
            <a:prstGeom prst="rect">
              <a:avLst/>
            </a:prstGeom>
            <a:noFill/>
          </p:spPr>
          <p:txBody>
            <a:bodyPr wrap="square" rtlCol="0">
              <a:spAutoFit/>
            </a:bodyPr>
            <a:lstStyle/>
            <a:p>
              <a:r>
                <a:rPr lang="en-US" sz="1600" dirty="0" smtClean="0"/>
                <a:t>Developers</a:t>
              </a:r>
              <a:endParaRPr lang="en-US" sz="1600" dirty="0"/>
            </a:p>
          </p:txBody>
        </p:sp>
      </p:grpSp>
      <p:sp>
        <p:nvSpPr>
          <p:cNvPr id="14" name="AutoShape 4" descr="Image result for human ico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287250"/>
            <a:ext cx="107156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781" y="3748124"/>
            <a:ext cx="107156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5162022"/>
            <a:ext cx="107156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Arrow Connector 15"/>
          <p:cNvCxnSpPr>
            <a:stCxn id="6" idx="3"/>
          </p:cNvCxnSpPr>
          <p:nvPr/>
        </p:nvCxnSpPr>
        <p:spPr>
          <a:xfrm>
            <a:off x="5981700" y="5867776"/>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2053" idx="1"/>
          </p:cNvCxnSpPr>
          <p:nvPr/>
        </p:nvCxnSpPr>
        <p:spPr>
          <a:xfrm flipV="1">
            <a:off x="6248400" y="2823031"/>
            <a:ext cx="0" cy="3044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53" idx="1"/>
          </p:cNvCxnSpPr>
          <p:nvPr/>
        </p:nvCxnSpPr>
        <p:spPr>
          <a:xfrm>
            <a:off x="6248400" y="2823031"/>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48400" y="4345403"/>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48400" y="586777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19962" y="2590800"/>
            <a:ext cx="16716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Improved Code</a:t>
            </a:r>
            <a:endParaRPr lang="en-US" sz="1600" dirty="0">
              <a:solidFill>
                <a:schemeClr val="tx1"/>
              </a:solidFill>
            </a:endParaRPr>
          </a:p>
        </p:txBody>
      </p:sp>
      <p:sp>
        <p:nvSpPr>
          <p:cNvPr id="29" name="Rectangle 28"/>
          <p:cNvSpPr/>
          <p:nvPr/>
        </p:nvSpPr>
        <p:spPr>
          <a:xfrm>
            <a:off x="7445714" y="4017205"/>
            <a:ext cx="16716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Improved Code</a:t>
            </a:r>
            <a:endParaRPr lang="en-US" sz="1600" dirty="0">
              <a:solidFill>
                <a:schemeClr val="tx1"/>
              </a:solidFill>
            </a:endParaRPr>
          </a:p>
        </p:txBody>
      </p:sp>
      <p:sp>
        <p:nvSpPr>
          <p:cNvPr id="30" name="Rectangle 29"/>
          <p:cNvSpPr/>
          <p:nvPr/>
        </p:nvSpPr>
        <p:spPr>
          <a:xfrm>
            <a:off x="7624762" y="5579305"/>
            <a:ext cx="16716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Improved Code</a:t>
            </a:r>
            <a:endParaRPr lang="en-US" sz="1600" dirty="0">
              <a:solidFill>
                <a:schemeClr val="tx1"/>
              </a:solidFill>
            </a:endParaRPr>
          </a:p>
        </p:txBody>
      </p:sp>
      <p:sp>
        <p:nvSpPr>
          <p:cNvPr id="25" name="Rectangle 24"/>
          <p:cNvSpPr/>
          <p:nvPr/>
        </p:nvSpPr>
        <p:spPr>
          <a:xfrm>
            <a:off x="9753600" y="3200400"/>
            <a:ext cx="914400" cy="2199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Vastly</a:t>
            </a:r>
            <a:endParaRPr lang="en-US" sz="1400" dirty="0" smtClean="0">
              <a:solidFill>
                <a:schemeClr val="tx1"/>
              </a:solidFill>
            </a:endParaRPr>
          </a:p>
          <a:p>
            <a:pPr algn="ctr"/>
            <a:r>
              <a:rPr lang="en-US" sz="1400" dirty="0" smtClean="0">
                <a:solidFill>
                  <a:schemeClr val="tx1"/>
                </a:solidFill>
              </a:rPr>
              <a:t>Improved </a:t>
            </a:r>
            <a:endParaRPr lang="en-US" sz="1400" dirty="0" smtClean="0">
              <a:solidFill>
                <a:schemeClr val="tx1"/>
              </a:solidFill>
            </a:endParaRPr>
          </a:p>
          <a:p>
            <a:pPr algn="ctr"/>
            <a:r>
              <a:rPr lang="en-US" sz="1400" dirty="0" smtClean="0">
                <a:solidFill>
                  <a:schemeClr val="tx1"/>
                </a:solidFill>
              </a:rPr>
              <a:t>Source</a:t>
            </a:r>
            <a:endParaRPr lang="en-US" sz="1400" dirty="0" smtClean="0">
              <a:solidFill>
                <a:schemeClr val="tx1"/>
              </a:solidFill>
            </a:endParaRPr>
          </a:p>
          <a:p>
            <a:pPr algn="ctr"/>
            <a:r>
              <a:rPr lang="en-US" sz="1400" dirty="0" smtClean="0">
                <a:solidFill>
                  <a:schemeClr val="tx1"/>
                </a:solidFill>
              </a:rPr>
              <a:t>Code</a:t>
            </a:r>
            <a:endParaRPr lang="en-US" sz="1400" dirty="0">
              <a:solidFill>
                <a:schemeClr val="tx1"/>
              </a:solidFill>
            </a:endParaRPr>
          </a:p>
        </p:txBody>
      </p:sp>
      <p:cxnSp>
        <p:nvCxnSpPr>
          <p:cNvPr id="31" name="Straight Connector 30"/>
          <p:cNvCxnSpPr/>
          <p:nvPr/>
        </p:nvCxnSpPr>
        <p:spPr>
          <a:xfrm>
            <a:off x="9448800" y="2823031"/>
            <a:ext cx="0" cy="3122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9" name="Straight Arrow Connector 2048"/>
          <p:cNvCxnSpPr>
            <a:stCxn id="24" idx="3"/>
          </p:cNvCxnSpPr>
          <p:nvPr/>
        </p:nvCxnSpPr>
        <p:spPr>
          <a:xfrm>
            <a:off x="8991600" y="28575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9127671" y="4283905"/>
            <a:ext cx="321129" cy="21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9300029" y="5945072"/>
            <a:ext cx="1487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7" idx="3"/>
          </p:cNvCxnSpPr>
          <p:nvPr/>
        </p:nvCxnSpPr>
        <p:spPr>
          <a:xfrm>
            <a:off x="7088981" y="4267670"/>
            <a:ext cx="360362" cy="16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9432471" y="4588705"/>
            <a:ext cx="321129" cy="21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281181" y="5795675"/>
            <a:ext cx="360362" cy="16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934200" y="2841265"/>
            <a:ext cx="360362" cy="16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8" name="TextBox 2057"/>
          <p:cNvSpPr txBox="1"/>
          <p:nvPr/>
        </p:nvSpPr>
        <p:spPr>
          <a:xfrm>
            <a:off x="6400800" y="3358812"/>
            <a:ext cx="1600200" cy="306705"/>
          </a:xfrm>
          <a:prstGeom prst="rect">
            <a:avLst/>
          </a:prstGeom>
          <a:noFill/>
        </p:spPr>
        <p:txBody>
          <a:bodyPr wrap="square" rtlCol="0">
            <a:spAutoFit/>
          </a:bodyPr>
          <a:lstStyle/>
          <a:p>
            <a:r>
              <a:rPr lang="en-US" sz="1400" dirty="0" smtClean="0"/>
              <a:t>User/Developer</a:t>
            </a:r>
            <a:endParaRPr lang="en-US" sz="1400" dirty="0"/>
          </a:p>
        </p:txBody>
      </p:sp>
      <p:sp>
        <p:nvSpPr>
          <p:cNvPr id="49" name="TextBox 48"/>
          <p:cNvSpPr txBox="1"/>
          <p:nvPr/>
        </p:nvSpPr>
        <p:spPr>
          <a:xfrm>
            <a:off x="6406810" y="4890528"/>
            <a:ext cx="1600200" cy="306705"/>
          </a:xfrm>
          <a:prstGeom prst="rect">
            <a:avLst/>
          </a:prstGeom>
          <a:noFill/>
        </p:spPr>
        <p:txBody>
          <a:bodyPr wrap="square" rtlCol="0">
            <a:spAutoFit/>
          </a:bodyPr>
          <a:lstStyle/>
          <a:p>
            <a:r>
              <a:rPr lang="en-US" sz="1400" dirty="0" smtClean="0"/>
              <a:t>User/Developer</a:t>
            </a:r>
            <a:endParaRPr lang="en-US" sz="1400" dirty="0"/>
          </a:p>
        </p:txBody>
      </p:sp>
      <p:sp>
        <p:nvSpPr>
          <p:cNvPr id="50" name="TextBox 49"/>
          <p:cNvSpPr txBox="1"/>
          <p:nvPr/>
        </p:nvSpPr>
        <p:spPr>
          <a:xfrm>
            <a:off x="6370295" y="6233584"/>
            <a:ext cx="1600200" cy="306705"/>
          </a:xfrm>
          <a:prstGeom prst="rect">
            <a:avLst/>
          </a:prstGeom>
          <a:noFill/>
        </p:spPr>
        <p:txBody>
          <a:bodyPr wrap="square" rtlCol="0">
            <a:spAutoFit/>
          </a:bodyPr>
          <a:lstStyle/>
          <a:p>
            <a:r>
              <a:rPr lang="en-US" sz="1400" dirty="0" smtClean="0"/>
              <a:t>User/Developer</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OPEN SOURCE</a:t>
            </a:r>
            <a:endParaRPr lang="en-US" dirty="0"/>
          </a:p>
        </p:txBody>
      </p:sp>
      <p:sp>
        <p:nvSpPr>
          <p:cNvPr id="5" name="Content Placeholder 4"/>
          <p:cNvSpPr>
            <a:spLocks noGrp="1"/>
          </p:cNvSpPr>
          <p:nvPr>
            <p:ph sz="quarter"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Availability </a:t>
            </a:r>
            <a:r>
              <a:rPr lang="en-US" sz="2000" dirty="0">
                <a:latin typeface="Times New Roman" panose="02020603050405020304" pitchFamily="18" charset="0"/>
                <a:cs typeface="Times New Roman" panose="02020603050405020304" pitchFamily="18" charset="0"/>
              </a:rPr>
              <a:t>of source </a:t>
            </a:r>
            <a:r>
              <a:rPr lang="en-US" sz="2000" dirty="0" smtClean="0">
                <a:latin typeface="Times New Roman" panose="02020603050405020304" pitchFamily="18" charset="0"/>
                <a:cs typeface="Times New Roman" panose="02020603050405020304" pitchFamily="18" charset="0"/>
              </a:rPr>
              <a:t>code</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rPr>
              <a:t>code to understand and learn </a:t>
            </a:r>
            <a:r>
              <a:rPr lang="en-US" sz="2000" dirty="0" smtClean="0">
                <a:latin typeface="Times New Roman" panose="02020603050405020304" pitchFamily="18" charset="0"/>
                <a:cs typeface="Times New Roman" panose="02020603050405020304" pitchFamily="18" charset="0"/>
              </a:rPr>
              <a:t>from</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Do </a:t>
            </a:r>
            <a:r>
              <a:rPr lang="en-US" sz="2000" dirty="0">
                <a:latin typeface="Times New Roman" panose="02020603050405020304" pitchFamily="18" charset="0"/>
                <a:cs typeface="Times New Roman" panose="02020603050405020304" pitchFamily="18" charset="0"/>
              </a:rPr>
              <a:t>not have to re-invent the </a:t>
            </a:r>
            <a:r>
              <a:rPr lang="en-US" sz="2000" dirty="0" smtClean="0">
                <a:latin typeface="Times New Roman" panose="02020603050405020304" pitchFamily="18" charset="0"/>
                <a:cs typeface="Times New Roman" panose="02020603050405020304" pitchFamily="18" charset="0"/>
              </a:rPr>
              <a:t>wheel</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Does </a:t>
            </a:r>
            <a:r>
              <a:rPr lang="en-US" sz="2000" dirty="0">
                <a:latin typeface="Times New Roman" panose="02020603050405020304" pitchFamily="18" charset="0"/>
                <a:cs typeface="Times New Roman" panose="02020603050405020304" pitchFamily="18" charset="0"/>
              </a:rPr>
              <a:t>not depend on </a:t>
            </a:r>
            <a:r>
              <a:rPr lang="en-US" sz="2000" dirty="0" smtClean="0">
                <a:latin typeface="Times New Roman" panose="02020603050405020304" pitchFamily="18" charset="0"/>
                <a:cs typeface="Times New Roman" panose="02020603050405020304" pitchFamily="18" charset="0"/>
              </a:rPr>
              <a:t>vendor</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fix bugs and adapt to change in requirements </a:t>
            </a:r>
            <a:r>
              <a:rPr lang="en-US" sz="2000" dirty="0" smtClean="0">
                <a:latin typeface="Times New Roman" panose="02020603050405020304" pitchFamily="18" charset="0"/>
                <a:cs typeface="Times New Roman" panose="02020603050405020304" pitchFamily="18" charset="0"/>
              </a:rPr>
              <a:t>as well </a:t>
            </a:r>
            <a:r>
              <a:rPr lang="en-US" sz="2000" dirty="0">
                <a:latin typeface="Times New Roman" panose="02020603050405020304" pitchFamily="18" charset="0"/>
                <a:cs typeface="Times New Roman" panose="02020603050405020304" pitchFamily="18" charset="0"/>
              </a:rPr>
              <a:t>as </a:t>
            </a:r>
            <a:r>
              <a:rPr lang="en-US" sz="2000" dirty="0" smtClean="0">
                <a:latin typeface="Times New Roman" panose="02020603050405020304" pitchFamily="18" charset="0"/>
                <a:cs typeface="Times New Roman" panose="02020603050405020304" pitchFamily="18" charset="0"/>
              </a:rPr>
              <a:t>technology</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Quality </a:t>
            </a:r>
            <a:r>
              <a:rPr lang="en-US" sz="2000" dirty="0">
                <a:latin typeface="Times New Roman" panose="02020603050405020304" pitchFamily="18" charset="0"/>
                <a:cs typeface="Times New Roman" panose="02020603050405020304" pitchFamily="18" charset="0"/>
              </a:rPr>
              <a:t>and Customizability in open source is </a:t>
            </a:r>
            <a:r>
              <a:rPr lang="en-US" sz="2000" dirty="0" smtClean="0">
                <a:latin typeface="Times New Roman" panose="02020603050405020304" pitchFamily="18" charset="0"/>
                <a:cs typeface="Times New Roman" panose="02020603050405020304" pitchFamily="18" charset="0"/>
              </a:rPr>
              <a:t>better.</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Costs </a:t>
            </a:r>
            <a:r>
              <a:rPr lang="en-US" sz="2000" dirty="0">
                <a:latin typeface="Times New Roman" panose="02020603050405020304" pitchFamily="18" charset="0"/>
                <a:cs typeface="Times New Roman" panose="02020603050405020304" pitchFamily="18" charset="0"/>
              </a:rPr>
              <a:t>much less than proprietary counterparts.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DISADVANTAGES OF OPEN SOURCE</a:t>
            </a:r>
            <a:endParaRPr lang="en-US" dirty="0"/>
          </a:p>
        </p:txBody>
      </p:sp>
      <p:sp>
        <p:nvSpPr>
          <p:cNvPr id="5" name="Content Placeholder 4"/>
          <p:cNvSpPr>
            <a:spLocks noGrp="1"/>
          </p:cNvSpPr>
          <p:nvPr>
            <p:ph sz="quarter"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generally straightforward to use and requires a </a:t>
            </a:r>
            <a:r>
              <a:rPr lang="en-US" sz="2000" dirty="0" smtClean="0">
                <a:latin typeface="Times New Roman" panose="02020603050405020304" pitchFamily="18" charset="0"/>
                <a:cs typeface="Times New Roman" panose="02020603050405020304" pitchFamily="18" charset="0"/>
              </a:rPr>
              <a:t>certain learning </a:t>
            </a:r>
            <a:r>
              <a:rPr lang="en-US" sz="2000" dirty="0">
                <a:latin typeface="Times New Roman" panose="02020603050405020304" pitchFamily="18" charset="0"/>
                <a:cs typeface="Times New Roman" panose="02020603050405020304" pitchFamily="18" charset="0"/>
              </a:rPr>
              <a:t>curve to use and get accustomed</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Incompatibility issue with software and hardware. (3rd </a:t>
            </a:r>
            <a:r>
              <a:rPr lang="en-US" sz="2000" dirty="0" smtClean="0">
                <a:latin typeface="Times New Roman" panose="02020603050405020304" pitchFamily="18" charset="0"/>
                <a:cs typeface="Times New Roman" panose="02020603050405020304" pitchFamily="18" charset="0"/>
              </a:rPr>
              <a:t>party drivers)</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Bad </a:t>
            </a:r>
            <a:r>
              <a:rPr lang="en-US" sz="2000" dirty="0">
                <a:latin typeface="Times New Roman" panose="02020603050405020304" pitchFamily="18" charset="0"/>
                <a:cs typeface="Times New Roman" panose="02020603050405020304" pitchFamily="18" charset="0"/>
              </a:rPr>
              <a:t>Codes, and some unqualified people who uses </a:t>
            </a:r>
            <a:r>
              <a:rPr lang="en-US" sz="2000" dirty="0" smtClean="0">
                <a:latin typeface="Times New Roman" panose="02020603050405020304" pitchFamily="18" charset="0"/>
                <a:cs typeface="Times New Roman" panose="02020603050405020304" pitchFamily="18" charset="0"/>
              </a:rPr>
              <a:t>it.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quality assurance process is widely not </a:t>
            </a:r>
            <a:r>
              <a:rPr lang="en-US" sz="2000" dirty="0" smtClean="0">
                <a:latin typeface="Times New Roman" panose="02020603050405020304" pitchFamily="18" charset="0"/>
                <a:cs typeface="Times New Roman" panose="02020603050405020304" pitchFamily="18" charset="0"/>
              </a:rPr>
              <a:t>transparent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 </a:t>
            </a:r>
            <a:r>
              <a:rPr lang="en-US" sz="2000" dirty="0">
                <a:latin typeface="Times New Roman" panose="02020603050405020304" pitchFamily="18" charset="0"/>
                <a:cs typeface="Times New Roman" panose="02020603050405020304" pitchFamily="18" charset="0"/>
              </a:rPr>
              <a:t>financial incentive.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OPEN SOURCE</a:t>
            </a:r>
            <a:endParaRPr lang="en-US" dirty="0"/>
          </a:p>
        </p:txBody>
      </p:sp>
      <p:sp>
        <p:nvSpPr>
          <p:cNvPr id="3" name="Content Placeholder 2"/>
          <p:cNvSpPr>
            <a:spLocks noGrp="1"/>
          </p:cNvSpPr>
          <p:nvPr>
            <p:ph sz="quarter" idx="1"/>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Application </a:t>
            </a:r>
            <a:r>
              <a:rPr lang="en-US" sz="2000"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7-Zip,  Eclipse, GIMP, Blender, Mozilla Firefox, Open Office</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Operating </a:t>
            </a:r>
            <a:r>
              <a:rPr lang="en-US" sz="2000" b="1" dirty="0">
                <a:latin typeface="Times New Roman" panose="02020603050405020304" pitchFamily="18" charset="0"/>
                <a:cs typeface="Times New Roman" panose="02020603050405020304" pitchFamily="18" charset="0"/>
              </a:rPr>
              <a:t>Systems</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Android, Linux, FreeBSD</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Programming </a:t>
            </a:r>
            <a:r>
              <a:rPr lang="en-US" sz="2000" b="1" dirty="0">
                <a:latin typeface="Times New Roman" panose="02020603050405020304" pitchFamily="18" charset="0"/>
                <a:cs typeface="Times New Roman" panose="02020603050405020304" pitchFamily="18" charset="0"/>
              </a:rPr>
              <a:t>Language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Perl, PHP,  Python,  Ruby, PHDL, </a:t>
            </a:r>
            <a:r>
              <a:rPr lang="en-US" sz="2000" dirty="0">
                <a:latin typeface="Times New Roman" panose="02020603050405020304" pitchFamily="18" charset="0"/>
                <a:cs typeface="Times New Roman" panose="02020603050405020304" pitchFamily="18" charset="0"/>
              </a:rPr>
              <a:t>Prolog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t>
            </a:r>
            <a:r>
              <a:rPr lang="en-US" dirty="0"/>
              <a:t>to software</a:t>
            </a:r>
            <a:endParaRPr lang="en-US" dirty="0"/>
          </a:p>
        </p:txBody>
      </p:sp>
      <p:sp>
        <p:nvSpPr>
          <p:cNvPr id="3" name="Content Placeholder 2"/>
          <p:cNvSpPr>
            <a:spLocks noGrp="1"/>
          </p:cNvSpPr>
          <p:nvPr>
            <p:ph sz="quarter" idx="1"/>
          </p:nvPr>
        </p:nvSpPr>
        <p:spPr/>
        <p:txBody>
          <a:bodyPr>
            <a:normAutofit/>
          </a:bodyPr>
          <a:lstStyle/>
          <a:p>
            <a:endParaRPr lang="en-US" sz="2600" b="1" dirty="0" smtClean="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Software </a:t>
            </a:r>
            <a:endParaRPr lang="en-US" sz="2600" b="1" dirty="0" smtClean="0">
              <a:latin typeface="Times New Roman" panose="02020603050405020304" pitchFamily="18" charset="0"/>
              <a:cs typeface="Times New Roman" panose="02020603050405020304" pitchFamily="18" charset="0"/>
            </a:endParaRPr>
          </a:p>
          <a:p>
            <a:endParaRPr lang="en-US" sz="2600" b="1"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Executable </a:t>
            </a:r>
            <a:r>
              <a:rPr lang="en-US" dirty="0">
                <a:latin typeface="Times New Roman" panose="02020603050405020304" pitchFamily="18" charset="0"/>
                <a:cs typeface="Times New Roman" panose="02020603050405020304" pitchFamily="18" charset="0"/>
              </a:rPr>
              <a:t>code that controls computer behavior and operations </a:t>
            </a:r>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Describes </a:t>
            </a:r>
            <a:r>
              <a:rPr lang="en-US" dirty="0">
                <a:latin typeface="Times New Roman" panose="02020603050405020304" pitchFamily="18" charset="0"/>
                <a:cs typeface="Times New Roman" panose="02020603050405020304" pitchFamily="18" charset="0"/>
              </a:rPr>
              <a:t>a wide range of PLs, applications, procedures and related document resources </a:t>
            </a:r>
            <a:endParaRPr lang="en-US" dirty="0" smtClean="0">
              <a:latin typeface="Times New Roman" panose="02020603050405020304" pitchFamily="18" charset="0"/>
              <a:cs typeface="Times New Roman" panose="02020603050405020304" pitchFamily="18" charset="0"/>
            </a:endParaRPr>
          </a:p>
          <a:p>
            <a:pPr lvl="1"/>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t>
            </a:r>
            <a:r>
              <a:rPr lang="en-US" dirty="0"/>
              <a:t>to software</a:t>
            </a:r>
            <a:endParaRPr lang="en-US" dirty="0"/>
          </a:p>
        </p:txBody>
      </p:sp>
      <p:sp>
        <p:nvSpPr>
          <p:cNvPr id="3" name="Content Placeholder 2"/>
          <p:cNvSpPr>
            <a:spLocks noGrp="1"/>
          </p:cNvSpPr>
          <p:nvPr>
            <p:ph sz="quarter" idx="1"/>
          </p:nvPr>
        </p:nvSpPr>
        <p:spPr/>
        <p:txBody>
          <a:bodyPr>
            <a:normAutofit/>
          </a:bodyPr>
          <a:lstStyle/>
          <a:p>
            <a:r>
              <a:rPr lang="en-US" sz="2600" dirty="0" smtClean="0">
                <a:latin typeface="Times New Roman" panose="02020603050405020304" pitchFamily="18" charset="0"/>
                <a:cs typeface="Times New Roman" panose="02020603050405020304" pitchFamily="18" charset="0"/>
              </a:rPr>
              <a:t>Types of software</a:t>
            </a:r>
            <a:endParaRPr lang="en-US" sz="2600"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System </a:t>
            </a:r>
            <a:r>
              <a:rPr lang="en-US" b="1" dirty="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Programs </a:t>
            </a:r>
            <a:r>
              <a:rPr lang="en-US" dirty="0">
                <a:latin typeface="Times New Roman" panose="02020603050405020304" pitchFamily="18" charset="0"/>
                <a:cs typeface="Times New Roman" panose="02020603050405020304" pitchFamily="18" charset="0"/>
              </a:rPr>
              <a:t>that are dedicated to managing the </a:t>
            </a:r>
            <a:r>
              <a:rPr lang="en-US" dirty="0" smtClean="0">
                <a:latin typeface="Times New Roman" panose="02020603050405020304" pitchFamily="18" charset="0"/>
                <a:cs typeface="Times New Roman" panose="02020603050405020304" pitchFamily="18" charset="0"/>
              </a:rPr>
              <a:t>computer. </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Ex: </a:t>
            </a:r>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perating </a:t>
            </a:r>
            <a:r>
              <a:rPr lang="en-US" dirty="0">
                <a:latin typeface="Times New Roman" panose="02020603050405020304" pitchFamily="18" charset="0"/>
                <a:cs typeface="Times New Roman" panose="02020603050405020304" pitchFamily="18" charset="0"/>
              </a:rPr>
              <a:t>system, file management </a:t>
            </a:r>
            <a:r>
              <a:rPr lang="en-US" dirty="0" smtClean="0">
                <a:latin typeface="Times New Roman" panose="02020603050405020304" pitchFamily="18" charset="0"/>
                <a:cs typeface="Times New Roman" panose="02020603050405020304" pitchFamily="18" charset="0"/>
              </a:rPr>
              <a:t>utilities </a:t>
            </a:r>
            <a:r>
              <a:rPr lang="en-US" dirty="0">
                <a:latin typeface="Times New Roman" panose="02020603050405020304" pitchFamily="18" charset="0"/>
                <a:cs typeface="Times New Roman" panose="02020603050405020304" pitchFamily="18" charset="0"/>
              </a:rPr>
              <a:t>and disk operating system (or DOS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Application </a:t>
            </a:r>
            <a:r>
              <a:rPr lang="en-US" b="1"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Programs that enable </a:t>
            </a:r>
            <a:r>
              <a:rPr lang="en-US" sz="2800" dirty="0">
                <a:latin typeface="Times New Roman" panose="02020603050405020304" pitchFamily="18" charset="0"/>
                <a:cs typeface="Times New Roman" panose="02020603050405020304" pitchFamily="18" charset="0"/>
              </a:rPr>
              <a:t>the user to complete </a:t>
            </a:r>
            <a:r>
              <a:rPr lang="en-US" sz="2800" dirty="0" smtClean="0">
                <a:latin typeface="Times New Roman" panose="02020603050405020304" pitchFamily="18" charset="0"/>
                <a:cs typeface="Times New Roman" panose="02020603050405020304" pitchFamily="18" charset="0"/>
              </a:rPr>
              <a:t>tasks.</a:t>
            </a:r>
            <a:endParaRPr lang="en-US" sz="2800" dirty="0" smtClean="0">
              <a:latin typeface="Times New Roman" panose="02020603050405020304" pitchFamily="18" charset="0"/>
              <a:cs typeface="Times New Roman" panose="02020603050405020304" pitchFamily="18" charset="0"/>
            </a:endParaRPr>
          </a:p>
          <a:p>
            <a:pPr lvl="2"/>
            <a:r>
              <a:rPr lang="en-US" sz="2500" dirty="0" smtClean="0">
                <a:latin typeface="Times New Roman" panose="02020603050405020304" pitchFamily="18" charset="0"/>
                <a:cs typeface="Times New Roman" panose="02020603050405020304" pitchFamily="18" charset="0"/>
              </a:rPr>
              <a:t>Ex: Creating documents, Databases , Email </a:t>
            </a:r>
            <a:r>
              <a:rPr lang="en-US" sz="2500" dirty="0">
                <a:latin typeface="Times New Roman" panose="02020603050405020304" pitchFamily="18" charset="0"/>
                <a:cs typeface="Times New Roman" panose="02020603050405020304" pitchFamily="18" charset="0"/>
              </a:rPr>
              <a:t>and </a:t>
            </a:r>
            <a:r>
              <a:rPr lang="en-US" sz="2500" dirty="0" smtClean="0">
                <a:latin typeface="Times New Roman" panose="02020603050405020304" pitchFamily="18" charset="0"/>
                <a:cs typeface="Times New Roman" panose="02020603050405020304" pitchFamily="18" charset="0"/>
              </a:rPr>
              <a:t>Games</a:t>
            </a:r>
            <a:endParaRPr lang="en-US" sz="25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smtClean="0"/>
              <a:t>Models </a:t>
            </a:r>
            <a:r>
              <a:rPr lang="en-US" dirty="0"/>
              <a:t>of software </a:t>
            </a:r>
            <a:br>
              <a:rPr lang="en-US" dirty="0"/>
            </a:br>
            <a:endParaRPr lang="en-US" dirty="0"/>
          </a:p>
        </p:txBody>
      </p:sp>
      <p:sp>
        <p:nvSpPr>
          <p:cNvPr id="5" name="Content Placeholder 4"/>
          <p:cNvSpPr>
            <a:spLocks noGrp="1"/>
          </p:cNvSpPr>
          <p:nvPr>
            <p:ph sz="quarter" idx="1"/>
          </p:nvPr>
        </p:nvSpPr>
        <p:spPr/>
        <p:txBody>
          <a:bodyPr>
            <a:normAutofit fontScale="92500" lnSpcReduction="10000"/>
          </a:bodyPr>
          <a:lstStyle/>
          <a:p>
            <a:r>
              <a:rPr lang="en-US" sz="2600" dirty="0" smtClean="0">
                <a:solidFill>
                  <a:srgbClr val="FF0000"/>
                </a:solidFill>
                <a:latin typeface="Times New Roman" panose="02020603050405020304" pitchFamily="18" charset="0"/>
                <a:cs typeface="Times New Roman" panose="02020603050405020304" pitchFamily="18" charset="0"/>
              </a:rPr>
              <a:t>Public </a:t>
            </a:r>
            <a:r>
              <a:rPr lang="en-US" sz="2600" dirty="0">
                <a:solidFill>
                  <a:srgbClr val="FF0000"/>
                </a:solidFill>
                <a:latin typeface="Times New Roman" panose="02020603050405020304" pitchFamily="18" charset="0"/>
                <a:cs typeface="Times New Roman" panose="02020603050405020304" pitchFamily="18" charset="0"/>
              </a:rPr>
              <a:t>Domain Software </a:t>
            </a:r>
            <a:endParaRPr lang="en-US" sz="2600" dirty="0">
              <a:solidFill>
                <a:srgbClr val="FF0000"/>
              </a:solidFill>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Copyright </a:t>
            </a:r>
            <a:r>
              <a:rPr lang="en-US" sz="2200" dirty="0">
                <a:latin typeface="Times New Roman" panose="02020603050405020304" pitchFamily="18" charset="0"/>
                <a:cs typeface="Times New Roman" panose="02020603050405020304" pitchFamily="18" charset="0"/>
              </a:rPr>
              <a:t>holder donates it to the public </a:t>
            </a:r>
            <a:endParaRPr lang="en-US" sz="2200" dirty="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no longer copyrighted, moves towards Open Source </a:t>
            </a:r>
            <a:endParaRPr lang="en-US" sz="2200" dirty="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No </a:t>
            </a:r>
            <a:r>
              <a:rPr lang="en-US" sz="2200" dirty="0">
                <a:latin typeface="Times New Roman" panose="02020603050405020304" pitchFamily="18" charset="0"/>
                <a:cs typeface="Times New Roman" panose="02020603050405020304" pitchFamily="18" charset="0"/>
              </a:rPr>
              <a:t>restrictions </a:t>
            </a:r>
            <a:endParaRPr lang="en-US" sz="2200" dirty="0">
              <a:latin typeface="Times New Roman" panose="02020603050405020304" pitchFamily="18" charset="0"/>
              <a:cs typeface="Times New Roman" panose="02020603050405020304" pitchFamily="18" charset="0"/>
            </a:endParaRPr>
          </a:p>
          <a:p>
            <a:pPr lvl="1"/>
            <a:r>
              <a:rPr lang="nb-NO" sz="2200" dirty="0" smtClean="0">
                <a:latin typeface="Times New Roman" panose="02020603050405020304" pitchFamily="18" charset="0"/>
                <a:cs typeface="Times New Roman" panose="02020603050405020304" pitchFamily="18" charset="0"/>
              </a:rPr>
              <a:t>Example</a:t>
            </a:r>
            <a:r>
              <a:rPr lang="nb-NO" sz="2200" dirty="0">
                <a:latin typeface="Times New Roman" panose="02020603050405020304" pitchFamily="18" charset="0"/>
                <a:cs typeface="Times New Roman" panose="02020603050405020304" pitchFamily="18" charset="0"/>
              </a:rPr>
              <a:t>: SQLite, Blast, I2P etc </a:t>
            </a:r>
            <a:endParaRPr lang="nb-NO" sz="2200"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sz="2600" dirty="0" smtClean="0">
                <a:solidFill>
                  <a:srgbClr val="FF0000"/>
                </a:solidFill>
                <a:latin typeface="Times New Roman" panose="02020603050405020304" pitchFamily="18" charset="0"/>
                <a:cs typeface="Times New Roman" panose="02020603050405020304" pitchFamily="18" charset="0"/>
              </a:rPr>
              <a:t>Proprietary </a:t>
            </a:r>
            <a:r>
              <a:rPr lang="en-US" sz="2600" dirty="0">
                <a:solidFill>
                  <a:srgbClr val="FF0000"/>
                </a:solidFill>
                <a:latin typeface="Times New Roman" panose="02020603050405020304" pitchFamily="18" charset="0"/>
                <a:cs typeface="Times New Roman" panose="02020603050405020304" pitchFamily="18" charset="0"/>
              </a:rPr>
              <a:t>Software </a:t>
            </a:r>
            <a:endParaRPr lang="en-US" sz="2600" dirty="0">
              <a:solidFill>
                <a:srgbClr val="FF0000"/>
              </a:solidFill>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Copyrighted</a:t>
            </a:r>
            <a:r>
              <a:rPr lang="en-US" sz="2200" dirty="0">
                <a:latin typeface="Times New Roman" panose="02020603050405020304" pitchFamily="18" charset="0"/>
                <a:cs typeface="Times New Roman" panose="02020603050405020304" pitchFamily="18" charset="0"/>
              </a:rPr>
              <a:t>, licensed under exhaustive legal rights </a:t>
            </a:r>
            <a:endParaRPr lang="en-US" sz="2200" dirty="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Developed </a:t>
            </a:r>
            <a:r>
              <a:rPr lang="en-US" sz="2200" dirty="0">
                <a:latin typeface="Times New Roman" panose="02020603050405020304" pitchFamily="18" charset="0"/>
                <a:cs typeface="Times New Roman" panose="02020603050405020304" pitchFamily="18" charset="0"/>
              </a:rPr>
              <a:t>by a person or firm who has rights of using existing or developing new tools to create new software </a:t>
            </a:r>
            <a:endParaRPr lang="en-US" sz="2200" dirty="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Sold </a:t>
            </a:r>
            <a:r>
              <a:rPr lang="en-US" sz="2200" dirty="0">
                <a:latin typeface="Times New Roman" panose="02020603050405020304" pitchFamily="18" charset="0"/>
                <a:cs typeface="Times New Roman" panose="02020603050405020304" pitchFamily="18" charset="0"/>
              </a:rPr>
              <a:t>with some concrete conditions to avoid any legal issues. </a:t>
            </a:r>
            <a:endParaRPr lang="en-US" sz="2200" dirty="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restrictions are imposed through a document called </a:t>
            </a:r>
            <a:r>
              <a:rPr lang="en-US" sz="2200" b="1" dirty="0">
                <a:latin typeface="Times New Roman" panose="02020603050405020304" pitchFamily="18" charset="0"/>
                <a:cs typeface="Times New Roman" panose="02020603050405020304" pitchFamily="18" charset="0"/>
              </a:rPr>
              <a:t>EULA</a:t>
            </a:r>
            <a:r>
              <a:rPr lang="en-US" dirty="0"/>
              <a:t>. </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Models of software </a:t>
            </a:r>
            <a:br>
              <a:rPr lang="en-US" dirty="0"/>
            </a:br>
            <a:endParaRPr lang="en-US" dirty="0"/>
          </a:p>
        </p:txBody>
      </p:sp>
      <p:sp>
        <p:nvSpPr>
          <p:cNvPr id="5" name="Content Placeholder 4"/>
          <p:cNvSpPr>
            <a:spLocks noGrp="1"/>
          </p:cNvSpPr>
          <p:nvPr>
            <p:ph sz="quarter" idx="1"/>
          </p:nvPr>
        </p:nvSpPr>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Open-source </a:t>
            </a:r>
            <a:r>
              <a:rPr lang="en-US" sz="2400" dirty="0">
                <a:solidFill>
                  <a:srgbClr val="FF0000"/>
                </a:solidFill>
                <a:latin typeface="Times New Roman" panose="02020603050405020304" pitchFamily="18" charset="0"/>
                <a:cs typeface="Times New Roman" panose="02020603050405020304" pitchFamily="18" charset="0"/>
              </a:rPr>
              <a:t>software (OSS) </a:t>
            </a:r>
            <a:endParaRPr lang="en-US" sz="2400" dirty="0">
              <a:solidFill>
                <a:srgbClr val="FF0000"/>
              </a:solidFill>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Developed </a:t>
            </a:r>
            <a:r>
              <a:rPr lang="en-US" sz="2000" dirty="0">
                <a:latin typeface="Times New Roman" panose="02020603050405020304" pitchFamily="18" charset="0"/>
                <a:cs typeface="Times New Roman" panose="02020603050405020304" pitchFamily="18" charset="0"/>
              </a:rPr>
              <a:t>in collaborative public manner and Source code available , freedom to use for any purpose, redistribute, modify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Python, GIMP, </a:t>
            </a:r>
            <a:r>
              <a:rPr lang="en-US" sz="2000" dirty="0" err="1">
                <a:latin typeface="Times New Roman" panose="02020603050405020304" pitchFamily="18" charset="0"/>
                <a:cs typeface="Times New Roman" panose="02020603050405020304" pitchFamily="18" charset="0"/>
              </a:rPr>
              <a:t>OpenOffice</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Sendmail</a:t>
            </a:r>
            <a:r>
              <a:rPr lang="en-US" sz="2000" dirty="0" smtClean="0">
                <a:latin typeface="Times New Roman" panose="02020603050405020304" pitchFamily="18" charset="0"/>
                <a:cs typeface="Times New Roman" panose="02020603050405020304" pitchFamily="18" charset="0"/>
              </a:rPr>
              <a:t> etc</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Freeware </a:t>
            </a:r>
            <a:endParaRPr lang="en-US" sz="2000" dirty="0">
              <a:solidFill>
                <a:srgbClr val="FF0000"/>
              </a:solidFill>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Provided </a:t>
            </a:r>
            <a:r>
              <a:rPr lang="en-US" sz="2000" dirty="0">
                <a:latin typeface="Times New Roman" panose="02020603050405020304" pitchFamily="18" charset="0"/>
                <a:cs typeface="Times New Roman" panose="02020603050405020304" pitchFamily="18" charset="0"/>
              </a:rPr>
              <a:t>with free of cost, restrictions to use, modify, redistribute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rPr>
              <a:t>code is not provided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Adobe </a:t>
            </a:r>
            <a:r>
              <a:rPr lang="en-US" sz="2000" dirty="0">
                <a:latin typeface="Times New Roman" panose="02020603050405020304" pitchFamily="18" charset="0"/>
                <a:cs typeface="Times New Roman" panose="02020603050405020304" pitchFamily="18" charset="0"/>
              </a:rPr>
              <a:t>reader, Skype, Free Studio etc.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Models of software </a:t>
            </a:r>
            <a:br>
              <a:rPr lang="en-US" dirty="0"/>
            </a:br>
            <a:endParaRPr lang="en-US" dirty="0"/>
          </a:p>
        </p:txBody>
      </p:sp>
      <p:sp>
        <p:nvSpPr>
          <p:cNvPr id="5" name="Content Placeholder 4"/>
          <p:cNvSpPr>
            <a:spLocks noGrp="1"/>
          </p:cNvSpPr>
          <p:nvPr>
            <p:ph sz="quarter" idx="1"/>
          </p:nvPr>
        </p:nvSpPr>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Shareware </a:t>
            </a:r>
            <a:endParaRPr lang="en-US" sz="2400" dirty="0">
              <a:solidFill>
                <a:srgbClr val="FF0000"/>
              </a:solidFill>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Limited </a:t>
            </a:r>
            <a:r>
              <a:rPr lang="en-US" sz="2000" dirty="0">
                <a:latin typeface="Times New Roman" panose="02020603050405020304" pitchFamily="18" charset="0"/>
                <a:cs typeface="Times New Roman" panose="02020603050405020304" pitchFamily="18" charset="0"/>
              </a:rPr>
              <a:t>in terms of functionality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Users </a:t>
            </a:r>
            <a:r>
              <a:rPr lang="en-US" sz="2000" dirty="0">
                <a:latin typeface="Times New Roman" panose="02020603050405020304" pitchFamily="18" charset="0"/>
                <a:cs typeface="Times New Roman" panose="02020603050405020304" pitchFamily="18" charset="0"/>
              </a:rPr>
              <a:t>can download it from internet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Uses </a:t>
            </a:r>
            <a:r>
              <a:rPr lang="en-US" sz="2000" dirty="0">
                <a:latin typeface="Times New Roman" panose="02020603050405020304" pitchFamily="18" charset="0"/>
                <a:cs typeface="Times New Roman" panose="02020603050405020304" pitchFamily="18" charset="0"/>
              </a:rPr>
              <a:t>it with restrictions and then decide to pay for its full version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shared among other </a:t>
            </a:r>
            <a:r>
              <a:rPr lang="en-US" sz="2000" dirty="0" smtClean="0">
                <a:latin typeface="Times New Roman" panose="02020603050405020304" pitchFamily="18" charset="0"/>
                <a:cs typeface="Times New Roman" panose="02020603050405020304" pitchFamily="18" charset="0"/>
              </a:rPr>
              <a:t>people</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Ex: </a:t>
            </a:r>
            <a:r>
              <a:rPr lang="en-US" sz="1800" dirty="0" err="1" smtClean="0"/>
              <a:t>Winzip</a:t>
            </a:r>
            <a:endParaRPr lang="en-US" sz="2000" dirty="0" smtClean="0">
              <a:latin typeface="Times New Roman" panose="02020603050405020304" pitchFamily="18" charset="0"/>
              <a:cs typeface="Times New Roman" panose="02020603050405020304" pitchFamily="18" charset="0"/>
            </a:endParaRPr>
          </a:p>
          <a:p>
            <a:pPr marL="365760" lvl="1" indent="0">
              <a:buNone/>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400" dirty="0" err="1" smtClean="0">
                <a:solidFill>
                  <a:srgbClr val="FF0000"/>
                </a:solidFill>
                <a:latin typeface="Times New Roman" panose="02020603050405020304" pitchFamily="18" charset="0"/>
                <a:cs typeface="Times New Roman" panose="02020603050405020304" pitchFamily="18" charset="0"/>
              </a:rPr>
              <a:t>Trialware</a:t>
            </a:r>
            <a:r>
              <a:rPr lang="en-US" sz="2400" dirty="0" smtClean="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Limited </a:t>
            </a:r>
            <a:r>
              <a:rPr lang="en-US" sz="2000" dirty="0">
                <a:latin typeface="Times New Roman" panose="02020603050405020304" pitchFamily="18" charset="0"/>
                <a:cs typeface="Times New Roman" panose="02020603050405020304" pitchFamily="18" charset="0"/>
              </a:rPr>
              <a:t>in terms of duration of use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gets full version to the usage number of days or usage number of times </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paying and getting registered, user gets unrestricted access to usage and updates of that software </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What is open source ?</a:t>
            </a: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production and development, open source is a philosophy, </a:t>
            </a:r>
            <a:r>
              <a:rPr lang="en-US" sz="2000" dirty="0" smtClean="0">
                <a:latin typeface="Times New Roman" panose="02020603050405020304" pitchFamily="18" charset="0"/>
                <a:cs typeface="Times New Roman" panose="02020603050405020304" pitchFamily="18" charset="0"/>
              </a:rPr>
              <a:t>or a </a:t>
            </a:r>
            <a:r>
              <a:rPr lang="en-US" sz="2000" dirty="0">
                <a:latin typeface="Times New Roman" panose="02020603050405020304" pitchFamily="18" charset="0"/>
                <a:cs typeface="Times New Roman" panose="02020603050405020304" pitchFamily="18" charset="0"/>
              </a:rPr>
              <a:t>methodology that promotes free redistribution and access </a:t>
            </a:r>
            <a:r>
              <a:rPr lang="en-US" sz="2000" dirty="0" smtClean="0">
                <a:latin typeface="Times New Roman" panose="02020603050405020304" pitchFamily="18" charset="0"/>
                <a:cs typeface="Times New Roman" panose="02020603050405020304" pitchFamily="18" charset="0"/>
              </a:rPr>
              <a:t>to a </a:t>
            </a:r>
            <a:r>
              <a:rPr lang="en-US" sz="2000" dirty="0">
                <a:latin typeface="Times New Roman" panose="02020603050405020304" pitchFamily="18" charset="0"/>
                <a:cs typeface="Times New Roman" panose="02020603050405020304" pitchFamily="18" charset="0"/>
              </a:rPr>
              <a:t>products design or ideas and implementation details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as in </a:t>
            </a:r>
            <a:r>
              <a:rPr lang="en-US" sz="2000" dirty="0" smtClean="0">
                <a:latin typeface="Times New Roman" panose="02020603050405020304" pitchFamily="18" charset="0"/>
                <a:cs typeface="Times New Roman" panose="02020603050405020304" pitchFamily="18" charset="0"/>
              </a:rPr>
              <a:t>free</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as in </a:t>
            </a:r>
            <a:r>
              <a:rPr lang="en-US" sz="2000" dirty="0" smtClean="0">
                <a:latin typeface="Times New Roman" panose="02020603050405020304" pitchFamily="18" charset="0"/>
                <a:cs typeface="Times New Roman" panose="02020603050405020304" pitchFamily="18" charset="0"/>
              </a:rPr>
              <a:t>access</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as in over </a:t>
            </a:r>
            <a:r>
              <a:rPr lang="en-US" sz="2000" dirty="0" smtClean="0">
                <a:latin typeface="Times New Roman" panose="02020603050405020304" pitchFamily="18" charset="0"/>
                <a:cs typeface="Times New Roman" panose="02020603050405020304" pitchFamily="18" charset="0"/>
              </a:rPr>
              <a:t>time</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as in not </a:t>
            </a:r>
            <a:r>
              <a:rPr lang="en-US" sz="2000" dirty="0" smtClean="0">
                <a:latin typeface="Times New Roman" panose="02020603050405020304" pitchFamily="18" charset="0"/>
                <a:cs typeface="Times New Roman" panose="02020603050405020304" pitchFamily="18" charset="0"/>
              </a:rPr>
              <a:t>closed</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as in reuse and </a:t>
            </a:r>
            <a:r>
              <a:rPr lang="en-US" sz="2000" dirty="0" smtClean="0">
                <a:latin typeface="Times New Roman" panose="02020603050405020304" pitchFamily="18" charset="0"/>
                <a:cs typeface="Times New Roman" panose="02020603050405020304" pitchFamily="18" charset="0"/>
              </a:rPr>
              <a:t>change</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as in any place and for anyone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latin typeface="Times New Roman" panose="02020603050405020304" pitchFamily="18" charset="0"/>
                <a:cs typeface="Times New Roman" panose="02020603050405020304" pitchFamily="18" charset="0"/>
              </a:rPr>
              <a:t>Why should I learn free &amp; </a:t>
            </a:r>
            <a:r>
              <a:rPr lang="en-IN" sz="3600" dirty="0" err="1" smtClean="0">
                <a:latin typeface="Times New Roman" panose="02020603050405020304" pitchFamily="18" charset="0"/>
                <a:cs typeface="Times New Roman" panose="02020603050405020304" pitchFamily="18" charset="0"/>
              </a:rPr>
              <a:t>opensource</a:t>
            </a:r>
            <a:r>
              <a:rPr lang="en-IN" sz="3600" dirty="0" smtClean="0">
                <a:latin typeface="Times New Roman" panose="02020603050405020304" pitchFamily="18" charset="0"/>
                <a:cs typeface="Times New Roman" panose="02020603050405020304" pitchFamily="18" charset="0"/>
              </a:rPr>
              <a:t> software?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For your good.</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Better knowledge about how things/technology works.</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Better paid job?</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OPEN SOURCE VS. CLOSED SOURCE</a:t>
            </a:r>
            <a:endParaRPr lang="en-US" dirty="0"/>
          </a:p>
        </p:txBody>
      </p:sp>
      <p:sp>
        <p:nvSpPr>
          <p:cNvPr id="5" name="Content Placeholder 4"/>
          <p:cNvSpPr>
            <a:spLocks noGrp="1"/>
          </p:cNvSpPr>
          <p:nvPr>
            <p:ph sz="quarter" idx="1"/>
          </p:nvPr>
        </p:nvSpPr>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4962525"/>
            <a:ext cx="23812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800600"/>
            <a:ext cx="23050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nvGraphicFramePr>
        <p:xfrm>
          <a:off x="2209800" y="1537475"/>
          <a:ext cx="8229600" cy="3247390"/>
        </p:xfrm>
        <a:graphic>
          <a:graphicData uri="http://schemas.openxmlformats.org/drawingml/2006/table">
            <a:tbl>
              <a:tblPr firstRow="1" bandRow="1">
                <a:tableStyleId>{5C22544A-7EE6-4342-B048-85BDC9FD1C3A}</a:tableStyleId>
              </a:tblPr>
              <a:tblGrid>
                <a:gridCol w="4114800"/>
                <a:gridCol w="4114800"/>
              </a:tblGrid>
              <a:tr h="412769">
                <a:tc>
                  <a:txBody>
                    <a:bodyPr/>
                    <a:lstStyle/>
                    <a:p>
                      <a:pPr algn="ctr"/>
                      <a:r>
                        <a:rPr lang="en-US" dirty="0" smtClean="0"/>
                        <a:t>OPEN SOURCE </a:t>
                      </a:r>
                      <a:endParaRPr lang="en-US" dirty="0"/>
                    </a:p>
                  </a:txBody>
                  <a:tcPr/>
                </a:tc>
                <a:tc>
                  <a:txBody>
                    <a:bodyPr/>
                    <a:lstStyle/>
                    <a:p>
                      <a:pPr algn="ctr"/>
                      <a:r>
                        <a:rPr lang="en-US" dirty="0" smtClean="0"/>
                        <a:t>CLOSED SOURCE</a:t>
                      </a:r>
                      <a:endParaRPr lang="en-US" dirty="0"/>
                    </a:p>
                  </a:txBody>
                  <a:tcPr/>
                </a:tc>
              </a:tr>
              <a:tr h="2697956">
                <a:tc>
                  <a:txBody>
                    <a:bodyPr/>
                    <a:lstStyle/>
                    <a:p>
                      <a:pPr marL="285750" indent="-285750">
                        <a:buFont typeface="Arial" panose="020B0604020202020204" pitchFamily="34" charset="0"/>
                        <a:buChar char="•"/>
                      </a:pP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User can get open software for free of charge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Users can modify the software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Users can install software into any computer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No one is responsible to the software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Examples: Ubuntu, </a:t>
                      </a:r>
                      <a:r>
                        <a:rPr kumimoji="0"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OpenOffice</a:t>
                      </a: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GIMP, Python etc.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Purchased without its source code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User must pay to get the proprietary software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Users must have al license from vendor before install into computer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Full support from vendor if anything happened to the software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Examples: Windows, Adobe Photoshop, Oracle </a:t>
                      </a:r>
                      <a:r>
                        <a:rPr kumimoji="0"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etc</a:t>
                      </a:r>
                      <a:r>
                        <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endParaRPr kumimoji="0"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5680</Words>
  <Application>WPS Presentation</Application>
  <PresentationFormat>Widescreen</PresentationFormat>
  <Paragraphs>197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 Unicode MS</vt:lpstr>
      <vt:lpstr>Calibri Light</vt:lpstr>
      <vt:lpstr>Calibri</vt:lpstr>
      <vt:lpstr>Microsoft YaHei</vt:lpstr>
      <vt:lpstr>Times New Roman</vt:lpstr>
      <vt:lpstr>Office Theme</vt:lpstr>
      <vt:lpstr>Open Source Technologies  (CS: 464), BE 4/4(CSE), I - Semester </vt:lpstr>
      <vt:lpstr>Introduction to software</vt:lpstr>
      <vt:lpstr>Introduction to software</vt:lpstr>
      <vt:lpstr> Models of software  </vt:lpstr>
      <vt:lpstr> Models of software  </vt:lpstr>
      <vt:lpstr> Models of software  </vt:lpstr>
      <vt:lpstr>What is open source ?</vt:lpstr>
      <vt:lpstr>Why should I learn free &amp; opensource software?</vt:lpstr>
      <vt:lpstr>OPEN SOURCE VS. CLOSED SOURCE</vt:lpstr>
      <vt:lpstr>Features of OSS</vt:lpstr>
      <vt:lpstr>Features of OSS</vt:lpstr>
      <vt:lpstr>Features of OSS</vt:lpstr>
      <vt:lpstr>OSS strength factors </vt:lpstr>
      <vt:lpstr>ADVANTAGES OF OPEN SOURCE</vt:lpstr>
      <vt:lpstr>DISADVANTAGES OF OPEN SOURCE</vt:lpstr>
      <vt:lpstr>EXAMPLES OF OPEN SOURCE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and Open Source Software (16CSC 34), BE VII - Semester </dc:title>
  <dc:creator>YESHVIKA</dc:creator>
  <cp:lastModifiedBy>YESHVIKA</cp:lastModifiedBy>
  <cp:revision>1</cp:revision>
  <dcterms:created xsi:type="dcterms:W3CDTF">2020-08-10T03:21:54Z</dcterms:created>
  <dcterms:modified xsi:type="dcterms:W3CDTF">2020-08-10T03:21:54Z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