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2DAB-DE88-48CE-841E-1D07F44960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C56B8B-DBFA-44C3-9A23-23B17BE86DD4}">
      <dgm:prSet/>
      <dgm:spPr/>
      <dgm:t>
        <a:bodyPr/>
        <a:lstStyle/>
        <a:p>
          <a:r>
            <a:rPr lang="en-US" dirty="0"/>
            <a:t>In statistics, </a:t>
          </a:r>
          <a:r>
            <a:rPr lang="en-US" dirty="0">
              <a:solidFill>
                <a:srgbClr val="FF0000"/>
              </a:solidFill>
            </a:rPr>
            <a:t>linear regression </a:t>
          </a:r>
          <a:r>
            <a:rPr lang="en-US" dirty="0"/>
            <a:t>is a linear approach to modeling the relationship between a scalar response (or dependent variable) and one or more explanatory variables (or independent variables).</a:t>
          </a:r>
        </a:p>
      </dgm:t>
    </dgm:pt>
    <dgm:pt modelId="{48124CA6-9B07-4D13-86BB-DE4F885B476A}" type="parTrans" cxnId="{3725C8C7-6DCE-48A6-A95C-8C825FF8EE92}">
      <dgm:prSet/>
      <dgm:spPr/>
      <dgm:t>
        <a:bodyPr/>
        <a:lstStyle/>
        <a:p>
          <a:endParaRPr lang="en-US"/>
        </a:p>
      </dgm:t>
    </dgm:pt>
    <dgm:pt modelId="{0121758D-9292-453B-BC2A-78E41F8D8809}" type="sibTrans" cxnId="{3725C8C7-6DCE-48A6-A95C-8C825FF8EE92}">
      <dgm:prSet/>
      <dgm:spPr/>
      <dgm:t>
        <a:bodyPr/>
        <a:lstStyle/>
        <a:p>
          <a:endParaRPr lang="en-US"/>
        </a:p>
      </dgm:t>
    </dgm:pt>
    <dgm:pt modelId="{5F832463-553F-4FDE-9239-D485E7EF26A4}">
      <dgm:prSet/>
      <dgm:spPr/>
      <dgm:t>
        <a:bodyPr/>
        <a:lstStyle/>
        <a:p>
          <a:r>
            <a:rPr lang="en-US" dirty="0"/>
            <a:t>The case of one explanatory variable is called </a:t>
          </a:r>
          <a:r>
            <a:rPr lang="en-US" dirty="0">
              <a:solidFill>
                <a:srgbClr val="FF0000"/>
              </a:solidFill>
            </a:rPr>
            <a:t>simple linear regression</a:t>
          </a:r>
          <a:r>
            <a:rPr lang="en-US" dirty="0"/>
            <a:t>. </a:t>
          </a:r>
        </a:p>
      </dgm:t>
    </dgm:pt>
    <dgm:pt modelId="{27CC7BC9-B12B-4C3F-869A-B0A7C4BF86FE}" type="parTrans" cxnId="{1F9A9D60-3450-4591-A910-C678C6D8C7E2}">
      <dgm:prSet/>
      <dgm:spPr/>
      <dgm:t>
        <a:bodyPr/>
        <a:lstStyle/>
        <a:p>
          <a:endParaRPr lang="en-US"/>
        </a:p>
      </dgm:t>
    </dgm:pt>
    <dgm:pt modelId="{058F5B1B-53C1-4B77-AA92-2BEA9CD1B4F0}" type="sibTrans" cxnId="{1F9A9D60-3450-4591-A910-C678C6D8C7E2}">
      <dgm:prSet/>
      <dgm:spPr/>
      <dgm:t>
        <a:bodyPr/>
        <a:lstStyle/>
        <a:p>
          <a:endParaRPr lang="en-US"/>
        </a:p>
      </dgm:t>
    </dgm:pt>
    <dgm:pt modelId="{A99713AB-A267-4F86-96E9-75905FAE80D9}">
      <dgm:prSet/>
      <dgm:spPr/>
      <dgm:t>
        <a:bodyPr/>
        <a:lstStyle/>
        <a:p>
          <a:r>
            <a:rPr lang="en-US" dirty="0"/>
            <a:t>For more than one explanatory variable, the process is called. </a:t>
          </a:r>
          <a:r>
            <a:rPr lang="en-US" dirty="0">
              <a:solidFill>
                <a:srgbClr val="FF0000"/>
              </a:solidFill>
            </a:rPr>
            <a:t>multiple linear regression</a:t>
          </a:r>
        </a:p>
      </dgm:t>
    </dgm:pt>
    <dgm:pt modelId="{DBD26D9C-8CBA-48EF-BA86-8C9E6C4D51B1}" type="parTrans" cxnId="{6E18D965-B3A6-422D-93C7-C6D44198C57D}">
      <dgm:prSet/>
      <dgm:spPr/>
      <dgm:t>
        <a:bodyPr/>
        <a:lstStyle/>
        <a:p>
          <a:endParaRPr lang="en-US"/>
        </a:p>
      </dgm:t>
    </dgm:pt>
    <dgm:pt modelId="{877EC9FF-2A5B-4632-A4DB-A1F9E6A907DB}" type="sibTrans" cxnId="{6E18D965-B3A6-422D-93C7-C6D44198C57D}">
      <dgm:prSet/>
      <dgm:spPr/>
      <dgm:t>
        <a:bodyPr/>
        <a:lstStyle/>
        <a:p>
          <a:endParaRPr lang="en-US"/>
        </a:p>
      </dgm:t>
    </dgm:pt>
    <dgm:pt modelId="{9CD78888-0D89-40A9-9B61-3EA6ABCFF81E}">
      <dgm:prSet/>
      <dgm:spPr/>
      <dgm:t>
        <a:bodyPr/>
        <a:lstStyle/>
        <a:p>
          <a:r>
            <a:rPr lang="en-US" dirty="0"/>
            <a:t>This term is distinct from </a:t>
          </a:r>
          <a:r>
            <a:rPr lang="en-US" dirty="0">
              <a:solidFill>
                <a:srgbClr val="FF0000"/>
              </a:solidFill>
            </a:rPr>
            <a:t>multivariate linear regression</a:t>
          </a:r>
          <a:r>
            <a:rPr lang="en-US" dirty="0"/>
            <a:t>, where multiple correlated dependent variables are predicted, rather than a single scalar variable</a:t>
          </a:r>
        </a:p>
      </dgm:t>
    </dgm:pt>
    <dgm:pt modelId="{580AB1A5-4AF1-4945-B190-02811F07D1ED}" type="parTrans" cxnId="{EE66B39D-7C11-4CA1-95E0-99D8EFA68D99}">
      <dgm:prSet/>
      <dgm:spPr/>
      <dgm:t>
        <a:bodyPr/>
        <a:lstStyle/>
        <a:p>
          <a:endParaRPr lang="en-US"/>
        </a:p>
      </dgm:t>
    </dgm:pt>
    <dgm:pt modelId="{0B87448E-9710-487B-AF81-78F5647534C1}" type="sibTrans" cxnId="{EE66B39D-7C11-4CA1-95E0-99D8EFA68D99}">
      <dgm:prSet/>
      <dgm:spPr/>
      <dgm:t>
        <a:bodyPr/>
        <a:lstStyle/>
        <a:p>
          <a:endParaRPr lang="en-US"/>
        </a:p>
      </dgm:t>
    </dgm:pt>
    <dgm:pt modelId="{356B0C99-9F44-4246-B753-09110475E214}" type="pres">
      <dgm:prSet presAssocID="{AB3E2DAB-DE88-48CE-841E-1D07F4496084}" presName="root" presStyleCnt="0">
        <dgm:presLayoutVars>
          <dgm:dir/>
          <dgm:resizeHandles val="exact"/>
        </dgm:presLayoutVars>
      </dgm:prSet>
      <dgm:spPr/>
    </dgm:pt>
    <dgm:pt modelId="{BE204C78-D424-4F10-B578-A95F02E43C36}" type="pres">
      <dgm:prSet presAssocID="{F4C56B8B-DBFA-44C3-9A23-23B17BE86DD4}" presName="compNode" presStyleCnt="0"/>
      <dgm:spPr/>
    </dgm:pt>
    <dgm:pt modelId="{034E78C4-EC1E-4658-926C-24EDCEEA7D1A}" type="pres">
      <dgm:prSet presAssocID="{F4C56B8B-DBFA-44C3-9A23-23B17BE86DD4}" presName="bgRect" presStyleLbl="bgShp" presStyleIdx="0" presStyleCnt="4"/>
      <dgm:spPr/>
    </dgm:pt>
    <dgm:pt modelId="{2A5CD7C7-D489-4025-AAE2-9B105345A7B6}" type="pres">
      <dgm:prSet presAssocID="{F4C56B8B-DBFA-44C3-9A23-23B17BE86D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0F12A3F-5F0A-4F87-88C3-169D6934AC9E}" type="pres">
      <dgm:prSet presAssocID="{F4C56B8B-DBFA-44C3-9A23-23B17BE86DD4}" presName="spaceRect" presStyleCnt="0"/>
      <dgm:spPr/>
    </dgm:pt>
    <dgm:pt modelId="{4E357E99-A913-4EFA-AFF8-A1054D3E4A9E}" type="pres">
      <dgm:prSet presAssocID="{F4C56B8B-DBFA-44C3-9A23-23B17BE86DD4}" presName="parTx" presStyleLbl="revTx" presStyleIdx="0" presStyleCnt="4">
        <dgm:presLayoutVars>
          <dgm:chMax val="0"/>
          <dgm:chPref val="0"/>
        </dgm:presLayoutVars>
      </dgm:prSet>
      <dgm:spPr/>
    </dgm:pt>
    <dgm:pt modelId="{BEB0264B-6ECB-4985-9E8E-7D454B4BB884}" type="pres">
      <dgm:prSet presAssocID="{0121758D-9292-453B-BC2A-78E41F8D8809}" presName="sibTrans" presStyleCnt="0"/>
      <dgm:spPr/>
    </dgm:pt>
    <dgm:pt modelId="{82618A90-6D6A-4A12-A47A-FE1FAADDDE97}" type="pres">
      <dgm:prSet presAssocID="{5F832463-553F-4FDE-9239-D485E7EF26A4}" presName="compNode" presStyleCnt="0"/>
      <dgm:spPr/>
    </dgm:pt>
    <dgm:pt modelId="{1995378C-3FCA-40BA-B12E-543F0D2C2AC3}" type="pres">
      <dgm:prSet presAssocID="{5F832463-553F-4FDE-9239-D485E7EF26A4}" presName="bgRect" presStyleLbl="bgShp" presStyleIdx="1" presStyleCnt="4"/>
      <dgm:spPr/>
    </dgm:pt>
    <dgm:pt modelId="{4434A97C-99EC-4D6C-A96C-CA6C92492A3E}" type="pres">
      <dgm:prSet presAssocID="{5F832463-553F-4FDE-9239-D485E7EF26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A7DB5B-319F-48A9-84E5-1791FD3569FF}" type="pres">
      <dgm:prSet presAssocID="{5F832463-553F-4FDE-9239-D485E7EF26A4}" presName="spaceRect" presStyleCnt="0"/>
      <dgm:spPr/>
    </dgm:pt>
    <dgm:pt modelId="{1011BD54-1A2A-48A8-B239-0B96FE30C2DB}" type="pres">
      <dgm:prSet presAssocID="{5F832463-553F-4FDE-9239-D485E7EF26A4}" presName="parTx" presStyleLbl="revTx" presStyleIdx="1" presStyleCnt="4">
        <dgm:presLayoutVars>
          <dgm:chMax val="0"/>
          <dgm:chPref val="0"/>
        </dgm:presLayoutVars>
      </dgm:prSet>
      <dgm:spPr/>
    </dgm:pt>
    <dgm:pt modelId="{E05A43AD-0406-47A1-BB3A-2960B83B424D}" type="pres">
      <dgm:prSet presAssocID="{058F5B1B-53C1-4B77-AA92-2BEA9CD1B4F0}" presName="sibTrans" presStyleCnt="0"/>
      <dgm:spPr/>
    </dgm:pt>
    <dgm:pt modelId="{79C74733-D71A-408C-B83E-5D9D49F8B1DD}" type="pres">
      <dgm:prSet presAssocID="{A99713AB-A267-4F86-96E9-75905FAE80D9}" presName="compNode" presStyleCnt="0"/>
      <dgm:spPr/>
    </dgm:pt>
    <dgm:pt modelId="{B2B027DC-6A9B-449B-BF82-D8D40D016DBC}" type="pres">
      <dgm:prSet presAssocID="{A99713AB-A267-4F86-96E9-75905FAE80D9}" presName="bgRect" presStyleLbl="bgShp" presStyleIdx="2" presStyleCnt="4"/>
      <dgm:spPr/>
    </dgm:pt>
    <dgm:pt modelId="{D468D70C-8EE1-4616-8BFB-49F7FB24FCCB}" type="pres">
      <dgm:prSet presAssocID="{A99713AB-A267-4F86-96E9-75905FAE80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7D7EBA1-85A4-4D74-B9F3-E13FE37F8D83}" type="pres">
      <dgm:prSet presAssocID="{A99713AB-A267-4F86-96E9-75905FAE80D9}" presName="spaceRect" presStyleCnt="0"/>
      <dgm:spPr/>
    </dgm:pt>
    <dgm:pt modelId="{5545989F-CE9B-48E8-B1ED-3DF6EBBF5D17}" type="pres">
      <dgm:prSet presAssocID="{A99713AB-A267-4F86-96E9-75905FAE80D9}" presName="parTx" presStyleLbl="revTx" presStyleIdx="2" presStyleCnt="4">
        <dgm:presLayoutVars>
          <dgm:chMax val="0"/>
          <dgm:chPref val="0"/>
        </dgm:presLayoutVars>
      </dgm:prSet>
      <dgm:spPr/>
    </dgm:pt>
    <dgm:pt modelId="{A5359B70-CFD4-47B1-B1AF-40EF6AA487EE}" type="pres">
      <dgm:prSet presAssocID="{877EC9FF-2A5B-4632-A4DB-A1F9E6A907DB}" presName="sibTrans" presStyleCnt="0"/>
      <dgm:spPr/>
    </dgm:pt>
    <dgm:pt modelId="{76FCE0B3-CB52-465E-B200-5AC7C414763A}" type="pres">
      <dgm:prSet presAssocID="{9CD78888-0D89-40A9-9B61-3EA6ABCFF81E}" presName="compNode" presStyleCnt="0"/>
      <dgm:spPr/>
    </dgm:pt>
    <dgm:pt modelId="{8BA14616-F3BE-4FDB-B56D-29743BB331BF}" type="pres">
      <dgm:prSet presAssocID="{9CD78888-0D89-40A9-9B61-3EA6ABCFF81E}" presName="bgRect" presStyleLbl="bgShp" presStyleIdx="3" presStyleCnt="4"/>
      <dgm:spPr/>
    </dgm:pt>
    <dgm:pt modelId="{20C1DFAE-0ABC-4A5F-9F9D-D49C5D15C74C}" type="pres">
      <dgm:prSet presAssocID="{9CD78888-0D89-40A9-9B61-3EA6ABCFF8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6ADD2D-9A12-44B5-817E-346246F38FAC}" type="pres">
      <dgm:prSet presAssocID="{9CD78888-0D89-40A9-9B61-3EA6ABCFF81E}" presName="spaceRect" presStyleCnt="0"/>
      <dgm:spPr/>
    </dgm:pt>
    <dgm:pt modelId="{FD167B8D-DC8B-4C48-BD84-D7F487BE70B4}" type="pres">
      <dgm:prSet presAssocID="{9CD78888-0D89-40A9-9B61-3EA6ABCFF8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9A9D60-3450-4591-A910-C678C6D8C7E2}" srcId="{AB3E2DAB-DE88-48CE-841E-1D07F4496084}" destId="{5F832463-553F-4FDE-9239-D485E7EF26A4}" srcOrd="1" destOrd="0" parTransId="{27CC7BC9-B12B-4C3F-869A-B0A7C4BF86FE}" sibTransId="{058F5B1B-53C1-4B77-AA92-2BEA9CD1B4F0}"/>
    <dgm:cxn modelId="{6E18D965-B3A6-422D-93C7-C6D44198C57D}" srcId="{AB3E2DAB-DE88-48CE-841E-1D07F4496084}" destId="{A99713AB-A267-4F86-96E9-75905FAE80D9}" srcOrd="2" destOrd="0" parTransId="{DBD26D9C-8CBA-48EF-BA86-8C9E6C4D51B1}" sibTransId="{877EC9FF-2A5B-4632-A4DB-A1F9E6A907DB}"/>
    <dgm:cxn modelId="{0118EF84-8A9D-4FF0-B3EC-EE7C9C0773A6}" type="presOf" srcId="{5F832463-553F-4FDE-9239-D485E7EF26A4}" destId="{1011BD54-1A2A-48A8-B239-0B96FE30C2DB}" srcOrd="0" destOrd="0" presId="urn:microsoft.com/office/officeart/2018/2/layout/IconVerticalSolidList"/>
    <dgm:cxn modelId="{EE66B39D-7C11-4CA1-95E0-99D8EFA68D99}" srcId="{AB3E2DAB-DE88-48CE-841E-1D07F4496084}" destId="{9CD78888-0D89-40A9-9B61-3EA6ABCFF81E}" srcOrd="3" destOrd="0" parTransId="{580AB1A5-4AF1-4945-B190-02811F07D1ED}" sibTransId="{0B87448E-9710-487B-AF81-78F5647534C1}"/>
    <dgm:cxn modelId="{BA3E92A7-0CE1-474B-B401-956FF9113663}" type="presOf" srcId="{9CD78888-0D89-40A9-9B61-3EA6ABCFF81E}" destId="{FD167B8D-DC8B-4C48-BD84-D7F487BE70B4}" srcOrd="0" destOrd="0" presId="urn:microsoft.com/office/officeart/2018/2/layout/IconVerticalSolidList"/>
    <dgm:cxn modelId="{783EE0AD-FD18-473C-B320-11ABB625A3A8}" type="presOf" srcId="{A99713AB-A267-4F86-96E9-75905FAE80D9}" destId="{5545989F-CE9B-48E8-B1ED-3DF6EBBF5D17}" srcOrd="0" destOrd="0" presId="urn:microsoft.com/office/officeart/2018/2/layout/IconVerticalSolidList"/>
    <dgm:cxn modelId="{1B3925B1-8C71-41DC-BD34-349DEC7FCA04}" type="presOf" srcId="{F4C56B8B-DBFA-44C3-9A23-23B17BE86DD4}" destId="{4E357E99-A913-4EFA-AFF8-A1054D3E4A9E}" srcOrd="0" destOrd="0" presId="urn:microsoft.com/office/officeart/2018/2/layout/IconVerticalSolidList"/>
    <dgm:cxn modelId="{3725C8C7-6DCE-48A6-A95C-8C825FF8EE92}" srcId="{AB3E2DAB-DE88-48CE-841E-1D07F4496084}" destId="{F4C56B8B-DBFA-44C3-9A23-23B17BE86DD4}" srcOrd="0" destOrd="0" parTransId="{48124CA6-9B07-4D13-86BB-DE4F885B476A}" sibTransId="{0121758D-9292-453B-BC2A-78E41F8D8809}"/>
    <dgm:cxn modelId="{660BDCF1-11E2-4DC7-8FF8-9159F3F1DA07}" type="presOf" srcId="{AB3E2DAB-DE88-48CE-841E-1D07F4496084}" destId="{356B0C99-9F44-4246-B753-09110475E214}" srcOrd="0" destOrd="0" presId="urn:microsoft.com/office/officeart/2018/2/layout/IconVerticalSolidList"/>
    <dgm:cxn modelId="{DDB2F9D8-75A6-4865-833C-F120BC27B3C2}" type="presParOf" srcId="{356B0C99-9F44-4246-B753-09110475E214}" destId="{BE204C78-D424-4F10-B578-A95F02E43C36}" srcOrd="0" destOrd="0" presId="urn:microsoft.com/office/officeart/2018/2/layout/IconVerticalSolidList"/>
    <dgm:cxn modelId="{8DA9D084-1EDF-4505-A89E-7BE7187EC547}" type="presParOf" srcId="{BE204C78-D424-4F10-B578-A95F02E43C36}" destId="{034E78C4-EC1E-4658-926C-24EDCEEA7D1A}" srcOrd="0" destOrd="0" presId="urn:microsoft.com/office/officeart/2018/2/layout/IconVerticalSolidList"/>
    <dgm:cxn modelId="{E8E33E23-243F-43F8-99CF-966EA3D62AFE}" type="presParOf" srcId="{BE204C78-D424-4F10-B578-A95F02E43C36}" destId="{2A5CD7C7-D489-4025-AAE2-9B105345A7B6}" srcOrd="1" destOrd="0" presId="urn:microsoft.com/office/officeart/2018/2/layout/IconVerticalSolidList"/>
    <dgm:cxn modelId="{4F646E9A-DFAA-46EA-A084-73D51452A2D2}" type="presParOf" srcId="{BE204C78-D424-4F10-B578-A95F02E43C36}" destId="{50F12A3F-5F0A-4F87-88C3-169D6934AC9E}" srcOrd="2" destOrd="0" presId="urn:microsoft.com/office/officeart/2018/2/layout/IconVerticalSolidList"/>
    <dgm:cxn modelId="{DEF2370A-AF78-466B-A854-508B01187929}" type="presParOf" srcId="{BE204C78-D424-4F10-B578-A95F02E43C36}" destId="{4E357E99-A913-4EFA-AFF8-A1054D3E4A9E}" srcOrd="3" destOrd="0" presId="urn:microsoft.com/office/officeart/2018/2/layout/IconVerticalSolidList"/>
    <dgm:cxn modelId="{B3A9429F-C0C1-48B9-805E-527766587D7E}" type="presParOf" srcId="{356B0C99-9F44-4246-B753-09110475E214}" destId="{BEB0264B-6ECB-4985-9E8E-7D454B4BB884}" srcOrd="1" destOrd="0" presId="urn:microsoft.com/office/officeart/2018/2/layout/IconVerticalSolidList"/>
    <dgm:cxn modelId="{0B17F52C-23D5-448A-A260-25A11B90E75A}" type="presParOf" srcId="{356B0C99-9F44-4246-B753-09110475E214}" destId="{82618A90-6D6A-4A12-A47A-FE1FAADDDE97}" srcOrd="2" destOrd="0" presId="urn:microsoft.com/office/officeart/2018/2/layout/IconVerticalSolidList"/>
    <dgm:cxn modelId="{2D8D0A46-4F96-4097-BC80-1FBCF6D1EA57}" type="presParOf" srcId="{82618A90-6D6A-4A12-A47A-FE1FAADDDE97}" destId="{1995378C-3FCA-40BA-B12E-543F0D2C2AC3}" srcOrd="0" destOrd="0" presId="urn:microsoft.com/office/officeart/2018/2/layout/IconVerticalSolidList"/>
    <dgm:cxn modelId="{2EBF1C36-1C4F-44F4-9357-602EF49B3029}" type="presParOf" srcId="{82618A90-6D6A-4A12-A47A-FE1FAADDDE97}" destId="{4434A97C-99EC-4D6C-A96C-CA6C92492A3E}" srcOrd="1" destOrd="0" presId="urn:microsoft.com/office/officeart/2018/2/layout/IconVerticalSolidList"/>
    <dgm:cxn modelId="{3F348F07-D5C1-4071-8619-495714FDE550}" type="presParOf" srcId="{82618A90-6D6A-4A12-A47A-FE1FAADDDE97}" destId="{4AA7DB5B-319F-48A9-84E5-1791FD3569FF}" srcOrd="2" destOrd="0" presId="urn:microsoft.com/office/officeart/2018/2/layout/IconVerticalSolidList"/>
    <dgm:cxn modelId="{D79B4685-94E2-41D0-AD25-3252D326F0B9}" type="presParOf" srcId="{82618A90-6D6A-4A12-A47A-FE1FAADDDE97}" destId="{1011BD54-1A2A-48A8-B239-0B96FE30C2DB}" srcOrd="3" destOrd="0" presId="urn:microsoft.com/office/officeart/2018/2/layout/IconVerticalSolidList"/>
    <dgm:cxn modelId="{0B1538E9-018C-4C8C-9C52-470C8B0505C3}" type="presParOf" srcId="{356B0C99-9F44-4246-B753-09110475E214}" destId="{E05A43AD-0406-47A1-BB3A-2960B83B424D}" srcOrd="3" destOrd="0" presId="urn:microsoft.com/office/officeart/2018/2/layout/IconVerticalSolidList"/>
    <dgm:cxn modelId="{1FCB77DD-A4B0-422F-81D8-9F11C955F3A1}" type="presParOf" srcId="{356B0C99-9F44-4246-B753-09110475E214}" destId="{79C74733-D71A-408C-B83E-5D9D49F8B1DD}" srcOrd="4" destOrd="0" presId="urn:microsoft.com/office/officeart/2018/2/layout/IconVerticalSolidList"/>
    <dgm:cxn modelId="{45FCBF69-2F0E-47D0-A288-0B7600617A4D}" type="presParOf" srcId="{79C74733-D71A-408C-B83E-5D9D49F8B1DD}" destId="{B2B027DC-6A9B-449B-BF82-D8D40D016DBC}" srcOrd="0" destOrd="0" presId="urn:microsoft.com/office/officeart/2018/2/layout/IconVerticalSolidList"/>
    <dgm:cxn modelId="{1A6EF3BF-29B9-42F7-839D-6D799A462650}" type="presParOf" srcId="{79C74733-D71A-408C-B83E-5D9D49F8B1DD}" destId="{D468D70C-8EE1-4616-8BFB-49F7FB24FCCB}" srcOrd="1" destOrd="0" presId="urn:microsoft.com/office/officeart/2018/2/layout/IconVerticalSolidList"/>
    <dgm:cxn modelId="{879F9224-B451-4395-859F-E6FD6628D246}" type="presParOf" srcId="{79C74733-D71A-408C-B83E-5D9D49F8B1DD}" destId="{77D7EBA1-85A4-4D74-B9F3-E13FE37F8D83}" srcOrd="2" destOrd="0" presId="urn:microsoft.com/office/officeart/2018/2/layout/IconVerticalSolidList"/>
    <dgm:cxn modelId="{94C87052-31AA-4314-B2B1-545CD20B1339}" type="presParOf" srcId="{79C74733-D71A-408C-B83E-5D9D49F8B1DD}" destId="{5545989F-CE9B-48E8-B1ED-3DF6EBBF5D17}" srcOrd="3" destOrd="0" presId="urn:microsoft.com/office/officeart/2018/2/layout/IconVerticalSolidList"/>
    <dgm:cxn modelId="{5ACD31E8-7CF3-4421-B79C-CEE10EA9CA9D}" type="presParOf" srcId="{356B0C99-9F44-4246-B753-09110475E214}" destId="{A5359B70-CFD4-47B1-B1AF-40EF6AA487EE}" srcOrd="5" destOrd="0" presId="urn:microsoft.com/office/officeart/2018/2/layout/IconVerticalSolidList"/>
    <dgm:cxn modelId="{E9AE37B3-041D-444F-9F53-47DAD130874C}" type="presParOf" srcId="{356B0C99-9F44-4246-B753-09110475E214}" destId="{76FCE0B3-CB52-465E-B200-5AC7C414763A}" srcOrd="6" destOrd="0" presId="urn:microsoft.com/office/officeart/2018/2/layout/IconVerticalSolidList"/>
    <dgm:cxn modelId="{E3DB45ED-A0F0-49F5-A3F3-BED4CD46BDC1}" type="presParOf" srcId="{76FCE0B3-CB52-465E-B200-5AC7C414763A}" destId="{8BA14616-F3BE-4FDB-B56D-29743BB331BF}" srcOrd="0" destOrd="0" presId="urn:microsoft.com/office/officeart/2018/2/layout/IconVerticalSolidList"/>
    <dgm:cxn modelId="{3F52CEEE-E9D0-43CF-BA7C-72B36F765EC9}" type="presParOf" srcId="{76FCE0B3-CB52-465E-B200-5AC7C414763A}" destId="{20C1DFAE-0ABC-4A5F-9F9D-D49C5D15C74C}" srcOrd="1" destOrd="0" presId="urn:microsoft.com/office/officeart/2018/2/layout/IconVerticalSolidList"/>
    <dgm:cxn modelId="{A0BEF383-2E7C-4DAE-B9CD-F8EAEC709E01}" type="presParOf" srcId="{76FCE0B3-CB52-465E-B200-5AC7C414763A}" destId="{276ADD2D-9A12-44B5-817E-346246F38FAC}" srcOrd="2" destOrd="0" presId="urn:microsoft.com/office/officeart/2018/2/layout/IconVerticalSolidList"/>
    <dgm:cxn modelId="{FDEEB955-20A2-4FF1-99DF-C722FB560DB2}" type="presParOf" srcId="{76FCE0B3-CB52-465E-B200-5AC7C414763A}" destId="{FD167B8D-DC8B-4C48-BD84-D7F487BE70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E78C4-EC1E-4658-926C-24EDCEEA7D1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CD7C7-D489-4025-AAE2-9B105345A7B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57E99-A913-4EFA-AFF8-A1054D3E4A9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statistics, </a:t>
          </a:r>
          <a:r>
            <a:rPr lang="en-US" sz="1700" kern="1200" dirty="0">
              <a:solidFill>
                <a:srgbClr val="FF0000"/>
              </a:solidFill>
            </a:rPr>
            <a:t>linear regression </a:t>
          </a:r>
          <a:r>
            <a:rPr lang="en-US" sz="1700" kern="1200" dirty="0"/>
            <a:t>is a linear approach to modeling the relationship between a scalar response (or dependent variable) and one or more explanatory variables (or independent variables).</a:t>
          </a:r>
        </a:p>
      </dsp:txBody>
      <dsp:txXfrm>
        <a:off x="1057183" y="1805"/>
        <a:ext cx="9458416" cy="915310"/>
      </dsp:txXfrm>
    </dsp:sp>
    <dsp:sp modelId="{1995378C-3FCA-40BA-B12E-543F0D2C2AC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4A97C-99EC-4D6C-A96C-CA6C92492A3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BD54-1A2A-48A8-B239-0B96FE30C2D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case of one explanatory variable is called </a:t>
          </a:r>
          <a:r>
            <a:rPr lang="en-US" sz="1700" kern="1200" dirty="0">
              <a:solidFill>
                <a:srgbClr val="FF0000"/>
              </a:solidFill>
            </a:rPr>
            <a:t>simple linear regression</a:t>
          </a:r>
          <a:r>
            <a:rPr lang="en-US" sz="1700" kern="1200" dirty="0"/>
            <a:t>. </a:t>
          </a:r>
        </a:p>
      </dsp:txBody>
      <dsp:txXfrm>
        <a:off x="1057183" y="1145944"/>
        <a:ext cx="9458416" cy="915310"/>
      </dsp:txXfrm>
    </dsp:sp>
    <dsp:sp modelId="{B2B027DC-6A9B-449B-BF82-D8D40D016DB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8D70C-8EE1-4616-8BFB-49F7FB24FCC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5989F-CE9B-48E8-B1ED-3DF6EBBF5D1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more than one explanatory variable, the process is called. </a:t>
          </a:r>
          <a:r>
            <a:rPr lang="en-US" sz="1700" kern="1200" dirty="0">
              <a:solidFill>
                <a:srgbClr val="FF0000"/>
              </a:solidFill>
            </a:rPr>
            <a:t>multiple linear regression</a:t>
          </a:r>
        </a:p>
      </dsp:txBody>
      <dsp:txXfrm>
        <a:off x="1057183" y="2290082"/>
        <a:ext cx="9458416" cy="915310"/>
      </dsp:txXfrm>
    </dsp:sp>
    <dsp:sp modelId="{8BA14616-F3BE-4FDB-B56D-29743BB331B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1DFAE-0ABC-4A5F-9F9D-D49C5D15C74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67B8D-DC8B-4C48-BD84-D7F487BE70B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term is distinct from </a:t>
          </a:r>
          <a:r>
            <a:rPr lang="en-US" sz="1700" kern="1200" dirty="0">
              <a:solidFill>
                <a:srgbClr val="FF0000"/>
              </a:solidFill>
            </a:rPr>
            <a:t>multivariate linear regression</a:t>
          </a:r>
          <a:r>
            <a:rPr lang="en-US" sz="1700" kern="1200" dirty="0"/>
            <a:t>, where multiple correlated dependent variables are predicted, rather than a single scalar variable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9EBE-3AD4-469C-97A4-532F296B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B73FC-D1D0-4692-A73E-9CC351FE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0E3F-8CB0-4769-90CA-D6C53D96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0BFA-614F-4348-85CE-7F08BC3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95FA-4F11-4536-AC50-4EC60AD0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6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A7A0-A4D4-4ECE-823E-A951C232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5413-C980-4331-B3A9-3ADC8ABDC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A2E0-C801-484F-9FF0-FE5F688E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B68A-D336-42C4-A8DC-E52B5AEA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BEC6-F0AD-46F4-8327-AA94AAA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665F6-2B4E-4681-95E9-F92C287DC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4207-9502-48C3-98BD-EF2C0A3C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B33C-BAD5-48F4-8FEC-4B4FD723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C8DA-FBA2-4F30-982B-6B36B622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469-E7A9-4C2A-AAEA-5F0BD2D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1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486C-2B7F-4828-8C28-89EBFCC3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9A40-9E7C-4D35-9AB5-B7AE72B5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60DD-AE3F-4876-9667-D706E43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5122-FDD7-47B5-9B76-2CF0AD6D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A81C-1B2E-444D-B2F7-928700DE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D39A-7FE9-4CBA-8CD9-DBEDF31D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C109-D4A6-4835-A1B4-4220B260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1D4C-D4CC-4EEC-9D93-2085BD7C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22BE9-0441-43F0-BAE6-BCA74F29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985C-A94E-4868-B9D4-47731FBB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4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B389-7EFE-4794-A1BE-46B5D355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85BE-6ED5-4A76-90CC-1CEF3C88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38113-40E2-47FA-9666-6AE02E34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B344-C08F-4910-914A-0C127B4B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9999-A33D-4A69-A23E-44D1569C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D157-EFAA-416E-B9B3-7198614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F1E-5DE7-4B74-A246-9F1EFAEB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90ED-526B-4B90-94C4-9D96AE23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EF141-AF03-414F-AF46-989B84FD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CA086-C342-437E-B014-B98B9626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033B6-1D87-41F4-A872-905B92160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2431D-94F7-4D1C-822B-5055604B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0AFB3-1860-451B-BB9F-428842D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A01DD-CA92-4DA0-9BA7-2FA0B828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98DF-703D-46D3-A8E0-CB8D9C6B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AD8F9-E135-4C25-A77E-4AEEA59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DE65-13AF-46D1-8607-AF8D588A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D9BB-A2C2-438B-B2CD-B7D07158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3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69C5-7535-45A6-A75A-894129F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1BD1B-E850-4477-BE70-8617A2E7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C0E4-9DFF-48CB-861C-27B64E16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6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AA59-385B-4089-9C54-E923F9D1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F312-A810-42A7-A008-45198F4D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412-455B-4D67-A55E-9CAAB8FB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4999-4F84-436F-8B98-0A185390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9A14-923D-40E9-B0B8-9AC1C7E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CFC89-4AFA-4F00-984E-E3B7ABC4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E9E2-666F-4607-B3CF-BB01C625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66E88-FC75-4DE1-AD44-B338E8A0D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FA44E-8971-4974-BC3C-9EF7E6B1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992AC-62B7-4C21-88FC-0D9935EB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7138-E15F-4A54-A5CE-97C66CC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7582-7BFE-4E09-ABE0-E87D80CF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385FD-B797-484C-830F-8A037D83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04E1-9FA0-4081-BE77-A6B6EF772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28FB-074A-4DA2-A52E-8BD1165BC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7D39-8A04-424F-9D6B-6C9DAF4E38A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0998-7E35-4C36-A80B-404B90A63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F7A9-8F27-42D6-8FE7-85CB04BB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206A-202E-49A2-8524-EC9A689A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182F8-CE92-4800-9CE3-61EB5703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Linear Regression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50096-2EA1-4F81-8BF6-67BCA3C5F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1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ACC8-7AB1-4FD3-9E3E-692353D0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 b="1" i="0">
                <a:effectLst/>
                <a:latin typeface="medium-content-sans-serif-font"/>
              </a:rPr>
              <a:t>The Gradient Descent Algorithm</a:t>
            </a:r>
            <a:br>
              <a:rPr lang="en-IN" sz="4000" b="1" i="0">
                <a:effectLst/>
                <a:latin typeface="medium-content-sans-serif-font"/>
              </a:rPr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1467-59E0-4950-BBCF-CC6144BA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74857"/>
            <a:ext cx="2423886" cy="4303464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medium-content-serif-font"/>
              </a:rPr>
              <a:t>Gradient descent is an iterative optimization algorithm to find the minimum of a function. Here that function is our Loss Function.</a:t>
            </a:r>
            <a:endParaRPr lang="en-IN" sz="20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4114D66-0826-447D-8F39-F92C60CEE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" b="2"/>
          <a:stretch/>
        </p:blipFill>
        <p:spPr bwMode="auto">
          <a:xfrm>
            <a:off x="2859314" y="1306285"/>
            <a:ext cx="8868229" cy="518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6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7E33D2-688A-4EFE-A0BF-69386DC3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6A811-88A0-4E12-A937-AFCFBC0B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C1C151-C65C-4BD8-A7CB-86644F0C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229A1-F81B-4C19-91A6-09312562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83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04E-6DEF-49E6-A581-107161A8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0530A3-6570-4BCF-8242-695D2AC28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92" r="1" b="2779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7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7D1A50-9192-4155-BA14-BAE8A3CB4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1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6658-E92A-4D9E-84BC-D77E2D8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5F27-BD3B-46F9-9CBB-62761D76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Initially let m = 0 and c = 0. Let L be our learning rate. This controls how much the value of m changes with each step. L could be a small value like 0.0001 for good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5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B4D-BAE1-49F6-A5E0-20B4BF40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5190-7CD6-4BCF-8EEF-DC118B84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Calculate the partial derivative of the loss function with respect to m, and plug in the current values of x, y, m and c in it to obtain the derivative value 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44252-2858-46BC-84E8-946D13D5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4" y="3323771"/>
            <a:ext cx="6647542" cy="29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C67-50C8-4FCB-B3B2-98973EA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0C10-2B71-40C9-BE38-A396A12B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/>
          <a:lstStyle/>
          <a:p>
            <a:r>
              <a:rPr lang="en-US" dirty="0"/>
              <a:t>Dₘ is the value of the partial derivative with respect to m. Similarly lets find the partial derivative with respect to c, Dc 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B1494-832A-4C1E-B720-1A203721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71" y="2990849"/>
            <a:ext cx="5907315" cy="25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29CDE-8F03-421A-B275-F2D201E1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F3D10D-8D8D-46AA-8042-B9ACC8B6C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82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08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2EED-4A77-417B-813F-4DDA4A25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287F-9B83-47F3-9B74-7DD0C6FC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Now we update the current value of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m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and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c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using the following equation: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F56D0-2103-48E5-9E51-2D53350D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518" y="2899655"/>
            <a:ext cx="2857500" cy="127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DCE02-B1F8-4D30-ABCB-25526F633565}"/>
              </a:ext>
            </a:extLst>
          </p:cNvPr>
          <p:cNvSpPr txBox="1"/>
          <p:nvPr/>
        </p:nvSpPr>
        <p:spPr>
          <a:xfrm>
            <a:off x="838201" y="4639469"/>
            <a:ext cx="9520824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We repeat this process until our loss function is a very small value or ideally 0 (which means 0 error or 100% accuracy). The value of m and c that we are left with now will be the optimum values.</a:t>
            </a:r>
          </a:p>
        </p:txBody>
      </p:sp>
    </p:spTree>
    <p:extLst>
      <p:ext uri="{BB962C8B-B14F-4D97-AF65-F5344CB8AC3E}">
        <p14:creationId xmlns:p14="http://schemas.microsoft.com/office/powerpoint/2010/main" val="41161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DEF1A-6746-4837-8266-00FA3FF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Approaches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6703-9018-48AF-8BB2-98A21DB2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Ordinary </a:t>
            </a:r>
            <a:r>
              <a:rPr lang="en-IN" dirty="0"/>
              <a:t>least square</a:t>
            </a:r>
          </a:p>
          <a:p>
            <a:r>
              <a:rPr lang="en-IN" dirty="0"/>
              <a:t>Gradient Descent</a:t>
            </a:r>
          </a:p>
          <a:p>
            <a:r>
              <a:rPr lang="en-IN" dirty="0"/>
              <a:t>RIDGE</a:t>
            </a:r>
          </a:p>
          <a:p>
            <a:r>
              <a:rPr lang="en-IN" dirty="0"/>
              <a:t>LASSO</a:t>
            </a:r>
          </a:p>
          <a:p>
            <a:r>
              <a:rPr lang="en-IN" dirty="0"/>
              <a:t>Elastic Net</a:t>
            </a:r>
          </a:p>
          <a:p>
            <a:r>
              <a:rPr lang="en-IN" dirty="0"/>
              <a:t>Polynomial</a:t>
            </a:r>
          </a:p>
          <a:p>
            <a:r>
              <a:rPr lang="en-IN" dirty="0"/>
              <a:t>Isotonic</a:t>
            </a:r>
          </a:p>
          <a:p>
            <a:r>
              <a:rPr lang="en-IN" dirty="0"/>
              <a:t>Huber</a:t>
            </a:r>
          </a:p>
          <a:p>
            <a:r>
              <a:rPr lang="en-IN" dirty="0"/>
              <a:t>Bayesian</a:t>
            </a:r>
          </a:p>
          <a:p>
            <a:r>
              <a:rPr lang="en-IN" dirty="0"/>
              <a:t>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9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9930-B23A-4301-ADA8-929FE4CE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582"/>
          </a:xfrm>
        </p:spPr>
        <p:txBody>
          <a:bodyPr>
            <a:normAutofit fontScale="90000"/>
          </a:bodyPr>
          <a:lstStyle/>
          <a:p>
            <a:r>
              <a:rPr lang="en-US" dirty="0"/>
              <a:t>Ordinary </a:t>
            </a:r>
            <a:r>
              <a:rPr lang="en-IN" dirty="0"/>
              <a:t>least square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BF4F-C343-4720-A960-988B4818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68"/>
            <a:ext cx="10515600" cy="5037095"/>
          </a:xfrm>
        </p:spPr>
        <p:txBody>
          <a:bodyPr/>
          <a:lstStyle/>
          <a:p>
            <a:r>
              <a:rPr lang="en-US" dirty="0"/>
              <a:t>In statistics, ordinary least squares (OLS) is a type of linear least squares method for estimating the unknown parameters in a linear regression model. </a:t>
            </a:r>
          </a:p>
          <a:p>
            <a:endParaRPr lang="en-US" dirty="0"/>
          </a:p>
          <a:p>
            <a:r>
              <a:rPr lang="en-US" dirty="0"/>
              <a:t>OLS chooses the parameters of a linear function of a set of explanatory variables by the principle of least squares</a:t>
            </a:r>
            <a:r>
              <a:rPr lang="en-US" dirty="0">
                <a:solidFill>
                  <a:srgbClr val="FF0000"/>
                </a:solidFill>
              </a:rPr>
              <a:t>: minimizing the sum of the squares of the differences between the observed dependent variable </a:t>
            </a:r>
            <a:r>
              <a:rPr lang="en-US" dirty="0"/>
              <a:t>(values of the variable being observed) in the given dataset and those predicted by the linear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1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E74A4-EE92-489F-B910-828A97F5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simple linear regression.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EEE9EE-3A7A-45BD-87D7-004160B9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238149"/>
            <a:ext cx="5455917" cy="23749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Linear Regression: Simple Steps, Video. Find Equation, Coefficient ...">
            <a:extLst>
              <a:ext uri="{FF2B5EF4-FFF2-40B4-BE49-F238E27FC236}">
                <a16:creationId xmlns:a16="http://schemas.microsoft.com/office/drawing/2014/main" id="{BEAEC517-659E-4543-966D-D372D0F1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270126"/>
            <a:ext cx="5455917" cy="23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E73DA-D869-443B-A88F-F12193C3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Multiple Linear Regression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2AF99E-63E8-4CFE-AD53-09BBF2F1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Multiple linear regression (MLR) is a multivariate statistical technique for examining the linear correlations between two or more independent variables (IVs) and a single dependent variable (DV).</a:t>
            </a:r>
          </a:p>
          <a:p>
            <a:endParaRPr lang="en-US" sz="2000"/>
          </a:p>
          <a:p>
            <a:r>
              <a:rPr lang="es-ES" sz="2000" b="1" i="0">
                <a:effectLst/>
                <a:latin typeface="Nunito Sans"/>
              </a:rPr>
              <a:t>y = m1x1 + m2x2+ m3x3+ b</a:t>
            </a:r>
          </a:p>
          <a:p>
            <a:r>
              <a:rPr lang="es-ES" sz="2000" b="1">
                <a:latin typeface="Nunito Sans"/>
              </a:rPr>
              <a:t>Price=m1*área+m2*bedrooms+m3*age+ b</a:t>
            </a:r>
            <a:endParaRPr lang="es-ES" sz="2000" b="1" i="0">
              <a:effectLst/>
              <a:latin typeface="Nunito Sans"/>
            </a:endParaRPr>
          </a:p>
          <a:p>
            <a:endParaRPr lang="en-IN" sz="200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4E2DA45-301C-4AD7-A881-30389E0A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992824"/>
            <a:ext cx="6894236" cy="13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1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D1F7-7AE8-4FA1-B580-BB33F8E7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Gradient  Descent</a:t>
            </a:r>
            <a:br>
              <a:rPr lang="en-US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4FA8A-E07E-4097-83BB-3BFAFC56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319313"/>
            <a:ext cx="6848715" cy="33673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medium-content-sans-serif-font"/>
              </a:rPr>
              <a:t>Loss Function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medium-content-serif-font"/>
              </a:rPr>
              <a:t>The loss is the error in our predicted value of </a:t>
            </a:r>
            <a:r>
              <a:rPr lang="en-US" sz="2000" b="1" i="0" dirty="0">
                <a:effectLst/>
                <a:latin typeface="medium-content-serif-font"/>
              </a:rPr>
              <a:t>m</a:t>
            </a:r>
            <a:r>
              <a:rPr lang="en-US" sz="2000" b="0" i="0" dirty="0">
                <a:effectLst/>
                <a:latin typeface="medium-content-serif-font"/>
              </a:rPr>
              <a:t> and </a:t>
            </a:r>
            <a:r>
              <a:rPr lang="en-US" sz="2000" b="1" i="0" dirty="0">
                <a:effectLst/>
                <a:latin typeface="medium-content-serif-font"/>
              </a:rPr>
              <a:t>c</a:t>
            </a:r>
            <a:r>
              <a:rPr lang="en-US" sz="2000" b="0" i="0" dirty="0">
                <a:effectLst/>
                <a:latin typeface="medium-content-serif-font"/>
              </a:rPr>
              <a:t>. Our goal is to minimize this error to obtain the most accurate value of </a:t>
            </a:r>
            <a:r>
              <a:rPr lang="en-US" sz="2000" b="1" i="0" dirty="0">
                <a:effectLst/>
                <a:latin typeface="medium-content-serif-font"/>
              </a:rPr>
              <a:t>m</a:t>
            </a:r>
            <a:r>
              <a:rPr lang="en-US" sz="2000" b="0" i="0" dirty="0">
                <a:effectLst/>
                <a:latin typeface="medium-content-serif-font"/>
              </a:rPr>
              <a:t> and </a:t>
            </a:r>
            <a:r>
              <a:rPr lang="en-US" sz="2000" b="1" i="0" dirty="0">
                <a:effectLst/>
                <a:latin typeface="medium-content-serif-font"/>
              </a:rPr>
              <a:t>c</a:t>
            </a:r>
            <a:r>
              <a:rPr lang="en-US" sz="2000" b="0" i="0" dirty="0">
                <a:effectLst/>
                <a:latin typeface="medium-content-serif-font"/>
              </a:rPr>
              <a:t>.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medium-content-serif-font"/>
              </a:rPr>
            </a:br>
            <a:r>
              <a:rPr lang="en-US" sz="2000" b="0" i="0" dirty="0">
                <a:effectLst/>
                <a:latin typeface="medium-content-serif-font"/>
              </a:rPr>
              <a:t>We will use the Mean Squared Error function to calculate the loss. There are three steps in this function: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4331-AF9E-4BA8-8423-195B009D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4807"/>
            <a:ext cx="6894236" cy="22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7921-88A7-40BF-8178-007A59EE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2448-D993-4DA4-B065-4B868D22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026"/>
            <a:ext cx="10515600" cy="496193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Find the difference between the actual y and predicted y value(y = mx + c), for a given x.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Square this difference.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Find the mean of the squares for every value in X.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E307D-DDB9-45E3-83F8-FF28E8B6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86" y="4769708"/>
            <a:ext cx="3672114" cy="15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6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EEC0-93A8-4A6C-8165-E8BB1D09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1CFB-FD1F-4591-8E70-86290E4C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53"/>
            <a:ext cx="10515600" cy="4611210"/>
          </a:xfrm>
        </p:spPr>
        <p:txBody>
          <a:bodyPr/>
          <a:lstStyle/>
          <a:p>
            <a:r>
              <a:rPr lang="en-US" dirty="0"/>
              <a:t>Here yᵢ is the actual value and ȳᵢ is the predicted value. Lets substitute the value of ȳᵢ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95ED63E5-A3EB-4C69-AEBB-8DC89E8A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7" y="2962274"/>
            <a:ext cx="677817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0AF41A8DAFE4193D851F92BFAA9EA" ma:contentTypeVersion="2" ma:contentTypeDescription="Create a new document." ma:contentTypeScope="" ma:versionID="6c74e478a728cffb563bb12fc9a440bd">
  <xsd:schema xmlns:xsd="http://www.w3.org/2001/XMLSchema" xmlns:xs="http://www.w3.org/2001/XMLSchema" xmlns:p="http://schemas.microsoft.com/office/2006/metadata/properties" xmlns:ns2="bd9345e5-8768-46a0-a82c-ef7d28a89e26" targetNamespace="http://schemas.microsoft.com/office/2006/metadata/properties" ma:root="true" ma:fieldsID="00314c1210b2528134ca9653969e54f6" ns2:_="">
    <xsd:import namespace="bd9345e5-8768-46a0-a82c-ef7d28a89e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345e5-8768-46a0-a82c-ef7d28a89e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CE635C-AB67-4BAE-BD7B-EA749E32D277}"/>
</file>

<file path=customXml/itemProps2.xml><?xml version="1.0" encoding="utf-8"?>
<ds:datastoreItem xmlns:ds="http://schemas.openxmlformats.org/officeDocument/2006/customXml" ds:itemID="{4AEA63D3-0364-400C-9631-3685FC85FF84}"/>
</file>

<file path=customXml/itemProps3.xml><?xml version="1.0" encoding="utf-8"?>
<ds:datastoreItem xmlns:ds="http://schemas.openxmlformats.org/officeDocument/2006/customXml" ds:itemID="{0157902E-4CCE-4E9E-B410-EE027C53CC4F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medium-content-sans-serif-font</vt:lpstr>
      <vt:lpstr>medium-content-serif-font</vt:lpstr>
      <vt:lpstr>Nunito Sans</vt:lpstr>
      <vt:lpstr>Office Theme</vt:lpstr>
      <vt:lpstr>Linear Regression</vt:lpstr>
      <vt:lpstr>Definition</vt:lpstr>
      <vt:lpstr>Approaches</vt:lpstr>
      <vt:lpstr>Ordinary least square </vt:lpstr>
      <vt:lpstr>simple linear regression.</vt:lpstr>
      <vt:lpstr>Multiple Linear Regression</vt:lpstr>
      <vt:lpstr>Gradient  Descent </vt:lpstr>
      <vt:lpstr>Steps</vt:lpstr>
      <vt:lpstr>Contd…</vt:lpstr>
      <vt:lpstr>The Gradient Descent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Contd..</vt:lpstr>
      <vt:lpstr>Contd…</vt:lpstr>
      <vt:lpstr>Contd..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Ravuru Ram</dc:creator>
  <cp:lastModifiedBy>Ravuru Ram</cp:lastModifiedBy>
  <cp:revision>4</cp:revision>
  <dcterms:created xsi:type="dcterms:W3CDTF">2020-08-26T04:04:29Z</dcterms:created>
  <dcterms:modified xsi:type="dcterms:W3CDTF">2020-08-26T14:00:52Z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0x0101009920AF41A8DAFE4193D851F92BFAA9EA</vt:lpwstr>
  </property>
</Properties>
</file>