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76" r:id="rId4"/>
    <p:sldId id="277" r:id="rId5"/>
    <p:sldId id="278" r:id="rId6"/>
    <p:sldId id="257" r:id="rId7"/>
    <p:sldId id="258" r:id="rId8"/>
    <p:sldId id="256" r:id="rId9"/>
    <p:sldId id="266" r:id="rId10"/>
    <p:sldId id="267" r:id="rId11"/>
    <p:sldId id="259" r:id="rId12"/>
    <p:sldId id="261" r:id="rId13"/>
    <p:sldId id="260" r:id="rId14"/>
    <p:sldId id="263" r:id="rId15"/>
    <p:sldId id="264" r:id="rId16"/>
    <p:sldId id="265" r:id="rId17"/>
    <p:sldId id="262" r:id="rId18"/>
    <p:sldId id="268" r:id="rId19"/>
    <p:sldId id="269" r:id="rId20"/>
    <p:sldId id="270" r:id="rId21"/>
    <p:sldId id="271" r:id="rId22"/>
    <p:sldId id="272"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12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saedsayad.com/binning.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achinelearningplus.com/wp-content/uploads/2018/11/school_new.p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126AD-1E2C-4056-A2EA-CBFE6805D1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3D6D4E-BE40-42FF-8A21-1D198A80C572}"/>
              </a:ext>
            </a:extLst>
          </p:cNvPr>
          <p:cNvSpPr>
            <a:spLocks noGrp="1"/>
          </p:cNvSpPr>
          <p:nvPr>
            <p:ph idx="1"/>
          </p:nvPr>
        </p:nvSpPr>
        <p:spPr/>
        <p:txBody>
          <a:bodyPr>
            <a:normAutofit/>
          </a:bodyPr>
          <a:lstStyle/>
          <a:p>
            <a:pPr marL="0" indent="0" algn="ctr">
              <a:buNone/>
            </a:pPr>
            <a:r>
              <a:rPr lang="en-US" sz="8800" dirty="0"/>
              <a:t>Naïve Bayes</a:t>
            </a:r>
            <a:endParaRPr lang="en-IN" sz="8800" dirty="0"/>
          </a:p>
        </p:txBody>
      </p:sp>
    </p:spTree>
    <p:extLst>
      <p:ext uri="{BB962C8B-B14F-4D97-AF65-F5344CB8AC3E}">
        <p14:creationId xmlns:p14="http://schemas.microsoft.com/office/powerpoint/2010/main" val="324474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229600" cy="4525963"/>
          </a:xfrm>
        </p:spPr>
        <p:txBody>
          <a:bodyPr/>
          <a:lstStyle/>
          <a:p>
            <a:pPr algn="just"/>
            <a:r>
              <a:rPr lang="en-US" dirty="0"/>
              <a:t>In our case, the class variable(y) has only two outcomes, yes or no. There could be cases where the classification could be multivariate. Therefore, we need to find the class y with maximum probability.</a:t>
            </a:r>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124200"/>
            <a:ext cx="71247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3312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97408140"/>
              </p:ext>
            </p:extLst>
          </p:nvPr>
        </p:nvGraphicFramePr>
        <p:xfrm>
          <a:off x="609600" y="914400"/>
          <a:ext cx="8077200" cy="5105400"/>
        </p:xfrm>
        <a:graphic>
          <a:graphicData uri="http://schemas.openxmlformats.org/drawingml/2006/table">
            <a:tbl>
              <a:tblPr/>
              <a:tblGrid>
                <a:gridCol w="1615440">
                  <a:extLst>
                    <a:ext uri="{9D8B030D-6E8A-4147-A177-3AD203B41FA5}">
                      <a16:colId xmlns:a16="http://schemas.microsoft.com/office/drawing/2014/main" val="20000"/>
                    </a:ext>
                  </a:extLst>
                </a:gridCol>
                <a:gridCol w="1615440">
                  <a:extLst>
                    <a:ext uri="{9D8B030D-6E8A-4147-A177-3AD203B41FA5}">
                      <a16:colId xmlns:a16="http://schemas.microsoft.com/office/drawing/2014/main" val="20001"/>
                    </a:ext>
                  </a:extLst>
                </a:gridCol>
                <a:gridCol w="1615440">
                  <a:extLst>
                    <a:ext uri="{9D8B030D-6E8A-4147-A177-3AD203B41FA5}">
                      <a16:colId xmlns:a16="http://schemas.microsoft.com/office/drawing/2014/main" val="20002"/>
                    </a:ext>
                  </a:extLst>
                </a:gridCol>
                <a:gridCol w="1615440">
                  <a:extLst>
                    <a:ext uri="{9D8B030D-6E8A-4147-A177-3AD203B41FA5}">
                      <a16:colId xmlns:a16="http://schemas.microsoft.com/office/drawing/2014/main" val="20003"/>
                    </a:ext>
                  </a:extLst>
                </a:gridCol>
                <a:gridCol w="1615440">
                  <a:extLst>
                    <a:ext uri="{9D8B030D-6E8A-4147-A177-3AD203B41FA5}">
                      <a16:colId xmlns:a16="http://schemas.microsoft.com/office/drawing/2014/main" val="20004"/>
                    </a:ext>
                  </a:extLst>
                </a:gridCol>
              </a:tblGrid>
              <a:tr h="340360">
                <a:tc>
                  <a:txBody>
                    <a:bodyPr/>
                    <a:lstStyle/>
                    <a:p>
                      <a:pPr algn="ctr" fontAlgn="b"/>
                      <a:r>
                        <a:rPr lang="en-US" sz="1800" b="1" i="0" u="none" strike="noStrike" dirty="0">
                          <a:solidFill>
                            <a:srgbClr val="000000"/>
                          </a:solidFill>
                          <a:effectLst/>
                          <a:latin typeface="Calibri"/>
                        </a:rPr>
                        <a:t>outlook</a:t>
                      </a:r>
                    </a:p>
                  </a:txBody>
                  <a:tcPr marL="9525" marR="9525" marT="9525" marB="0" anchor="b">
                    <a:lnL>
                      <a:noFill/>
                    </a:lnL>
                    <a:lnR>
                      <a:noFill/>
                    </a:lnR>
                    <a:lnT>
                      <a:noFill/>
                    </a:lnT>
                    <a:lnB>
                      <a:noFill/>
                    </a:lnB>
                  </a:tcPr>
                </a:tc>
                <a:tc>
                  <a:txBody>
                    <a:bodyPr/>
                    <a:lstStyle/>
                    <a:p>
                      <a:pPr algn="ctr" fontAlgn="b"/>
                      <a:r>
                        <a:rPr lang="en-US" sz="1800" b="1" i="0" u="none" strike="noStrike" dirty="0">
                          <a:solidFill>
                            <a:srgbClr val="000000"/>
                          </a:solidFill>
                          <a:effectLst/>
                          <a:latin typeface="Calibri"/>
                        </a:rPr>
                        <a:t>temp</a:t>
                      </a:r>
                    </a:p>
                  </a:txBody>
                  <a:tcPr marL="9525" marR="9525" marT="9525" marB="0" anchor="b">
                    <a:lnL>
                      <a:noFill/>
                    </a:lnL>
                    <a:lnR>
                      <a:noFill/>
                    </a:lnR>
                    <a:lnT>
                      <a:noFill/>
                    </a:lnT>
                    <a:lnB>
                      <a:noFill/>
                    </a:lnB>
                  </a:tcPr>
                </a:tc>
                <a:tc>
                  <a:txBody>
                    <a:bodyPr/>
                    <a:lstStyle/>
                    <a:p>
                      <a:pPr algn="ctr" fontAlgn="b"/>
                      <a:r>
                        <a:rPr lang="en-US" sz="1800" b="1" i="0" u="none" strike="noStrike" dirty="0">
                          <a:solidFill>
                            <a:srgbClr val="000000"/>
                          </a:solidFill>
                          <a:effectLst/>
                          <a:latin typeface="Calibri"/>
                        </a:rPr>
                        <a:t>humidity</a:t>
                      </a:r>
                    </a:p>
                  </a:txBody>
                  <a:tcPr marL="9525" marR="9525" marT="9525" marB="0" anchor="b">
                    <a:lnL>
                      <a:noFill/>
                    </a:lnL>
                    <a:lnR>
                      <a:noFill/>
                    </a:lnR>
                    <a:lnT>
                      <a:noFill/>
                    </a:lnT>
                    <a:lnB>
                      <a:noFill/>
                    </a:lnB>
                  </a:tcPr>
                </a:tc>
                <a:tc>
                  <a:txBody>
                    <a:bodyPr/>
                    <a:lstStyle/>
                    <a:p>
                      <a:pPr algn="ctr" fontAlgn="b"/>
                      <a:r>
                        <a:rPr lang="en-US" sz="1800" b="1" i="0" u="none" strike="noStrike" dirty="0">
                          <a:solidFill>
                            <a:srgbClr val="000000"/>
                          </a:solidFill>
                          <a:effectLst/>
                          <a:latin typeface="Calibri"/>
                        </a:rPr>
                        <a:t>windy</a:t>
                      </a:r>
                    </a:p>
                  </a:txBody>
                  <a:tcPr marL="9525" marR="9525" marT="9525" marB="0" anchor="b">
                    <a:lnL>
                      <a:noFill/>
                    </a:lnL>
                    <a:lnR>
                      <a:noFill/>
                    </a:lnR>
                    <a:lnT>
                      <a:noFill/>
                    </a:lnT>
                    <a:lnB>
                      <a:noFill/>
                    </a:lnB>
                  </a:tcPr>
                </a:tc>
                <a:tc>
                  <a:txBody>
                    <a:bodyPr/>
                    <a:lstStyle/>
                    <a:p>
                      <a:pPr algn="ctr" fontAlgn="b"/>
                      <a:r>
                        <a:rPr lang="en-US" sz="1800" b="1" i="0" u="none" strike="noStrike" dirty="0">
                          <a:solidFill>
                            <a:srgbClr val="000000"/>
                          </a:solidFill>
                          <a:effectLst/>
                          <a:latin typeface="Calibri"/>
                        </a:rPr>
                        <a:t>play</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40360">
                <a:tc>
                  <a:txBody>
                    <a:bodyPr/>
                    <a:lstStyle/>
                    <a:p>
                      <a:pPr algn="ctr" fontAlgn="b"/>
                      <a:r>
                        <a:rPr lang="en-US" sz="1600" b="0" i="0" u="none" strike="noStrike" dirty="0">
                          <a:solidFill>
                            <a:srgbClr val="000000"/>
                          </a:solidFill>
                          <a:effectLst/>
                          <a:latin typeface="Calibri"/>
                        </a:rPr>
                        <a:t>rainy</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hot</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high</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FALSE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no</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40360">
                <a:tc>
                  <a:txBody>
                    <a:bodyPr/>
                    <a:lstStyle/>
                    <a:p>
                      <a:pPr algn="ctr" fontAlgn="b"/>
                      <a:r>
                        <a:rPr lang="en-US" sz="1600" b="0" i="0" u="none" strike="noStrike" dirty="0">
                          <a:solidFill>
                            <a:srgbClr val="000000"/>
                          </a:solidFill>
                          <a:effectLst/>
                          <a:latin typeface="Calibri"/>
                        </a:rPr>
                        <a:t>rainy</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hot</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high</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TRUE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no</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40360">
                <a:tc>
                  <a:txBody>
                    <a:bodyPr/>
                    <a:lstStyle/>
                    <a:p>
                      <a:pPr algn="ctr" fontAlgn="b"/>
                      <a:r>
                        <a:rPr lang="en-US" sz="1600" b="0" i="0" u="none" strike="noStrike">
                          <a:solidFill>
                            <a:srgbClr val="000000"/>
                          </a:solidFill>
                          <a:effectLst/>
                          <a:latin typeface="Calibri"/>
                        </a:rPr>
                        <a:t>overcast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hot</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high</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FALSE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yes</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340360">
                <a:tc>
                  <a:txBody>
                    <a:bodyPr/>
                    <a:lstStyle/>
                    <a:p>
                      <a:pPr algn="ctr" fontAlgn="b"/>
                      <a:r>
                        <a:rPr lang="en-US" sz="1600" b="0" i="0" u="none" strike="noStrike">
                          <a:solidFill>
                            <a:srgbClr val="000000"/>
                          </a:solidFill>
                          <a:effectLst/>
                          <a:latin typeface="Calibri"/>
                        </a:rPr>
                        <a:t>sunny</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mild</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high</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FALSE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yes</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340360">
                <a:tc>
                  <a:txBody>
                    <a:bodyPr/>
                    <a:lstStyle/>
                    <a:p>
                      <a:pPr algn="ctr" fontAlgn="b"/>
                      <a:r>
                        <a:rPr lang="en-US" sz="1600" b="0" i="0" u="none" strike="noStrike">
                          <a:solidFill>
                            <a:srgbClr val="000000"/>
                          </a:solidFill>
                          <a:effectLst/>
                          <a:latin typeface="Calibri"/>
                        </a:rPr>
                        <a:t>sunny</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cool</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normal</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FALSE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yes</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340360">
                <a:tc>
                  <a:txBody>
                    <a:bodyPr/>
                    <a:lstStyle/>
                    <a:p>
                      <a:pPr algn="ctr" fontAlgn="b"/>
                      <a:r>
                        <a:rPr lang="en-US" sz="1600" b="0" i="0" u="none" strike="noStrike">
                          <a:solidFill>
                            <a:srgbClr val="000000"/>
                          </a:solidFill>
                          <a:effectLst/>
                          <a:latin typeface="Calibri"/>
                        </a:rPr>
                        <a:t>sunny</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cool</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normal</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TRUE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no</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340360">
                <a:tc>
                  <a:txBody>
                    <a:bodyPr/>
                    <a:lstStyle/>
                    <a:p>
                      <a:pPr algn="ctr" fontAlgn="b"/>
                      <a:r>
                        <a:rPr lang="en-US" sz="1600" b="0" i="0" u="none" strike="noStrike">
                          <a:solidFill>
                            <a:srgbClr val="000000"/>
                          </a:solidFill>
                          <a:effectLst/>
                          <a:latin typeface="Calibri"/>
                        </a:rPr>
                        <a:t>overcast</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cool</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normal</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TRUE</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yes</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340360">
                <a:tc>
                  <a:txBody>
                    <a:bodyPr/>
                    <a:lstStyle/>
                    <a:p>
                      <a:pPr algn="ctr" fontAlgn="b"/>
                      <a:r>
                        <a:rPr lang="en-US" sz="1600" b="0" i="0" u="none" strike="noStrike">
                          <a:solidFill>
                            <a:srgbClr val="000000"/>
                          </a:solidFill>
                          <a:effectLst/>
                          <a:latin typeface="Calibri"/>
                        </a:rPr>
                        <a:t>rainy</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mild</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high</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FALSE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no</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340360">
                <a:tc>
                  <a:txBody>
                    <a:bodyPr/>
                    <a:lstStyle/>
                    <a:p>
                      <a:pPr algn="ctr" fontAlgn="b"/>
                      <a:r>
                        <a:rPr lang="en-US" sz="1600" b="0" i="0" u="none" strike="noStrike">
                          <a:solidFill>
                            <a:srgbClr val="000000"/>
                          </a:solidFill>
                          <a:effectLst/>
                          <a:latin typeface="Calibri"/>
                        </a:rPr>
                        <a:t>rainy</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cool</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normal</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FALSE</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yes</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340360">
                <a:tc>
                  <a:txBody>
                    <a:bodyPr/>
                    <a:lstStyle/>
                    <a:p>
                      <a:pPr algn="ctr" fontAlgn="b"/>
                      <a:r>
                        <a:rPr lang="en-US" sz="1600" b="0" i="0" u="none" strike="noStrike">
                          <a:solidFill>
                            <a:srgbClr val="000000"/>
                          </a:solidFill>
                          <a:effectLst/>
                          <a:latin typeface="Calibri"/>
                        </a:rPr>
                        <a:t>sunny</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mild</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normal</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FALSE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yes</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340360">
                <a:tc>
                  <a:txBody>
                    <a:bodyPr/>
                    <a:lstStyle/>
                    <a:p>
                      <a:pPr algn="ctr" fontAlgn="b"/>
                      <a:r>
                        <a:rPr lang="en-US" sz="1600" b="0" i="0" u="none" strike="noStrike">
                          <a:solidFill>
                            <a:srgbClr val="000000"/>
                          </a:solidFill>
                          <a:effectLst/>
                          <a:latin typeface="Calibri"/>
                        </a:rPr>
                        <a:t>rainy</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mild</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normal</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TRUE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yes</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340360">
                <a:tc>
                  <a:txBody>
                    <a:bodyPr/>
                    <a:lstStyle/>
                    <a:p>
                      <a:pPr algn="ctr" fontAlgn="b"/>
                      <a:r>
                        <a:rPr lang="en-US" sz="1600" b="0" i="0" u="none" strike="noStrike">
                          <a:solidFill>
                            <a:srgbClr val="000000"/>
                          </a:solidFill>
                          <a:effectLst/>
                          <a:latin typeface="Calibri"/>
                        </a:rPr>
                        <a:t>overcast</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mild</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high</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TRUE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yes</a:t>
                      </a: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340360">
                <a:tc>
                  <a:txBody>
                    <a:bodyPr/>
                    <a:lstStyle/>
                    <a:p>
                      <a:pPr algn="ctr" fontAlgn="b"/>
                      <a:r>
                        <a:rPr lang="en-US" sz="1600" b="0" i="0" u="none" strike="noStrike">
                          <a:solidFill>
                            <a:srgbClr val="000000"/>
                          </a:solidFill>
                          <a:effectLst/>
                          <a:latin typeface="Calibri"/>
                        </a:rPr>
                        <a:t>overcast</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hot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normal</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FALSE</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yes</a:t>
                      </a: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r h="340360">
                <a:tc>
                  <a:txBody>
                    <a:bodyPr/>
                    <a:lstStyle/>
                    <a:p>
                      <a:pPr algn="ctr" fontAlgn="b"/>
                      <a:r>
                        <a:rPr lang="en-US" sz="1600" b="0" i="0" u="none" strike="noStrike">
                          <a:solidFill>
                            <a:srgbClr val="000000"/>
                          </a:solidFill>
                          <a:effectLst/>
                          <a:latin typeface="Calibri"/>
                        </a:rPr>
                        <a:t>sunny</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mild</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high</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TRUE</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no</a:t>
                      </a:r>
                    </a:p>
                  </a:txBody>
                  <a:tcPr marL="9525" marR="9525" marT="9525" marB="0" anchor="b">
                    <a:lnL>
                      <a:noFill/>
                    </a:lnL>
                    <a:lnR>
                      <a:noFill/>
                    </a:lnR>
                    <a:lnT>
                      <a:noFill/>
                    </a:lnT>
                    <a:lnB>
                      <a:noFill/>
                    </a:lnB>
                  </a:tcPr>
                </a:tc>
                <a:extLst>
                  <a:ext uri="{0D108BD9-81ED-4DB2-BD59-A6C34878D82A}">
                    <a16:rowId xmlns:a16="http://schemas.microsoft.com/office/drawing/2014/main" val="10014"/>
                  </a:ext>
                </a:extLst>
              </a:tr>
            </a:tbl>
          </a:graphicData>
        </a:graphic>
      </p:graphicFrame>
      <p:sp>
        <p:nvSpPr>
          <p:cNvPr id="5" name="TextBox 4"/>
          <p:cNvSpPr txBox="1"/>
          <p:nvPr/>
        </p:nvSpPr>
        <p:spPr>
          <a:xfrm>
            <a:off x="1392382" y="304799"/>
            <a:ext cx="5105400" cy="646331"/>
          </a:xfrm>
          <a:prstGeom prst="rect">
            <a:avLst/>
          </a:prstGeom>
          <a:noFill/>
        </p:spPr>
        <p:txBody>
          <a:bodyPr wrap="square" rtlCol="0">
            <a:spAutoFit/>
          </a:bodyPr>
          <a:lstStyle/>
          <a:p>
            <a:r>
              <a:rPr lang="en-US" b="1" dirty="0"/>
              <a:t>Consider a given Data Set</a:t>
            </a:r>
          </a:p>
          <a:p>
            <a:endParaRPr lang="en-US" b="1" dirty="0"/>
          </a:p>
        </p:txBody>
      </p:sp>
    </p:spTree>
    <p:extLst>
      <p:ext uri="{BB962C8B-B14F-4D97-AF65-F5344CB8AC3E}">
        <p14:creationId xmlns:p14="http://schemas.microsoft.com/office/powerpoint/2010/main" val="2270408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4525963"/>
          </a:xfrm>
        </p:spPr>
        <p:txBody>
          <a:bodyPr/>
          <a:lstStyle/>
          <a:p>
            <a:r>
              <a:rPr lang="en-US" dirty="0"/>
              <a:t>Question:		</a:t>
            </a:r>
          </a:p>
          <a:p>
            <a:pPr algn="just"/>
            <a:r>
              <a:rPr lang="en-US" dirty="0"/>
              <a:t>In this example we have 4 inputs (predictors). The final posterior probabilities can be standardized between 0 and 1.</a:t>
            </a:r>
          </a:p>
        </p:txBody>
      </p:sp>
      <p:graphicFrame>
        <p:nvGraphicFramePr>
          <p:cNvPr id="4" name="Table 3"/>
          <p:cNvGraphicFramePr>
            <a:graphicFrameLocks noGrp="1"/>
          </p:cNvGraphicFramePr>
          <p:nvPr>
            <p:extLst>
              <p:ext uri="{D42A27DB-BD31-4B8C-83A1-F6EECF244321}">
                <p14:modId xmlns:p14="http://schemas.microsoft.com/office/powerpoint/2010/main" val="3134010982"/>
              </p:ext>
            </p:extLst>
          </p:nvPr>
        </p:nvGraphicFramePr>
        <p:xfrm>
          <a:off x="1447800" y="2667000"/>
          <a:ext cx="6096000" cy="741680"/>
        </p:xfrm>
        <a:graphic>
          <a:graphicData uri="http://schemas.openxmlformats.org/drawingml/2006/table">
            <a:tbl>
              <a:tblPr firstRow="1" bandRow="1">
                <a:tableStyleId>{9D7B26C5-4107-4FEC-AEDC-1716B250A1EF}</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dirty="0"/>
                        <a:t>Outlook</a:t>
                      </a:r>
                    </a:p>
                  </a:txBody>
                  <a:tcPr/>
                </a:tc>
                <a:tc>
                  <a:txBody>
                    <a:bodyPr/>
                    <a:lstStyle/>
                    <a:p>
                      <a:pPr algn="ctr"/>
                      <a:r>
                        <a:rPr lang="en-US" dirty="0"/>
                        <a:t>Temp</a:t>
                      </a:r>
                    </a:p>
                  </a:txBody>
                  <a:tcPr/>
                </a:tc>
                <a:tc>
                  <a:txBody>
                    <a:bodyPr/>
                    <a:lstStyle/>
                    <a:p>
                      <a:pPr algn="ctr"/>
                      <a:r>
                        <a:rPr lang="en-US" dirty="0"/>
                        <a:t>Humidity </a:t>
                      </a:r>
                    </a:p>
                  </a:txBody>
                  <a:tcPr/>
                </a:tc>
                <a:tc>
                  <a:txBody>
                    <a:bodyPr/>
                    <a:lstStyle/>
                    <a:p>
                      <a:pPr algn="ctr"/>
                      <a:r>
                        <a:rPr lang="en-US" dirty="0"/>
                        <a:t>Windy</a:t>
                      </a:r>
                    </a:p>
                  </a:txBody>
                  <a:tcPr/>
                </a:tc>
                <a:tc>
                  <a:txBody>
                    <a:bodyPr/>
                    <a:lstStyle/>
                    <a:p>
                      <a:pPr algn="ctr"/>
                      <a:r>
                        <a:rPr lang="en-US" dirty="0"/>
                        <a:t>Play </a:t>
                      </a:r>
                    </a:p>
                  </a:txBody>
                  <a:tcPr/>
                </a:tc>
                <a:extLst>
                  <a:ext uri="{0D108BD9-81ED-4DB2-BD59-A6C34878D82A}">
                    <a16:rowId xmlns:a16="http://schemas.microsoft.com/office/drawing/2014/main" val="10000"/>
                  </a:ext>
                </a:extLst>
              </a:tr>
              <a:tr h="370840">
                <a:tc>
                  <a:txBody>
                    <a:bodyPr/>
                    <a:lstStyle/>
                    <a:p>
                      <a:pPr algn="ctr"/>
                      <a:r>
                        <a:rPr lang="en-US" dirty="0"/>
                        <a:t>Rainy</a:t>
                      </a:r>
                    </a:p>
                  </a:txBody>
                  <a:tcPr/>
                </a:tc>
                <a:tc>
                  <a:txBody>
                    <a:bodyPr/>
                    <a:lstStyle/>
                    <a:p>
                      <a:pPr algn="ctr"/>
                      <a:r>
                        <a:rPr lang="en-US" dirty="0"/>
                        <a:t>Cool</a:t>
                      </a:r>
                    </a:p>
                  </a:txBody>
                  <a:tcPr/>
                </a:tc>
                <a:tc>
                  <a:txBody>
                    <a:bodyPr/>
                    <a:lstStyle/>
                    <a:p>
                      <a:pPr algn="ctr"/>
                      <a:r>
                        <a:rPr lang="en-US" dirty="0"/>
                        <a:t>High</a:t>
                      </a:r>
                      <a:r>
                        <a:rPr lang="en-US" baseline="0" dirty="0"/>
                        <a:t> </a:t>
                      </a:r>
                      <a:endParaRPr lang="en-US" dirty="0"/>
                    </a:p>
                  </a:txBody>
                  <a:tcPr/>
                </a:tc>
                <a:tc>
                  <a:txBody>
                    <a:bodyPr/>
                    <a:lstStyle/>
                    <a:p>
                      <a:pPr algn="ctr"/>
                      <a:r>
                        <a:rPr lang="en-US" dirty="0"/>
                        <a:t>True </a:t>
                      </a:r>
                    </a:p>
                  </a:txBody>
                  <a:tcPr/>
                </a:tc>
                <a:tc>
                  <a:txBody>
                    <a:bodyPr/>
                    <a:lstStyle/>
                    <a:p>
                      <a:pPr algn="ctr"/>
                      <a:r>
                        <a:rPr lang="en-US" dirty="0"/>
                        <a: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45690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4525963"/>
          </a:xfrm>
        </p:spPr>
        <p:txBody>
          <a:bodyPr>
            <a:normAutofit lnSpcReduction="10000"/>
          </a:bodyPr>
          <a:lstStyle/>
          <a:p>
            <a:pPr algn="just"/>
            <a:r>
              <a:rPr lang="en-US" dirty="0"/>
              <a:t>The posterior probability can be calculated by first, constructing a frequency table for each attribute against the target. </a:t>
            </a:r>
          </a:p>
          <a:p>
            <a:pPr algn="just"/>
            <a:r>
              <a:rPr lang="en-US" dirty="0"/>
              <a:t>Then, transforming the frequency tables to likelihood tables and finally use the Naive Bayesian equation to calculate the posterior probability for each class. </a:t>
            </a:r>
          </a:p>
          <a:p>
            <a:pPr algn="just"/>
            <a:r>
              <a:rPr lang="en-US" dirty="0"/>
              <a:t>The class with the highest posterior probability is the outcome of prediction. </a:t>
            </a:r>
          </a:p>
        </p:txBody>
      </p:sp>
    </p:spTree>
    <p:extLst>
      <p:ext uri="{BB962C8B-B14F-4D97-AF65-F5344CB8AC3E}">
        <p14:creationId xmlns:p14="http://schemas.microsoft.com/office/powerpoint/2010/main" val="2731058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9550"/>
            <a:ext cx="8610600" cy="643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142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9550"/>
            <a:ext cx="8229600" cy="643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326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87630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231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533400"/>
            <a:ext cx="8230287"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132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534400" cy="6324600"/>
          </a:xfrm>
        </p:spPr>
        <p:txBody>
          <a:bodyPr>
            <a:normAutofit fontScale="85000" lnSpcReduction="20000"/>
          </a:bodyPr>
          <a:lstStyle/>
          <a:p>
            <a:pPr marL="0" indent="0">
              <a:buNone/>
            </a:pPr>
            <a:r>
              <a:rPr lang="en-US" sz="4500" b="1" dirty="0"/>
              <a:t>Types of Naive Bayes Classifier:</a:t>
            </a:r>
          </a:p>
          <a:p>
            <a:r>
              <a:rPr lang="en-US" b="1" dirty="0"/>
              <a:t>Multinomial Naive Bayes:</a:t>
            </a:r>
          </a:p>
          <a:p>
            <a:pPr marL="0" indent="0" algn="just">
              <a:buNone/>
            </a:pPr>
            <a:r>
              <a:rPr lang="en-US" dirty="0"/>
              <a:t>This is mostly used for </a:t>
            </a:r>
            <a:r>
              <a:rPr lang="en-US" b="1" dirty="0"/>
              <a:t>document classification </a:t>
            </a:r>
            <a:r>
              <a:rPr lang="en-US" dirty="0"/>
              <a:t>problem, </a:t>
            </a:r>
            <a:r>
              <a:rPr lang="en-US" dirty="0" err="1"/>
              <a:t>i.e</a:t>
            </a:r>
            <a:r>
              <a:rPr lang="en-US" dirty="0"/>
              <a:t> whether a document belongs to the category of sports, politics, technology etc. The features/predictors used by the classifier are the frequency of the words present in the document.</a:t>
            </a:r>
          </a:p>
          <a:p>
            <a:r>
              <a:rPr lang="en-US" b="1" dirty="0"/>
              <a:t>Bernoulli Naive Bayes:</a:t>
            </a:r>
          </a:p>
          <a:p>
            <a:pPr marL="0" indent="0" algn="just">
              <a:buNone/>
            </a:pPr>
            <a:r>
              <a:rPr lang="en-US" dirty="0"/>
              <a:t>This is similar to the multinomial naive </a:t>
            </a:r>
            <a:r>
              <a:rPr lang="en-US" dirty="0" err="1"/>
              <a:t>bayes</a:t>
            </a:r>
            <a:r>
              <a:rPr lang="en-US" dirty="0"/>
              <a:t> but the predictors are </a:t>
            </a:r>
            <a:r>
              <a:rPr lang="en-US" b="1" dirty="0" err="1"/>
              <a:t>boolean</a:t>
            </a:r>
            <a:r>
              <a:rPr lang="en-US" dirty="0"/>
              <a:t> variables. The parameters that we use to predict the class variable take up only values yes or no, for example if a word occurs in the text or not.</a:t>
            </a:r>
          </a:p>
          <a:p>
            <a:r>
              <a:rPr lang="en-US" b="1" dirty="0"/>
              <a:t>Gaussian Naive Bayes:</a:t>
            </a:r>
          </a:p>
          <a:p>
            <a:pPr marL="0" indent="0" algn="just">
              <a:buNone/>
            </a:pPr>
            <a:r>
              <a:rPr lang="en-US" dirty="0"/>
              <a:t>When the predictors take up a </a:t>
            </a:r>
            <a:r>
              <a:rPr lang="en-US" b="1" dirty="0"/>
              <a:t>continuous value </a:t>
            </a:r>
            <a:r>
              <a:rPr lang="en-US" dirty="0"/>
              <a:t>and are </a:t>
            </a:r>
            <a:r>
              <a:rPr lang="en-US" b="1" dirty="0"/>
              <a:t>not discrete</a:t>
            </a:r>
            <a:r>
              <a:rPr lang="en-US" dirty="0"/>
              <a:t>, we assume that these values are sampled from a </a:t>
            </a:r>
            <a:r>
              <a:rPr lang="en-US" dirty="0" err="1"/>
              <a:t>gaussian</a:t>
            </a:r>
            <a:r>
              <a:rPr lang="en-US" dirty="0"/>
              <a:t> distribution.</a:t>
            </a:r>
          </a:p>
        </p:txBody>
      </p:sp>
    </p:spTree>
    <p:extLst>
      <p:ext uri="{BB962C8B-B14F-4D97-AF65-F5344CB8AC3E}">
        <p14:creationId xmlns:p14="http://schemas.microsoft.com/office/powerpoint/2010/main" val="193784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7" name="Picture 5" descr="C:\Users\Admin\Desktop\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04800"/>
            <a:ext cx="5867400"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3846363"/>
            <a:ext cx="8153400" cy="830997"/>
          </a:xfrm>
          <a:prstGeom prst="rect">
            <a:avLst/>
          </a:prstGeom>
        </p:spPr>
        <p:txBody>
          <a:bodyPr wrap="square">
            <a:spAutoFit/>
          </a:bodyPr>
          <a:lstStyle/>
          <a:p>
            <a:r>
              <a:rPr lang="en-US" sz="2400" dirty="0"/>
              <a:t>Since the way the values are present in the dataset changes, the formula for conditional probability changes to,</a:t>
            </a:r>
          </a:p>
        </p:txBody>
      </p:sp>
      <p:pic>
        <p:nvPicPr>
          <p:cNvPr id="133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4862945"/>
            <a:ext cx="75057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6285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4295-A7B6-454E-BCD0-B521ED3DB97A}"/>
              </a:ext>
            </a:extLst>
          </p:cNvPr>
          <p:cNvSpPr>
            <a:spLocks noGrp="1"/>
          </p:cNvSpPr>
          <p:nvPr>
            <p:ph type="title"/>
          </p:nvPr>
        </p:nvSpPr>
        <p:spPr/>
        <p:txBody>
          <a:bodyPr/>
          <a:lstStyle/>
          <a:p>
            <a:r>
              <a:rPr lang="en-US" dirty="0"/>
              <a:t>What is it</a:t>
            </a:r>
            <a:endParaRPr lang="en-IN" dirty="0"/>
          </a:p>
        </p:txBody>
      </p:sp>
      <p:sp>
        <p:nvSpPr>
          <p:cNvPr id="3" name="Content Placeholder 2">
            <a:extLst>
              <a:ext uri="{FF2B5EF4-FFF2-40B4-BE49-F238E27FC236}">
                <a16:creationId xmlns:a16="http://schemas.microsoft.com/office/drawing/2014/main" id="{6B4F4919-59C2-4971-B3AA-082BDD1A69A5}"/>
              </a:ext>
            </a:extLst>
          </p:cNvPr>
          <p:cNvSpPr>
            <a:spLocks noGrp="1"/>
          </p:cNvSpPr>
          <p:nvPr>
            <p:ph idx="1"/>
          </p:nvPr>
        </p:nvSpPr>
        <p:spPr>
          <a:xfrm>
            <a:off x="457200" y="1295400"/>
            <a:ext cx="8229600" cy="4830763"/>
          </a:xfrm>
        </p:spPr>
        <p:txBody>
          <a:bodyPr/>
          <a:lstStyle/>
          <a:p>
            <a:r>
              <a:rPr lang="en-US" b="0" i="0" dirty="0">
                <a:solidFill>
                  <a:srgbClr val="000000"/>
                </a:solidFill>
                <a:effectLst/>
                <a:latin typeface="Krub"/>
              </a:rPr>
              <a:t>Naive Bayes is a probabilistic machine learning algorithm that can be used in a wide variety of classification tasks.</a:t>
            </a:r>
            <a:endParaRPr lang="en-US" dirty="0">
              <a:solidFill>
                <a:srgbClr val="000000"/>
              </a:solidFill>
              <a:latin typeface="Krub"/>
            </a:endParaRPr>
          </a:p>
          <a:p>
            <a:r>
              <a:rPr lang="en-US" b="0" i="0" dirty="0">
                <a:solidFill>
                  <a:srgbClr val="000000"/>
                </a:solidFill>
                <a:effectLst/>
                <a:latin typeface="Krub"/>
              </a:rPr>
              <a:t> Typical applications include filtering spam, classifying documents, sentiment prediction etc.</a:t>
            </a:r>
          </a:p>
          <a:p>
            <a:r>
              <a:rPr lang="en-US" b="0" i="0" dirty="0">
                <a:solidFill>
                  <a:srgbClr val="000000"/>
                </a:solidFill>
                <a:effectLst/>
                <a:latin typeface="Krub"/>
              </a:rPr>
              <a:t>But why is it called ‘Naive’?</a:t>
            </a:r>
            <a:endParaRPr lang="en-IN" dirty="0"/>
          </a:p>
        </p:txBody>
      </p:sp>
    </p:spTree>
    <p:extLst>
      <p:ext uri="{BB962C8B-B14F-4D97-AF65-F5344CB8AC3E}">
        <p14:creationId xmlns:p14="http://schemas.microsoft.com/office/powerpoint/2010/main" val="399924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29600" cy="4876800"/>
          </a:xfrm>
        </p:spPr>
        <p:txBody>
          <a:bodyPr/>
          <a:lstStyle/>
          <a:p>
            <a:pPr algn="just"/>
            <a:r>
              <a:rPr lang="en-US" dirty="0"/>
              <a:t>Naive Bayes algorithms are mostly used in sentiment analysis, spam filtering, recommendation systems etc. They are fast and easy to implement but their biggest disadvantage is that the requirement of predictors to be independent. In most of the real life cases, the predictors are dependent, this hinders the performance of the classifier.</a:t>
            </a:r>
          </a:p>
        </p:txBody>
      </p:sp>
    </p:spTree>
    <p:extLst>
      <p:ext uri="{BB962C8B-B14F-4D97-AF65-F5344CB8AC3E}">
        <p14:creationId xmlns:p14="http://schemas.microsoft.com/office/powerpoint/2010/main" val="1833056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228600"/>
            <a:ext cx="8229600" cy="4525963"/>
          </a:xfrm>
        </p:spPr>
        <p:txBody>
          <a:bodyPr>
            <a:normAutofit fontScale="85000" lnSpcReduction="10000"/>
          </a:bodyPr>
          <a:lstStyle/>
          <a:p>
            <a:pPr fontAlgn="ctr"/>
            <a:r>
              <a:rPr lang="en-US" b="1" dirty="0"/>
              <a:t>Numerical Predictors</a:t>
            </a:r>
            <a:endParaRPr lang="en-US" dirty="0"/>
          </a:p>
          <a:p>
            <a:pPr algn="just" fontAlgn="ctr"/>
            <a:r>
              <a:rPr lang="en-US" dirty="0"/>
              <a:t>Numerical variables need to be transformed to their categorical counterparts (</a:t>
            </a:r>
            <a:r>
              <a:rPr lang="en-US" dirty="0">
                <a:hlinkClick r:id="rId2"/>
              </a:rPr>
              <a:t>binning</a:t>
            </a:r>
            <a:r>
              <a:rPr lang="en-US" dirty="0"/>
              <a:t>) before constructing their frequency tables. The other option we have is using the distribution of the numerical variable to have a good guess of the frequency. For example, one common practice is to assume normal distributions for numerical variables.</a:t>
            </a:r>
          </a:p>
          <a:p>
            <a:pPr algn="just" fontAlgn="ctr"/>
            <a:r>
              <a:rPr lang="en-US" dirty="0"/>
              <a:t>The probability density function for the normal distribution is defined by two parameters (mean and standard deviation).</a:t>
            </a:r>
          </a:p>
          <a:p>
            <a:endParaRPr lang="en-US" dirty="0"/>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572000"/>
            <a:ext cx="56388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8253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26056169"/>
              </p:ext>
            </p:extLst>
          </p:nvPr>
        </p:nvGraphicFramePr>
        <p:xfrm>
          <a:off x="304800" y="533400"/>
          <a:ext cx="8077195" cy="1188720"/>
        </p:xfrm>
        <a:graphic>
          <a:graphicData uri="http://schemas.openxmlformats.org/drawingml/2006/table">
            <a:tbl>
              <a:tblPr/>
              <a:tblGrid>
                <a:gridCol w="818566">
                  <a:extLst>
                    <a:ext uri="{9D8B030D-6E8A-4147-A177-3AD203B41FA5}">
                      <a16:colId xmlns:a16="http://schemas.microsoft.com/office/drawing/2014/main" val="20000"/>
                    </a:ext>
                  </a:extLst>
                </a:gridCol>
                <a:gridCol w="818566">
                  <a:extLst>
                    <a:ext uri="{9D8B030D-6E8A-4147-A177-3AD203B41FA5}">
                      <a16:colId xmlns:a16="http://schemas.microsoft.com/office/drawing/2014/main" val="20001"/>
                    </a:ext>
                  </a:extLst>
                </a:gridCol>
                <a:gridCol w="533659">
                  <a:extLst>
                    <a:ext uri="{9D8B030D-6E8A-4147-A177-3AD203B41FA5}">
                      <a16:colId xmlns:a16="http://schemas.microsoft.com/office/drawing/2014/main" val="20002"/>
                    </a:ext>
                  </a:extLst>
                </a:gridCol>
                <a:gridCol w="533659">
                  <a:extLst>
                    <a:ext uri="{9D8B030D-6E8A-4147-A177-3AD203B41FA5}">
                      <a16:colId xmlns:a16="http://schemas.microsoft.com/office/drawing/2014/main" val="20003"/>
                    </a:ext>
                  </a:extLst>
                </a:gridCol>
                <a:gridCol w="533659">
                  <a:extLst>
                    <a:ext uri="{9D8B030D-6E8A-4147-A177-3AD203B41FA5}">
                      <a16:colId xmlns:a16="http://schemas.microsoft.com/office/drawing/2014/main" val="20004"/>
                    </a:ext>
                  </a:extLst>
                </a:gridCol>
                <a:gridCol w="533659">
                  <a:extLst>
                    <a:ext uri="{9D8B030D-6E8A-4147-A177-3AD203B41FA5}">
                      <a16:colId xmlns:a16="http://schemas.microsoft.com/office/drawing/2014/main" val="20005"/>
                    </a:ext>
                  </a:extLst>
                </a:gridCol>
                <a:gridCol w="533659">
                  <a:extLst>
                    <a:ext uri="{9D8B030D-6E8A-4147-A177-3AD203B41FA5}">
                      <a16:colId xmlns:a16="http://schemas.microsoft.com/office/drawing/2014/main" val="20006"/>
                    </a:ext>
                  </a:extLst>
                </a:gridCol>
                <a:gridCol w="533659">
                  <a:extLst>
                    <a:ext uri="{9D8B030D-6E8A-4147-A177-3AD203B41FA5}">
                      <a16:colId xmlns:a16="http://schemas.microsoft.com/office/drawing/2014/main" val="20007"/>
                    </a:ext>
                  </a:extLst>
                </a:gridCol>
                <a:gridCol w="533659">
                  <a:extLst>
                    <a:ext uri="{9D8B030D-6E8A-4147-A177-3AD203B41FA5}">
                      <a16:colId xmlns:a16="http://schemas.microsoft.com/office/drawing/2014/main" val="20008"/>
                    </a:ext>
                  </a:extLst>
                </a:gridCol>
                <a:gridCol w="533659">
                  <a:extLst>
                    <a:ext uri="{9D8B030D-6E8A-4147-A177-3AD203B41FA5}">
                      <a16:colId xmlns:a16="http://schemas.microsoft.com/office/drawing/2014/main" val="20009"/>
                    </a:ext>
                  </a:extLst>
                </a:gridCol>
                <a:gridCol w="533659">
                  <a:extLst>
                    <a:ext uri="{9D8B030D-6E8A-4147-A177-3AD203B41FA5}">
                      <a16:colId xmlns:a16="http://schemas.microsoft.com/office/drawing/2014/main" val="20010"/>
                    </a:ext>
                  </a:extLst>
                </a:gridCol>
                <a:gridCol w="818566">
                  <a:extLst>
                    <a:ext uri="{9D8B030D-6E8A-4147-A177-3AD203B41FA5}">
                      <a16:colId xmlns:a16="http://schemas.microsoft.com/office/drawing/2014/main" val="20011"/>
                    </a:ext>
                  </a:extLst>
                </a:gridCol>
                <a:gridCol w="818566">
                  <a:extLst>
                    <a:ext uri="{9D8B030D-6E8A-4147-A177-3AD203B41FA5}">
                      <a16:colId xmlns:a16="http://schemas.microsoft.com/office/drawing/2014/main" val="20012"/>
                    </a:ext>
                  </a:extLst>
                </a:gridCol>
              </a:tblGrid>
              <a:tr h="457200">
                <a:tc>
                  <a:txBody>
                    <a:bodyPr/>
                    <a:lstStyle/>
                    <a:p>
                      <a:endParaRPr lang="en-US" b="1" dirty="0">
                        <a:effectLst/>
                      </a:endParaRPr>
                    </a:p>
                  </a:txBody>
                  <a:tcPr anchor="ctr">
                    <a:lnL>
                      <a:noFill/>
                    </a:lnL>
                    <a:lnR>
                      <a:noFill/>
                    </a:lnR>
                    <a:lnT>
                      <a:noFill/>
                    </a:lnT>
                    <a:lnB>
                      <a:noFill/>
                    </a:lnB>
                  </a:tcPr>
                </a:tc>
                <a:tc>
                  <a:txBody>
                    <a:bodyPr/>
                    <a:lstStyle/>
                    <a:p>
                      <a:endParaRPr lang="en-US" b="1" dirty="0">
                        <a:effectLst/>
                      </a:endParaRPr>
                    </a:p>
                  </a:txBody>
                  <a:tcPr anchor="ctr">
                    <a:lnL>
                      <a:noFill/>
                    </a:lnL>
                    <a:lnR>
                      <a:noFill/>
                    </a:lnR>
                    <a:lnT>
                      <a:noFill/>
                    </a:lnT>
                    <a:lnB>
                      <a:noFill/>
                    </a:lnB>
                  </a:tcPr>
                </a:tc>
                <a:tc gridSpan="8">
                  <a:txBody>
                    <a:bodyPr/>
                    <a:lstStyle/>
                    <a:p>
                      <a:pPr algn="ctr"/>
                      <a:r>
                        <a:rPr lang="en-US" b="1" dirty="0">
                          <a:effectLst/>
                          <a:latin typeface="Calibri"/>
                        </a:rPr>
                        <a:t>Humidity</a:t>
                      </a:r>
                      <a:endParaRPr lang="en-US" b="1" dirty="0">
                        <a:effectLst/>
                      </a:endParaRPr>
                    </a:p>
                  </a:txBody>
                  <a:tcPr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b="1">
                        <a:effectLst/>
                      </a:endParaRPr>
                    </a:p>
                  </a:txBody>
                  <a:tcPr anchor="ctr">
                    <a:lnL>
                      <a:noFill/>
                    </a:lnL>
                    <a:lnR>
                      <a:noFill/>
                    </a:lnR>
                    <a:lnT>
                      <a:noFill/>
                    </a:lnT>
                    <a:lnB>
                      <a:noFill/>
                    </a:lnB>
                  </a:tcPr>
                </a:tc>
                <a:tc>
                  <a:txBody>
                    <a:bodyPr/>
                    <a:lstStyle/>
                    <a:p>
                      <a:pPr algn="r"/>
                      <a:r>
                        <a:rPr lang="en-US" b="1" i="1">
                          <a:effectLst/>
                          <a:latin typeface="Calibri"/>
                        </a:rPr>
                        <a:t>Mean</a:t>
                      </a:r>
                      <a:endParaRPr lang="en-US" b="1">
                        <a:effectLst/>
                      </a:endParaRPr>
                    </a:p>
                  </a:txBody>
                  <a:tcPr anchor="ctr">
                    <a:lnL>
                      <a:noFill/>
                    </a:lnL>
                    <a:lnR>
                      <a:noFill/>
                    </a:lnR>
                    <a:lnT>
                      <a:noFill/>
                    </a:lnT>
                    <a:lnB>
                      <a:noFill/>
                    </a:lnB>
                  </a:tcPr>
                </a:tc>
                <a:tc>
                  <a:txBody>
                    <a:bodyPr/>
                    <a:lstStyle/>
                    <a:p>
                      <a:pPr algn="r"/>
                      <a:r>
                        <a:rPr lang="en-US" b="1" i="1">
                          <a:effectLst/>
                          <a:latin typeface="Calibri"/>
                        </a:rPr>
                        <a:t>StDev</a:t>
                      </a:r>
                      <a:endParaRPr lang="en-US" b="1">
                        <a:effectLst/>
                      </a:endParaRPr>
                    </a:p>
                  </a:txBody>
                  <a:tcPr anchor="ctr">
                    <a:lnL>
                      <a:noFill/>
                    </a:lnL>
                    <a:lnR>
                      <a:noFill/>
                    </a:lnR>
                    <a:lnT>
                      <a:noFill/>
                    </a:lnT>
                    <a:lnB>
                      <a:noFill/>
                    </a:lnB>
                  </a:tcPr>
                </a:tc>
                <a:extLst>
                  <a:ext uri="{0D108BD9-81ED-4DB2-BD59-A6C34878D82A}">
                    <a16:rowId xmlns:a16="http://schemas.microsoft.com/office/drawing/2014/main" val="10000"/>
                  </a:ext>
                </a:extLst>
              </a:tr>
              <a:tr h="190500">
                <a:tc rowSpan="2">
                  <a:txBody>
                    <a:bodyPr/>
                    <a:lstStyle/>
                    <a:p>
                      <a:r>
                        <a:rPr lang="en-US" b="1">
                          <a:effectLst/>
                          <a:latin typeface="Calibri"/>
                        </a:rPr>
                        <a:t>Play Golf</a:t>
                      </a:r>
                      <a:endParaRPr lang="en-US" b="1">
                        <a:effectLst/>
                      </a:endParaRPr>
                    </a:p>
                  </a:txBody>
                  <a:tcPr anchor="ctr">
                    <a:lnL>
                      <a:noFill/>
                    </a:lnL>
                    <a:lnR>
                      <a:noFill/>
                    </a:lnR>
                    <a:lnT>
                      <a:noFill/>
                    </a:lnT>
                    <a:lnB>
                      <a:noFill/>
                    </a:lnB>
                  </a:tcPr>
                </a:tc>
                <a:tc>
                  <a:txBody>
                    <a:bodyPr/>
                    <a:lstStyle/>
                    <a:p>
                      <a:pPr algn="ctr"/>
                      <a:r>
                        <a:rPr lang="en-US" b="1" dirty="0">
                          <a:latin typeface="Calibri"/>
                        </a:rPr>
                        <a:t>yes</a:t>
                      </a:r>
                      <a:endParaRPr lang="en-US" b="1" dirty="0"/>
                    </a:p>
                  </a:txBody>
                  <a:tcPr anchor="ctr">
                    <a:lnL>
                      <a:noFill/>
                    </a:lnL>
                    <a:lnR>
                      <a:noFill/>
                    </a:lnR>
                    <a:lnT>
                      <a:noFill/>
                    </a:lnT>
                    <a:lnB>
                      <a:noFill/>
                    </a:lnB>
                  </a:tcPr>
                </a:tc>
                <a:tc>
                  <a:txBody>
                    <a:bodyPr/>
                    <a:lstStyle/>
                    <a:p>
                      <a:pPr algn="r"/>
                      <a:r>
                        <a:rPr lang="en-US" b="1">
                          <a:latin typeface="Calibri"/>
                        </a:rPr>
                        <a:t>86</a:t>
                      </a:r>
                      <a:endParaRPr lang="en-US" b="1"/>
                    </a:p>
                  </a:txBody>
                  <a:tcPr anchor="ctr">
                    <a:lnL>
                      <a:noFill/>
                    </a:lnL>
                    <a:lnR>
                      <a:noFill/>
                    </a:lnR>
                    <a:lnT>
                      <a:noFill/>
                    </a:lnT>
                    <a:lnB>
                      <a:noFill/>
                    </a:lnB>
                  </a:tcPr>
                </a:tc>
                <a:tc>
                  <a:txBody>
                    <a:bodyPr/>
                    <a:lstStyle/>
                    <a:p>
                      <a:pPr algn="r"/>
                      <a:r>
                        <a:rPr lang="en-US" b="1" dirty="0">
                          <a:latin typeface="Calibri"/>
                        </a:rPr>
                        <a:t>96</a:t>
                      </a:r>
                      <a:endParaRPr lang="en-US" b="1" dirty="0"/>
                    </a:p>
                  </a:txBody>
                  <a:tcPr anchor="ctr">
                    <a:lnL>
                      <a:noFill/>
                    </a:lnL>
                    <a:lnR>
                      <a:noFill/>
                    </a:lnR>
                    <a:lnT>
                      <a:noFill/>
                    </a:lnT>
                    <a:lnB>
                      <a:noFill/>
                    </a:lnB>
                  </a:tcPr>
                </a:tc>
                <a:tc>
                  <a:txBody>
                    <a:bodyPr/>
                    <a:lstStyle/>
                    <a:p>
                      <a:pPr algn="r"/>
                      <a:r>
                        <a:rPr lang="en-US" b="1" dirty="0">
                          <a:latin typeface="Calibri"/>
                        </a:rPr>
                        <a:t>80</a:t>
                      </a:r>
                      <a:endParaRPr lang="en-US" b="1" dirty="0"/>
                    </a:p>
                  </a:txBody>
                  <a:tcPr anchor="ctr">
                    <a:lnL>
                      <a:noFill/>
                    </a:lnL>
                    <a:lnR>
                      <a:noFill/>
                    </a:lnR>
                    <a:lnT>
                      <a:noFill/>
                    </a:lnT>
                    <a:lnB>
                      <a:noFill/>
                    </a:lnB>
                  </a:tcPr>
                </a:tc>
                <a:tc>
                  <a:txBody>
                    <a:bodyPr/>
                    <a:lstStyle/>
                    <a:p>
                      <a:pPr algn="r"/>
                      <a:r>
                        <a:rPr lang="en-US" b="1">
                          <a:latin typeface="Calibri"/>
                        </a:rPr>
                        <a:t>65</a:t>
                      </a:r>
                      <a:endParaRPr lang="en-US" b="1"/>
                    </a:p>
                  </a:txBody>
                  <a:tcPr anchor="ctr">
                    <a:lnL>
                      <a:noFill/>
                    </a:lnL>
                    <a:lnR>
                      <a:noFill/>
                    </a:lnR>
                    <a:lnT>
                      <a:noFill/>
                    </a:lnT>
                    <a:lnB>
                      <a:noFill/>
                    </a:lnB>
                  </a:tcPr>
                </a:tc>
                <a:tc>
                  <a:txBody>
                    <a:bodyPr/>
                    <a:lstStyle/>
                    <a:p>
                      <a:pPr algn="r"/>
                      <a:r>
                        <a:rPr lang="en-US" b="1" dirty="0">
                          <a:latin typeface="Calibri"/>
                        </a:rPr>
                        <a:t>70</a:t>
                      </a:r>
                      <a:endParaRPr lang="en-US" b="1" dirty="0"/>
                    </a:p>
                  </a:txBody>
                  <a:tcPr anchor="ctr">
                    <a:lnL>
                      <a:noFill/>
                    </a:lnL>
                    <a:lnR>
                      <a:noFill/>
                    </a:lnR>
                    <a:lnT>
                      <a:noFill/>
                    </a:lnT>
                    <a:lnB>
                      <a:noFill/>
                    </a:lnB>
                  </a:tcPr>
                </a:tc>
                <a:tc>
                  <a:txBody>
                    <a:bodyPr/>
                    <a:lstStyle/>
                    <a:p>
                      <a:pPr algn="r"/>
                      <a:r>
                        <a:rPr lang="en-US" b="1" dirty="0">
                          <a:latin typeface="Calibri"/>
                        </a:rPr>
                        <a:t>80</a:t>
                      </a:r>
                      <a:endParaRPr lang="en-US" b="1" dirty="0"/>
                    </a:p>
                  </a:txBody>
                  <a:tcPr anchor="ctr">
                    <a:lnL>
                      <a:noFill/>
                    </a:lnL>
                    <a:lnR>
                      <a:noFill/>
                    </a:lnR>
                    <a:lnT>
                      <a:noFill/>
                    </a:lnT>
                    <a:lnB>
                      <a:noFill/>
                    </a:lnB>
                  </a:tcPr>
                </a:tc>
                <a:tc>
                  <a:txBody>
                    <a:bodyPr/>
                    <a:lstStyle/>
                    <a:p>
                      <a:pPr algn="r"/>
                      <a:r>
                        <a:rPr lang="en-US" b="1" dirty="0">
                          <a:latin typeface="Calibri"/>
                        </a:rPr>
                        <a:t>70</a:t>
                      </a:r>
                      <a:endParaRPr lang="en-US" b="1" dirty="0"/>
                    </a:p>
                  </a:txBody>
                  <a:tcPr anchor="ctr">
                    <a:lnL>
                      <a:noFill/>
                    </a:lnL>
                    <a:lnR>
                      <a:noFill/>
                    </a:lnR>
                    <a:lnT>
                      <a:noFill/>
                    </a:lnT>
                    <a:lnB>
                      <a:noFill/>
                    </a:lnB>
                  </a:tcPr>
                </a:tc>
                <a:tc>
                  <a:txBody>
                    <a:bodyPr/>
                    <a:lstStyle/>
                    <a:p>
                      <a:pPr algn="r"/>
                      <a:r>
                        <a:rPr lang="en-US" b="1" dirty="0">
                          <a:latin typeface="Calibri"/>
                        </a:rPr>
                        <a:t>90</a:t>
                      </a:r>
                      <a:endParaRPr lang="en-US" b="1" dirty="0"/>
                    </a:p>
                  </a:txBody>
                  <a:tcPr anchor="ctr">
                    <a:lnL>
                      <a:noFill/>
                    </a:lnL>
                    <a:lnR>
                      <a:noFill/>
                    </a:lnR>
                    <a:lnT>
                      <a:noFill/>
                    </a:lnT>
                    <a:lnB>
                      <a:noFill/>
                    </a:lnB>
                  </a:tcPr>
                </a:tc>
                <a:tc>
                  <a:txBody>
                    <a:bodyPr/>
                    <a:lstStyle/>
                    <a:p>
                      <a:pPr algn="r"/>
                      <a:r>
                        <a:rPr lang="en-US" b="1" dirty="0">
                          <a:latin typeface="Calibri"/>
                        </a:rPr>
                        <a:t>75</a:t>
                      </a:r>
                      <a:endParaRPr lang="en-US" b="1" dirty="0"/>
                    </a:p>
                  </a:txBody>
                  <a:tcPr anchor="ctr">
                    <a:lnL>
                      <a:noFill/>
                    </a:lnL>
                    <a:lnR>
                      <a:noFill/>
                    </a:lnR>
                    <a:lnT>
                      <a:noFill/>
                    </a:lnT>
                    <a:lnB>
                      <a:noFill/>
                    </a:lnB>
                  </a:tcPr>
                </a:tc>
                <a:tc>
                  <a:txBody>
                    <a:bodyPr/>
                    <a:lstStyle/>
                    <a:p>
                      <a:pPr algn="r"/>
                      <a:r>
                        <a:rPr lang="en-US" b="1" dirty="0">
                          <a:latin typeface="Calibri"/>
                        </a:rPr>
                        <a:t>79.1</a:t>
                      </a:r>
                      <a:endParaRPr lang="en-US" b="1" dirty="0"/>
                    </a:p>
                  </a:txBody>
                  <a:tcPr anchor="ctr">
                    <a:lnL>
                      <a:noFill/>
                    </a:lnL>
                    <a:lnR>
                      <a:noFill/>
                    </a:lnR>
                    <a:lnT>
                      <a:noFill/>
                    </a:lnT>
                    <a:lnB>
                      <a:noFill/>
                    </a:lnB>
                  </a:tcPr>
                </a:tc>
                <a:tc>
                  <a:txBody>
                    <a:bodyPr/>
                    <a:lstStyle/>
                    <a:p>
                      <a:pPr algn="r"/>
                      <a:r>
                        <a:rPr lang="en-US" b="1" dirty="0">
                          <a:latin typeface="Calibri"/>
                        </a:rPr>
                        <a:t>10.2</a:t>
                      </a:r>
                      <a:endParaRPr lang="en-US" b="1" dirty="0"/>
                    </a:p>
                  </a:txBody>
                  <a:tcPr anchor="ctr">
                    <a:lnL>
                      <a:noFill/>
                    </a:lnL>
                    <a:lnR>
                      <a:noFill/>
                    </a:lnR>
                    <a:lnT>
                      <a:noFill/>
                    </a:lnT>
                    <a:lnB>
                      <a:noFill/>
                    </a:lnB>
                  </a:tcPr>
                </a:tc>
                <a:extLst>
                  <a:ext uri="{0D108BD9-81ED-4DB2-BD59-A6C34878D82A}">
                    <a16:rowId xmlns:a16="http://schemas.microsoft.com/office/drawing/2014/main" val="10001"/>
                  </a:ext>
                </a:extLst>
              </a:tr>
              <a:tr h="190500">
                <a:tc vMerge="1">
                  <a:txBody>
                    <a:bodyPr/>
                    <a:lstStyle/>
                    <a:p>
                      <a:endParaRPr lang="en-US"/>
                    </a:p>
                  </a:txBody>
                  <a:tcPr/>
                </a:tc>
                <a:tc>
                  <a:txBody>
                    <a:bodyPr/>
                    <a:lstStyle/>
                    <a:p>
                      <a:pPr algn="ctr"/>
                      <a:r>
                        <a:rPr lang="en-US" b="1">
                          <a:effectLst/>
                          <a:latin typeface="Calibri"/>
                        </a:rPr>
                        <a:t>no</a:t>
                      </a:r>
                      <a:endParaRPr lang="en-US" b="1">
                        <a:effectLst/>
                      </a:endParaRPr>
                    </a:p>
                  </a:txBody>
                  <a:tcPr anchor="ctr">
                    <a:lnL>
                      <a:noFill/>
                    </a:lnL>
                    <a:lnR>
                      <a:noFill/>
                    </a:lnR>
                    <a:lnT>
                      <a:noFill/>
                    </a:lnT>
                    <a:lnB>
                      <a:noFill/>
                    </a:lnB>
                  </a:tcPr>
                </a:tc>
                <a:tc>
                  <a:txBody>
                    <a:bodyPr/>
                    <a:lstStyle/>
                    <a:p>
                      <a:pPr algn="r"/>
                      <a:r>
                        <a:rPr lang="en-US" b="1">
                          <a:latin typeface="Calibri"/>
                        </a:rPr>
                        <a:t>85</a:t>
                      </a:r>
                      <a:endParaRPr lang="en-US" b="1"/>
                    </a:p>
                  </a:txBody>
                  <a:tcPr anchor="ctr">
                    <a:lnL>
                      <a:noFill/>
                    </a:lnL>
                    <a:lnR>
                      <a:noFill/>
                    </a:lnR>
                    <a:lnT>
                      <a:noFill/>
                    </a:lnT>
                    <a:lnB>
                      <a:noFill/>
                    </a:lnB>
                  </a:tcPr>
                </a:tc>
                <a:tc>
                  <a:txBody>
                    <a:bodyPr/>
                    <a:lstStyle/>
                    <a:p>
                      <a:pPr algn="r"/>
                      <a:r>
                        <a:rPr lang="en-US" b="1">
                          <a:latin typeface="Calibri"/>
                        </a:rPr>
                        <a:t>90</a:t>
                      </a:r>
                      <a:endParaRPr lang="en-US" b="1"/>
                    </a:p>
                  </a:txBody>
                  <a:tcPr anchor="ctr">
                    <a:lnL>
                      <a:noFill/>
                    </a:lnL>
                    <a:lnR>
                      <a:noFill/>
                    </a:lnR>
                    <a:lnT>
                      <a:noFill/>
                    </a:lnT>
                    <a:lnB>
                      <a:noFill/>
                    </a:lnB>
                  </a:tcPr>
                </a:tc>
                <a:tc>
                  <a:txBody>
                    <a:bodyPr/>
                    <a:lstStyle/>
                    <a:p>
                      <a:pPr algn="r"/>
                      <a:r>
                        <a:rPr lang="en-US" b="1">
                          <a:latin typeface="Calibri"/>
                        </a:rPr>
                        <a:t>70</a:t>
                      </a:r>
                      <a:endParaRPr lang="en-US" b="1"/>
                    </a:p>
                  </a:txBody>
                  <a:tcPr anchor="ctr">
                    <a:lnL>
                      <a:noFill/>
                    </a:lnL>
                    <a:lnR>
                      <a:noFill/>
                    </a:lnR>
                    <a:lnT>
                      <a:noFill/>
                    </a:lnT>
                    <a:lnB>
                      <a:noFill/>
                    </a:lnB>
                  </a:tcPr>
                </a:tc>
                <a:tc>
                  <a:txBody>
                    <a:bodyPr/>
                    <a:lstStyle/>
                    <a:p>
                      <a:pPr algn="r"/>
                      <a:r>
                        <a:rPr lang="en-US" b="1" dirty="0">
                          <a:latin typeface="Calibri"/>
                        </a:rPr>
                        <a:t>95</a:t>
                      </a:r>
                      <a:endParaRPr lang="en-US" b="1" dirty="0"/>
                    </a:p>
                  </a:txBody>
                  <a:tcPr anchor="ctr">
                    <a:lnL>
                      <a:noFill/>
                    </a:lnL>
                    <a:lnR>
                      <a:noFill/>
                    </a:lnR>
                    <a:lnT>
                      <a:noFill/>
                    </a:lnT>
                    <a:lnB>
                      <a:noFill/>
                    </a:lnB>
                  </a:tcPr>
                </a:tc>
                <a:tc>
                  <a:txBody>
                    <a:bodyPr/>
                    <a:lstStyle/>
                    <a:p>
                      <a:pPr algn="r"/>
                      <a:r>
                        <a:rPr lang="en-US" b="1" dirty="0">
                          <a:latin typeface="Calibri"/>
                        </a:rPr>
                        <a:t>91</a:t>
                      </a:r>
                      <a:endParaRPr lang="en-US" b="1" dirty="0"/>
                    </a:p>
                  </a:txBody>
                  <a:tcPr anchor="ctr">
                    <a:lnL>
                      <a:noFill/>
                    </a:lnL>
                    <a:lnR>
                      <a:noFill/>
                    </a:lnR>
                    <a:lnT>
                      <a:noFill/>
                    </a:lnT>
                    <a:lnB>
                      <a:noFill/>
                    </a:lnB>
                  </a:tcPr>
                </a:tc>
                <a:tc>
                  <a:txBody>
                    <a:bodyPr/>
                    <a:lstStyle/>
                    <a:p>
                      <a:endParaRPr lang="en-US" b="1"/>
                    </a:p>
                  </a:txBody>
                  <a:tcPr anchor="ctr">
                    <a:lnL>
                      <a:noFill/>
                    </a:lnL>
                    <a:lnR>
                      <a:noFill/>
                    </a:lnR>
                    <a:lnT>
                      <a:noFill/>
                    </a:lnT>
                    <a:lnB>
                      <a:noFill/>
                    </a:lnB>
                  </a:tcPr>
                </a:tc>
                <a:tc>
                  <a:txBody>
                    <a:bodyPr/>
                    <a:lstStyle/>
                    <a:p>
                      <a:endParaRPr lang="en-US" b="1"/>
                    </a:p>
                  </a:txBody>
                  <a:tcPr anchor="ctr">
                    <a:lnL>
                      <a:noFill/>
                    </a:lnL>
                    <a:lnR>
                      <a:noFill/>
                    </a:lnR>
                    <a:lnT>
                      <a:noFill/>
                    </a:lnT>
                    <a:lnB>
                      <a:noFill/>
                    </a:lnB>
                  </a:tcPr>
                </a:tc>
                <a:tc>
                  <a:txBody>
                    <a:bodyPr/>
                    <a:lstStyle/>
                    <a:p>
                      <a:endParaRPr lang="en-US" b="1"/>
                    </a:p>
                  </a:txBody>
                  <a:tcPr anchor="ctr">
                    <a:lnL>
                      <a:noFill/>
                    </a:lnL>
                    <a:lnR>
                      <a:noFill/>
                    </a:lnR>
                    <a:lnT>
                      <a:noFill/>
                    </a:lnT>
                    <a:lnB>
                      <a:noFill/>
                    </a:lnB>
                  </a:tcPr>
                </a:tc>
                <a:tc>
                  <a:txBody>
                    <a:bodyPr/>
                    <a:lstStyle/>
                    <a:p>
                      <a:endParaRPr lang="en-US" b="1" dirty="0"/>
                    </a:p>
                  </a:txBody>
                  <a:tcPr anchor="ctr">
                    <a:lnL>
                      <a:noFill/>
                    </a:lnL>
                    <a:lnR>
                      <a:noFill/>
                    </a:lnR>
                    <a:lnT>
                      <a:noFill/>
                    </a:lnT>
                    <a:lnB>
                      <a:noFill/>
                    </a:lnB>
                  </a:tcPr>
                </a:tc>
                <a:tc>
                  <a:txBody>
                    <a:bodyPr/>
                    <a:lstStyle/>
                    <a:p>
                      <a:pPr algn="r"/>
                      <a:r>
                        <a:rPr lang="en-US" b="1" dirty="0">
                          <a:latin typeface="Calibri"/>
                        </a:rPr>
                        <a:t>86.2</a:t>
                      </a:r>
                      <a:endParaRPr lang="en-US" b="1" dirty="0"/>
                    </a:p>
                  </a:txBody>
                  <a:tcPr anchor="ctr">
                    <a:lnL>
                      <a:noFill/>
                    </a:lnL>
                    <a:lnR>
                      <a:noFill/>
                    </a:lnR>
                    <a:lnT>
                      <a:noFill/>
                    </a:lnT>
                    <a:lnB>
                      <a:noFill/>
                    </a:lnB>
                  </a:tcPr>
                </a:tc>
                <a:tc>
                  <a:txBody>
                    <a:bodyPr/>
                    <a:lstStyle/>
                    <a:p>
                      <a:pPr algn="r"/>
                      <a:r>
                        <a:rPr lang="en-US" b="1" dirty="0">
                          <a:latin typeface="Calibri"/>
                        </a:rPr>
                        <a:t>9.7</a:t>
                      </a:r>
                      <a:endParaRPr lang="en-US" b="1" dirty="0"/>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pic>
        <p:nvPicPr>
          <p:cNvPr id="2050" name="Picture 2" descr="https://www.saedsayad.com/images/Bayes_NormDist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79248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838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https://www.saedsayad.com/images/Kononenk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914650"/>
            <a:ext cx="2124075" cy="5905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609600" y="381000"/>
            <a:ext cx="8229600" cy="4525963"/>
          </a:xfrm>
        </p:spPr>
        <p:txBody>
          <a:bodyPr/>
          <a:lstStyle/>
          <a:p>
            <a:pPr fontAlgn="ctr"/>
            <a:r>
              <a:rPr lang="en-US" dirty="0"/>
              <a:t> </a:t>
            </a:r>
            <a:r>
              <a:rPr lang="en-US" b="1" dirty="0"/>
              <a:t>Predictors Contribution</a:t>
            </a:r>
            <a:endParaRPr lang="en-US" dirty="0"/>
          </a:p>
          <a:p>
            <a:pPr algn="just" fontAlgn="ctr"/>
            <a:r>
              <a:rPr lang="en-US" sz="2800" dirty="0" err="1"/>
              <a:t>Kononenko's</a:t>
            </a:r>
            <a:r>
              <a:rPr lang="en-US" sz="2800" dirty="0"/>
              <a:t> </a:t>
            </a:r>
            <a:r>
              <a:rPr lang="en-US" sz="2800" i="1" dirty="0"/>
              <a:t>information gain</a:t>
            </a:r>
            <a:r>
              <a:rPr lang="en-US" sz="2800" dirty="0"/>
              <a:t> as a sum of information contributed by each attribute can offer an explanation on how values of the predictors influence the class probability</a:t>
            </a:r>
            <a:r>
              <a:rPr lang="en-US" dirty="0"/>
              <a:t>.</a:t>
            </a:r>
          </a:p>
          <a:p>
            <a:pPr lvl="4"/>
            <a:endParaRPr lang="en-US" dirty="0"/>
          </a:p>
        </p:txBody>
      </p:sp>
    </p:spTree>
    <p:extLst>
      <p:ext uri="{BB962C8B-B14F-4D97-AF65-F5344CB8AC3E}">
        <p14:creationId xmlns:p14="http://schemas.microsoft.com/office/powerpoint/2010/main" val="340938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1CA7-CBF2-4249-97E1-91182C80EE32}"/>
              </a:ext>
            </a:extLst>
          </p:cNvPr>
          <p:cNvSpPr>
            <a:spLocks noGrp="1"/>
          </p:cNvSpPr>
          <p:nvPr>
            <p:ph type="title"/>
          </p:nvPr>
        </p:nvSpPr>
        <p:spPr/>
        <p:txBody>
          <a:bodyPr/>
          <a:lstStyle/>
          <a:p>
            <a:r>
              <a:rPr lang="en-US" dirty="0"/>
              <a:t>Conditional Probability</a:t>
            </a:r>
            <a:endParaRPr lang="en-IN" dirty="0"/>
          </a:p>
        </p:txBody>
      </p:sp>
      <p:sp>
        <p:nvSpPr>
          <p:cNvPr id="5" name="AutoShape 4">
            <a:extLst>
              <a:ext uri="{FF2B5EF4-FFF2-40B4-BE49-F238E27FC236}">
                <a16:creationId xmlns:a16="http://schemas.microsoft.com/office/drawing/2014/main" id="{B0725430-6E74-4F7F-82ED-566229CD188F}"/>
              </a:ext>
            </a:extLst>
          </p:cNvPr>
          <p:cNvSpPr>
            <a:spLocks noGrp="1" noChangeAspect="1" noChangeArrowheads="1"/>
          </p:cNvSpPr>
          <p:nvPr>
            <p:ph idx="1"/>
          </p:nvPr>
        </p:nvSpPr>
        <p:spPr bwMode="auto">
          <a:xfrm>
            <a:off x="457200" y="1417638"/>
            <a:ext cx="8229600" cy="4708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What is the conditional probability that a certain member of the school is a ‘Teacher’ given that he is a ‘Man’?</a:t>
            </a:r>
          </a:p>
          <a:p>
            <a:pPr marL="0" indent="0">
              <a:buNone/>
            </a:pPr>
            <a:br>
              <a:rPr lang="en-US" dirty="0">
                <a:hlinkClick r:id="rId2"/>
              </a:rPr>
            </a:br>
            <a:endParaRPr lang="en-IN" dirty="0"/>
          </a:p>
        </p:txBody>
      </p:sp>
      <p:pic>
        <p:nvPicPr>
          <p:cNvPr id="7" name="Picture 6">
            <a:extLst>
              <a:ext uri="{FF2B5EF4-FFF2-40B4-BE49-F238E27FC236}">
                <a16:creationId xmlns:a16="http://schemas.microsoft.com/office/drawing/2014/main" id="{C4511926-FEBB-48C5-8B14-A5F5801B60D1}"/>
              </a:ext>
            </a:extLst>
          </p:cNvPr>
          <p:cNvPicPr>
            <a:picLocks noChangeAspect="1"/>
          </p:cNvPicPr>
          <p:nvPr/>
        </p:nvPicPr>
        <p:blipFill>
          <a:blip r:embed="rId3"/>
          <a:stretch>
            <a:fillRect/>
          </a:stretch>
        </p:blipFill>
        <p:spPr>
          <a:xfrm>
            <a:off x="1676400" y="3200400"/>
            <a:ext cx="5181600" cy="2925763"/>
          </a:xfrm>
          <a:prstGeom prst="rect">
            <a:avLst/>
          </a:prstGeom>
        </p:spPr>
      </p:pic>
    </p:spTree>
    <p:extLst>
      <p:ext uri="{BB962C8B-B14F-4D97-AF65-F5344CB8AC3E}">
        <p14:creationId xmlns:p14="http://schemas.microsoft.com/office/powerpoint/2010/main" val="3927117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12BD-6EFE-4983-A8FF-C2AEC5B1C109}"/>
              </a:ext>
            </a:extLst>
          </p:cNvPr>
          <p:cNvSpPr>
            <a:spLocks noGrp="1"/>
          </p:cNvSpPr>
          <p:nvPr>
            <p:ph type="title"/>
          </p:nvPr>
        </p:nvSpPr>
        <p:spPr/>
        <p:txBody>
          <a:bodyPr/>
          <a:lstStyle/>
          <a:p>
            <a:r>
              <a:rPr lang="en-US" dirty="0"/>
              <a:t>Bayes Rule</a:t>
            </a:r>
            <a:endParaRPr lang="en-IN" dirty="0"/>
          </a:p>
        </p:txBody>
      </p:sp>
      <p:pic>
        <p:nvPicPr>
          <p:cNvPr id="4" name="Content Placeholder 3">
            <a:extLst>
              <a:ext uri="{FF2B5EF4-FFF2-40B4-BE49-F238E27FC236}">
                <a16:creationId xmlns:a16="http://schemas.microsoft.com/office/drawing/2014/main" id="{BBE71179-4948-4C30-B268-5F915D164257}"/>
              </a:ext>
            </a:extLst>
          </p:cNvPr>
          <p:cNvPicPr>
            <a:picLocks noGrp="1" noChangeAspect="1"/>
          </p:cNvPicPr>
          <p:nvPr>
            <p:ph idx="1"/>
          </p:nvPr>
        </p:nvPicPr>
        <p:blipFill>
          <a:blip r:embed="rId2"/>
          <a:stretch>
            <a:fillRect/>
          </a:stretch>
        </p:blipFill>
        <p:spPr>
          <a:xfrm>
            <a:off x="457200" y="1419726"/>
            <a:ext cx="8229600" cy="2264329"/>
          </a:xfrm>
          <a:prstGeom prst="rect">
            <a:avLst/>
          </a:prstGeom>
        </p:spPr>
      </p:pic>
      <p:pic>
        <p:nvPicPr>
          <p:cNvPr id="2052" name="Picture 4" descr="What is Bayes Rule?. Bayes rule provides us with a way to… | by Devin Soni  👑 | Towards Data Science">
            <a:extLst>
              <a:ext uri="{FF2B5EF4-FFF2-40B4-BE49-F238E27FC236}">
                <a16:creationId xmlns:a16="http://schemas.microsoft.com/office/drawing/2014/main" id="{2C827C1D-6E9B-4840-BC76-859A1D36E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684055"/>
            <a:ext cx="5334000" cy="2264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072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A7D7-F106-4EFA-BA13-5E69904ACAA3}"/>
              </a:ext>
            </a:extLst>
          </p:cNvPr>
          <p:cNvSpPr>
            <a:spLocks noGrp="1"/>
          </p:cNvSpPr>
          <p:nvPr>
            <p:ph type="title"/>
          </p:nvPr>
        </p:nvSpPr>
        <p:spPr>
          <a:xfrm>
            <a:off x="457200" y="274638"/>
            <a:ext cx="8229600" cy="457199"/>
          </a:xfrm>
        </p:spPr>
        <p:txBody>
          <a:bodyPr>
            <a:normAutofit fontScale="90000"/>
          </a:bodyPr>
          <a:lstStyle/>
          <a:p>
            <a:r>
              <a:rPr lang="en-US" dirty="0"/>
              <a:t>Naïve Bayes Rule</a:t>
            </a:r>
            <a:endParaRPr lang="en-IN" dirty="0"/>
          </a:p>
        </p:txBody>
      </p:sp>
      <p:sp>
        <p:nvSpPr>
          <p:cNvPr id="3" name="Content Placeholder 2">
            <a:extLst>
              <a:ext uri="{FF2B5EF4-FFF2-40B4-BE49-F238E27FC236}">
                <a16:creationId xmlns:a16="http://schemas.microsoft.com/office/drawing/2014/main" id="{324543EC-DB83-41B7-9A86-26AF650B5B71}"/>
              </a:ext>
            </a:extLst>
          </p:cNvPr>
          <p:cNvSpPr>
            <a:spLocks noGrp="1"/>
          </p:cNvSpPr>
          <p:nvPr>
            <p:ph idx="1"/>
          </p:nvPr>
        </p:nvSpPr>
        <p:spPr>
          <a:xfrm>
            <a:off x="457200" y="731838"/>
            <a:ext cx="8534400" cy="5394326"/>
          </a:xfrm>
        </p:spPr>
        <p:txBody>
          <a:bodyPr/>
          <a:lstStyle/>
          <a:p>
            <a:r>
              <a:rPr lang="en-US" dirty="0"/>
              <a:t>When there are multiple X variables ,we simplify it by assuming the X’s are independent, so the Bayes rule becomes Naive Bayes</a:t>
            </a:r>
            <a:endParaRPr lang="en-IN" dirty="0"/>
          </a:p>
        </p:txBody>
      </p:sp>
      <p:pic>
        <p:nvPicPr>
          <p:cNvPr id="3076" name="Picture 4" descr="What is Bayes Theorem | Applications of Bayes Theorem">
            <a:extLst>
              <a:ext uri="{FF2B5EF4-FFF2-40B4-BE49-F238E27FC236}">
                <a16:creationId xmlns:a16="http://schemas.microsoft.com/office/drawing/2014/main" id="{73B0EF72-B34F-454A-B8D9-5514F39E2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78693"/>
            <a:ext cx="80772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46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85474"/>
            <a:ext cx="7162800" cy="2977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1000" y="228600"/>
            <a:ext cx="8382000" cy="2308324"/>
          </a:xfrm>
          <a:prstGeom prst="rect">
            <a:avLst/>
          </a:prstGeom>
        </p:spPr>
        <p:txBody>
          <a:bodyPr wrap="square">
            <a:spAutoFit/>
          </a:bodyPr>
          <a:lstStyle/>
          <a:p>
            <a:pPr algn="just"/>
            <a:r>
              <a:rPr lang="en-US" sz="2400" b="1" dirty="0"/>
              <a:t>Using Bayes </a:t>
            </a:r>
          </a:p>
          <a:p>
            <a:pPr algn="just"/>
            <a:r>
              <a:rPr lang="en-US" sz="2400" dirty="0"/>
              <a:t>Bayes theorem provides a way of calculating the posterior probability, </a:t>
            </a:r>
            <a:r>
              <a:rPr lang="en-US" sz="2400" i="1" dirty="0"/>
              <a:t>P</a:t>
            </a:r>
            <a:r>
              <a:rPr lang="en-US" sz="2400" dirty="0"/>
              <a:t>(</a:t>
            </a:r>
            <a:r>
              <a:rPr lang="en-US" sz="2400" i="1" dirty="0" err="1"/>
              <a:t>c|x</a:t>
            </a:r>
            <a:r>
              <a:rPr lang="en-US" sz="2400" dirty="0"/>
              <a:t>), from </a:t>
            </a:r>
            <a:r>
              <a:rPr lang="en-US" sz="2400" i="1" dirty="0"/>
              <a:t>P</a:t>
            </a:r>
            <a:r>
              <a:rPr lang="en-US" sz="2400" dirty="0"/>
              <a:t>(</a:t>
            </a:r>
            <a:r>
              <a:rPr lang="en-US" sz="2400" i="1" dirty="0"/>
              <a:t>c</a:t>
            </a:r>
            <a:r>
              <a:rPr lang="en-US" sz="2400" dirty="0"/>
              <a:t>), </a:t>
            </a:r>
            <a:r>
              <a:rPr lang="en-US" sz="2400" i="1" dirty="0"/>
              <a:t>P</a:t>
            </a:r>
            <a:r>
              <a:rPr lang="en-US" sz="2400" dirty="0"/>
              <a:t>(</a:t>
            </a:r>
            <a:r>
              <a:rPr lang="en-US" sz="2400" i="1" dirty="0"/>
              <a:t>x</a:t>
            </a:r>
            <a:r>
              <a:rPr lang="en-US" sz="2400" dirty="0"/>
              <a:t>), and </a:t>
            </a:r>
            <a:r>
              <a:rPr lang="en-US" sz="2400" i="1" dirty="0"/>
              <a:t>P</a:t>
            </a:r>
            <a:r>
              <a:rPr lang="en-US" sz="2400" dirty="0"/>
              <a:t>(</a:t>
            </a:r>
            <a:r>
              <a:rPr lang="en-US" sz="2400" i="1" dirty="0" err="1"/>
              <a:t>x|c</a:t>
            </a:r>
            <a:r>
              <a:rPr lang="en-US" sz="2400" dirty="0"/>
              <a:t>). Naive Bayes classifier assume that the effect of the value of a predictor (</a:t>
            </a:r>
            <a:r>
              <a:rPr lang="en-US" sz="2400" i="1" dirty="0"/>
              <a:t>x</a:t>
            </a:r>
            <a:r>
              <a:rPr lang="en-US" sz="2400" dirty="0"/>
              <a:t>) on a given class (</a:t>
            </a:r>
            <a:r>
              <a:rPr lang="en-US" sz="2400" i="1" dirty="0"/>
              <a:t>c</a:t>
            </a:r>
            <a:r>
              <a:rPr lang="en-US" sz="2400" dirty="0"/>
              <a:t>) is independent of the values of other predictors. This assumption is called class conditional independence.</a:t>
            </a:r>
          </a:p>
        </p:txBody>
      </p:sp>
    </p:spTree>
    <p:extLst>
      <p:ext uri="{BB962C8B-B14F-4D97-AF65-F5344CB8AC3E}">
        <p14:creationId xmlns:p14="http://schemas.microsoft.com/office/powerpoint/2010/main" val="230067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172200"/>
          </a:xfrm>
        </p:spPr>
        <p:txBody>
          <a:bodyPr/>
          <a:lstStyle/>
          <a:p>
            <a:r>
              <a:rPr lang="en-US" i="1" dirty="0"/>
              <a:t>P</a:t>
            </a:r>
            <a:r>
              <a:rPr lang="en-US" dirty="0"/>
              <a:t>(</a:t>
            </a:r>
            <a:r>
              <a:rPr lang="en-US" i="1" dirty="0"/>
              <a:t>c| x</a:t>
            </a:r>
            <a:r>
              <a:rPr lang="en-US" dirty="0"/>
              <a:t>) is the posterior probability of </a:t>
            </a:r>
            <a:r>
              <a:rPr lang="en-US" i="1" dirty="0"/>
              <a:t>class </a:t>
            </a:r>
            <a:r>
              <a:rPr lang="en-US" dirty="0"/>
              <a:t> (</a:t>
            </a:r>
            <a:r>
              <a:rPr lang="en-US" i="1" dirty="0"/>
              <a:t>target</a:t>
            </a:r>
            <a:r>
              <a:rPr lang="en-US" dirty="0"/>
              <a:t>)  given </a:t>
            </a:r>
            <a:r>
              <a:rPr lang="en-US" i="1" dirty="0"/>
              <a:t>predictor</a:t>
            </a:r>
            <a:r>
              <a:rPr lang="en-US" dirty="0"/>
              <a:t> (</a:t>
            </a:r>
            <a:r>
              <a:rPr lang="en-US" i="1" dirty="0"/>
              <a:t>attribute</a:t>
            </a:r>
            <a:r>
              <a:rPr lang="en-US" dirty="0"/>
              <a:t>). </a:t>
            </a:r>
          </a:p>
          <a:p>
            <a:r>
              <a:rPr lang="en-US" i="1" dirty="0"/>
              <a:t>P</a:t>
            </a:r>
            <a:r>
              <a:rPr lang="en-US" dirty="0"/>
              <a:t>(</a:t>
            </a:r>
            <a:r>
              <a:rPr lang="en-US" i="1" dirty="0"/>
              <a:t>c</a:t>
            </a:r>
            <a:r>
              <a:rPr lang="en-US" dirty="0"/>
              <a:t>) is the prior probability of </a:t>
            </a:r>
            <a:r>
              <a:rPr lang="en-US" i="1" dirty="0"/>
              <a:t>class</a:t>
            </a:r>
            <a:r>
              <a:rPr lang="en-US" dirty="0"/>
              <a:t>. </a:t>
            </a:r>
          </a:p>
          <a:p>
            <a:r>
              <a:rPr lang="en-US" i="1" dirty="0"/>
              <a:t>P</a:t>
            </a:r>
            <a:r>
              <a:rPr lang="en-US" dirty="0"/>
              <a:t>(</a:t>
            </a:r>
            <a:r>
              <a:rPr lang="en-US" i="1" dirty="0" err="1"/>
              <a:t>x|c</a:t>
            </a:r>
            <a:r>
              <a:rPr lang="en-US" dirty="0"/>
              <a:t>) is the likelihood which is the probability of </a:t>
            </a:r>
            <a:r>
              <a:rPr lang="en-US" i="1" dirty="0"/>
              <a:t>predictor</a:t>
            </a:r>
            <a:r>
              <a:rPr lang="en-US" dirty="0"/>
              <a:t> given </a:t>
            </a:r>
            <a:r>
              <a:rPr lang="en-US" i="1" dirty="0"/>
              <a:t>class</a:t>
            </a:r>
            <a:r>
              <a:rPr lang="en-US" dirty="0"/>
              <a:t>. </a:t>
            </a:r>
          </a:p>
          <a:p>
            <a:r>
              <a:rPr lang="en-US" i="1" dirty="0"/>
              <a:t>P</a:t>
            </a:r>
            <a:r>
              <a:rPr lang="en-US" dirty="0"/>
              <a:t>(</a:t>
            </a:r>
            <a:r>
              <a:rPr lang="en-US" i="1" dirty="0"/>
              <a:t>x</a:t>
            </a:r>
            <a:r>
              <a:rPr lang="en-US" dirty="0"/>
              <a:t>) is the prior probability of </a:t>
            </a:r>
            <a:r>
              <a:rPr lang="en-US" i="1" dirty="0"/>
              <a:t>predictor</a:t>
            </a:r>
            <a:r>
              <a:rPr lang="en-US" dirty="0"/>
              <a:t>.</a:t>
            </a:r>
          </a:p>
          <a:p>
            <a:endParaRPr lang="en-US" dirty="0"/>
          </a:p>
        </p:txBody>
      </p:sp>
    </p:spTree>
    <p:extLst>
      <p:ext uri="{BB962C8B-B14F-4D97-AF65-F5344CB8AC3E}">
        <p14:creationId xmlns:p14="http://schemas.microsoft.com/office/powerpoint/2010/main" val="57674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609600"/>
            <a:ext cx="8458200" cy="4876800"/>
          </a:xfrm>
        </p:spPr>
        <p:txBody>
          <a:bodyPr>
            <a:normAutofit/>
          </a:bodyPr>
          <a:lstStyle/>
          <a:p>
            <a:pPr algn="l"/>
            <a:r>
              <a:rPr lang="en-US" dirty="0">
                <a:solidFill>
                  <a:schemeClr val="tx1"/>
                </a:solidFill>
              </a:rPr>
              <a:t>Simple Bayes theorem: </a:t>
            </a:r>
            <a:endParaRPr lang="en-US" dirty="0"/>
          </a:p>
          <a:p>
            <a:pPr algn="l"/>
            <a:endParaRPr lang="en-US" dirty="0"/>
          </a:p>
          <a:p>
            <a:pPr algn="just"/>
            <a:endParaRPr lang="en-US" dirty="0">
              <a:solidFill>
                <a:schemeClr val="tx1"/>
              </a:solidFill>
            </a:endParaRPr>
          </a:p>
          <a:p>
            <a:pPr marL="457200" indent="-457200" algn="just">
              <a:buFont typeface="Arial" pitchFamily="34" charset="0"/>
              <a:buChar char="•"/>
            </a:pPr>
            <a:r>
              <a:rPr lang="en-US" dirty="0">
                <a:solidFill>
                  <a:schemeClr val="tx1"/>
                </a:solidFill>
              </a:rPr>
              <a:t>The variable </a:t>
            </a:r>
            <a:r>
              <a:rPr lang="en-US" b="1" dirty="0">
                <a:solidFill>
                  <a:schemeClr val="tx1"/>
                </a:solidFill>
              </a:rPr>
              <a:t>y</a:t>
            </a:r>
            <a:r>
              <a:rPr lang="en-US" dirty="0">
                <a:solidFill>
                  <a:schemeClr val="tx1"/>
                </a:solidFill>
              </a:rPr>
              <a:t> is the class variable(play golf), which represents if it is suitable to play golf or not given the conditions. Variable </a:t>
            </a:r>
            <a:r>
              <a:rPr lang="en-US" b="1" dirty="0">
                <a:solidFill>
                  <a:schemeClr val="tx1"/>
                </a:solidFill>
              </a:rPr>
              <a:t>X </a:t>
            </a:r>
            <a:r>
              <a:rPr lang="en-US" dirty="0">
                <a:solidFill>
                  <a:schemeClr val="tx1"/>
                </a:solidFill>
              </a:rPr>
              <a:t>represent the parameters/features.</a:t>
            </a:r>
          </a:p>
          <a:p>
            <a:pPr marL="457200" indent="-457200" algn="just">
              <a:buFont typeface="Arial" pitchFamily="34" charset="0"/>
              <a:buChar char="•"/>
            </a:pPr>
            <a:r>
              <a:rPr lang="en-US" dirty="0">
                <a:solidFill>
                  <a:schemeClr val="tx1"/>
                </a:solidFill>
              </a:rPr>
              <a:t>X is given That </a:t>
            </a:r>
          </a:p>
          <a:p>
            <a:pPr marL="457200" indent="-457200" algn="just">
              <a:buFont typeface="Arial" pitchFamily="34" charset="0"/>
              <a:buChar char="•"/>
            </a:pPr>
            <a:endParaRPr lang="en-US" dirty="0">
              <a:solidFill>
                <a:schemeClr val="tx1"/>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327" y="1143000"/>
            <a:ext cx="46101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191" y="4953000"/>
            <a:ext cx="51816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13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4525963"/>
          </a:xfrm>
        </p:spPr>
        <p:txBody>
          <a:bodyPr/>
          <a:lstStyle/>
          <a:p>
            <a:pPr algn="just"/>
            <a:r>
              <a:rPr lang="en-US" dirty="0"/>
              <a:t>Here x_1,x_2….</a:t>
            </a:r>
            <a:r>
              <a:rPr lang="en-US" dirty="0" err="1"/>
              <a:t>x_n</a:t>
            </a:r>
            <a:r>
              <a:rPr lang="en-US" dirty="0"/>
              <a:t> represent the features, </a:t>
            </a:r>
            <a:r>
              <a:rPr lang="en-US" dirty="0" err="1"/>
              <a:t>i.e</a:t>
            </a:r>
            <a:r>
              <a:rPr lang="en-US" dirty="0"/>
              <a:t> they can be mapped to outlook, temperature, humidity and windy. By substituting for </a:t>
            </a:r>
            <a:r>
              <a:rPr lang="en-US" b="1" dirty="0"/>
              <a:t>X </a:t>
            </a:r>
            <a:r>
              <a:rPr lang="en-US" dirty="0"/>
              <a:t>and expanding using the chain rule we get,</a:t>
            </a:r>
          </a:p>
          <a:p>
            <a:pPr algn="just"/>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76962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799" y="3429000"/>
            <a:ext cx="8153399" cy="1938992"/>
          </a:xfrm>
          <a:prstGeom prst="rect">
            <a:avLst/>
          </a:prstGeom>
        </p:spPr>
        <p:txBody>
          <a:bodyPr wrap="square">
            <a:spAutoFit/>
          </a:bodyPr>
          <a:lstStyle/>
          <a:p>
            <a:pPr marL="342900" indent="-342900" algn="just">
              <a:buFont typeface="Arial" pitchFamily="34" charset="0"/>
              <a:buChar char="•"/>
            </a:pPr>
            <a:r>
              <a:rPr lang="en-US" sz="2400" dirty="0"/>
              <a:t>Now, you can obtain the values for each by looking at the dataset and substitute them into the equation. For all entries in the dataset, the denominator does not change, it remain static. Therefore, the denominator can be removed and a proportionality can be introduced.</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927" y="5367992"/>
            <a:ext cx="7848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4439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940</Words>
  <Application>Microsoft Office PowerPoint</Application>
  <PresentationFormat>On-screen Show (4:3)</PresentationFormat>
  <Paragraphs>154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Krub</vt:lpstr>
      <vt:lpstr>Office Theme</vt:lpstr>
      <vt:lpstr>PowerPoint Presentation</vt:lpstr>
      <vt:lpstr>What is it</vt:lpstr>
      <vt:lpstr>Conditional Probability</vt:lpstr>
      <vt:lpstr>Bayes Rule</vt:lpstr>
      <vt:lpstr>Naïve Bayes Rule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Ravuru Ram</cp:lastModifiedBy>
  <cp:revision>12</cp:revision>
  <dcterms:created xsi:type="dcterms:W3CDTF">2006-08-16T00:00:00Z</dcterms:created>
  <dcterms:modified xsi:type="dcterms:W3CDTF">2020-09-21T12:57:54Z</dcterms:modified>
</cp:coreProperties>
</file>