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6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345894-7693-403D-8C1D-A6EAB628882B}" type="datetimeFigureOut">
              <a:rPr lang="en-US" smtClean="0"/>
              <a:t>8/27/2019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355B09-3D26-4AC1-9D67-094B77B1FFBD}" type="slidenum">
              <a:rPr lang="en-US" smtClean="0"/>
              <a:t>‹#›</a:t>
            </a:fld>
            <a:endParaRPr lang="en-US"/>
          </a:p>
        </p:txBody>
      </p:sp>
    </p:spTree>
    <p:extLst>
      <p:ext uri="{BB962C8B-B14F-4D97-AF65-F5344CB8AC3E}">
        <p14:creationId xmlns:p14="http://schemas.microsoft.com/office/powerpoint/2010/main" val="348542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4756" name="Header Placeholder 4"/>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mtClean="0">
                <a:solidFill>
                  <a:prstClr val="black"/>
                </a:solidFill>
              </a:rPr>
              <a:t>CSE Department,CBIT(A),Hyderabad</a:t>
            </a:r>
            <a:endParaRPr lang="en-US" altLang="en-US">
              <a:solidFill>
                <a:prstClr val="black"/>
              </a:solidFill>
            </a:endParaRPr>
          </a:p>
        </p:txBody>
      </p:sp>
      <p:sp>
        <p:nvSpPr>
          <p:cNvPr id="74757"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solidFill>
                  <a:prstClr val="black"/>
                </a:solidFill>
              </a:rPr>
              <a:t>CSE Department CBIT(A), Hyderabad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rtlCol="0">
            <a:normAutofit/>
          </a:bodyPr>
          <a:lstStyle/>
          <a:p>
            <a:pPr algn="ctr" eaLnBrk="1" fontAlgn="auto" hangingPunct="1">
              <a:spcAft>
                <a:spcPts val="0"/>
              </a:spcAft>
              <a:buFont typeface="Arial" pitchFamily="34" charset="0"/>
              <a:buNone/>
              <a:defRPr/>
            </a:pPr>
            <a:r>
              <a:rPr lang="en-US" sz="8000" b="1" dirty="0" smtClean="0">
                <a:solidFill>
                  <a:schemeClr val="tx2"/>
                </a:solidFill>
                <a:effectLst>
                  <a:outerShdw blurRad="38100" dist="38100" dir="2700000" algn="tl">
                    <a:srgbClr val="000000">
                      <a:alpha val="43137"/>
                    </a:srgbClr>
                  </a:outerShdw>
                </a:effectLst>
              </a:rPr>
              <a:t>Machine Learning</a:t>
            </a:r>
          </a:p>
          <a:p>
            <a:pPr algn="ctr" eaLnBrk="1" fontAlgn="auto" hangingPunct="1">
              <a:spcAft>
                <a:spcPts val="0"/>
              </a:spcAft>
              <a:buFont typeface="Arial" pitchFamily="34" charset="0"/>
              <a:buNone/>
              <a:defRPr/>
            </a:pPr>
            <a:r>
              <a:rPr lang="en-US" sz="2400" b="1" dirty="0" smtClean="0">
                <a:solidFill>
                  <a:schemeClr val="tx2"/>
                </a:solidFill>
                <a:effectLst>
                  <a:outerShdw blurRad="38100" dist="38100" dir="2700000" algn="tl">
                    <a:srgbClr val="000000">
                      <a:alpha val="43137"/>
                    </a:srgbClr>
                  </a:outerShdw>
                </a:effectLst>
              </a:rPr>
              <a:t>Department of CSE</a:t>
            </a:r>
          </a:p>
          <a:p>
            <a:pPr algn="ctr" eaLnBrk="1" fontAlgn="auto" hangingPunct="1">
              <a:spcAft>
                <a:spcPts val="0"/>
              </a:spcAft>
              <a:buFont typeface="Arial" pitchFamily="34" charset="0"/>
              <a:buNone/>
              <a:defRPr/>
            </a:pPr>
            <a:r>
              <a:rPr lang="en-US" sz="2400" b="1" dirty="0" smtClean="0">
                <a:solidFill>
                  <a:schemeClr val="tx2"/>
                </a:solidFill>
                <a:effectLst>
                  <a:outerShdw blurRad="38100" dist="38100" dir="2700000" algn="tl">
                    <a:srgbClr val="000000">
                      <a:alpha val="43137"/>
                    </a:srgbClr>
                  </a:outerShdw>
                </a:effectLst>
              </a:rPr>
              <a:t>Chaithanya </a:t>
            </a:r>
            <a:r>
              <a:rPr lang="en-US" sz="2400" b="1" dirty="0" err="1" smtClean="0">
                <a:solidFill>
                  <a:schemeClr val="tx2"/>
                </a:solidFill>
                <a:effectLst>
                  <a:outerShdw blurRad="38100" dist="38100" dir="2700000" algn="tl">
                    <a:srgbClr val="000000">
                      <a:alpha val="43137"/>
                    </a:srgbClr>
                  </a:outerShdw>
                </a:effectLst>
              </a:rPr>
              <a:t>Bharathi</a:t>
            </a:r>
            <a:r>
              <a:rPr lang="en-US" sz="2400" b="1" dirty="0" smtClean="0">
                <a:solidFill>
                  <a:schemeClr val="tx2"/>
                </a:solidFill>
                <a:effectLst>
                  <a:outerShdw blurRad="38100" dist="38100" dir="2700000" algn="tl">
                    <a:srgbClr val="000000">
                      <a:alpha val="43137"/>
                    </a:srgbClr>
                  </a:outerShdw>
                </a:effectLst>
              </a:rPr>
              <a:t> Institute Of Engineering Technology(A)</a:t>
            </a:r>
          </a:p>
          <a:p>
            <a:pPr algn="ctr" eaLnBrk="1" fontAlgn="auto" hangingPunct="1">
              <a:spcAft>
                <a:spcPts val="0"/>
              </a:spcAft>
              <a:buFont typeface="Arial" pitchFamily="34" charset="0"/>
              <a:buNone/>
              <a:defRPr/>
            </a:pPr>
            <a:r>
              <a:rPr lang="en-US" sz="2400" b="1" dirty="0" err="1" smtClean="0">
                <a:solidFill>
                  <a:schemeClr val="tx2"/>
                </a:solidFill>
                <a:effectLst>
                  <a:outerShdw blurRad="38100" dist="38100" dir="2700000" algn="tl">
                    <a:srgbClr val="000000">
                      <a:alpha val="43137"/>
                    </a:srgbClr>
                  </a:outerShdw>
                </a:effectLst>
              </a:rPr>
              <a:t>Gandipet</a:t>
            </a:r>
            <a:r>
              <a:rPr lang="en-US" sz="2400" b="1" dirty="0" smtClean="0">
                <a:solidFill>
                  <a:schemeClr val="tx2"/>
                </a:solidFill>
                <a:effectLst>
                  <a:outerShdw blurRad="38100" dist="38100" dir="2700000" algn="tl">
                    <a:srgbClr val="000000">
                      <a:alpha val="43137"/>
                    </a:srgbClr>
                  </a:outerShdw>
                </a:effectLst>
              </a:rPr>
              <a:t> Hyderabad 500075</a:t>
            </a:r>
          </a:p>
          <a:p>
            <a:pPr algn="ctr" eaLnBrk="1" fontAlgn="auto" hangingPunct="1">
              <a:spcAft>
                <a:spcPts val="0"/>
              </a:spcAft>
              <a:buFont typeface="Arial" charset="0"/>
              <a:buNone/>
              <a:defRPr/>
            </a:pPr>
            <a:endParaRPr lang="en-US" sz="2400" b="1" dirty="0">
              <a:solidFill>
                <a:schemeClr val="tx2"/>
              </a:solidFill>
              <a:effectLst>
                <a:outerShdw blurRad="38100" dist="38100" dir="2700000" algn="tl">
                  <a:srgbClr val="000000">
                    <a:alpha val="43137"/>
                  </a:srgbClr>
                </a:outerShdw>
              </a:effectLst>
            </a:endParaRPr>
          </a:p>
          <a:p>
            <a:pPr algn="ctr" eaLnBrk="1" fontAlgn="auto" hangingPunct="1">
              <a:spcAft>
                <a:spcPts val="0"/>
              </a:spcAft>
              <a:buFont typeface="Arial" charset="0"/>
              <a:buNone/>
              <a:defRPr/>
            </a:pPr>
            <a:r>
              <a:rPr lang="en-US" sz="2400" b="1" dirty="0" smtClean="0">
                <a:solidFill>
                  <a:schemeClr val="tx2"/>
                </a:solidFill>
                <a:effectLst>
                  <a:outerShdw blurRad="38100" dist="38100" dir="2700000" algn="tl">
                    <a:srgbClr val="000000">
                      <a:alpha val="43137"/>
                    </a:srgbClr>
                  </a:outerShdw>
                </a:effectLst>
              </a:rPr>
              <a:t>	</a:t>
            </a:r>
          </a:p>
          <a:p>
            <a:pPr algn="ctr" eaLnBrk="1" fontAlgn="auto" hangingPunct="1">
              <a:spcAft>
                <a:spcPts val="0"/>
              </a:spcAft>
              <a:buNone/>
              <a:defRPr/>
            </a:pPr>
            <a:r>
              <a:rPr lang="en-US" sz="2400" dirty="0">
                <a:solidFill>
                  <a:srgbClr val="FF0000"/>
                </a:solidFill>
              </a:rPr>
              <a:t>Sources /References : Giuseppe Bonaccorso, Machine Learning Algorithms, 2017, </a:t>
            </a:r>
            <a:r>
              <a:rPr lang="en-US" sz="2400" dirty="0" err="1">
                <a:solidFill>
                  <a:srgbClr val="FF0000"/>
                </a:solidFill>
              </a:rPr>
              <a:t>Packt</a:t>
            </a:r>
            <a:r>
              <a:rPr lang="en-US" sz="2400" dirty="0">
                <a:solidFill>
                  <a:srgbClr val="FF0000"/>
                </a:solidFill>
              </a:rPr>
              <a:t> Publishing. </a:t>
            </a:r>
            <a:endParaRPr lang="en-US" sz="2400" b="1" dirty="0">
              <a:solidFill>
                <a:srgbClr val="FF0000"/>
              </a:solidFill>
              <a:effectLst>
                <a:outerShdw blurRad="38100" dist="38100" dir="2700000" algn="tl">
                  <a:srgbClr val="000000">
                    <a:alpha val="43137"/>
                  </a:srgbClr>
                </a:outerShdw>
              </a:effectLst>
            </a:endParaRPr>
          </a:p>
          <a:p>
            <a:pPr eaLnBrk="1" fontAlgn="auto" hangingPunct="1">
              <a:spcAft>
                <a:spcPts val="0"/>
              </a:spcAft>
              <a:buFont typeface="Arial" charset="0"/>
              <a:buNone/>
              <a:defRPr/>
            </a:pPr>
            <a:endParaRPr lang="en-US" sz="2400" b="1" dirty="0">
              <a:solidFill>
                <a:schemeClr val="tx2"/>
              </a:solidFill>
              <a:effectLst>
                <a:outerShdw blurRad="38100" dist="38100" dir="2700000" algn="tl">
                  <a:srgbClr val="000000">
                    <a:alpha val="43137"/>
                  </a:srgbClr>
                </a:outerShdw>
              </a:effectLst>
            </a:endParaRPr>
          </a:p>
          <a:p>
            <a:pPr algn="ctr" eaLnBrk="1" fontAlgn="auto" hangingPunct="1">
              <a:spcAft>
                <a:spcPts val="0"/>
              </a:spcAft>
              <a:buFont typeface="Arial" charset="0"/>
              <a:buNone/>
              <a:defRPr/>
            </a:pPr>
            <a:r>
              <a:rPr lang="en-US" sz="2400" b="1" dirty="0" smtClean="0">
                <a:solidFill>
                  <a:schemeClr val="tx2"/>
                </a:solidFill>
                <a:effectLst>
                  <a:outerShdw blurRad="38100" dist="38100" dir="2700000" algn="tl">
                    <a:srgbClr val="000000">
                      <a:alpha val="43137"/>
                    </a:srgbClr>
                  </a:outerShdw>
                </a:effectLst>
              </a:rPr>
              <a:t>					</a:t>
            </a:r>
            <a:endParaRPr lang="en-US" sz="2400" b="1" dirty="0">
              <a:solidFill>
                <a:schemeClr val="tx2"/>
              </a:solidFill>
              <a:effectLst>
                <a:outerShdw blurRad="38100" dist="38100" dir="2700000" algn="tl">
                  <a:srgbClr val="000000">
                    <a:alpha val="43137"/>
                  </a:srgbClr>
                </a:outerShdw>
              </a:effectLst>
            </a:endParaRPr>
          </a:p>
        </p:txBody>
      </p:sp>
      <p:sp>
        <p:nvSpPr>
          <p:cNvPr id="2" name="Footer Placeholder 1"/>
          <p:cNvSpPr>
            <a:spLocks noGrp="1"/>
          </p:cNvSpPr>
          <p:nvPr>
            <p:ph type="ftr" sz="quarter" idx="11"/>
          </p:nvPr>
        </p:nvSpPr>
        <p:spPr/>
        <p:txBody>
          <a:bodyPr/>
          <a:lstStyle/>
          <a:p>
            <a:pPr>
              <a:defRPr/>
            </a:pPr>
            <a:r>
              <a:rPr lang="en-US">
                <a:solidFill>
                  <a:prstClr val="black">
                    <a:tint val="75000"/>
                  </a:prstClr>
                </a:solidFill>
              </a:rPr>
              <a:t>CSE Department,CBIT(A),Hyderabad</a:t>
            </a:r>
          </a:p>
        </p:txBody>
      </p:sp>
    </p:spTree>
    <p:extLst>
      <p:ext uri="{BB962C8B-B14F-4D97-AF65-F5344CB8AC3E}">
        <p14:creationId xmlns:p14="http://schemas.microsoft.com/office/powerpoint/2010/main" val="89106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Vanitha\Desktop\6.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438400"/>
            <a:ext cx="7620000" cy="4987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706583"/>
            <a:ext cx="8305800" cy="1569660"/>
          </a:xfrm>
          <a:prstGeom prst="rect">
            <a:avLst/>
          </a:prstGeom>
        </p:spPr>
        <p:txBody>
          <a:bodyPr wrap="square">
            <a:spAutoFit/>
          </a:bodyPr>
          <a:lstStyle/>
          <a:p>
            <a:pPr marL="342900" indent="-342900" algn="just">
              <a:buFont typeface="Arial" panose="020B0604020202020204" pitchFamily="34" charset="0"/>
              <a:buChar char="•"/>
            </a:pPr>
            <a:r>
              <a:rPr lang="en-US" sz="2400" dirty="0"/>
              <a:t>Obviously, it's easier to compute the singles </a:t>
            </a:r>
            <a:r>
              <a:rPr lang="en-US" sz="2400" i="1" dirty="0" smtClean="0"/>
              <a:t>P(C</a:t>
            </a:r>
            <a:r>
              <a:rPr lang="en-US" sz="2400" i="1" baseline="-25000" dirty="0" smtClean="0"/>
              <a:t>i </a:t>
            </a:r>
            <a:r>
              <a:rPr lang="en-US" sz="2400" i="1" dirty="0" smtClean="0"/>
              <a:t>| A</a:t>
            </a:r>
            <a:r>
              <a:rPr lang="en-US" sz="2400" i="1" dirty="0"/>
              <a:t>)</a:t>
            </a:r>
            <a:r>
              <a:rPr lang="en-US" sz="2400" dirty="0"/>
              <a:t> and multiply them instead of considering the joint probability. For example, considering the spam-detection problem, we could imagine a joint probability in this form:</a:t>
            </a:r>
          </a:p>
        </p:txBody>
      </p:sp>
      <p:sp>
        <p:nvSpPr>
          <p:cNvPr id="5" name="Rectangle 4"/>
          <p:cNvSpPr/>
          <p:nvPr/>
        </p:nvSpPr>
        <p:spPr>
          <a:xfrm>
            <a:off x="190500" y="3276600"/>
            <a:ext cx="8343900" cy="3108543"/>
          </a:xfrm>
          <a:prstGeom prst="rect">
            <a:avLst/>
          </a:prstGeom>
        </p:spPr>
        <p:txBody>
          <a:bodyPr wrap="square">
            <a:spAutoFit/>
          </a:bodyPr>
          <a:lstStyle/>
          <a:p>
            <a:pPr marL="457200" indent="-457200" algn="just">
              <a:buFont typeface="Wingdings" panose="05000000000000000000" pitchFamily="2" charset="2"/>
              <a:buChar char="v"/>
            </a:pPr>
            <a:r>
              <a:rPr lang="en-US" sz="2800" dirty="0"/>
              <a:t>Even if the problem is very simple, we need to consider the intersection of all email messages whose text length is shorter than 50 characters and contains the word shop. </a:t>
            </a:r>
            <a:endParaRPr lang="en-US" sz="2800" dirty="0" smtClean="0"/>
          </a:p>
          <a:p>
            <a:pPr marL="514350" indent="-514350" algn="just">
              <a:buFont typeface="Wingdings" panose="05000000000000000000" pitchFamily="2" charset="2"/>
              <a:buChar char="v"/>
            </a:pPr>
            <a:r>
              <a:rPr lang="en-US" sz="2800" dirty="0" smtClean="0"/>
              <a:t>In </a:t>
            </a:r>
            <a:r>
              <a:rPr lang="en-US" sz="2800" dirty="0"/>
              <a:t>more complex scenarios, determining this probability is difficult because of the cross-influences among factors. </a:t>
            </a:r>
            <a:endParaRPr lang="en-US" sz="2800" dirty="0" smtClean="0"/>
          </a:p>
        </p:txBody>
      </p:sp>
    </p:spTree>
    <p:extLst>
      <p:ext uri="{BB962C8B-B14F-4D97-AF65-F5344CB8AC3E}">
        <p14:creationId xmlns:p14="http://schemas.microsoft.com/office/powerpoint/2010/main" val="1140110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Naive Bayes classifiers</a:t>
            </a:r>
            <a:endParaRPr lang="en-US" dirty="0"/>
          </a:p>
        </p:txBody>
      </p:sp>
      <p:sp>
        <p:nvSpPr>
          <p:cNvPr id="3" name="Content Placeholder 2"/>
          <p:cNvSpPr>
            <a:spLocks noGrp="1"/>
          </p:cNvSpPr>
          <p:nvPr>
            <p:ph idx="1"/>
          </p:nvPr>
        </p:nvSpPr>
        <p:spPr/>
        <p:txBody>
          <a:bodyPr/>
          <a:lstStyle/>
          <a:p>
            <a:pPr algn="just"/>
            <a:r>
              <a:rPr lang="en-US" dirty="0"/>
              <a:t>A Naive Bayes classifier is so called because it's based on a </a:t>
            </a:r>
            <a:r>
              <a:rPr lang="en-US" b="1" dirty="0"/>
              <a:t>naive condition</a:t>
            </a:r>
            <a:r>
              <a:rPr lang="en-US" dirty="0"/>
              <a:t>, which implies the conditional independence of the </a:t>
            </a:r>
            <a:r>
              <a:rPr lang="en-US" dirty="0" smtClean="0"/>
              <a:t>causes.</a:t>
            </a:r>
          </a:p>
          <a:p>
            <a:pPr algn="just"/>
            <a:r>
              <a:rPr lang="en-US" dirty="0" smtClean="0"/>
              <a:t>This </a:t>
            </a:r>
            <a:r>
              <a:rPr lang="en-US" dirty="0"/>
              <a:t>can seem very difficult to accept in many contexts where the probability of a particular feature is strictly correlated to another one.</a:t>
            </a:r>
          </a:p>
        </p:txBody>
      </p:sp>
    </p:spTree>
    <p:extLst>
      <p:ext uri="{BB962C8B-B14F-4D97-AF65-F5344CB8AC3E}">
        <p14:creationId xmlns:p14="http://schemas.microsoft.com/office/powerpoint/2010/main" val="663844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6781800"/>
          </a:xfrm>
        </p:spPr>
        <p:txBody>
          <a:bodyPr>
            <a:normAutofit/>
          </a:bodyPr>
          <a:lstStyle/>
          <a:p>
            <a:pPr algn="just"/>
            <a:r>
              <a:rPr lang="en-US" sz="2800" i="1" dirty="0" smtClean="0"/>
              <a:t>Example</a:t>
            </a:r>
            <a:r>
              <a:rPr lang="en-US" sz="2800" i="1" dirty="0"/>
              <a:t>, in spam filtering, a text shorter than 50 characters can increase the probability of the presence of an image, or if the domain has been already blacklisted for sending the same spam emails to million users, it's likely to find particular keywords</a:t>
            </a:r>
            <a:r>
              <a:rPr lang="en-US" sz="2800" i="1" dirty="0" smtClean="0"/>
              <a:t>.</a:t>
            </a:r>
          </a:p>
          <a:p>
            <a:pPr algn="just"/>
            <a:r>
              <a:rPr lang="en-US" sz="2800" i="1" dirty="0"/>
              <a:t>In other words, the presence of a cause isn't normally independent from the presence of other ones. </a:t>
            </a:r>
            <a:endParaRPr lang="en-US" sz="2800" i="1" dirty="0" smtClean="0"/>
          </a:p>
          <a:p>
            <a:pPr algn="just"/>
            <a:r>
              <a:rPr lang="en-US" sz="2800" i="1" dirty="0" smtClean="0"/>
              <a:t>However</a:t>
            </a:r>
            <a:r>
              <a:rPr lang="en-US" sz="2800" i="1" dirty="0"/>
              <a:t>, in The Optimality of Naive Bayes, AAAI 1, no. 2 (2004): 3, Zhang H., the author proved that, under particular conditions (not so rare to happen), different dependencies clear one another, and a Naive Bayes classifier succeeds in achieving very high performances even if the conditional independence is not assured.</a:t>
            </a:r>
            <a:r>
              <a:rPr lang="en-US" sz="2800" i="1" dirty="0" smtClean="0"/>
              <a:t> </a:t>
            </a:r>
            <a:endParaRPr lang="en-US" sz="2800" i="1" dirty="0"/>
          </a:p>
        </p:txBody>
      </p:sp>
    </p:spTree>
    <p:extLst>
      <p:ext uri="{BB962C8B-B14F-4D97-AF65-F5344CB8AC3E}">
        <p14:creationId xmlns:p14="http://schemas.microsoft.com/office/powerpoint/2010/main" val="3562301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Vanitha\Desktop\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68482" y="1179076"/>
            <a:ext cx="8229600" cy="59361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Vanitha\Desktop\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918" y="2743200"/>
            <a:ext cx="7450282"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4675" y="622010"/>
            <a:ext cx="4194866" cy="584775"/>
          </a:xfrm>
          <a:prstGeom prst="rect">
            <a:avLst/>
          </a:prstGeom>
        </p:spPr>
        <p:txBody>
          <a:bodyPr wrap="none">
            <a:spAutoFit/>
          </a:bodyPr>
          <a:lstStyle/>
          <a:p>
            <a:r>
              <a:rPr lang="en-US" sz="3200" dirty="0"/>
              <a:t>Let's consider a dataset:</a:t>
            </a:r>
          </a:p>
        </p:txBody>
      </p:sp>
      <p:sp>
        <p:nvSpPr>
          <p:cNvPr id="5" name="Rectangle 4"/>
          <p:cNvSpPr/>
          <p:nvPr/>
        </p:nvSpPr>
        <p:spPr>
          <a:xfrm>
            <a:off x="444675" y="2143035"/>
            <a:ext cx="8581159" cy="461665"/>
          </a:xfrm>
          <a:prstGeom prst="rect">
            <a:avLst/>
          </a:prstGeom>
        </p:spPr>
        <p:txBody>
          <a:bodyPr wrap="square">
            <a:spAutoFit/>
          </a:bodyPr>
          <a:lstStyle/>
          <a:p>
            <a:r>
              <a:rPr lang="en-US" sz="2400" dirty="0"/>
              <a:t>Every feature vector, for simplicity, will be represented as follows:</a:t>
            </a:r>
          </a:p>
        </p:txBody>
      </p:sp>
      <p:sp>
        <p:nvSpPr>
          <p:cNvPr id="6" name="Rectangle 5"/>
          <p:cNvSpPr/>
          <p:nvPr/>
        </p:nvSpPr>
        <p:spPr>
          <a:xfrm>
            <a:off x="444674" y="3782292"/>
            <a:ext cx="8581160" cy="523220"/>
          </a:xfrm>
          <a:prstGeom prst="rect">
            <a:avLst/>
          </a:prstGeom>
        </p:spPr>
        <p:txBody>
          <a:bodyPr wrap="square">
            <a:spAutoFit/>
          </a:bodyPr>
          <a:lstStyle/>
          <a:p>
            <a:r>
              <a:rPr lang="en-US" sz="2800" dirty="0"/>
              <a:t>We also need a target dataset (with </a:t>
            </a:r>
            <a:r>
              <a:rPr lang="en-US" sz="2800" i="1" dirty="0"/>
              <a:t>P</a:t>
            </a:r>
            <a:r>
              <a:rPr lang="en-US" sz="2800" dirty="0"/>
              <a:t> possible classes):</a:t>
            </a:r>
          </a:p>
        </p:txBody>
      </p:sp>
      <p:pic>
        <p:nvPicPr>
          <p:cNvPr id="7172" name="Picture 4" descr="C:\Users\Vanitha\Desktop\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504" y="4876800"/>
            <a:ext cx="7467600" cy="49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75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839200" cy="6324600"/>
          </a:xfrm>
        </p:spPr>
        <p:txBody>
          <a:bodyPr/>
          <a:lstStyle/>
          <a:p>
            <a:pPr algn="just"/>
            <a:r>
              <a:rPr lang="en-US" dirty="0" smtClean="0"/>
              <a:t>Here</a:t>
            </a:r>
            <a:r>
              <a:rPr lang="en-US" dirty="0"/>
              <a:t>, each </a:t>
            </a:r>
            <a:r>
              <a:rPr lang="en-US" i="1" dirty="0"/>
              <a:t>y</a:t>
            </a:r>
            <a:r>
              <a:rPr lang="en-US" dirty="0"/>
              <a:t> can belong to one of the </a:t>
            </a:r>
            <a:r>
              <a:rPr lang="en-US" i="1" dirty="0"/>
              <a:t>P-1</a:t>
            </a:r>
            <a:r>
              <a:rPr lang="en-US" dirty="0"/>
              <a:t> different classes. Considering Bayes' theorem under conditional independence, we can write the following:</a:t>
            </a:r>
          </a:p>
        </p:txBody>
      </p:sp>
      <p:pic>
        <p:nvPicPr>
          <p:cNvPr id="8194" name="Picture 2" descr="C:\Users\Vanitha\Desktop\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189" y="2895600"/>
            <a:ext cx="83058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735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858000"/>
          </a:xfrm>
        </p:spPr>
        <p:txBody>
          <a:bodyPr>
            <a:normAutofit/>
          </a:bodyPr>
          <a:lstStyle/>
          <a:p>
            <a:pPr algn="just"/>
            <a:r>
              <a:rPr lang="en-US" dirty="0"/>
              <a:t>The values of the marginal </a:t>
            </a:r>
            <a:r>
              <a:rPr lang="en-US" dirty="0" err="1"/>
              <a:t>Apriori</a:t>
            </a:r>
            <a:r>
              <a:rPr lang="en-US" dirty="0"/>
              <a:t> probability </a:t>
            </a:r>
            <a:r>
              <a:rPr lang="en-US" i="1" dirty="0"/>
              <a:t>P(</a:t>
            </a:r>
            <a:r>
              <a:rPr lang="en-US" i="1" dirty="0" err="1"/>
              <a:t>y</a:t>
            </a:r>
            <a:r>
              <a:rPr lang="en-US" i="1" baseline="-25000" dirty="0" err="1"/>
              <a:t>i</a:t>
            </a:r>
            <a:r>
              <a:rPr lang="en-US" i="1" dirty="0"/>
              <a:t>)</a:t>
            </a:r>
            <a:r>
              <a:rPr lang="en-US" dirty="0"/>
              <a:t> and of the conditional probabilities </a:t>
            </a:r>
            <a:r>
              <a:rPr lang="en-US" i="1" dirty="0"/>
              <a:t>P(x</a:t>
            </a:r>
            <a:r>
              <a:rPr lang="en-US" i="1" baseline="-25000" dirty="0"/>
              <a:t>i</a:t>
            </a:r>
            <a:r>
              <a:rPr lang="en-US" i="1" baseline="30000" dirty="0"/>
              <a:t>(j)</a:t>
            </a:r>
            <a:r>
              <a:rPr lang="en-US" i="1" dirty="0"/>
              <a:t>|</a:t>
            </a:r>
            <a:r>
              <a:rPr lang="en-US" i="1" dirty="0" err="1"/>
              <a:t>y</a:t>
            </a:r>
            <a:r>
              <a:rPr lang="en-US" i="1" baseline="-25000" dirty="0" err="1"/>
              <a:t>i</a:t>
            </a:r>
            <a:r>
              <a:rPr lang="en-US" i="1" dirty="0"/>
              <a:t>)</a:t>
            </a:r>
            <a:r>
              <a:rPr lang="en-US" dirty="0"/>
              <a:t> are generally obtained through a frequency count or a maximum likelihood estimation, therefore, given an input vector </a:t>
            </a:r>
            <a:r>
              <a:rPr lang="en-US" i="1" dirty="0"/>
              <a:t>x</a:t>
            </a:r>
            <a:r>
              <a:rPr lang="en-US" dirty="0"/>
              <a:t>, the predicted class is the one for which the A Posteriori probability is maximum. </a:t>
            </a:r>
            <a:endParaRPr lang="en-US" dirty="0" smtClean="0"/>
          </a:p>
          <a:p>
            <a:pPr algn="just"/>
            <a:r>
              <a:rPr lang="en-US" dirty="0" smtClean="0"/>
              <a:t>However</a:t>
            </a:r>
            <a:r>
              <a:rPr lang="en-US" dirty="0"/>
              <a:t>, in many implementations (including </a:t>
            </a:r>
            <a:r>
              <a:rPr lang="en-US" dirty="0" err="1"/>
              <a:t>scikit</a:t>
            </a:r>
            <a:r>
              <a:rPr lang="en-US" dirty="0"/>
              <a:t>-learn), it's also possible to specify a prior for each class </a:t>
            </a:r>
            <a:r>
              <a:rPr lang="en-US" i="1" dirty="0"/>
              <a:t>P(</a:t>
            </a:r>
            <a:r>
              <a:rPr lang="en-US" i="1" dirty="0" err="1"/>
              <a:t>y</a:t>
            </a:r>
            <a:r>
              <a:rPr lang="en-US" i="1" baseline="-25000" dirty="0" err="1"/>
              <a:t>i</a:t>
            </a:r>
            <a:r>
              <a:rPr lang="en-US" i="1" dirty="0"/>
              <a:t>),</a:t>
            </a:r>
            <a:r>
              <a:rPr lang="en-US" dirty="0"/>
              <a:t> so to focus the training on the optimization of the posterior distribution given the likelihood.</a:t>
            </a:r>
          </a:p>
        </p:txBody>
      </p:sp>
    </p:spTree>
    <p:extLst>
      <p:ext uri="{BB962C8B-B14F-4D97-AF65-F5344CB8AC3E}">
        <p14:creationId xmlns:p14="http://schemas.microsoft.com/office/powerpoint/2010/main" val="801689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b="1" dirty="0"/>
              <a:t>Naive Bayes in </a:t>
            </a:r>
            <a:r>
              <a:rPr lang="en-US" b="1" dirty="0" err="1"/>
              <a:t>scikit</a:t>
            </a:r>
            <a:r>
              <a:rPr lang="en-US" b="1" dirty="0"/>
              <a:t>-learn</a:t>
            </a:r>
            <a:endParaRPr lang="en-US" dirty="0"/>
          </a:p>
        </p:txBody>
      </p:sp>
      <p:sp>
        <p:nvSpPr>
          <p:cNvPr id="3" name="Content Placeholder 2"/>
          <p:cNvSpPr>
            <a:spLocks noGrp="1"/>
          </p:cNvSpPr>
          <p:nvPr>
            <p:ph idx="1"/>
          </p:nvPr>
        </p:nvSpPr>
        <p:spPr>
          <a:xfrm>
            <a:off x="533400" y="1447800"/>
            <a:ext cx="8229600" cy="3810000"/>
          </a:xfrm>
        </p:spPr>
        <p:txBody>
          <a:bodyPr>
            <a:noAutofit/>
          </a:bodyPr>
          <a:lstStyle/>
          <a:p>
            <a:pPr algn="just"/>
            <a:r>
              <a:rPr lang="en-US" dirty="0" err="1" smtClean="0"/>
              <a:t>Scikit</a:t>
            </a:r>
            <a:r>
              <a:rPr lang="en-US" dirty="0" smtClean="0"/>
              <a:t>-learn </a:t>
            </a:r>
            <a:r>
              <a:rPr lang="en-US" dirty="0"/>
              <a:t>implements three Naive Bayes variants based on the same number of different probabilistic distributions: Bernoulli, Multinomial, and Gaussian</a:t>
            </a:r>
            <a:r>
              <a:rPr lang="en-US" dirty="0" smtClean="0"/>
              <a:t>.</a:t>
            </a:r>
          </a:p>
          <a:p>
            <a:pPr algn="just"/>
            <a:r>
              <a:rPr lang="en-US" dirty="0" smtClean="0"/>
              <a:t> </a:t>
            </a:r>
            <a:r>
              <a:rPr lang="en-US" dirty="0"/>
              <a:t>The first one is a binary distribution, and is useful when a feature can be present or absent. </a:t>
            </a:r>
            <a:endParaRPr lang="en-US" dirty="0" smtClean="0"/>
          </a:p>
        </p:txBody>
      </p:sp>
    </p:spTree>
    <p:extLst>
      <p:ext uri="{BB962C8B-B14F-4D97-AF65-F5344CB8AC3E}">
        <p14:creationId xmlns:p14="http://schemas.microsoft.com/office/powerpoint/2010/main" val="4255866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229600" cy="4525963"/>
          </a:xfrm>
        </p:spPr>
        <p:txBody>
          <a:bodyPr/>
          <a:lstStyle/>
          <a:p>
            <a:pPr algn="just"/>
            <a:r>
              <a:rPr lang="en-US" dirty="0"/>
              <a:t>The second one is a discrete distribution and is used whenever a feature must be represented by a whole number (for example, in NLP, it can be the frequency of a term), while the third is a continuous distribution characterized by its mean and variance.</a:t>
            </a:r>
          </a:p>
          <a:p>
            <a:pPr algn="just"/>
            <a:endParaRPr lang="en-US" dirty="0"/>
          </a:p>
        </p:txBody>
      </p:sp>
    </p:spTree>
    <p:extLst>
      <p:ext uri="{BB962C8B-B14F-4D97-AF65-F5344CB8AC3E}">
        <p14:creationId xmlns:p14="http://schemas.microsoft.com/office/powerpoint/2010/main" val="1048492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Bernoulli Naive Bayes</a:t>
            </a:r>
            <a:endParaRPr lang="en-US" dirty="0"/>
          </a:p>
        </p:txBody>
      </p:sp>
      <p:sp>
        <p:nvSpPr>
          <p:cNvPr id="3" name="Content Placeholder 2"/>
          <p:cNvSpPr>
            <a:spLocks noGrp="1"/>
          </p:cNvSpPr>
          <p:nvPr>
            <p:ph idx="1"/>
          </p:nvPr>
        </p:nvSpPr>
        <p:spPr>
          <a:xfrm>
            <a:off x="609600" y="1371600"/>
            <a:ext cx="8229600" cy="4525963"/>
          </a:xfrm>
        </p:spPr>
        <p:txBody>
          <a:bodyPr/>
          <a:lstStyle/>
          <a:p>
            <a:pPr algn="just"/>
            <a:r>
              <a:rPr lang="en-US" dirty="0"/>
              <a:t>If </a:t>
            </a:r>
            <a:r>
              <a:rPr lang="en-US" i="1" dirty="0"/>
              <a:t>X</a:t>
            </a:r>
            <a:r>
              <a:rPr lang="en-US" dirty="0"/>
              <a:t> is a Bernoulli-distributed random variable, it can have only two possible outcomes (for simplicity, let's call them </a:t>
            </a:r>
            <a:r>
              <a:rPr lang="en-US" i="1" dirty="0"/>
              <a:t>0</a:t>
            </a:r>
            <a:r>
              <a:rPr lang="en-US" dirty="0"/>
              <a:t> and </a:t>
            </a:r>
            <a:r>
              <a:rPr lang="en-US" i="1" dirty="0"/>
              <a:t>1</a:t>
            </a:r>
            <a:r>
              <a:rPr lang="en-US" dirty="0"/>
              <a:t>) and their probability is this:</a:t>
            </a:r>
          </a:p>
        </p:txBody>
      </p:sp>
      <p:pic>
        <p:nvPicPr>
          <p:cNvPr id="1026" name="Picture 2" descr="C:\Users\Vanitha\Desktop\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516081"/>
            <a:ext cx="7620000" cy="961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218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lstStyle/>
          <a:p>
            <a:pPr algn="just"/>
            <a:r>
              <a:rPr lang="en-US" dirty="0"/>
              <a:t>In general, the input vectors </a:t>
            </a:r>
            <a:r>
              <a:rPr lang="en-US" i="1" dirty="0"/>
              <a:t>x</a:t>
            </a:r>
            <a:r>
              <a:rPr lang="en-US" i="1" baseline="-25000" dirty="0"/>
              <a:t>i</a:t>
            </a:r>
            <a:r>
              <a:rPr lang="en-US" dirty="0"/>
              <a:t> are assumed to be multivariate Bernoulli distributed and each feature is binary and independent. The parameters of the model are learned according to a frequency count. Hence, if there are </a:t>
            </a:r>
            <a:r>
              <a:rPr lang="en-US" i="1" dirty="0"/>
              <a:t>n</a:t>
            </a:r>
            <a:r>
              <a:rPr lang="en-US" dirty="0"/>
              <a:t> samples with </a:t>
            </a:r>
            <a:r>
              <a:rPr lang="en-US" i="1" dirty="0"/>
              <a:t>m</a:t>
            </a:r>
            <a:r>
              <a:rPr lang="en-US" dirty="0"/>
              <a:t> features, the probability for the </a:t>
            </a:r>
            <a:r>
              <a:rPr lang="en-US" i="1" dirty="0" err="1"/>
              <a:t>i</a:t>
            </a:r>
            <a:r>
              <a:rPr lang="en-US" i="1" baseline="30000" dirty="0" err="1"/>
              <a:t>th</a:t>
            </a:r>
            <a:r>
              <a:rPr lang="en-US" dirty="0"/>
              <a:t> feature is this (</a:t>
            </a:r>
            <a:r>
              <a:rPr lang="en-US" i="1" dirty="0" err="1"/>
              <a:t>N</a:t>
            </a:r>
            <a:r>
              <a:rPr lang="en-US" i="1" baseline="-25000" dirty="0" err="1"/>
              <a:t>x</a:t>
            </a:r>
            <a:r>
              <a:rPr lang="en-US" i="1" baseline="30000" dirty="0"/>
              <a:t>(</a:t>
            </a:r>
            <a:r>
              <a:rPr lang="en-US" i="1" baseline="30000" dirty="0" err="1"/>
              <a:t>i</a:t>
            </a:r>
            <a:r>
              <a:rPr lang="en-US" i="1" baseline="30000" dirty="0"/>
              <a:t>)</a:t>
            </a:r>
            <a:r>
              <a:rPr lang="en-US" dirty="0"/>
              <a:t> counts the number of times the </a:t>
            </a:r>
            <a:r>
              <a:rPr lang="en-US" i="1" dirty="0" err="1"/>
              <a:t>i</a:t>
            </a:r>
            <a:r>
              <a:rPr lang="en-US" i="1" baseline="30000" dirty="0" err="1"/>
              <a:t>th</a:t>
            </a:r>
            <a:r>
              <a:rPr lang="en-US" i="1" dirty="0"/>
              <a:t> = 1</a:t>
            </a:r>
            <a:r>
              <a:rPr lang="en-US" dirty="0"/>
              <a:t>):</a:t>
            </a:r>
          </a:p>
        </p:txBody>
      </p:sp>
      <p:pic>
        <p:nvPicPr>
          <p:cNvPr id="2050" name="Picture 2" descr="C:\Users\Vanitha\Desktop\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873" y="4648200"/>
            <a:ext cx="7169727"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17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71600"/>
            <a:ext cx="6019800" cy="2438400"/>
          </a:xfrm>
        </p:spPr>
        <p:txBody>
          <a:bodyPr>
            <a:normAutofit fontScale="90000"/>
          </a:bodyPr>
          <a:lstStyle/>
          <a:p>
            <a:r>
              <a:rPr lang="en-US" b="1" dirty="0" smtClean="0"/>
              <a:t/>
            </a:r>
            <a:br>
              <a:rPr lang="en-US" b="1" dirty="0" smtClean="0"/>
            </a:br>
            <a:r>
              <a:rPr lang="en-US" b="1" dirty="0" smtClean="0"/>
              <a:t>UNIT-III</a:t>
            </a:r>
            <a:br>
              <a:rPr lang="en-US" b="1" dirty="0" smtClean="0"/>
            </a:br>
            <a:r>
              <a:rPr lang="en-US" b="1" dirty="0" smtClean="0"/>
              <a:t>PART –I </a:t>
            </a:r>
            <a:br>
              <a:rPr lang="en-US" b="1" dirty="0" smtClean="0"/>
            </a:br>
            <a:endParaRPr lang="en-US" b="1" dirty="0"/>
          </a:p>
        </p:txBody>
      </p:sp>
    </p:spTree>
    <p:extLst>
      <p:ext uri="{BB962C8B-B14F-4D97-AF65-F5344CB8AC3E}">
        <p14:creationId xmlns:p14="http://schemas.microsoft.com/office/powerpoint/2010/main" val="2130549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09600"/>
            <a:ext cx="8229600" cy="4525963"/>
          </a:xfrm>
        </p:spPr>
        <p:txBody>
          <a:bodyPr/>
          <a:lstStyle/>
          <a:p>
            <a:pPr algn="just"/>
            <a:r>
              <a:rPr lang="en-US" dirty="0"/>
              <a:t>To test this algorithm with </a:t>
            </a:r>
            <a:r>
              <a:rPr lang="en-US" dirty="0" err="1"/>
              <a:t>scikit</a:t>
            </a:r>
            <a:r>
              <a:rPr lang="en-US" dirty="0"/>
              <a:t>-learn, we're going to generate a dummy dataset. Bernoulli Naive Bayes expects binary feature vectors; however, the </a:t>
            </a:r>
            <a:r>
              <a:rPr lang="en-US" dirty="0" err="1"/>
              <a:t>BernoulliNB</a:t>
            </a:r>
            <a:r>
              <a:rPr lang="en-US" dirty="0"/>
              <a:t> class has a </a:t>
            </a:r>
            <a:r>
              <a:rPr lang="en-US" dirty="0" err="1"/>
              <a:t>binarize</a:t>
            </a:r>
            <a:r>
              <a:rPr lang="en-US" dirty="0"/>
              <a:t> parameter, which allows us to specify a threshold that will be used internally to transform the features:</a:t>
            </a:r>
          </a:p>
        </p:txBody>
      </p:sp>
    </p:spTree>
    <p:extLst>
      <p:ext uri="{BB962C8B-B14F-4D97-AF65-F5344CB8AC3E}">
        <p14:creationId xmlns:p14="http://schemas.microsoft.com/office/powerpoint/2010/main" val="336180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6200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847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lstStyle/>
          <a:p>
            <a:pPr algn="just"/>
            <a:r>
              <a:rPr lang="en-US" dirty="0"/>
              <a:t>We have decided to use 0.0 as a binary threshold, so each point can be characterized by the quadrant where it's located. Of course, this is a rational choice for our dataset, but Bernoulli Naive Bayes is envisaged for binary feature vectors or continuous values, which can be precisely split with a predefined </a:t>
            </a:r>
            <a:r>
              <a:rPr lang="en-US" dirty="0" smtClean="0"/>
              <a:t>threshold:</a:t>
            </a:r>
            <a:endParaRPr lang="en-US" dirty="0"/>
          </a:p>
        </p:txBody>
      </p:sp>
    </p:spTree>
    <p:extLst>
      <p:ext uri="{BB962C8B-B14F-4D97-AF65-F5344CB8AC3E}">
        <p14:creationId xmlns:p14="http://schemas.microsoft.com/office/powerpoint/2010/main" val="8725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562600"/>
          </a:xfrm>
        </p:spPr>
        <p:txBody>
          <a:bodyPr/>
          <a:lstStyle/>
          <a:p>
            <a:r>
              <a:rPr lang="en-US" dirty="0"/>
              <a:t>from </a:t>
            </a:r>
            <a:r>
              <a:rPr lang="en-US" dirty="0" err="1"/>
              <a:t>sklearn.naive_bayes</a:t>
            </a:r>
            <a:r>
              <a:rPr lang="en-US" dirty="0"/>
              <a:t> import </a:t>
            </a:r>
            <a:r>
              <a:rPr lang="en-US" dirty="0" err="1"/>
              <a:t>BernoulliNB</a:t>
            </a:r>
            <a:r>
              <a:rPr lang="en-US" dirty="0"/>
              <a:t/>
            </a:r>
            <a:br>
              <a:rPr lang="en-US" dirty="0"/>
            </a:br>
            <a:r>
              <a:rPr lang="en-US" dirty="0"/>
              <a:t>from </a:t>
            </a:r>
            <a:r>
              <a:rPr lang="en-US" dirty="0" err="1"/>
              <a:t>sklearn.model_selection</a:t>
            </a:r>
            <a:r>
              <a:rPr lang="en-US" dirty="0"/>
              <a:t> import </a:t>
            </a:r>
            <a:r>
              <a:rPr lang="en-US" dirty="0" err="1"/>
              <a:t>train_test_split</a:t>
            </a:r>
            <a:r>
              <a:rPr lang="en-US" dirty="0"/>
              <a:t/>
            </a:r>
            <a:br>
              <a:rPr lang="en-US" dirty="0"/>
            </a:br>
            <a:r>
              <a:rPr lang="en-US" dirty="0" err="1" smtClean="0"/>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=0.25)</a:t>
            </a:r>
            <a:br>
              <a:rPr lang="en-US" dirty="0"/>
            </a:br>
            <a:r>
              <a:rPr lang="en-US" dirty="0"/>
              <a:t/>
            </a:r>
            <a:br>
              <a:rPr lang="en-US" dirty="0"/>
            </a:br>
            <a:r>
              <a:rPr lang="en-US" dirty="0" err="1"/>
              <a:t>bnb</a:t>
            </a:r>
            <a:r>
              <a:rPr lang="en-US" dirty="0"/>
              <a:t> = </a:t>
            </a:r>
            <a:r>
              <a:rPr lang="en-US" dirty="0" err="1"/>
              <a:t>BernoulliNB</a:t>
            </a:r>
            <a:r>
              <a:rPr lang="en-US" dirty="0"/>
              <a:t>(</a:t>
            </a:r>
            <a:r>
              <a:rPr lang="en-US" dirty="0" err="1"/>
              <a:t>binarize</a:t>
            </a:r>
            <a:r>
              <a:rPr lang="en-US" dirty="0"/>
              <a:t>=0.0)</a:t>
            </a:r>
            <a:br>
              <a:rPr lang="en-US" dirty="0"/>
            </a:br>
            <a:r>
              <a:rPr lang="en-US" dirty="0" err="1"/>
              <a:t>bnb.fit</a:t>
            </a:r>
            <a:r>
              <a:rPr lang="en-US" dirty="0"/>
              <a:t>(</a:t>
            </a:r>
            <a:r>
              <a:rPr lang="en-US" dirty="0" err="1"/>
              <a:t>X_train</a:t>
            </a:r>
            <a:r>
              <a:rPr lang="en-US" dirty="0"/>
              <a:t>, </a:t>
            </a:r>
            <a:r>
              <a:rPr lang="en-US" dirty="0" err="1"/>
              <a:t>Y_train</a:t>
            </a:r>
            <a:r>
              <a:rPr lang="en-US" dirty="0" smtClean="0"/>
              <a:t>)</a:t>
            </a:r>
          </a:p>
          <a:p>
            <a:pPr marL="0" indent="0">
              <a:buNone/>
            </a:pPr>
            <a:r>
              <a:rPr lang="en-US" dirty="0" smtClean="0"/>
              <a:t> print(</a:t>
            </a:r>
            <a:r>
              <a:rPr lang="en-US" dirty="0" err="1" smtClean="0"/>
              <a:t>bnb.score</a:t>
            </a:r>
            <a:r>
              <a:rPr lang="en-US" dirty="0" smtClean="0"/>
              <a:t>(</a:t>
            </a:r>
            <a:r>
              <a:rPr lang="en-US" dirty="0" err="1" smtClean="0"/>
              <a:t>X_test</a:t>
            </a:r>
            <a:r>
              <a:rPr lang="en-US" dirty="0"/>
              <a:t>, </a:t>
            </a:r>
            <a:r>
              <a:rPr lang="en-US" dirty="0" err="1"/>
              <a:t>Y_test</a:t>
            </a:r>
            <a:r>
              <a:rPr lang="en-US" dirty="0"/>
              <a:t>))</a:t>
            </a:r>
            <a:br>
              <a:rPr lang="en-US" dirty="0"/>
            </a:br>
            <a:r>
              <a:rPr lang="en-US" dirty="0"/>
              <a:t>0.85333333333333339</a:t>
            </a:r>
          </a:p>
        </p:txBody>
      </p:sp>
    </p:spTree>
    <p:extLst>
      <p:ext uri="{BB962C8B-B14F-4D97-AF65-F5344CB8AC3E}">
        <p14:creationId xmlns:p14="http://schemas.microsoft.com/office/powerpoint/2010/main" val="3447812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lstStyle/>
          <a:p>
            <a:r>
              <a:rPr lang="en-US" dirty="0"/>
              <a:t>The score is rather good, but if we want to understand how the binary classifier worked, it's useful to see how the data has been internally </a:t>
            </a:r>
            <a:r>
              <a:rPr lang="en-US" dirty="0" err="1"/>
              <a:t>binarized</a:t>
            </a:r>
            <a:r>
              <a:rPr lang="en-US" dirty="0" smtClean="0"/>
              <a:t>:</a:t>
            </a:r>
          </a:p>
          <a:p>
            <a:endParaRPr lang="en-US" dirty="0"/>
          </a:p>
        </p:txBody>
      </p:sp>
    </p:spTree>
    <p:extLst>
      <p:ext uri="{BB962C8B-B14F-4D97-AF65-F5344CB8AC3E}">
        <p14:creationId xmlns:p14="http://schemas.microsoft.com/office/powerpoint/2010/main" val="336038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5410200"/>
          </a:xfrm>
        </p:spPr>
        <p:txBody>
          <a:bodyPr/>
          <a:lstStyle/>
          <a:p>
            <a:pPr algn="just"/>
            <a:r>
              <a:rPr lang="en-US" dirty="0" smtClean="0"/>
              <a:t>In </a:t>
            </a:r>
            <a:r>
              <a:rPr lang="en-US" dirty="0"/>
              <a:t>the general discrete case, the formula can be re-expressed considering all possible outcomes for the random variable </a:t>
            </a:r>
            <a:r>
              <a:rPr lang="en-US" i="1" dirty="0"/>
              <a:t>A</a:t>
            </a:r>
            <a:r>
              <a:rPr lang="en-US" dirty="0"/>
              <a:t>:</a:t>
            </a:r>
          </a:p>
        </p:txBody>
      </p:sp>
      <p:pic>
        <p:nvPicPr>
          <p:cNvPr id="3074" name="Picture 2" descr="C:\Users\Vanitha\Desktop\b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133600"/>
            <a:ext cx="6324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Vanitha\Desktop\b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5103669"/>
            <a:ext cx="5943600" cy="771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3200400"/>
            <a:ext cx="8537863" cy="1569660"/>
          </a:xfrm>
          <a:prstGeom prst="rect">
            <a:avLst/>
          </a:prstGeom>
        </p:spPr>
        <p:txBody>
          <a:bodyPr wrap="square">
            <a:spAutoFit/>
          </a:bodyPr>
          <a:lstStyle/>
          <a:p>
            <a:pPr marL="457200" indent="-457200" algn="just">
              <a:buFont typeface="Arial" panose="020B0604020202020204" pitchFamily="34" charset="0"/>
              <a:buChar char="•"/>
            </a:pPr>
            <a:r>
              <a:rPr lang="en-US" sz="3200" dirty="0"/>
              <a:t>As the denominator is a normalization factor, the formula is often expressed as a </a:t>
            </a:r>
            <a:r>
              <a:rPr lang="en-US" sz="3200" dirty="0" smtClean="0"/>
              <a:t>proportionality </a:t>
            </a:r>
            <a:r>
              <a:rPr lang="en-US" sz="3200" dirty="0"/>
              <a:t>relationship</a:t>
            </a:r>
          </a:p>
        </p:txBody>
      </p:sp>
    </p:spTree>
    <p:extLst>
      <p:ext uri="{BB962C8B-B14F-4D97-AF65-F5344CB8AC3E}">
        <p14:creationId xmlns:p14="http://schemas.microsoft.com/office/powerpoint/2010/main" val="2136351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22617" y="1600200"/>
            <a:ext cx="589876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11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Now, checking the Naive Bayes predictions, we obtain the following:</a:t>
            </a:r>
          </a:p>
          <a:p>
            <a:r>
              <a:rPr lang="en-US" dirty="0"/>
              <a:t>data = </a:t>
            </a:r>
            <a:r>
              <a:rPr lang="en-US" dirty="0" err="1"/>
              <a:t>np.array</a:t>
            </a:r>
            <a:r>
              <a:rPr lang="en-US" dirty="0"/>
              <a:t>([[0, 0], [0, 1], [1, 0], [1, 1]])</a:t>
            </a:r>
            <a:br>
              <a:rPr lang="en-US" dirty="0"/>
            </a:br>
            <a:r>
              <a:rPr lang="en-US" dirty="0"/>
              <a:t/>
            </a:r>
            <a:br>
              <a:rPr lang="en-US" dirty="0"/>
            </a:br>
            <a:r>
              <a:rPr lang="en-US" dirty="0"/>
              <a:t>print(</a:t>
            </a:r>
            <a:r>
              <a:rPr lang="en-US" dirty="0" err="1"/>
              <a:t>bnb.predict</a:t>
            </a:r>
            <a:r>
              <a:rPr lang="en-US" dirty="0"/>
              <a:t>(data))</a:t>
            </a:r>
            <a:br>
              <a:rPr lang="en-US" dirty="0"/>
            </a:br>
            <a:r>
              <a:rPr lang="en-US" dirty="0"/>
              <a:t>[0, 0, 1, 1]</a:t>
            </a:r>
          </a:p>
        </p:txBody>
      </p:sp>
    </p:spTree>
    <p:extLst>
      <p:ext uri="{BB962C8B-B14F-4D97-AF65-F5344CB8AC3E}">
        <p14:creationId xmlns:p14="http://schemas.microsoft.com/office/powerpoint/2010/main" val="223308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Bayes Theorem </a:t>
            </a:r>
            <a:br>
              <a:rPr lang="en-US" b="1" dirty="0" smtClean="0"/>
            </a:br>
            <a:endParaRPr lang="en-US" b="1" dirty="0"/>
          </a:p>
        </p:txBody>
      </p:sp>
      <p:sp>
        <p:nvSpPr>
          <p:cNvPr id="4" name="Content Placeholder 3"/>
          <p:cNvSpPr>
            <a:spLocks noGrp="1"/>
          </p:cNvSpPr>
          <p:nvPr>
            <p:ph idx="1"/>
          </p:nvPr>
        </p:nvSpPr>
        <p:spPr>
          <a:xfrm>
            <a:off x="609600" y="1143000"/>
            <a:ext cx="8229600" cy="4525963"/>
          </a:xfrm>
        </p:spPr>
        <p:txBody>
          <a:bodyPr/>
          <a:lstStyle/>
          <a:p>
            <a:pPr algn="just"/>
            <a:r>
              <a:rPr lang="en-US" dirty="0"/>
              <a:t>Let's consider two probabilistic events, </a:t>
            </a:r>
            <a:r>
              <a:rPr lang="en-US" i="1" dirty="0"/>
              <a:t>A</a:t>
            </a:r>
            <a:r>
              <a:rPr lang="en-US" dirty="0"/>
              <a:t> and </a:t>
            </a:r>
            <a:r>
              <a:rPr lang="en-US" i="1" dirty="0"/>
              <a:t>B</a:t>
            </a:r>
            <a:r>
              <a:rPr lang="en-US" dirty="0"/>
              <a:t>. </a:t>
            </a:r>
            <a:endParaRPr lang="en-US" dirty="0" smtClean="0"/>
          </a:p>
        </p:txBody>
      </p:sp>
    </p:spTree>
    <p:extLst>
      <p:ext uri="{BB962C8B-B14F-4D97-AF65-F5344CB8AC3E}">
        <p14:creationId xmlns:p14="http://schemas.microsoft.com/office/powerpoint/2010/main" val="2951412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5943600"/>
          </a:xfrm>
        </p:spPr>
        <p:txBody>
          <a:bodyPr>
            <a:normAutofit/>
          </a:bodyPr>
          <a:lstStyle/>
          <a:p>
            <a:pPr algn="just"/>
            <a:r>
              <a:rPr lang="en-US" sz="2800" dirty="0"/>
              <a:t>We can correlate the marginal probabilities </a:t>
            </a:r>
            <a:r>
              <a:rPr lang="en-US" sz="2800" i="1" dirty="0"/>
              <a:t>P(A)</a:t>
            </a:r>
            <a:r>
              <a:rPr lang="en-US" sz="2800" dirty="0"/>
              <a:t> and </a:t>
            </a:r>
            <a:r>
              <a:rPr lang="en-US" sz="2800" i="1" dirty="0"/>
              <a:t>P(B)</a:t>
            </a:r>
            <a:r>
              <a:rPr lang="en-US" sz="2800" dirty="0"/>
              <a:t> with the conditional probabilities </a:t>
            </a:r>
            <a:r>
              <a:rPr lang="en-US" sz="2800" i="1" dirty="0"/>
              <a:t>P(A|B)</a:t>
            </a:r>
            <a:r>
              <a:rPr lang="en-US" sz="2800" dirty="0"/>
              <a:t> and </a:t>
            </a:r>
            <a:r>
              <a:rPr lang="en-US" sz="2800" i="1" dirty="0"/>
              <a:t>P(B|A),</a:t>
            </a:r>
            <a:r>
              <a:rPr lang="en-US" sz="2800" dirty="0"/>
              <a:t> using the product rule</a:t>
            </a:r>
            <a:r>
              <a:rPr lang="en-US" dirty="0"/>
              <a:t>:</a:t>
            </a:r>
          </a:p>
          <a:p>
            <a:pPr algn="just"/>
            <a:endParaRPr lang="en-US" dirty="0" smtClean="0"/>
          </a:p>
          <a:p>
            <a:pPr algn="just"/>
            <a:endParaRPr lang="en-US" dirty="0" smtClean="0"/>
          </a:p>
          <a:p>
            <a:pPr algn="just"/>
            <a:endParaRPr lang="en-US" dirty="0" smtClean="0"/>
          </a:p>
          <a:p>
            <a:pPr algn="just"/>
            <a:r>
              <a:rPr lang="en-US" dirty="0" smtClean="0"/>
              <a:t>Considering </a:t>
            </a:r>
            <a:r>
              <a:rPr lang="en-US" dirty="0"/>
              <a:t>that the intersection is commutative, the first members are equal, so we can derive Bayes' </a:t>
            </a:r>
            <a:r>
              <a:rPr lang="en-US" dirty="0" smtClean="0"/>
              <a:t>theorem:</a:t>
            </a:r>
          </a:p>
          <a:p>
            <a:pPr algn="just"/>
            <a:endParaRPr lang="en-US" dirty="0"/>
          </a:p>
        </p:txBody>
      </p:sp>
      <p:pic>
        <p:nvPicPr>
          <p:cNvPr id="2051" name="Picture 3" descr="C:\Users\Vanitha\Desktop\b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4433" y="5410200"/>
            <a:ext cx="51244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Vanitha\Desktop\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1008" y="2133600"/>
            <a:ext cx="6591300" cy="1436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827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5943600"/>
          </a:xfrm>
        </p:spPr>
        <p:txBody>
          <a:bodyPr>
            <a:normAutofit/>
          </a:bodyPr>
          <a:lstStyle/>
          <a:p>
            <a:pPr algn="just"/>
            <a:r>
              <a:rPr lang="en-US" dirty="0" smtClean="0"/>
              <a:t>Consider </a:t>
            </a:r>
            <a:r>
              <a:rPr lang="en-US" dirty="0"/>
              <a:t>the marginal probability, </a:t>
            </a:r>
            <a:r>
              <a:rPr lang="en-US" i="1" dirty="0" smtClean="0"/>
              <a:t>P(A)</a:t>
            </a:r>
            <a:r>
              <a:rPr lang="en-US" dirty="0" smtClean="0"/>
              <a:t> : It is a </a:t>
            </a:r>
            <a:r>
              <a:rPr lang="en-US" dirty="0"/>
              <a:t>value that determines how probable a target event is, such as </a:t>
            </a:r>
            <a:r>
              <a:rPr lang="en-US" i="1" dirty="0"/>
              <a:t>P(Spam)</a:t>
            </a:r>
            <a:r>
              <a:rPr lang="en-US" dirty="0"/>
              <a:t> or </a:t>
            </a:r>
            <a:r>
              <a:rPr lang="en-US" i="1" dirty="0"/>
              <a:t>P(Rain)</a:t>
            </a:r>
            <a:r>
              <a:rPr lang="en-US" dirty="0"/>
              <a:t>. </a:t>
            </a:r>
            <a:r>
              <a:rPr lang="en-US" dirty="0" smtClean="0"/>
              <a:t>As </a:t>
            </a:r>
            <a:r>
              <a:rPr lang="en-US" dirty="0"/>
              <a:t>there are no other elements, this kind of probability is called </a:t>
            </a:r>
            <a:r>
              <a:rPr lang="en-US" b="1" dirty="0" err="1"/>
              <a:t>Apriori</a:t>
            </a:r>
            <a:r>
              <a:rPr lang="en-US" dirty="0"/>
              <a:t>, because it's often determined by mathematical or contextual considerations. </a:t>
            </a:r>
            <a:endParaRPr lang="en-US" dirty="0" smtClean="0"/>
          </a:p>
          <a:p>
            <a:pPr algn="just">
              <a:buFont typeface="Wingdings" panose="05000000000000000000" pitchFamily="2" charset="2"/>
              <a:buChar char="v"/>
            </a:pPr>
            <a:r>
              <a:rPr lang="en-US" dirty="0" smtClean="0"/>
              <a:t> Example</a:t>
            </a:r>
            <a:r>
              <a:rPr lang="en-US" dirty="0"/>
              <a:t>, imagine we want to implement a very simple spam filter and we've collected 100 emails. We know that 30 are spam and that 70 are regular. So, we can say that </a:t>
            </a:r>
            <a:r>
              <a:rPr lang="en-US" i="1" dirty="0"/>
              <a:t>P(Spam)</a:t>
            </a:r>
            <a:r>
              <a:rPr lang="en-US" dirty="0"/>
              <a:t> = </a:t>
            </a:r>
            <a:r>
              <a:rPr lang="en-US" i="1" dirty="0"/>
              <a:t>0.3</a:t>
            </a:r>
            <a:r>
              <a:rPr lang="en-US" dirty="0" smtClean="0"/>
              <a:t>.</a:t>
            </a:r>
            <a:endParaRPr lang="en-US" dirty="0"/>
          </a:p>
        </p:txBody>
      </p:sp>
    </p:spTree>
    <p:extLst>
      <p:ext uri="{BB962C8B-B14F-4D97-AF65-F5344CB8AC3E}">
        <p14:creationId xmlns:p14="http://schemas.microsoft.com/office/powerpoint/2010/main" val="386669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248400"/>
          </a:xfrm>
        </p:spPr>
        <p:txBody>
          <a:bodyPr>
            <a:normAutofit fontScale="92500"/>
          </a:bodyPr>
          <a:lstStyle/>
          <a:p>
            <a:pPr algn="just"/>
            <a:r>
              <a:rPr lang="en-US" dirty="0"/>
              <a:t>However, we'd like to evaluate using some criteria (for simplicity, let's consider a single one)—for example, email text is shorter than 50 characters</a:t>
            </a:r>
            <a:r>
              <a:rPr lang="en-US" i="1" dirty="0"/>
              <a:t>.</a:t>
            </a:r>
            <a:r>
              <a:rPr lang="en-US" dirty="0"/>
              <a:t> Therefore, our query becomes the following:</a:t>
            </a:r>
          </a:p>
          <a:p>
            <a:endParaRPr lang="en-US" dirty="0"/>
          </a:p>
          <a:p>
            <a:pPr algn="just"/>
            <a:endParaRPr lang="en-US" dirty="0" smtClean="0"/>
          </a:p>
          <a:p>
            <a:pPr marL="0" indent="0" algn="just">
              <a:buNone/>
            </a:pPr>
            <a:endParaRPr lang="en-US" dirty="0" smtClean="0"/>
          </a:p>
          <a:p>
            <a:pPr algn="just"/>
            <a:r>
              <a:rPr lang="en-US" dirty="0" smtClean="0"/>
              <a:t>The </a:t>
            </a:r>
            <a:r>
              <a:rPr lang="en-US" dirty="0"/>
              <a:t>first term is similar to P(Spam) because it's the probability of spam given a certain condition. For this reason, it's called A Posteriori (in other words, it's a probability that we can estimate after knowing some additional elements).</a:t>
            </a:r>
          </a:p>
          <a:p>
            <a:endParaRPr lang="en-US" dirty="0"/>
          </a:p>
        </p:txBody>
      </p:sp>
      <p:pic>
        <p:nvPicPr>
          <p:cNvPr id="4" name="Picture 2" descr="C:\Users\Vanitha\Desktop\b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514600"/>
            <a:ext cx="73152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080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smtClean="0"/>
              <a:t>Another thing, we </a:t>
            </a:r>
            <a:r>
              <a:rPr lang="en-US" dirty="0"/>
              <a:t>need to calculate the missing values, but it's simple. </a:t>
            </a:r>
            <a:endParaRPr lang="en-US" dirty="0" smtClean="0"/>
          </a:p>
          <a:p>
            <a:pPr algn="just"/>
            <a:r>
              <a:rPr lang="en-US" sz="2400" dirty="0" smtClean="0"/>
              <a:t>Let's </a:t>
            </a:r>
            <a:r>
              <a:rPr lang="en-US" sz="2400" dirty="0"/>
              <a:t>suppose that 35 emails have text shorter than 50 characters, so </a:t>
            </a:r>
            <a:r>
              <a:rPr lang="en-US" sz="2400" i="1" dirty="0"/>
              <a:t>P(Text &lt; 50 chars)</a:t>
            </a:r>
            <a:r>
              <a:rPr lang="en-US" sz="2400" dirty="0"/>
              <a:t> </a:t>
            </a:r>
            <a:r>
              <a:rPr lang="en-US" sz="2400" i="1" dirty="0"/>
              <a:t>= 0.35</a:t>
            </a:r>
            <a:r>
              <a:rPr lang="en-US" sz="2400" dirty="0"/>
              <a:t>. Looking only into our spam folder, we discover that only 25 spam emails have short text, so that </a:t>
            </a:r>
            <a:r>
              <a:rPr lang="en-US" sz="2400" i="1" dirty="0"/>
              <a:t>P(Text &lt; 50 </a:t>
            </a:r>
            <a:r>
              <a:rPr lang="en-US" sz="2400" i="1" dirty="0" err="1"/>
              <a:t>chars|Spam</a:t>
            </a:r>
            <a:r>
              <a:rPr lang="en-US" sz="2400" i="1" dirty="0"/>
              <a:t>) = 25/30 = 0.83</a:t>
            </a:r>
            <a:r>
              <a:rPr lang="en-US" sz="2400" dirty="0"/>
              <a:t>. The result is this:</a:t>
            </a:r>
          </a:p>
        </p:txBody>
      </p:sp>
      <p:pic>
        <p:nvPicPr>
          <p:cNvPr id="2050" name="Picture 2" descr="C:\Users\Vanitha\Desktop\b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45" y="3638550"/>
            <a:ext cx="80772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4648200"/>
            <a:ext cx="8458200" cy="830997"/>
          </a:xfrm>
          <a:prstGeom prst="rect">
            <a:avLst/>
          </a:prstGeom>
        </p:spPr>
        <p:txBody>
          <a:bodyPr wrap="square">
            <a:spAutoFit/>
          </a:bodyPr>
          <a:lstStyle/>
          <a:p>
            <a:pPr marL="342900" indent="-342900" algn="just">
              <a:buFont typeface="Arial" panose="020B0604020202020204" pitchFamily="34" charset="0"/>
              <a:buChar char="•"/>
            </a:pPr>
            <a:r>
              <a:rPr lang="en-US" sz="2400" dirty="0" smtClean="0"/>
              <a:t>A </a:t>
            </a:r>
            <a:r>
              <a:rPr lang="en-US" sz="2400" dirty="0"/>
              <a:t>likelihood </a:t>
            </a:r>
            <a:r>
              <a:rPr lang="en-US" sz="2400" dirty="0" smtClean="0"/>
              <a:t>which </a:t>
            </a:r>
            <a:r>
              <a:rPr lang="en-US" sz="2400" dirty="0"/>
              <a:t>is a weight between the </a:t>
            </a:r>
            <a:r>
              <a:rPr lang="en-US" sz="2400" dirty="0" err="1"/>
              <a:t>Apriori</a:t>
            </a:r>
            <a:r>
              <a:rPr lang="en-US" sz="2400" dirty="0"/>
              <a:t> probability and the A Posteriori one:</a:t>
            </a:r>
          </a:p>
        </p:txBody>
      </p:sp>
    </p:spTree>
    <p:extLst>
      <p:ext uri="{BB962C8B-B14F-4D97-AF65-F5344CB8AC3E}">
        <p14:creationId xmlns:p14="http://schemas.microsoft.com/office/powerpoint/2010/main" val="121687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Vanitha\Desktop\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2618" y="762000"/>
            <a:ext cx="8229600" cy="57698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Vanitha\Desktop\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673" y="2895600"/>
            <a:ext cx="8001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Vanitha\Desktop\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309" y="5079147"/>
            <a:ext cx="7924800" cy="571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 y="1677778"/>
            <a:ext cx="8458200" cy="954107"/>
          </a:xfrm>
          <a:prstGeom prst="rect">
            <a:avLst/>
          </a:prstGeom>
        </p:spPr>
        <p:txBody>
          <a:bodyPr wrap="square">
            <a:spAutoFit/>
          </a:bodyPr>
          <a:lstStyle/>
          <a:p>
            <a:r>
              <a:rPr lang="en-US" sz="2800" dirty="0"/>
              <a:t>The normalization factor is often represented using the letter α, so the original formula becomes this:</a:t>
            </a:r>
          </a:p>
        </p:txBody>
      </p:sp>
      <p:sp>
        <p:nvSpPr>
          <p:cNvPr id="6" name="Rectangle 5"/>
          <p:cNvSpPr/>
          <p:nvPr/>
        </p:nvSpPr>
        <p:spPr>
          <a:xfrm>
            <a:off x="540327" y="3962400"/>
            <a:ext cx="8458200" cy="830997"/>
          </a:xfrm>
          <a:prstGeom prst="rect">
            <a:avLst/>
          </a:prstGeom>
        </p:spPr>
        <p:txBody>
          <a:bodyPr wrap="square">
            <a:spAutoFit/>
          </a:bodyPr>
          <a:lstStyle/>
          <a:p>
            <a:pPr algn="just"/>
            <a:r>
              <a:rPr lang="en-US" sz="2400" dirty="0"/>
              <a:t>The last step is considering the case when there are more concurrent conditions (this is more realistic in real-life problems</a:t>
            </a:r>
            <a:r>
              <a:rPr lang="en-US" dirty="0"/>
              <a:t>):</a:t>
            </a:r>
          </a:p>
        </p:txBody>
      </p:sp>
    </p:spTree>
    <p:extLst>
      <p:ext uri="{BB962C8B-B14F-4D97-AF65-F5344CB8AC3E}">
        <p14:creationId xmlns:p14="http://schemas.microsoft.com/office/powerpoint/2010/main" val="64085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Vanitha\Desktop\4.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9100" y="2438400"/>
            <a:ext cx="82296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Vanitha\Desktop\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5181600"/>
            <a:ext cx="80010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 y="609600"/>
            <a:ext cx="8382000" cy="1569660"/>
          </a:xfrm>
          <a:prstGeom prst="rect">
            <a:avLst/>
          </a:prstGeom>
        </p:spPr>
        <p:txBody>
          <a:bodyPr wrap="square">
            <a:spAutoFit/>
          </a:bodyPr>
          <a:lstStyle/>
          <a:p>
            <a:pPr algn="just"/>
            <a:r>
              <a:rPr lang="en-US" sz="2400" dirty="0"/>
              <a:t>In general, this problem can become extremely complex when considering the joint prior probability. In fact, it's easy to consider the impact of single factors, but the problem can become intractable when it is expressed in the following way</a:t>
            </a:r>
          </a:p>
        </p:txBody>
      </p:sp>
      <p:sp>
        <p:nvSpPr>
          <p:cNvPr id="7" name="Rectangle 6"/>
          <p:cNvSpPr/>
          <p:nvPr/>
        </p:nvSpPr>
        <p:spPr>
          <a:xfrm>
            <a:off x="381000" y="3429000"/>
            <a:ext cx="8534400" cy="1569660"/>
          </a:xfrm>
          <a:prstGeom prst="rect">
            <a:avLst/>
          </a:prstGeom>
        </p:spPr>
        <p:txBody>
          <a:bodyPr wrap="square">
            <a:spAutoFit/>
          </a:bodyPr>
          <a:lstStyle/>
          <a:p>
            <a:pPr algn="just"/>
            <a:r>
              <a:rPr lang="en-US" sz="2400" dirty="0"/>
              <a:t>Hence, a common assumption is to consider the causes independent of one another when they are involved in causing the same effect. Formally, this assumption is called conditional independence and it allows employing a simplified expression:</a:t>
            </a:r>
          </a:p>
        </p:txBody>
      </p:sp>
    </p:spTree>
    <p:extLst>
      <p:ext uri="{BB962C8B-B14F-4D97-AF65-F5344CB8AC3E}">
        <p14:creationId xmlns:p14="http://schemas.microsoft.com/office/powerpoint/2010/main" val="990067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1286</Words>
  <Application>Microsoft Office PowerPoint</Application>
  <PresentationFormat>On-screen Show (4:3)</PresentationFormat>
  <Paragraphs>65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 UNIT-III PART –I  </vt:lpstr>
      <vt:lpstr> Bayes Theorem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Naive Bayes classifiers</vt:lpstr>
      <vt:lpstr>PowerPoint Presentation</vt:lpstr>
      <vt:lpstr>PowerPoint Presentation</vt:lpstr>
      <vt:lpstr>PowerPoint Presentation</vt:lpstr>
      <vt:lpstr>PowerPoint Presentation</vt:lpstr>
      <vt:lpstr>Naive Bayes in scikit-learn</vt:lpstr>
      <vt:lpstr>PowerPoint Presentation</vt:lpstr>
      <vt:lpstr>Bernoulli Naive Bayes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Vanitha</dc:creator>
  <cp:lastModifiedBy>PEGA7</cp:lastModifiedBy>
  <cp:revision>17</cp:revision>
  <dcterms:created xsi:type="dcterms:W3CDTF">2006-08-16T00:00:00Z</dcterms:created>
  <dcterms:modified xsi:type="dcterms:W3CDTF">2019-08-27T07:50:27Z</dcterms:modified>
</cp:coreProperties>
</file>