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8" r:id="rId9"/>
    <p:sldId id="265" r:id="rId10"/>
    <p:sldId id="273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4660"/>
  </p:normalViewPr>
  <p:slideViewPr>
    <p:cSldViewPr snapToGrid="0">
      <p:cViewPr>
        <p:scale>
          <a:sx n="100" d="100"/>
          <a:sy n="100" d="100"/>
        </p:scale>
        <p:origin x="1550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October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October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October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October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October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October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October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October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October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October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October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October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79BE-0AA0-4E08-AA47-1DAB99807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585" y="668373"/>
            <a:ext cx="5710830" cy="1317744"/>
          </a:xfrm>
        </p:spPr>
        <p:txBody>
          <a:bodyPr>
            <a:normAutofit/>
          </a:bodyPr>
          <a:lstStyle/>
          <a:p>
            <a:r>
              <a:rPr lang="en-US" sz="3600" dirty="0"/>
              <a:t>DevSecOps Internship at AMD </a:t>
            </a:r>
            <a:br>
              <a:rPr lang="en-US" sz="3600" dirty="0"/>
            </a:br>
            <a:r>
              <a:rPr lang="en-US" sz="3600" dirty="0"/>
              <a:t>Report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3BA0-51B7-4C44-AFF2-4FBD293C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750" y="3943232"/>
            <a:ext cx="3270250" cy="1655762"/>
          </a:xfrm>
        </p:spPr>
        <p:txBody>
          <a:bodyPr/>
          <a:lstStyle/>
          <a:p>
            <a:r>
              <a:rPr lang="en-US" dirty="0"/>
              <a:t>Sreepathy Jayanand</a:t>
            </a:r>
          </a:p>
          <a:p>
            <a:r>
              <a:rPr lang="en-US" dirty="0"/>
              <a:t>CED17I038</a:t>
            </a:r>
          </a:p>
        </p:txBody>
      </p:sp>
    </p:spTree>
    <p:extLst>
      <p:ext uri="{BB962C8B-B14F-4D97-AF65-F5344CB8AC3E}">
        <p14:creationId xmlns:p14="http://schemas.microsoft.com/office/powerpoint/2010/main" val="381572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Outputs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4DF6E4B-DD2C-447F-AA2D-41623E4AF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464998"/>
            <a:ext cx="6187976" cy="214140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3CDA539-54BD-4F4C-9896-B1368449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75" y="3908677"/>
            <a:ext cx="7079593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0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627733"/>
            <a:ext cx="10543031" cy="1801267"/>
          </a:xfrm>
        </p:spPr>
        <p:txBody>
          <a:bodyPr/>
          <a:lstStyle/>
          <a:p>
            <a:r>
              <a:rPr lang="en-US" dirty="0"/>
              <a:t>What is a Runner?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</a:rPr>
              <a:t>A runner is a virtual machine hosted either by a service provider or on our own machines to help execute various custom work-flows which we desire.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DB9F8-A2FE-4C3F-BD11-4F5A9AC26FD2}"/>
              </a:ext>
            </a:extLst>
          </p:cNvPr>
          <p:cNvSpPr txBox="1">
            <a:spLocks/>
          </p:cNvSpPr>
          <p:nvPr/>
        </p:nvSpPr>
        <p:spPr>
          <a:xfrm>
            <a:off x="420625" y="3471957"/>
            <a:ext cx="10543031" cy="175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a GitHub Runner?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Github runner is a runner with Github Actions built in. Github actions help to run various jobs such as building images from source code, checking for potential security issues with source code etc.</a:t>
            </a:r>
          </a:p>
          <a:p>
            <a:pPr marL="457200" lvl="1" indent="0">
              <a:buFont typeface="Wingdings 2" panose="05020102010507070707" pitchFamily="18" charset="2"/>
              <a:buNone/>
            </a:pPr>
            <a:endParaRPr lang="en-US" dirty="0"/>
          </a:p>
          <a:p>
            <a:pPr marL="457200" lvl="1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Runner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13466B-ED23-4432-8191-87997510B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45" y="1627188"/>
            <a:ext cx="6012035" cy="420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00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627733"/>
            <a:ext cx="10543031" cy="4213509"/>
          </a:xfrm>
        </p:spPr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</a:rPr>
              <a:t>Create the Dockerfile, with all the commands to build the Github runner image, including the base OS, installation of packages etc.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Build the Dockerfile to create the image.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Upload the image to Azure container registry, where the image will be stored for future deployments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Deploy the container created from the image pulled from Azure container registry to Azure Kubernetes Services.</a:t>
            </a:r>
          </a:p>
          <a:p>
            <a:pPr lvl="1"/>
            <a:endParaRPr lang="en-US" dirty="0">
              <a:solidFill>
                <a:srgbClr val="000000"/>
              </a:solidFill>
              <a:effectLst/>
            </a:endParaRPr>
          </a:p>
          <a:p>
            <a:pPr lvl="1"/>
            <a:endParaRPr lang="en-US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Pseudo Dockerfile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5FF66A-06C5-41E8-859B-18863A877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1" y="1690688"/>
            <a:ext cx="11317458" cy="39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Pseudo start.ps1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D8B25-5AB4-43B3-AA04-797189D5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14525"/>
            <a:ext cx="11125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627734"/>
            <a:ext cx="10543031" cy="1975276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Pushing to ACR 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</a:rPr>
              <a:t>We specify the ACR location using </a:t>
            </a: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de-DE" dirty="0">
                <a:solidFill>
                  <a:srgbClr val="9A4D00"/>
                </a:solidFill>
                <a:effectLst/>
              </a:rPr>
              <a:t>docker tag &lt;image-name&gt; &lt;</a:t>
            </a:r>
            <a:r>
              <a:rPr lang="de-DE" u="sng" dirty="0">
                <a:solidFill>
                  <a:srgbClr val="9A4D00"/>
                </a:solidFill>
                <a:effectLst/>
              </a:rPr>
              <a:t>ACR</a:t>
            </a:r>
            <a:r>
              <a:rPr lang="de-DE" dirty="0">
                <a:solidFill>
                  <a:srgbClr val="9A4D00"/>
                </a:solidFill>
                <a:effectLst/>
              </a:rPr>
              <a:t>-name/</a:t>
            </a:r>
            <a:r>
              <a:rPr lang="de-DE" u="sng" dirty="0">
                <a:solidFill>
                  <a:srgbClr val="9A4D00"/>
                </a:solidFill>
                <a:effectLst/>
              </a:rPr>
              <a:t>repo</a:t>
            </a:r>
            <a:r>
              <a:rPr lang="de-DE" dirty="0">
                <a:solidFill>
                  <a:srgbClr val="9A4D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</a:rPr>
              <a:t>We push it to </a:t>
            </a:r>
            <a:r>
              <a:rPr lang="en-US" dirty="0">
                <a:solidFill>
                  <a:srgbClr val="000000"/>
                </a:solidFill>
              </a:rPr>
              <a:t>ACR using “</a:t>
            </a:r>
            <a:r>
              <a:rPr lang="en-US" dirty="0">
                <a:solidFill>
                  <a:srgbClr val="9A4D00"/>
                </a:solidFill>
                <a:effectLst/>
              </a:rPr>
              <a:t>docker push &lt;</a:t>
            </a:r>
            <a:r>
              <a:rPr lang="en-US" u="sng" dirty="0">
                <a:solidFill>
                  <a:srgbClr val="9A4D00"/>
                </a:solidFill>
                <a:effectLst/>
              </a:rPr>
              <a:t>ACR</a:t>
            </a:r>
            <a:r>
              <a:rPr lang="en-US" dirty="0">
                <a:solidFill>
                  <a:srgbClr val="9A4D00"/>
                </a:solidFill>
                <a:effectLst/>
              </a:rPr>
              <a:t>-name/</a:t>
            </a:r>
            <a:r>
              <a:rPr lang="en-US" u="sng" dirty="0">
                <a:solidFill>
                  <a:srgbClr val="9A4D00"/>
                </a:solidFill>
                <a:effectLst/>
              </a:rPr>
              <a:t>repo</a:t>
            </a:r>
            <a:r>
              <a:rPr lang="en-US" dirty="0">
                <a:solidFill>
                  <a:srgbClr val="9A4D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”</a:t>
            </a:r>
          </a:p>
          <a:p>
            <a:pPr lvl="2"/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BE9DF9-F293-4B30-A488-8AFCD32755F0}"/>
              </a:ext>
            </a:extLst>
          </p:cNvPr>
          <p:cNvSpPr txBox="1">
            <a:spLocks/>
          </p:cNvSpPr>
          <p:nvPr/>
        </p:nvSpPr>
        <p:spPr>
          <a:xfrm>
            <a:off x="420625" y="3356449"/>
            <a:ext cx="10543031" cy="298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000000"/>
                </a:solidFill>
              </a:rPr>
              <a:t>Deploying in AKS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We have 2 deployment files. </a:t>
            </a:r>
            <a:r>
              <a:rPr lang="en-US" dirty="0" err="1">
                <a:solidFill>
                  <a:srgbClr val="000000"/>
                </a:solidFill>
              </a:rPr>
              <a:t>Secrets.yaml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Deployment.yaml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secrets.yaml</a:t>
            </a:r>
            <a:r>
              <a:rPr lang="en-US" dirty="0">
                <a:solidFill>
                  <a:srgbClr val="000000"/>
                </a:solidFill>
              </a:rPr>
              <a:t> contains the PAT, which is used for obtaining a registration token from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to link the Github runner to an organization.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deployment.yaml</a:t>
            </a:r>
            <a:r>
              <a:rPr lang="en-US" dirty="0">
                <a:solidFill>
                  <a:srgbClr val="000000"/>
                </a:solidFill>
              </a:rPr>
              <a:t> contains the information such as the namespace to where the container has to be deployed, the image, the compute resources of the cluster etc.</a:t>
            </a:r>
          </a:p>
        </p:txBody>
      </p:sp>
    </p:spTree>
    <p:extLst>
      <p:ext uri="{BB962C8B-B14F-4D97-AF65-F5344CB8AC3E}">
        <p14:creationId xmlns:p14="http://schemas.microsoft.com/office/powerpoint/2010/main" val="375888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Outputs – Before creating the runner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0DBFD7-AF0C-4CF2-922B-38EB395A6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09" y="1442488"/>
            <a:ext cx="8579661" cy="50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8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Outputs – After creating the runner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C5EF5F-68DB-43E0-9BE9-D709EB06D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0" y="1313037"/>
            <a:ext cx="8562979" cy="51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Outputs – After creating the runner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BE97E4-F018-42BA-B667-CD8C1FABD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6" y="1520024"/>
            <a:ext cx="7011008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1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627733"/>
            <a:ext cx="10543031" cy="4206383"/>
          </a:xfrm>
        </p:spPr>
        <p:txBody>
          <a:bodyPr/>
          <a:lstStyle/>
          <a:p>
            <a:r>
              <a:rPr lang="en-US" dirty="0"/>
              <a:t>What is an API?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An Application Programming Interface or API is a software intermediary that allows for the communication between 2 applications or endpoints.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Robust API Integration for Resellers | ResellerClub">
            <a:extLst>
              <a:ext uri="{FF2B5EF4-FFF2-40B4-BE49-F238E27FC236}">
                <a16:creationId xmlns:a16="http://schemas.microsoft.com/office/drawing/2014/main" id="{548D67C2-6C45-4975-8F6A-3E84B4D1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88" y="2953296"/>
            <a:ext cx="5140674" cy="26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3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79BE-0AA0-4E08-AA47-1DAB99807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3200" y="2299280"/>
            <a:ext cx="4165600" cy="1317744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004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627733"/>
            <a:ext cx="10543031" cy="4206383"/>
          </a:xfrm>
        </p:spPr>
        <p:txBody>
          <a:bodyPr/>
          <a:lstStyle/>
          <a:p>
            <a:r>
              <a:rPr lang="en-US" dirty="0"/>
              <a:t>Motivation to create an API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465EB-D179-4365-9044-36E66C4D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24" y="2340274"/>
            <a:ext cx="6929330" cy="27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6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627733"/>
            <a:ext cx="10543031" cy="4206383"/>
          </a:xfrm>
        </p:spPr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GET information from Github such as list of repos, members, external collaborators etc.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Update / change information in Github such as visibility of repositories, permission of members etc.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Delete repositories, remove collaborators etc.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Get information such as Github login id, given the NTID(Uniquely identifies an employee).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total of 19 functions.</a:t>
            </a:r>
          </a:p>
          <a:p>
            <a:pPr lvl="1"/>
            <a:r>
              <a:rPr lang="en-US" dirty="0"/>
              <a:t>Ensure proper security in place for the communication to Github’s APIs.</a:t>
            </a:r>
          </a:p>
        </p:txBody>
      </p:sp>
    </p:spTree>
    <p:extLst>
      <p:ext uri="{BB962C8B-B14F-4D97-AF65-F5344CB8AC3E}">
        <p14:creationId xmlns:p14="http://schemas.microsoft.com/office/powerpoint/2010/main" val="400991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627733"/>
            <a:ext cx="10543031" cy="4206383"/>
          </a:xfrm>
        </p:spPr>
        <p:txBody>
          <a:bodyPr/>
          <a:lstStyle/>
          <a:p>
            <a:pPr lvl="1"/>
            <a:r>
              <a:rPr lang="en-US" dirty="0"/>
              <a:t>Approach</a:t>
            </a:r>
          </a:p>
          <a:p>
            <a:pPr lvl="2"/>
            <a:r>
              <a:rPr lang="en-US" dirty="0"/>
              <a:t>Create a maven build in JAVA for the API using the </a:t>
            </a:r>
            <a:r>
              <a:rPr lang="en-US" dirty="0" err="1"/>
              <a:t>springboot</a:t>
            </a:r>
            <a:r>
              <a:rPr lang="en-US" dirty="0"/>
              <a:t> framework.</a:t>
            </a:r>
          </a:p>
          <a:p>
            <a:pPr lvl="2"/>
            <a:r>
              <a:rPr lang="en-US" dirty="0"/>
              <a:t>For fetching information, use GraphQL capabilities of Github to obtain information one page at a time, merge them together to create the final list. Also use GraphQL for retrieving information regarding mapping of NTIDs to Github login ids.</a:t>
            </a:r>
          </a:p>
          <a:p>
            <a:pPr lvl="2"/>
            <a:r>
              <a:rPr lang="en-US" dirty="0"/>
              <a:t>For updating information, use traditional HTTP Put, Patch, Post methods.</a:t>
            </a:r>
          </a:p>
          <a:p>
            <a:pPr lvl="2"/>
            <a:r>
              <a:rPr lang="en-US" dirty="0"/>
              <a:t>For deleting information, use traditional HTTP Delete method.</a:t>
            </a:r>
          </a:p>
          <a:p>
            <a:pPr lvl="2"/>
            <a:r>
              <a:rPr lang="en-US" dirty="0"/>
              <a:t>For security, use Azure keyvaults to store the PATs necessary for communication with Github APIs.</a:t>
            </a:r>
          </a:p>
        </p:txBody>
      </p:sp>
    </p:spTree>
    <p:extLst>
      <p:ext uri="{BB962C8B-B14F-4D97-AF65-F5344CB8AC3E}">
        <p14:creationId xmlns:p14="http://schemas.microsoft.com/office/powerpoint/2010/main" val="248811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627733"/>
            <a:ext cx="10543031" cy="4206383"/>
          </a:xfrm>
        </p:spPr>
        <p:txBody>
          <a:bodyPr/>
          <a:lstStyle/>
          <a:p>
            <a:pPr lvl="1"/>
            <a:r>
              <a:rPr lang="en-US" dirty="0"/>
              <a:t>A GraphQL query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10ACB21-D401-4D50-B781-C5E674D5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12" y="2148967"/>
            <a:ext cx="348996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2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9EFC22-149C-4B27-9860-D59483E4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32011"/>
            <a:ext cx="12192000" cy="7042244"/>
          </a:xfrm>
        </p:spPr>
        <p:txBody>
          <a:bodyPr>
            <a:normAutofit/>
          </a:bodyPr>
          <a:lstStyle/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Output:</a:t>
            </a: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"data"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"organization"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"repository"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"collaborators"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"totalCount"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14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"pageInfo"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"hasNextPage"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 b="1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"endCursor"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"Y3Vyc29yOnYyOpHOAzsyHA=="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},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"edges"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[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"node"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"login"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"Person 1"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 1"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},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"permission"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"ADMIN"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},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"node"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"login"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"Person 2"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 2 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},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   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"permission"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"READ"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    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    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    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12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627733"/>
            <a:ext cx="10543031" cy="500507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Pseudo Code for the mapping – /SNOW/org/{ORG}/repo/{name}/</a:t>
            </a:r>
            <a:r>
              <a:rPr lang="en-US" dirty="0" err="1"/>
              <a:t>getadmins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next_page_exists = 1;</a:t>
            </a:r>
          </a:p>
          <a:p>
            <a:pPr marL="914400" lvl="2" indent="0">
              <a:buNone/>
            </a:pPr>
            <a:r>
              <a:rPr lang="en-US" sz="1900" dirty="0"/>
              <a:t>while (next_page_exists) {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/>
              <a:t>		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 = execute_graph_ql_query(query_object)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list_of_collaborators = (JSONArray) obj3.get("edges");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for (each i in list_of_collaborators) {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if (i.permission == “ADMIN”)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array.add(i.name);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</a:p>
          <a:p>
            <a:pPr marL="914400" lvl="2" indent="0">
              <a:buNone/>
            </a:pPr>
            <a:r>
              <a:rPr lang="en-US" sz="1900" dirty="0"/>
              <a:t>next_page_exists = obj.hasNextPage;</a:t>
            </a:r>
          </a:p>
          <a:p>
            <a:pPr marL="914400" lvl="2" indent="0">
              <a:buNone/>
            </a:pPr>
            <a:r>
              <a:rPr lang="en-US" sz="1900" dirty="0"/>
              <a:t>}</a:t>
            </a:r>
          </a:p>
          <a:p>
            <a:pPr marL="914400" lvl="2" indent="0">
              <a:buNone/>
            </a:pPr>
            <a:r>
              <a:rPr lang="en-US" sz="1900" dirty="0"/>
              <a:t>return array;</a:t>
            </a:r>
          </a:p>
        </p:txBody>
      </p:sp>
    </p:spTree>
    <p:extLst>
      <p:ext uri="{BB962C8B-B14F-4D97-AF65-F5344CB8AC3E}">
        <p14:creationId xmlns:p14="http://schemas.microsoft.com/office/powerpoint/2010/main" val="242646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3FE4-0AD8-4526-805C-A202E44F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GitHub 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D1EE-4202-47EE-9E1B-5DD880F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10" y="1320658"/>
            <a:ext cx="10543031" cy="531897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Pseudo Code for the mapping – /SNOW/org/{ORG}/</a:t>
            </a:r>
            <a:r>
              <a:rPr lang="en-US" dirty="0" err="1"/>
              <a:t>createrepo</a:t>
            </a:r>
            <a:r>
              <a:rPr lang="en-US" dirty="0"/>
              <a:t>/{name}/{admins}</a:t>
            </a:r>
          </a:p>
          <a:p>
            <a:pPr marL="457200" lvl="1" indent="0">
              <a:buNone/>
            </a:pPr>
            <a:r>
              <a:rPr lang="en-US" sz="1400" dirty="0"/>
              <a:t>api_url = “https://api.github.com/orgs/” + ORG + “/repos”;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json_form = {“name” : name, “private” : true};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Response = execute_HTTP_POST(api_url, json_form);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if (! response) return 0;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for (i : admins) 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api_url_2 = “https://api.github.com/repos/” + ORG + “/” + name + “/collaborators/” + i;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json_form_2 = {“permission” : admin}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response_2 = execute_HTTP_PUT(api_url_2, json_form_2);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if (! response_2) return 0;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return 1;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C9D1D9"/>
              </a:solidFill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27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Offset</Template>
  <TotalTime>1806</TotalTime>
  <Words>950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Dante</vt:lpstr>
      <vt:lpstr>Dante (Headings)2</vt:lpstr>
      <vt:lpstr>Wingdings 2</vt:lpstr>
      <vt:lpstr>OffsetVTI</vt:lpstr>
      <vt:lpstr>DevSecOps Internship at AMD  Report Presentation</vt:lpstr>
      <vt:lpstr>GitHub API Server</vt:lpstr>
      <vt:lpstr>GitHub API Server</vt:lpstr>
      <vt:lpstr>GitHub API Server</vt:lpstr>
      <vt:lpstr>GitHub API Server</vt:lpstr>
      <vt:lpstr>GitHub API Server</vt:lpstr>
      <vt:lpstr>PowerPoint Presentation</vt:lpstr>
      <vt:lpstr>GitHub API Server</vt:lpstr>
      <vt:lpstr>GitHub API Server</vt:lpstr>
      <vt:lpstr>Outputs</vt:lpstr>
      <vt:lpstr>GitHub Runner</vt:lpstr>
      <vt:lpstr>GitHub Runner</vt:lpstr>
      <vt:lpstr>GitHub Runner</vt:lpstr>
      <vt:lpstr>Pseudo Dockerfile</vt:lpstr>
      <vt:lpstr>Pseudo start.ps1</vt:lpstr>
      <vt:lpstr>GitHub Runner</vt:lpstr>
      <vt:lpstr>Outputs – Before creating the runner</vt:lpstr>
      <vt:lpstr>Outputs – After creating the runner</vt:lpstr>
      <vt:lpstr>Outputs – After creating the runner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 Internship Report Presentation</dc:title>
  <dc:creator>Jayanand, Sreepathy</dc:creator>
  <cp:lastModifiedBy>Jayanand, Sreepathy</cp:lastModifiedBy>
  <cp:revision>5</cp:revision>
  <dcterms:created xsi:type="dcterms:W3CDTF">2021-10-29T04:09:16Z</dcterms:created>
  <dcterms:modified xsi:type="dcterms:W3CDTF">2021-10-30T10:15:46Z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2021-10-29T05:41:21Z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a57188a1-6927-4eea-9869-6dff44fd11f0</vt:lpwstr>
  </property>
  <property fmtid="{D5CDD505-2E9C-101B-9397-08002B2CF9AE}" pid="8" name="MSIP_Label_64e4cbe8-b4f6-45dc-bcba-6123dfd2d8bf_ContentBits">
    <vt:lpwstr>0</vt:lpwstr>
  </property>
</Properties>
</file>