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27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76" autoAdjust="0"/>
    <p:restoredTop sz="94660"/>
  </p:normalViewPr>
  <p:slideViewPr>
    <p:cSldViewPr snapToGrid="0">
      <p:cViewPr>
        <p:scale>
          <a:sx n="100" d="100"/>
          <a:sy n="100" d="100"/>
        </p:scale>
        <p:origin x="1550"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Saturday, March 5, 2022</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070671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Saturday, March 5, 2022</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92741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Saturday, March 5, 2022</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3731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Saturday, March 5, 2022</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Saturday, March 5, 2022</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Saturday, March 5, 2022</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89319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Saturday, March 5, 2022</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9147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Saturday, March 5, 2022</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9133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Saturday, March 5, 2022</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2990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Saturday, March 5, 2022</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75851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Saturday, March 5, 2022</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58169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Saturday, March 5, 2022</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79BE-0AA0-4E08-AA47-1DAB99807FBF}"/>
              </a:ext>
            </a:extLst>
          </p:cNvPr>
          <p:cNvSpPr>
            <a:spLocks noGrp="1"/>
          </p:cNvSpPr>
          <p:nvPr>
            <p:ph type="ctrTitle"/>
          </p:nvPr>
        </p:nvSpPr>
        <p:spPr>
          <a:xfrm>
            <a:off x="3240585" y="668373"/>
            <a:ext cx="5710830" cy="1317744"/>
          </a:xfrm>
        </p:spPr>
        <p:txBody>
          <a:bodyPr>
            <a:normAutofit fontScale="90000"/>
          </a:bodyPr>
          <a:lstStyle/>
          <a:p>
            <a:r>
              <a:rPr lang="en-US" sz="3600" dirty="0"/>
              <a:t>An approach for commonsense inference using Macaw encoder</a:t>
            </a:r>
            <a:br>
              <a:rPr lang="en-US" sz="3600" dirty="0"/>
            </a:br>
            <a:r>
              <a:rPr lang="en-US" sz="3600" dirty="0"/>
              <a:t>Mid-Sem Project Presentation</a:t>
            </a:r>
          </a:p>
        </p:txBody>
      </p:sp>
      <p:sp>
        <p:nvSpPr>
          <p:cNvPr id="3" name="Subtitle 2">
            <a:extLst>
              <a:ext uri="{FF2B5EF4-FFF2-40B4-BE49-F238E27FC236}">
                <a16:creationId xmlns:a16="http://schemas.microsoft.com/office/drawing/2014/main" id="{AA333BA0-51B7-4C44-AFF2-4FBD293CD8C8}"/>
              </a:ext>
            </a:extLst>
          </p:cNvPr>
          <p:cNvSpPr>
            <a:spLocks noGrp="1"/>
          </p:cNvSpPr>
          <p:nvPr>
            <p:ph type="subTitle" idx="1"/>
          </p:nvPr>
        </p:nvSpPr>
        <p:spPr>
          <a:xfrm>
            <a:off x="1234440" y="4095632"/>
            <a:ext cx="3270250" cy="1655762"/>
          </a:xfrm>
        </p:spPr>
        <p:txBody>
          <a:bodyPr/>
          <a:lstStyle/>
          <a:p>
            <a:r>
              <a:rPr lang="en-US" dirty="0"/>
              <a:t>Guide – Dr B. Sivaselvan</a:t>
            </a:r>
          </a:p>
          <a:p>
            <a:r>
              <a:rPr lang="en-US" dirty="0"/>
              <a:t>Asst Prof. IIITDM</a:t>
            </a:r>
          </a:p>
        </p:txBody>
      </p:sp>
      <p:sp>
        <p:nvSpPr>
          <p:cNvPr id="6" name="Subtitle 2">
            <a:extLst>
              <a:ext uri="{FF2B5EF4-FFF2-40B4-BE49-F238E27FC236}">
                <a16:creationId xmlns:a16="http://schemas.microsoft.com/office/drawing/2014/main" id="{FF0D16FA-3E55-47FE-940F-000BE02693F2}"/>
              </a:ext>
            </a:extLst>
          </p:cNvPr>
          <p:cNvSpPr txBox="1">
            <a:spLocks/>
          </p:cNvSpPr>
          <p:nvPr/>
        </p:nvSpPr>
        <p:spPr>
          <a:xfrm>
            <a:off x="7633970" y="4095632"/>
            <a:ext cx="3270250" cy="1655762"/>
          </a:xfrm>
          <a:prstGeom prst="rect">
            <a:avLst/>
          </a:prstGeom>
        </p:spPr>
        <p:txBody>
          <a:bodyPr vert="horz" lIns="91440" tIns="45720" rIns="91440" bIns="45720" rtlCol="0">
            <a:norm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ts val="28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ts val="28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ts val="28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Sreepathy Jayanand</a:t>
            </a:r>
          </a:p>
          <a:p>
            <a:r>
              <a:rPr lang="en-US" dirty="0"/>
              <a:t>CED17I038</a:t>
            </a:r>
          </a:p>
        </p:txBody>
      </p:sp>
    </p:spTree>
    <p:extLst>
      <p:ext uri="{BB962C8B-B14F-4D97-AF65-F5344CB8AC3E}">
        <p14:creationId xmlns:p14="http://schemas.microsoft.com/office/powerpoint/2010/main" val="3815720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1B3-BBAB-4B78-9D0E-985F2C402A0B}"/>
              </a:ext>
            </a:extLst>
          </p:cNvPr>
          <p:cNvSpPr>
            <a:spLocks noGrp="1"/>
          </p:cNvSpPr>
          <p:nvPr>
            <p:ph type="title"/>
          </p:nvPr>
        </p:nvSpPr>
        <p:spPr>
          <a:xfrm>
            <a:off x="420624" y="365125"/>
            <a:ext cx="10543032" cy="828675"/>
          </a:xfrm>
        </p:spPr>
        <p:txBody>
          <a:bodyPr>
            <a:normAutofit/>
          </a:bodyPr>
          <a:lstStyle/>
          <a:p>
            <a:r>
              <a:rPr lang="en-US" sz="3600" dirty="0"/>
              <a:t>Architecture of Macaw:</a:t>
            </a:r>
          </a:p>
        </p:txBody>
      </p:sp>
      <p:sp>
        <p:nvSpPr>
          <p:cNvPr id="3" name="Content Placeholder 2">
            <a:extLst>
              <a:ext uri="{FF2B5EF4-FFF2-40B4-BE49-F238E27FC236}">
                <a16:creationId xmlns:a16="http://schemas.microsoft.com/office/drawing/2014/main" id="{9AA40D52-0067-4789-AE29-8835E6E357CE}"/>
              </a:ext>
            </a:extLst>
          </p:cNvPr>
          <p:cNvSpPr>
            <a:spLocks noGrp="1"/>
          </p:cNvSpPr>
          <p:nvPr>
            <p:ph idx="1"/>
          </p:nvPr>
        </p:nvSpPr>
        <p:spPr>
          <a:xfrm>
            <a:off x="420624" y="1565275"/>
            <a:ext cx="10543031" cy="4206383"/>
          </a:xfrm>
        </p:spPr>
        <p:txBody>
          <a:bodyPr/>
          <a:lstStyle/>
          <a:p>
            <a:endParaRPr lang="en-US" dirty="0"/>
          </a:p>
          <a:p>
            <a:endParaRPr lang="en-US" dirty="0"/>
          </a:p>
        </p:txBody>
      </p:sp>
      <p:pic>
        <p:nvPicPr>
          <p:cNvPr id="8" name="Picture 7">
            <a:extLst>
              <a:ext uri="{FF2B5EF4-FFF2-40B4-BE49-F238E27FC236}">
                <a16:creationId xmlns:a16="http://schemas.microsoft.com/office/drawing/2014/main" id="{7312F940-F0C6-4D4F-854D-B69D4296BAB2}"/>
              </a:ext>
            </a:extLst>
          </p:cNvPr>
          <p:cNvPicPr>
            <a:picLocks noChangeAspect="1"/>
          </p:cNvPicPr>
          <p:nvPr/>
        </p:nvPicPr>
        <p:blipFill>
          <a:blip r:embed="rId2"/>
          <a:stretch>
            <a:fillRect/>
          </a:stretch>
        </p:blipFill>
        <p:spPr>
          <a:xfrm>
            <a:off x="3824287" y="1957387"/>
            <a:ext cx="4543425" cy="2943225"/>
          </a:xfrm>
          <a:prstGeom prst="rect">
            <a:avLst/>
          </a:prstGeom>
        </p:spPr>
      </p:pic>
    </p:spTree>
    <p:extLst>
      <p:ext uri="{BB962C8B-B14F-4D97-AF65-F5344CB8AC3E}">
        <p14:creationId xmlns:p14="http://schemas.microsoft.com/office/powerpoint/2010/main" val="125151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1B3-BBAB-4B78-9D0E-985F2C402A0B}"/>
              </a:ext>
            </a:extLst>
          </p:cNvPr>
          <p:cNvSpPr>
            <a:spLocks noGrp="1"/>
          </p:cNvSpPr>
          <p:nvPr>
            <p:ph type="title"/>
          </p:nvPr>
        </p:nvSpPr>
        <p:spPr>
          <a:xfrm>
            <a:off x="420624" y="365125"/>
            <a:ext cx="10543032" cy="828675"/>
          </a:xfrm>
        </p:spPr>
        <p:txBody>
          <a:bodyPr>
            <a:normAutofit/>
          </a:bodyPr>
          <a:lstStyle/>
          <a:p>
            <a:r>
              <a:rPr lang="en-US" sz="3600" dirty="0"/>
              <a:t>Architecture of Macaw:</a:t>
            </a:r>
          </a:p>
        </p:txBody>
      </p:sp>
      <p:sp>
        <p:nvSpPr>
          <p:cNvPr id="3" name="Content Placeholder 2">
            <a:extLst>
              <a:ext uri="{FF2B5EF4-FFF2-40B4-BE49-F238E27FC236}">
                <a16:creationId xmlns:a16="http://schemas.microsoft.com/office/drawing/2014/main" id="{9AA40D52-0067-4789-AE29-8835E6E357CE}"/>
              </a:ext>
            </a:extLst>
          </p:cNvPr>
          <p:cNvSpPr>
            <a:spLocks noGrp="1"/>
          </p:cNvSpPr>
          <p:nvPr>
            <p:ph idx="1"/>
          </p:nvPr>
        </p:nvSpPr>
        <p:spPr>
          <a:xfrm>
            <a:off x="420624" y="1565275"/>
            <a:ext cx="10543031" cy="4206383"/>
          </a:xfrm>
        </p:spPr>
        <p:txBody>
          <a:bodyPr/>
          <a:lstStyle/>
          <a:p>
            <a:endParaRPr lang="en-US" dirty="0"/>
          </a:p>
          <a:p>
            <a:endParaRPr lang="en-US" dirty="0"/>
          </a:p>
        </p:txBody>
      </p:sp>
      <p:pic>
        <p:nvPicPr>
          <p:cNvPr id="10" name="Picture 9">
            <a:extLst>
              <a:ext uri="{FF2B5EF4-FFF2-40B4-BE49-F238E27FC236}">
                <a16:creationId xmlns:a16="http://schemas.microsoft.com/office/drawing/2014/main" id="{4403C198-C693-4321-8281-46DC04207A17}"/>
              </a:ext>
            </a:extLst>
          </p:cNvPr>
          <p:cNvPicPr>
            <a:picLocks noChangeAspect="1"/>
          </p:cNvPicPr>
          <p:nvPr/>
        </p:nvPicPr>
        <p:blipFill>
          <a:blip r:embed="rId2"/>
          <a:stretch>
            <a:fillRect/>
          </a:stretch>
        </p:blipFill>
        <p:spPr>
          <a:xfrm>
            <a:off x="3338512" y="1830016"/>
            <a:ext cx="4905375" cy="3314700"/>
          </a:xfrm>
          <a:prstGeom prst="rect">
            <a:avLst/>
          </a:prstGeom>
        </p:spPr>
      </p:pic>
    </p:spTree>
    <p:extLst>
      <p:ext uri="{BB962C8B-B14F-4D97-AF65-F5344CB8AC3E}">
        <p14:creationId xmlns:p14="http://schemas.microsoft.com/office/powerpoint/2010/main" val="392810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1B3-BBAB-4B78-9D0E-985F2C402A0B}"/>
              </a:ext>
            </a:extLst>
          </p:cNvPr>
          <p:cNvSpPr>
            <a:spLocks noGrp="1"/>
          </p:cNvSpPr>
          <p:nvPr>
            <p:ph type="title"/>
          </p:nvPr>
        </p:nvSpPr>
        <p:spPr>
          <a:xfrm>
            <a:off x="420624" y="365125"/>
            <a:ext cx="10543032" cy="828675"/>
          </a:xfrm>
        </p:spPr>
        <p:txBody>
          <a:bodyPr>
            <a:normAutofit/>
          </a:bodyPr>
          <a:lstStyle/>
          <a:p>
            <a:r>
              <a:rPr lang="en-US" sz="3600" dirty="0"/>
              <a:t>Architecture of Macaw:</a:t>
            </a:r>
          </a:p>
        </p:txBody>
      </p:sp>
      <p:sp>
        <p:nvSpPr>
          <p:cNvPr id="3" name="Content Placeholder 2">
            <a:extLst>
              <a:ext uri="{FF2B5EF4-FFF2-40B4-BE49-F238E27FC236}">
                <a16:creationId xmlns:a16="http://schemas.microsoft.com/office/drawing/2014/main" id="{9AA40D52-0067-4789-AE29-8835E6E357CE}"/>
              </a:ext>
            </a:extLst>
          </p:cNvPr>
          <p:cNvSpPr>
            <a:spLocks noGrp="1"/>
          </p:cNvSpPr>
          <p:nvPr>
            <p:ph idx="1"/>
          </p:nvPr>
        </p:nvSpPr>
        <p:spPr>
          <a:xfrm>
            <a:off x="420624" y="1565275"/>
            <a:ext cx="10543031" cy="4206383"/>
          </a:xfrm>
        </p:spPr>
        <p:txBody>
          <a:bodyPr/>
          <a:lstStyle/>
          <a:p>
            <a:endParaRPr lang="en-US" dirty="0"/>
          </a:p>
          <a:p>
            <a:endParaRPr lang="en-US" dirty="0"/>
          </a:p>
        </p:txBody>
      </p:sp>
      <p:pic>
        <p:nvPicPr>
          <p:cNvPr id="5" name="Picture 4">
            <a:extLst>
              <a:ext uri="{FF2B5EF4-FFF2-40B4-BE49-F238E27FC236}">
                <a16:creationId xmlns:a16="http://schemas.microsoft.com/office/drawing/2014/main" id="{283511FE-7F2F-46A2-A96E-2D9670BF1112}"/>
              </a:ext>
            </a:extLst>
          </p:cNvPr>
          <p:cNvPicPr>
            <a:picLocks noChangeAspect="1"/>
          </p:cNvPicPr>
          <p:nvPr/>
        </p:nvPicPr>
        <p:blipFill>
          <a:blip r:embed="rId2"/>
          <a:stretch>
            <a:fillRect/>
          </a:stretch>
        </p:blipFill>
        <p:spPr>
          <a:xfrm>
            <a:off x="1537270" y="1191966"/>
            <a:ext cx="7134225" cy="4953000"/>
          </a:xfrm>
          <a:prstGeom prst="rect">
            <a:avLst/>
          </a:prstGeom>
        </p:spPr>
      </p:pic>
    </p:spTree>
    <p:extLst>
      <p:ext uri="{BB962C8B-B14F-4D97-AF65-F5344CB8AC3E}">
        <p14:creationId xmlns:p14="http://schemas.microsoft.com/office/powerpoint/2010/main" val="2413210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1B3-BBAB-4B78-9D0E-985F2C402A0B}"/>
              </a:ext>
            </a:extLst>
          </p:cNvPr>
          <p:cNvSpPr>
            <a:spLocks noGrp="1"/>
          </p:cNvSpPr>
          <p:nvPr>
            <p:ph type="title"/>
          </p:nvPr>
        </p:nvSpPr>
        <p:spPr>
          <a:xfrm>
            <a:off x="283464" y="93330"/>
            <a:ext cx="10543032" cy="828675"/>
          </a:xfrm>
        </p:spPr>
        <p:txBody>
          <a:bodyPr>
            <a:normAutofit/>
          </a:bodyPr>
          <a:lstStyle/>
          <a:p>
            <a:r>
              <a:rPr lang="en-US" sz="3600" dirty="0"/>
              <a:t>Proposed Solution:</a:t>
            </a:r>
          </a:p>
        </p:txBody>
      </p:sp>
      <p:sp>
        <p:nvSpPr>
          <p:cNvPr id="4" name="Rectangle: Rounded Corners 3">
            <a:extLst>
              <a:ext uri="{FF2B5EF4-FFF2-40B4-BE49-F238E27FC236}">
                <a16:creationId xmlns:a16="http://schemas.microsoft.com/office/drawing/2014/main" id="{EC756501-56E1-4033-9513-B2F73D9EB297}"/>
              </a:ext>
            </a:extLst>
          </p:cNvPr>
          <p:cNvSpPr/>
          <p:nvPr/>
        </p:nvSpPr>
        <p:spPr>
          <a:xfrm>
            <a:off x="2903220" y="1310640"/>
            <a:ext cx="1181100" cy="374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Macaw’s encoder</a:t>
            </a:r>
          </a:p>
        </p:txBody>
      </p:sp>
      <p:sp>
        <p:nvSpPr>
          <p:cNvPr id="5" name="Rectangle: Rounded Corners 4">
            <a:extLst>
              <a:ext uri="{FF2B5EF4-FFF2-40B4-BE49-F238E27FC236}">
                <a16:creationId xmlns:a16="http://schemas.microsoft.com/office/drawing/2014/main" id="{0E1D5DD4-44A4-4DB6-96B3-091548A22FDE}"/>
              </a:ext>
            </a:extLst>
          </p:cNvPr>
          <p:cNvSpPr/>
          <p:nvPr/>
        </p:nvSpPr>
        <p:spPr>
          <a:xfrm>
            <a:off x="4747260" y="1310640"/>
            <a:ext cx="1257300" cy="3749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Fully connected layer</a:t>
            </a:r>
          </a:p>
        </p:txBody>
      </p:sp>
      <p:cxnSp>
        <p:nvCxnSpPr>
          <p:cNvPr id="7" name="Straight Connector 6">
            <a:extLst>
              <a:ext uri="{FF2B5EF4-FFF2-40B4-BE49-F238E27FC236}">
                <a16:creationId xmlns:a16="http://schemas.microsoft.com/office/drawing/2014/main" id="{8E542D20-EA64-4C5E-8C87-B45F223EB989}"/>
              </a:ext>
            </a:extLst>
          </p:cNvPr>
          <p:cNvCxnSpPr/>
          <p:nvPr/>
        </p:nvCxnSpPr>
        <p:spPr>
          <a:xfrm>
            <a:off x="7924800" y="216408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BB78957-1CEF-4EBB-A7DD-26706A586BFD}"/>
              </a:ext>
            </a:extLst>
          </p:cNvPr>
          <p:cNvCxnSpPr/>
          <p:nvPr/>
        </p:nvCxnSpPr>
        <p:spPr>
          <a:xfrm>
            <a:off x="7924800" y="268986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1E5057F-00DA-4163-8BB7-6FC34550A905}"/>
              </a:ext>
            </a:extLst>
          </p:cNvPr>
          <p:cNvCxnSpPr/>
          <p:nvPr/>
        </p:nvCxnSpPr>
        <p:spPr>
          <a:xfrm>
            <a:off x="7924800" y="351282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02957B8-412B-4B28-858F-2CBA6A02E687}"/>
              </a:ext>
            </a:extLst>
          </p:cNvPr>
          <p:cNvCxnSpPr/>
          <p:nvPr/>
        </p:nvCxnSpPr>
        <p:spPr>
          <a:xfrm>
            <a:off x="7924800" y="4015740"/>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D6A03ED-8D0A-4054-A8E1-98457554DEE2}"/>
              </a:ext>
            </a:extLst>
          </p:cNvPr>
          <p:cNvSpPr/>
          <p:nvPr/>
        </p:nvSpPr>
        <p:spPr>
          <a:xfrm>
            <a:off x="8610600" y="1965959"/>
            <a:ext cx="449580" cy="411471"/>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2762D09B-F422-47EC-91D5-B7294B3919AC}"/>
              </a:ext>
            </a:extLst>
          </p:cNvPr>
          <p:cNvSpPr/>
          <p:nvPr/>
        </p:nvSpPr>
        <p:spPr>
          <a:xfrm>
            <a:off x="8633460" y="2484124"/>
            <a:ext cx="449580" cy="411471"/>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4221872D-E976-419A-BED5-1710C68CA658}"/>
              </a:ext>
            </a:extLst>
          </p:cNvPr>
          <p:cNvSpPr/>
          <p:nvPr/>
        </p:nvSpPr>
        <p:spPr>
          <a:xfrm>
            <a:off x="8633460" y="3307084"/>
            <a:ext cx="449580" cy="411471"/>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t>
            </a:r>
          </a:p>
        </p:txBody>
      </p:sp>
      <p:sp>
        <p:nvSpPr>
          <p:cNvPr id="15" name="Oval 14">
            <a:extLst>
              <a:ext uri="{FF2B5EF4-FFF2-40B4-BE49-F238E27FC236}">
                <a16:creationId xmlns:a16="http://schemas.microsoft.com/office/drawing/2014/main" id="{CC2BB715-F99B-47F0-97AA-CA65D6BDE5FC}"/>
              </a:ext>
            </a:extLst>
          </p:cNvPr>
          <p:cNvSpPr/>
          <p:nvPr/>
        </p:nvSpPr>
        <p:spPr>
          <a:xfrm>
            <a:off x="8633460" y="3810004"/>
            <a:ext cx="449580" cy="411471"/>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
            </a:r>
          </a:p>
        </p:txBody>
      </p:sp>
      <p:sp>
        <p:nvSpPr>
          <p:cNvPr id="16" name="Rectangle: Rounded Corners 15">
            <a:extLst>
              <a:ext uri="{FF2B5EF4-FFF2-40B4-BE49-F238E27FC236}">
                <a16:creationId xmlns:a16="http://schemas.microsoft.com/office/drawing/2014/main" id="{3066912E-87C7-4B8C-B826-44E0DE74C639}"/>
              </a:ext>
            </a:extLst>
          </p:cNvPr>
          <p:cNvSpPr/>
          <p:nvPr/>
        </p:nvSpPr>
        <p:spPr>
          <a:xfrm>
            <a:off x="6678930" y="1310640"/>
            <a:ext cx="1257300" cy="3749040"/>
          </a:xfrm>
          <a:prstGeom prst="roundRect">
            <a:avLst/>
          </a:prstGeom>
          <a:solidFill>
            <a:schemeClr val="accent6">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Dropout layer</a:t>
            </a:r>
          </a:p>
        </p:txBody>
      </p:sp>
      <p:sp>
        <p:nvSpPr>
          <p:cNvPr id="17" name="Arrow: Right 16">
            <a:extLst>
              <a:ext uri="{FF2B5EF4-FFF2-40B4-BE49-F238E27FC236}">
                <a16:creationId xmlns:a16="http://schemas.microsoft.com/office/drawing/2014/main" id="{2CD2367B-B5FA-487E-BFD6-6A910F34F3A2}"/>
              </a:ext>
            </a:extLst>
          </p:cNvPr>
          <p:cNvSpPr/>
          <p:nvPr/>
        </p:nvSpPr>
        <p:spPr>
          <a:xfrm>
            <a:off x="4084320" y="2491739"/>
            <a:ext cx="640080" cy="9677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095E82D9-2E6D-444E-82CA-99E81D822951}"/>
              </a:ext>
            </a:extLst>
          </p:cNvPr>
          <p:cNvSpPr/>
          <p:nvPr/>
        </p:nvSpPr>
        <p:spPr>
          <a:xfrm>
            <a:off x="6015990" y="2491738"/>
            <a:ext cx="640080" cy="9677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E1A3DA5C-DA99-459E-B3EF-F68C3F6C1C5F}"/>
              </a:ext>
            </a:extLst>
          </p:cNvPr>
          <p:cNvCxnSpPr>
            <a:stCxn id="17" idx="2"/>
          </p:cNvCxnSpPr>
          <p:nvPr/>
        </p:nvCxnSpPr>
        <p:spPr>
          <a:xfrm flipH="1">
            <a:off x="4396740" y="3459480"/>
            <a:ext cx="7620" cy="2324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10F3D9-2DBB-4DCB-906C-32EFA0FF9164}"/>
              </a:ext>
            </a:extLst>
          </p:cNvPr>
          <p:cNvCxnSpPr/>
          <p:nvPr/>
        </p:nvCxnSpPr>
        <p:spPr>
          <a:xfrm>
            <a:off x="4404360" y="5783580"/>
            <a:ext cx="853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AE67814-40F7-497A-B1CD-C3D293FFC8B4}"/>
              </a:ext>
            </a:extLst>
          </p:cNvPr>
          <p:cNvSpPr txBox="1"/>
          <p:nvPr/>
        </p:nvSpPr>
        <p:spPr>
          <a:xfrm>
            <a:off x="5265420" y="5598914"/>
            <a:ext cx="1552028" cy="369332"/>
          </a:xfrm>
          <a:prstGeom prst="rect">
            <a:avLst/>
          </a:prstGeom>
          <a:noFill/>
        </p:spPr>
        <p:txBody>
          <a:bodyPr wrap="none" rtlCol="0">
            <a:spAutoFit/>
          </a:bodyPr>
          <a:lstStyle/>
          <a:p>
            <a:r>
              <a:rPr lang="en-US" dirty="0"/>
              <a:t>Encoded input </a:t>
            </a:r>
          </a:p>
        </p:txBody>
      </p:sp>
      <p:sp>
        <p:nvSpPr>
          <p:cNvPr id="30" name="TextBox 29">
            <a:extLst>
              <a:ext uri="{FF2B5EF4-FFF2-40B4-BE49-F238E27FC236}">
                <a16:creationId xmlns:a16="http://schemas.microsoft.com/office/drawing/2014/main" id="{7F37620E-0FDF-4C77-80E6-731B2203A1D8}"/>
              </a:ext>
            </a:extLst>
          </p:cNvPr>
          <p:cNvSpPr txBox="1"/>
          <p:nvPr/>
        </p:nvSpPr>
        <p:spPr>
          <a:xfrm>
            <a:off x="1534206" y="2937752"/>
            <a:ext cx="905056" cy="369332"/>
          </a:xfrm>
          <a:prstGeom prst="rect">
            <a:avLst/>
          </a:prstGeom>
          <a:noFill/>
        </p:spPr>
        <p:txBody>
          <a:bodyPr wrap="none" rtlCol="0">
            <a:spAutoFit/>
          </a:bodyPr>
          <a:lstStyle/>
          <a:p>
            <a:r>
              <a:rPr lang="en-US" dirty="0"/>
              <a:t>Context</a:t>
            </a:r>
          </a:p>
        </p:txBody>
      </p:sp>
      <p:cxnSp>
        <p:nvCxnSpPr>
          <p:cNvPr id="32" name="Straight Arrow Connector 31">
            <a:extLst>
              <a:ext uri="{FF2B5EF4-FFF2-40B4-BE49-F238E27FC236}">
                <a16:creationId xmlns:a16="http://schemas.microsoft.com/office/drawing/2014/main" id="{5B24ABDB-16CC-45FC-BBAF-C253D86D2FCD}"/>
              </a:ext>
            </a:extLst>
          </p:cNvPr>
          <p:cNvCxnSpPr>
            <a:stCxn id="30" idx="3"/>
          </p:cNvCxnSpPr>
          <p:nvPr/>
        </p:nvCxnSpPr>
        <p:spPr>
          <a:xfrm>
            <a:off x="2439262" y="3122418"/>
            <a:ext cx="463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F9BEFE7-6CB2-4E77-8F49-15F625A2312F}"/>
              </a:ext>
            </a:extLst>
          </p:cNvPr>
          <p:cNvSpPr txBox="1"/>
          <p:nvPr/>
        </p:nvSpPr>
        <p:spPr>
          <a:xfrm>
            <a:off x="8521746" y="4377921"/>
            <a:ext cx="906017" cy="369332"/>
          </a:xfrm>
          <a:prstGeom prst="rect">
            <a:avLst/>
          </a:prstGeom>
          <a:noFill/>
        </p:spPr>
        <p:txBody>
          <a:bodyPr wrap="none" rtlCol="0">
            <a:spAutoFit/>
          </a:bodyPr>
          <a:lstStyle/>
          <a:p>
            <a:r>
              <a:rPr lang="en-US" dirty="0"/>
              <a:t>Options</a:t>
            </a:r>
          </a:p>
        </p:txBody>
      </p:sp>
    </p:spTree>
    <p:extLst>
      <p:ext uri="{BB962C8B-B14F-4D97-AF65-F5344CB8AC3E}">
        <p14:creationId xmlns:p14="http://schemas.microsoft.com/office/powerpoint/2010/main" val="283514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79BE-0AA0-4E08-AA47-1DAB99807FBF}"/>
              </a:ext>
            </a:extLst>
          </p:cNvPr>
          <p:cNvSpPr>
            <a:spLocks noGrp="1"/>
          </p:cNvSpPr>
          <p:nvPr>
            <p:ph type="ctrTitle"/>
          </p:nvPr>
        </p:nvSpPr>
        <p:spPr>
          <a:xfrm>
            <a:off x="3240585" y="2230473"/>
            <a:ext cx="5710830" cy="1317744"/>
          </a:xfrm>
        </p:spPr>
        <p:txBody>
          <a:bodyPr>
            <a:normAutofit/>
          </a:bodyPr>
          <a:lstStyle/>
          <a:p>
            <a:r>
              <a:rPr lang="en-US" sz="3600" dirty="0"/>
              <a:t>THANK YOU</a:t>
            </a:r>
          </a:p>
        </p:txBody>
      </p:sp>
    </p:spTree>
    <p:extLst>
      <p:ext uri="{BB962C8B-B14F-4D97-AF65-F5344CB8AC3E}">
        <p14:creationId xmlns:p14="http://schemas.microsoft.com/office/powerpoint/2010/main" val="361871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1B3-BBAB-4B78-9D0E-985F2C402A0B}"/>
              </a:ext>
            </a:extLst>
          </p:cNvPr>
          <p:cNvSpPr>
            <a:spLocks noGrp="1"/>
          </p:cNvSpPr>
          <p:nvPr>
            <p:ph type="title"/>
          </p:nvPr>
        </p:nvSpPr>
        <p:spPr>
          <a:xfrm>
            <a:off x="420624" y="365125"/>
            <a:ext cx="10543032" cy="828675"/>
          </a:xfrm>
        </p:spPr>
        <p:txBody>
          <a:bodyPr>
            <a:normAutofit/>
          </a:bodyPr>
          <a:lstStyle/>
          <a:p>
            <a:r>
              <a:rPr lang="en-US" sz="3600" dirty="0"/>
              <a:t>Problem Statement:</a:t>
            </a:r>
          </a:p>
        </p:txBody>
      </p:sp>
      <p:sp>
        <p:nvSpPr>
          <p:cNvPr id="3" name="Content Placeholder 2">
            <a:extLst>
              <a:ext uri="{FF2B5EF4-FFF2-40B4-BE49-F238E27FC236}">
                <a16:creationId xmlns:a16="http://schemas.microsoft.com/office/drawing/2014/main" id="{9AA40D52-0067-4789-AE29-8835E6E357CE}"/>
              </a:ext>
            </a:extLst>
          </p:cNvPr>
          <p:cNvSpPr>
            <a:spLocks noGrp="1"/>
          </p:cNvSpPr>
          <p:nvPr>
            <p:ph idx="1"/>
          </p:nvPr>
        </p:nvSpPr>
        <p:spPr>
          <a:xfrm>
            <a:off x="420624" y="1565275"/>
            <a:ext cx="10543031" cy="4206383"/>
          </a:xfrm>
        </p:spPr>
        <p:txBody>
          <a:bodyPr/>
          <a:lstStyle/>
          <a:p>
            <a:r>
              <a:rPr lang="en-US" dirty="0"/>
              <a:t>Common-sense inference is a task in natural language processing involving understanding the context and suggesting possible logical extensions from the context.</a:t>
            </a:r>
          </a:p>
          <a:p>
            <a:r>
              <a:rPr lang="en-US" dirty="0"/>
              <a:t>E.g. :“A young boy was rushed to the hospital emergency room, but the ER doctor saw the boy and refused to operate. ”This boy is my son,” the doctor said. But the doctor wasn’t the boy’s father. How could this be?”</a:t>
            </a:r>
          </a:p>
          <a:p>
            <a:r>
              <a:rPr lang="en-US" dirty="0"/>
              <a:t>Possible answer: The doctor is boy’s mother.</a:t>
            </a:r>
          </a:p>
          <a:p>
            <a:r>
              <a:rPr lang="en-US" dirty="0"/>
              <a:t>The problem that we are trying to solve here is – Given a context and a list of possible extensions from the context, select the most probable option.</a:t>
            </a:r>
          </a:p>
          <a:p>
            <a:endParaRPr lang="en-US" dirty="0"/>
          </a:p>
        </p:txBody>
      </p:sp>
    </p:spTree>
    <p:extLst>
      <p:ext uri="{BB962C8B-B14F-4D97-AF65-F5344CB8AC3E}">
        <p14:creationId xmlns:p14="http://schemas.microsoft.com/office/powerpoint/2010/main" val="100790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1B3-BBAB-4B78-9D0E-985F2C402A0B}"/>
              </a:ext>
            </a:extLst>
          </p:cNvPr>
          <p:cNvSpPr>
            <a:spLocks noGrp="1"/>
          </p:cNvSpPr>
          <p:nvPr>
            <p:ph type="title"/>
          </p:nvPr>
        </p:nvSpPr>
        <p:spPr>
          <a:xfrm>
            <a:off x="420624" y="365125"/>
            <a:ext cx="10543032" cy="828675"/>
          </a:xfrm>
        </p:spPr>
        <p:txBody>
          <a:bodyPr>
            <a:normAutofit/>
          </a:bodyPr>
          <a:lstStyle/>
          <a:p>
            <a:r>
              <a:rPr lang="en-US" sz="3600" dirty="0"/>
              <a:t>Literature Review:</a:t>
            </a:r>
          </a:p>
        </p:txBody>
      </p:sp>
      <p:sp>
        <p:nvSpPr>
          <p:cNvPr id="3" name="Content Placeholder 2">
            <a:extLst>
              <a:ext uri="{FF2B5EF4-FFF2-40B4-BE49-F238E27FC236}">
                <a16:creationId xmlns:a16="http://schemas.microsoft.com/office/drawing/2014/main" id="{9AA40D52-0067-4789-AE29-8835E6E357CE}"/>
              </a:ext>
            </a:extLst>
          </p:cNvPr>
          <p:cNvSpPr>
            <a:spLocks noGrp="1"/>
          </p:cNvSpPr>
          <p:nvPr>
            <p:ph idx="1"/>
          </p:nvPr>
        </p:nvSpPr>
        <p:spPr>
          <a:xfrm>
            <a:off x="420624" y="1565275"/>
            <a:ext cx="10543031" cy="4206383"/>
          </a:xfrm>
        </p:spPr>
        <p:txBody>
          <a:bodyPr/>
          <a:lstStyle/>
          <a:p>
            <a:r>
              <a:rPr lang="en-US" dirty="0"/>
              <a:t>Here are the important papers leading to the proposed solution.</a:t>
            </a:r>
          </a:p>
          <a:p>
            <a:pPr lvl="1"/>
            <a:r>
              <a:rPr lang="en-US" dirty="0"/>
              <a:t>Multi angle question answering - MACAW</a:t>
            </a:r>
          </a:p>
          <a:p>
            <a:pPr lvl="1"/>
            <a:r>
              <a:rPr lang="en-US" dirty="0"/>
              <a:t>EncT5: Fine-tuning T5 Encoder for non-autoregressive Tasks</a:t>
            </a:r>
          </a:p>
          <a:p>
            <a:pPr marL="457200" lvl="1" indent="0">
              <a:buNone/>
            </a:pPr>
            <a:endParaRPr lang="en-US" dirty="0"/>
          </a:p>
        </p:txBody>
      </p:sp>
    </p:spTree>
    <p:extLst>
      <p:ext uri="{BB962C8B-B14F-4D97-AF65-F5344CB8AC3E}">
        <p14:creationId xmlns:p14="http://schemas.microsoft.com/office/powerpoint/2010/main" val="422731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1B3-BBAB-4B78-9D0E-985F2C402A0B}"/>
              </a:ext>
            </a:extLst>
          </p:cNvPr>
          <p:cNvSpPr>
            <a:spLocks noGrp="1"/>
          </p:cNvSpPr>
          <p:nvPr>
            <p:ph type="title"/>
          </p:nvPr>
        </p:nvSpPr>
        <p:spPr>
          <a:xfrm>
            <a:off x="420624" y="365125"/>
            <a:ext cx="10543032" cy="828675"/>
          </a:xfrm>
        </p:spPr>
        <p:txBody>
          <a:bodyPr>
            <a:normAutofit/>
          </a:bodyPr>
          <a:lstStyle/>
          <a:p>
            <a:r>
              <a:rPr lang="en-US" sz="3600" dirty="0"/>
              <a:t>MACAW:</a:t>
            </a:r>
          </a:p>
        </p:txBody>
      </p:sp>
      <p:sp>
        <p:nvSpPr>
          <p:cNvPr id="3" name="Content Placeholder 2">
            <a:extLst>
              <a:ext uri="{FF2B5EF4-FFF2-40B4-BE49-F238E27FC236}">
                <a16:creationId xmlns:a16="http://schemas.microsoft.com/office/drawing/2014/main" id="{9AA40D52-0067-4789-AE29-8835E6E357CE}"/>
              </a:ext>
            </a:extLst>
          </p:cNvPr>
          <p:cNvSpPr>
            <a:spLocks noGrp="1"/>
          </p:cNvSpPr>
          <p:nvPr>
            <p:ph idx="1"/>
          </p:nvPr>
        </p:nvSpPr>
        <p:spPr>
          <a:xfrm>
            <a:off x="420624" y="1565275"/>
            <a:ext cx="10543031" cy="4206383"/>
          </a:xfrm>
        </p:spPr>
        <p:txBody>
          <a:bodyPr/>
          <a:lstStyle/>
          <a:p>
            <a:r>
              <a:rPr lang="en-US" dirty="0"/>
              <a:t>Here are the important papers leading to the proposed solution</a:t>
            </a:r>
          </a:p>
          <a:p>
            <a:r>
              <a:rPr lang="en-US" dirty="0"/>
              <a:t>T5 is an encoder-decoder generative model that has achieved the state-of-the-art benchmarks in a variety of generation tasks such as language translation, summarization, question answering etc.</a:t>
            </a:r>
          </a:p>
          <a:p>
            <a:r>
              <a:rPr lang="en-US" dirty="0"/>
              <a:t>Macaw is a generative question answering model that is built on T5, and only has 11billion parameters, as compared to GPT-3, a leading generative model which contains 175billion parameters but still produces similar benchmarks.</a:t>
            </a:r>
          </a:p>
          <a:p>
            <a:r>
              <a:rPr lang="en-US" dirty="0"/>
              <a:t>Macaw allows different “angles” – For example, Given a question, it can give the answer; Given an answer it can give possible options; Given the option it can give a question etc.</a:t>
            </a:r>
          </a:p>
        </p:txBody>
      </p:sp>
    </p:spTree>
    <p:extLst>
      <p:ext uri="{BB962C8B-B14F-4D97-AF65-F5344CB8AC3E}">
        <p14:creationId xmlns:p14="http://schemas.microsoft.com/office/powerpoint/2010/main" val="64376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1B3-BBAB-4B78-9D0E-985F2C402A0B}"/>
              </a:ext>
            </a:extLst>
          </p:cNvPr>
          <p:cNvSpPr>
            <a:spLocks noGrp="1"/>
          </p:cNvSpPr>
          <p:nvPr>
            <p:ph type="title"/>
          </p:nvPr>
        </p:nvSpPr>
        <p:spPr>
          <a:xfrm>
            <a:off x="420624" y="365125"/>
            <a:ext cx="10543032" cy="828675"/>
          </a:xfrm>
        </p:spPr>
        <p:txBody>
          <a:bodyPr>
            <a:normAutofit/>
          </a:bodyPr>
          <a:lstStyle/>
          <a:p>
            <a:r>
              <a:rPr lang="en-US" sz="3600" dirty="0"/>
              <a:t>MACAW:</a:t>
            </a:r>
          </a:p>
        </p:txBody>
      </p:sp>
      <p:sp>
        <p:nvSpPr>
          <p:cNvPr id="3" name="Content Placeholder 2">
            <a:extLst>
              <a:ext uri="{FF2B5EF4-FFF2-40B4-BE49-F238E27FC236}">
                <a16:creationId xmlns:a16="http://schemas.microsoft.com/office/drawing/2014/main" id="{9AA40D52-0067-4789-AE29-8835E6E357CE}"/>
              </a:ext>
            </a:extLst>
          </p:cNvPr>
          <p:cNvSpPr>
            <a:spLocks noGrp="1"/>
          </p:cNvSpPr>
          <p:nvPr>
            <p:ph idx="1"/>
          </p:nvPr>
        </p:nvSpPr>
        <p:spPr>
          <a:xfrm>
            <a:off x="420624" y="1565275"/>
            <a:ext cx="10543031" cy="4206383"/>
          </a:xfrm>
        </p:spPr>
        <p:txBody>
          <a:bodyPr>
            <a:normAutofit fontScale="92500"/>
          </a:bodyPr>
          <a:lstStyle/>
          <a:p>
            <a:r>
              <a:rPr lang="en-US" dirty="0"/>
              <a:t>It is fine-tuned on the ARC dataset, which is a school level science-based reasoning dataset with a question with multiple options.</a:t>
            </a:r>
          </a:p>
          <a:p>
            <a:r>
              <a:rPr lang="en-US" dirty="0"/>
              <a:t>Hence, we can expect it to learnt a good context in general common-sense based questions.</a:t>
            </a:r>
          </a:p>
          <a:p>
            <a:r>
              <a:rPr lang="en-US" dirty="0"/>
              <a:t>E.g. Q: </a:t>
            </a:r>
            <a:r>
              <a:rPr lang="en-US" dirty="0">
                <a:solidFill>
                  <a:srgbClr val="000000"/>
                </a:solidFill>
                <a:effectLst/>
              </a:rPr>
              <a:t>How would you make a house conduct electricity?</a:t>
            </a:r>
          </a:p>
          <a:p>
            <a:r>
              <a:rPr lang="en-US" dirty="0"/>
              <a:t>Macaw’s output: </a:t>
            </a:r>
            <a:r>
              <a:rPr lang="en-US" dirty="0">
                <a:solidFill>
                  <a:srgbClr val="000000"/>
                </a:solidFill>
                <a:effectLst/>
              </a:rPr>
              <a:t>Paint it with a metal paint</a:t>
            </a:r>
          </a:p>
          <a:p>
            <a:r>
              <a:rPr lang="en-US" dirty="0">
                <a:solidFill>
                  <a:srgbClr val="000000"/>
                </a:solidFill>
              </a:rPr>
              <a:t>Another example with Macaw’s syntax:</a:t>
            </a:r>
          </a:p>
          <a:p>
            <a:r>
              <a:rPr lang="en-US" dirty="0">
                <a:solidFill>
                  <a:srgbClr val="000000"/>
                </a:solidFill>
              </a:rPr>
              <a:t>“$question$ = What is the color of a cloudy sky? ; $answer$ ; $</a:t>
            </a:r>
            <a:r>
              <a:rPr lang="en-US" dirty="0" err="1">
                <a:solidFill>
                  <a:srgbClr val="000000"/>
                </a:solidFill>
              </a:rPr>
              <a:t>mcoptions</a:t>
            </a:r>
            <a:r>
              <a:rPr lang="en-US" dirty="0">
                <a:solidFill>
                  <a:srgbClr val="000000"/>
                </a:solidFill>
              </a:rPr>
              <a:t>$”</a:t>
            </a:r>
          </a:p>
          <a:p>
            <a:r>
              <a:rPr lang="en-US" dirty="0">
                <a:solidFill>
                  <a:srgbClr val="000000"/>
                </a:solidFill>
              </a:rPr>
              <a:t>Macaw’s output: '$answer$ = gray ; $</a:t>
            </a:r>
            <a:r>
              <a:rPr lang="en-US" dirty="0" err="1">
                <a:solidFill>
                  <a:srgbClr val="000000"/>
                </a:solidFill>
              </a:rPr>
              <a:t>mcoptions</a:t>
            </a:r>
            <a:r>
              <a:rPr lang="en-US" dirty="0">
                <a:solidFill>
                  <a:srgbClr val="000000"/>
                </a:solidFill>
              </a:rPr>
              <a:t>$ = (A) blue (B) white (C) grey (D) white'</a:t>
            </a:r>
          </a:p>
          <a:p>
            <a:endParaRPr lang="en-US" dirty="0"/>
          </a:p>
        </p:txBody>
      </p:sp>
    </p:spTree>
    <p:extLst>
      <p:ext uri="{BB962C8B-B14F-4D97-AF65-F5344CB8AC3E}">
        <p14:creationId xmlns:p14="http://schemas.microsoft.com/office/powerpoint/2010/main" val="336308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1B3-BBAB-4B78-9D0E-985F2C402A0B}"/>
              </a:ext>
            </a:extLst>
          </p:cNvPr>
          <p:cNvSpPr>
            <a:spLocks noGrp="1"/>
          </p:cNvSpPr>
          <p:nvPr>
            <p:ph type="title"/>
          </p:nvPr>
        </p:nvSpPr>
        <p:spPr>
          <a:xfrm>
            <a:off x="420624" y="365125"/>
            <a:ext cx="10543032" cy="828675"/>
          </a:xfrm>
        </p:spPr>
        <p:txBody>
          <a:bodyPr>
            <a:normAutofit/>
          </a:bodyPr>
          <a:lstStyle/>
          <a:p>
            <a:r>
              <a:rPr lang="en-US" sz="3600" dirty="0"/>
              <a:t>EncT5:</a:t>
            </a:r>
          </a:p>
        </p:txBody>
      </p:sp>
      <p:sp>
        <p:nvSpPr>
          <p:cNvPr id="3" name="Content Placeholder 2">
            <a:extLst>
              <a:ext uri="{FF2B5EF4-FFF2-40B4-BE49-F238E27FC236}">
                <a16:creationId xmlns:a16="http://schemas.microsoft.com/office/drawing/2014/main" id="{9AA40D52-0067-4789-AE29-8835E6E357CE}"/>
              </a:ext>
            </a:extLst>
          </p:cNvPr>
          <p:cNvSpPr>
            <a:spLocks noGrp="1"/>
          </p:cNvSpPr>
          <p:nvPr>
            <p:ph idx="1"/>
          </p:nvPr>
        </p:nvSpPr>
        <p:spPr>
          <a:xfrm>
            <a:off x="420624" y="1565275"/>
            <a:ext cx="10543031" cy="4206383"/>
          </a:xfrm>
        </p:spPr>
        <p:txBody>
          <a:bodyPr/>
          <a:lstStyle/>
          <a:p>
            <a:r>
              <a:rPr lang="en-US" dirty="0"/>
              <a:t>T5 is an encoder-decoder generative model.</a:t>
            </a:r>
          </a:p>
          <a:p>
            <a:r>
              <a:rPr lang="en-US" dirty="0"/>
              <a:t>This paper sheds light on the fact that the encoder of a trained T5 model can be used to obtain embeddings of the input sentence which would have more representational power.</a:t>
            </a:r>
          </a:p>
          <a:p>
            <a:r>
              <a:rPr lang="en-US" dirty="0"/>
              <a:t>These encoded input vectors would have good representational power of the input sentence and can be used further.</a:t>
            </a:r>
          </a:p>
        </p:txBody>
      </p:sp>
    </p:spTree>
    <p:extLst>
      <p:ext uri="{BB962C8B-B14F-4D97-AF65-F5344CB8AC3E}">
        <p14:creationId xmlns:p14="http://schemas.microsoft.com/office/powerpoint/2010/main" val="3759061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1B3-BBAB-4B78-9D0E-985F2C402A0B}"/>
              </a:ext>
            </a:extLst>
          </p:cNvPr>
          <p:cNvSpPr>
            <a:spLocks noGrp="1"/>
          </p:cNvSpPr>
          <p:nvPr>
            <p:ph type="title"/>
          </p:nvPr>
        </p:nvSpPr>
        <p:spPr>
          <a:xfrm>
            <a:off x="420624" y="365125"/>
            <a:ext cx="10543032" cy="828675"/>
          </a:xfrm>
        </p:spPr>
        <p:txBody>
          <a:bodyPr>
            <a:normAutofit/>
          </a:bodyPr>
          <a:lstStyle/>
          <a:p>
            <a:r>
              <a:rPr lang="en-US" sz="3600" dirty="0"/>
              <a:t>SWAG dataset:</a:t>
            </a:r>
          </a:p>
        </p:txBody>
      </p:sp>
      <p:sp>
        <p:nvSpPr>
          <p:cNvPr id="3" name="Content Placeholder 2">
            <a:extLst>
              <a:ext uri="{FF2B5EF4-FFF2-40B4-BE49-F238E27FC236}">
                <a16:creationId xmlns:a16="http://schemas.microsoft.com/office/drawing/2014/main" id="{9AA40D52-0067-4789-AE29-8835E6E357CE}"/>
              </a:ext>
            </a:extLst>
          </p:cNvPr>
          <p:cNvSpPr>
            <a:spLocks noGrp="1"/>
          </p:cNvSpPr>
          <p:nvPr>
            <p:ph idx="1"/>
          </p:nvPr>
        </p:nvSpPr>
        <p:spPr>
          <a:xfrm>
            <a:off x="420624" y="1565275"/>
            <a:ext cx="10543031" cy="4206383"/>
          </a:xfrm>
        </p:spPr>
        <p:txBody>
          <a:bodyPr/>
          <a:lstStyle/>
          <a:p>
            <a:r>
              <a:rPr lang="en-US" dirty="0"/>
              <a:t>SWAG / Situations With Adversarial Generations dataset contains instances where in a situation is present and a good amount of “common-sense” is required for predicting the next phase of the situation.</a:t>
            </a:r>
          </a:p>
          <a:p>
            <a:r>
              <a:rPr lang="en-US" dirty="0"/>
              <a:t>E.g. “On stage, a woman takes a seat at the piano. She,</a:t>
            </a:r>
          </a:p>
          <a:p>
            <a:pPr lvl="1"/>
            <a:r>
              <a:rPr lang="en-US" dirty="0"/>
              <a:t>A. sits on a bench as her sister plays with the doll.</a:t>
            </a:r>
          </a:p>
          <a:p>
            <a:pPr lvl="1"/>
            <a:r>
              <a:rPr lang="en-US" dirty="0"/>
              <a:t>B. Smiles with someone as the music plays.</a:t>
            </a:r>
          </a:p>
          <a:p>
            <a:pPr lvl="1"/>
            <a:r>
              <a:rPr lang="en-US" dirty="0"/>
              <a:t>C. is in the crowd, watching the dancers.</a:t>
            </a:r>
          </a:p>
          <a:p>
            <a:pPr lvl="1"/>
            <a:r>
              <a:rPr lang="en-US" dirty="0"/>
              <a:t>D. Nervously sets her fingers on the keys – Correct option</a:t>
            </a:r>
          </a:p>
        </p:txBody>
      </p:sp>
    </p:spTree>
    <p:extLst>
      <p:ext uri="{BB962C8B-B14F-4D97-AF65-F5344CB8AC3E}">
        <p14:creationId xmlns:p14="http://schemas.microsoft.com/office/powerpoint/2010/main" val="235703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1B3-BBAB-4B78-9D0E-985F2C402A0B}"/>
              </a:ext>
            </a:extLst>
          </p:cNvPr>
          <p:cNvSpPr>
            <a:spLocks noGrp="1"/>
          </p:cNvSpPr>
          <p:nvPr>
            <p:ph type="title"/>
          </p:nvPr>
        </p:nvSpPr>
        <p:spPr>
          <a:xfrm>
            <a:off x="420624" y="365125"/>
            <a:ext cx="10543032" cy="828675"/>
          </a:xfrm>
        </p:spPr>
        <p:txBody>
          <a:bodyPr>
            <a:normAutofit/>
          </a:bodyPr>
          <a:lstStyle/>
          <a:p>
            <a:r>
              <a:rPr lang="en-US" sz="3600" dirty="0"/>
              <a:t>Architecture of Macaw:</a:t>
            </a:r>
          </a:p>
        </p:txBody>
      </p:sp>
      <p:sp>
        <p:nvSpPr>
          <p:cNvPr id="3" name="Content Placeholder 2">
            <a:extLst>
              <a:ext uri="{FF2B5EF4-FFF2-40B4-BE49-F238E27FC236}">
                <a16:creationId xmlns:a16="http://schemas.microsoft.com/office/drawing/2014/main" id="{9AA40D52-0067-4789-AE29-8835E6E357CE}"/>
              </a:ext>
            </a:extLst>
          </p:cNvPr>
          <p:cNvSpPr>
            <a:spLocks noGrp="1"/>
          </p:cNvSpPr>
          <p:nvPr>
            <p:ph idx="1"/>
          </p:nvPr>
        </p:nvSpPr>
        <p:spPr>
          <a:xfrm>
            <a:off x="420624" y="1565275"/>
            <a:ext cx="10543031" cy="4206383"/>
          </a:xfrm>
        </p:spPr>
        <p:txBody>
          <a:bodyPr/>
          <a:lstStyle/>
          <a:p>
            <a:r>
              <a:rPr lang="en-US" dirty="0"/>
              <a:t>T5 is essentially and encoder-decoder architecture, like the transformer.</a:t>
            </a:r>
          </a:p>
          <a:p>
            <a:endParaRPr lang="en-US" dirty="0"/>
          </a:p>
          <a:p>
            <a:endParaRPr lang="en-US" dirty="0"/>
          </a:p>
        </p:txBody>
      </p:sp>
      <p:pic>
        <p:nvPicPr>
          <p:cNvPr id="5" name="Picture 4">
            <a:extLst>
              <a:ext uri="{FF2B5EF4-FFF2-40B4-BE49-F238E27FC236}">
                <a16:creationId xmlns:a16="http://schemas.microsoft.com/office/drawing/2014/main" id="{9205C113-FB76-4456-BC5E-3477509F81D0}"/>
              </a:ext>
            </a:extLst>
          </p:cNvPr>
          <p:cNvPicPr>
            <a:picLocks noChangeAspect="1"/>
          </p:cNvPicPr>
          <p:nvPr/>
        </p:nvPicPr>
        <p:blipFill>
          <a:blip r:embed="rId2"/>
          <a:stretch>
            <a:fillRect/>
          </a:stretch>
        </p:blipFill>
        <p:spPr>
          <a:xfrm>
            <a:off x="2233106" y="2205950"/>
            <a:ext cx="6055674" cy="3786289"/>
          </a:xfrm>
          <a:prstGeom prst="rect">
            <a:avLst/>
          </a:prstGeom>
        </p:spPr>
      </p:pic>
    </p:spTree>
    <p:extLst>
      <p:ext uri="{BB962C8B-B14F-4D97-AF65-F5344CB8AC3E}">
        <p14:creationId xmlns:p14="http://schemas.microsoft.com/office/powerpoint/2010/main" val="160007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1B3-BBAB-4B78-9D0E-985F2C402A0B}"/>
              </a:ext>
            </a:extLst>
          </p:cNvPr>
          <p:cNvSpPr>
            <a:spLocks noGrp="1"/>
          </p:cNvSpPr>
          <p:nvPr>
            <p:ph type="title"/>
          </p:nvPr>
        </p:nvSpPr>
        <p:spPr>
          <a:xfrm>
            <a:off x="420624" y="365125"/>
            <a:ext cx="10543032" cy="828675"/>
          </a:xfrm>
        </p:spPr>
        <p:txBody>
          <a:bodyPr>
            <a:normAutofit/>
          </a:bodyPr>
          <a:lstStyle/>
          <a:p>
            <a:r>
              <a:rPr lang="en-US" sz="3600" dirty="0"/>
              <a:t>Architecture of Macaw:</a:t>
            </a:r>
          </a:p>
        </p:txBody>
      </p:sp>
      <p:sp>
        <p:nvSpPr>
          <p:cNvPr id="3" name="Content Placeholder 2">
            <a:extLst>
              <a:ext uri="{FF2B5EF4-FFF2-40B4-BE49-F238E27FC236}">
                <a16:creationId xmlns:a16="http://schemas.microsoft.com/office/drawing/2014/main" id="{9AA40D52-0067-4789-AE29-8835E6E357CE}"/>
              </a:ext>
            </a:extLst>
          </p:cNvPr>
          <p:cNvSpPr>
            <a:spLocks noGrp="1"/>
          </p:cNvSpPr>
          <p:nvPr>
            <p:ph idx="1"/>
          </p:nvPr>
        </p:nvSpPr>
        <p:spPr>
          <a:xfrm>
            <a:off x="420624" y="1565275"/>
            <a:ext cx="10543031" cy="4206383"/>
          </a:xfrm>
        </p:spPr>
        <p:txBody>
          <a:bodyPr/>
          <a:lstStyle/>
          <a:p>
            <a:endParaRPr lang="en-US" dirty="0"/>
          </a:p>
          <a:p>
            <a:endParaRPr lang="en-US" dirty="0"/>
          </a:p>
        </p:txBody>
      </p:sp>
      <p:pic>
        <p:nvPicPr>
          <p:cNvPr id="6" name="Picture 5">
            <a:extLst>
              <a:ext uri="{FF2B5EF4-FFF2-40B4-BE49-F238E27FC236}">
                <a16:creationId xmlns:a16="http://schemas.microsoft.com/office/drawing/2014/main" id="{039157B1-18F6-47F7-B3FE-7491C75F8FAF}"/>
              </a:ext>
            </a:extLst>
          </p:cNvPr>
          <p:cNvPicPr>
            <a:picLocks noChangeAspect="1"/>
          </p:cNvPicPr>
          <p:nvPr/>
        </p:nvPicPr>
        <p:blipFill>
          <a:blip r:embed="rId2"/>
          <a:stretch>
            <a:fillRect/>
          </a:stretch>
        </p:blipFill>
        <p:spPr>
          <a:xfrm>
            <a:off x="2406656" y="1653702"/>
            <a:ext cx="6795710" cy="4583818"/>
          </a:xfrm>
          <a:prstGeom prst="rect">
            <a:avLst/>
          </a:prstGeom>
        </p:spPr>
      </p:pic>
    </p:spTree>
    <p:extLst>
      <p:ext uri="{BB962C8B-B14F-4D97-AF65-F5344CB8AC3E}">
        <p14:creationId xmlns:p14="http://schemas.microsoft.com/office/powerpoint/2010/main" val="4126852256"/>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emplate>Offset</Template>
  <TotalTime>2287</TotalTime>
  <Words>624</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Dante</vt:lpstr>
      <vt:lpstr>Dante (Headings)2</vt:lpstr>
      <vt:lpstr>Wingdings 2</vt:lpstr>
      <vt:lpstr>OffsetVTI</vt:lpstr>
      <vt:lpstr>An approach for commonsense inference using Macaw encoder Mid-Sem Project Presentation</vt:lpstr>
      <vt:lpstr>Problem Statement:</vt:lpstr>
      <vt:lpstr>Literature Review:</vt:lpstr>
      <vt:lpstr>MACAW:</vt:lpstr>
      <vt:lpstr>MACAW:</vt:lpstr>
      <vt:lpstr>EncT5:</vt:lpstr>
      <vt:lpstr>SWAG dataset:</vt:lpstr>
      <vt:lpstr>Architecture of Macaw:</vt:lpstr>
      <vt:lpstr>Architecture of Macaw:</vt:lpstr>
      <vt:lpstr>Architecture of Macaw:</vt:lpstr>
      <vt:lpstr>Architecture of Macaw:</vt:lpstr>
      <vt:lpstr>Architecture of Macaw:</vt:lpstr>
      <vt:lpstr>Proposed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Internship Report Presentation</dc:title>
  <dc:creator>Jayanand, Sreepathy</dc:creator>
  <cp:lastModifiedBy>Jayanand, Sreepathy</cp:lastModifiedBy>
  <cp:revision>21</cp:revision>
  <dcterms:created xsi:type="dcterms:W3CDTF">2021-10-29T04:09:16Z</dcterms:created>
  <dcterms:modified xsi:type="dcterms:W3CDTF">2022-03-05T14:57:19Z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e4cbe8-b4f6-45dc-bcba-6123dfd2d8bf_Enabled">
    <vt:lpwstr>true</vt:lpwstr>
  </property>
  <property fmtid="{D5CDD505-2E9C-101B-9397-08002B2CF9AE}" pid="3" name="MSIP_Label_64e4cbe8-b4f6-45dc-bcba-6123dfd2d8bf_SetDate">
    <vt:lpwstr>2021-10-29T05:41:21Z</vt:lpwstr>
  </property>
  <property fmtid="{D5CDD505-2E9C-101B-9397-08002B2CF9AE}" pid="4" name="MSIP_Label_64e4cbe8-b4f6-45dc-bcba-6123dfd2d8bf_Method">
    <vt:lpwstr>Privileged</vt:lpwstr>
  </property>
  <property fmtid="{D5CDD505-2E9C-101B-9397-08002B2CF9AE}" pid="5" name="MSIP_Label_64e4cbe8-b4f6-45dc-bcba-6123dfd2d8bf_Name">
    <vt:lpwstr>Non-Business-AIP 2.0</vt:lpwstr>
  </property>
  <property fmtid="{D5CDD505-2E9C-101B-9397-08002B2CF9AE}" pid="6" name="MSIP_Label_64e4cbe8-b4f6-45dc-bcba-6123dfd2d8bf_SiteId">
    <vt:lpwstr>3dd8961f-e488-4e60-8e11-a82d994e183d</vt:lpwstr>
  </property>
  <property fmtid="{D5CDD505-2E9C-101B-9397-08002B2CF9AE}" pid="7" name="MSIP_Label_64e4cbe8-b4f6-45dc-bcba-6123dfd2d8bf_ActionId">
    <vt:lpwstr>a57188a1-6927-4eea-9869-6dff44fd11f0</vt:lpwstr>
  </property>
  <property fmtid="{D5CDD505-2E9C-101B-9397-08002B2CF9AE}" pid="8" name="MSIP_Label_64e4cbe8-b4f6-45dc-bcba-6123dfd2d8bf_ContentBits">
    <vt:lpwstr>0</vt:lpwstr>
  </property>
</Properties>
</file>