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58821e573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58821e573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57d1721fe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57d1721fe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57d1721fe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57d1721fe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58821e573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58821e573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57d1721fe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57d1721fe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57d1721fe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57d1721fe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57d1721feb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57d1721feb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57d1721f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57d1721f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57d1721fe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57d1721fe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57d1721fe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57d1721fe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57d1721fe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57d1721fe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57d1721fe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57d1721fe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58821e57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58821e57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58821e573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58821e573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57d1721fe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57d1721fe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Air Quality in Marginalized Communities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Will Munson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Starting Results</a:t>
            </a:r>
            <a:endParaRPr/>
          </a:p>
        </p:txBody>
      </p:sp>
      <p:sp>
        <p:nvSpPr>
          <p:cNvPr id="111" name="Google Shape;111;p22"/>
          <p:cNvSpPr txBox="1"/>
          <p:nvPr>
            <p:ph idx="1" type="body"/>
          </p:nvPr>
        </p:nvSpPr>
        <p:spPr>
          <a:xfrm>
            <a:off x="311700" y="1152475"/>
            <a:ext cx="276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Before beginning the data cleaning process, I had to find a linear model that would be most fitting for the dataset, then used Cook’s Distance to outline where there were outliers</a:t>
            </a:r>
            <a:endParaRPr/>
          </a:p>
        </p:txBody>
      </p:sp>
      <p:pic>
        <p:nvPicPr>
          <p:cNvPr id="112" name="Google Shape;112;p22"/>
          <p:cNvPicPr preferRelativeResize="0"/>
          <p:nvPr/>
        </p:nvPicPr>
        <p:blipFill>
          <a:blip r:embed="rId3">
            <a:alphaModFix/>
          </a:blip>
          <a:stretch>
            <a:fillRect/>
          </a:stretch>
        </p:blipFill>
        <p:spPr>
          <a:xfrm>
            <a:off x="3072401" y="0"/>
            <a:ext cx="6071596" cy="51434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Outlier tests - Cook’s Distance</a:t>
            </a:r>
            <a:endParaRPr/>
          </a:p>
        </p:txBody>
      </p:sp>
      <p:sp>
        <p:nvSpPr>
          <p:cNvPr id="118" name="Google Shape;118;p23"/>
          <p:cNvSpPr txBox="1"/>
          <p:nvPr>
            <p:ph idx="1" type="body"/>
          </p:nvPr>
        </p:nvSpPr>
        <p:spPr>
          <a:xfrm>
            <a:off x="311700" y="3766925"/>
            <a:ext cx="4260300" cy="801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First Cook’s Distance test - quite a few outliers</a:t>
            </a:r>
            <a:endParaRPr/>
          </a:p>
        </p:txBody>
      </p:sp>
      <p:sp>
        <p:nvSpPr>
          <p:cNvPr id="119" name="Google Shape;119;p23"/>
          <p:cNvSpPr txBox="1"/>
          <p:nvPr/>
        </p:nvSpPr>
        <p:spPr>
          <a:xfrm>
            <a:off x="4709375" y="3766925"/>
            <a:ext cx="4260300" cy="80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t>Point 58 - Midtown in 2013</a:t>
            </a:r>
            <a:endParaRPr sz="1500"/>
          </a:p>
          <a:p>
            <a:pPr indent="0" lvl="0" marL="0" rtl="0" algn="l">
              <a:spcBef>
                <a:spcPts val="0"/>
              </a:spcBef>
              <a:spcAft>
                <a:spcPts val="0"/>
              </a:spcAft>
              <a:buNone/>
            </a:pPr>
            <a:r>
              <a:rPr lang="en" sz="1500"/>
              <a:t>Point 71 - Stuyvesant Town/Turtle Bay in 2013</a:t>
            </a:r>
            <a:endParaRPr sz="1500"/>
          </a:p>
        </p:txBody>
      </p:sp>
      <p:pic>
        <p:nvPicPr>
          <p:cNvPr id="120" name="Google Shape;120;p23"/>
          <p:cNvPicPr preferRelativeResize="0"/>
          <p:nvPr/>
        </p:nvPicPr>
        <p:blipFill rotWithShape="1">
          <a:blip r:embed="rId3">
            <a:alphaModFix/>
          </a:blip>
          <a:srcRect b="3577" l="0" r="4625" t="13812"/>
          <a:stretch/>
        </p:blipFill>
        <p:spPr>
          <a:xfrm>
            <a:off x="0" y="1359700"/>
            <a:ext cx="4571999" cy="2443851"/>
          </a:xfrm>
          <a:prstGeom prst="rect">
            <a:avLst/>
          </a:prstGeom>
          <a:noFill/>
          <a:ln>
            <a:noFill/>
          </a:ln>
        </p:spPr>
      </p:pic>
      <p:pic>
        <p:nvPicPr>
          <p:cNvPr id="121" name="Google Shape;121;p23"/>
          <p:cNvPicPr preferRelativeResize="0"/>
          <p:nvPr/>
        </p:nvPicPr>
        <p:blipFill rotWithShape="1">
          <a:blip r:embed="rId4">
            <a:alphaModFix/>
          </a:blip>
          <a:srcRect b="0" l="0" r="4306" t="11142"/>
          <a:stretch/>
        </p:blipFill>
        <p:spPr>
          <a:xfrm>
            <a:off x="4607875" y="1302788"/>
            <a:ext cx="4463301" cy="2557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Cleaning process</a:t>
            </a:r>
            <a:endParaRPr/>
          </a:p>
        </p:txBody>
      </p:sp>
      <p:sp>
        <p:nvSpPr>
          <p:cNvPr id="127" name="Google Shape;127;p24"/>
          <p:cNvSpPr txBox="1"/>
          <p:nvPr>
            <p:ph idx="1" type="body"/>
          </p:nvPr>
        </p:nvSpPr>
        <p:spPr>
          <a:xfrm>
            <a:off x="311700" y="4214200"/>
            <a:ext cx="8520600" cy="670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en"/>
              <a:t>Test 2 - Reduced the number of points from 395 to 376. This will probably be a good stopping point </a:t>
            </a:r>
            <a:endParaRPr/>
          </a:p>
        </p:txBody>
      </p:sp>
      <p:pic>
        <p:nvPicPr>
          <p:cNvPr id="128" name="Google Shape;128;p24"/>
          <p:cNvPicPr preferRelativeResize="0"/>
          <p:nvPr/>
        </p:nvPicPr>
        <p:blipFill rotWithShape="1">
          <a:blip r:embed="rId3">
            <a:alphaModFix/>
          </a:blip>
          <a:srcRect b="3864" l="0" r="3194" t="16136"/>
          <a:stretch/>
        </p:blipFill>
        <p:spPr>
          <a:xfrm>
            <a:off x="1635565" y="1074175"/>
            <a:ext cx="5872876" cy="2995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Cleaned Model</a:t>
            </a:r>
            <a:endParaRPr/>
          </a:p>
        </p:txBody>
      </p:sp>
      <p:sp>
        <p:nvSpPr>
          <p:cNvPr id="134" name="Google Shape;134;p25"/>
          <p:cNvSpPr txBox="1"/>
          <p:nvPr>
            <p:ph idx="1" type="body"/>
          </p:nvPr>
        </p:nvSpPr>
        <p:spPr>
          <a:xfrm>
            <a:off x="311700" y="1152475"/>
            <a:ext cx="29217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a:t>After cleaning the model, we find that the number of transactions towards homes have much higher significance, and foreclosure actions have higher significance. Meanwhile, number of permits, academic performance and even population density appear to be obsolete. </a:t>
            </a:r>
            <a:endParaRPr/>
          </a:p>
        </p:txBody>
      </p:sp>
      <p:pic>
        <p:nvPicPr>
          <p:cNvPr id="135" name="Google Shape;135;p25"/>
          <p:cNvPicPr preferRelativeResize="0"/>
          <p:nvPr/>
        </p:nvPicPr>
        <p:blipFill>
          <a:blip r:embed="rId3">
            <a:alphaModFix/>
          </a:blip>
          <a:stretch>
            <a:fillRect/>
          </a:stretch>
        </p:blipFill>
        <p:spPr>
          <a:xfrm>
            <a:off x="3233555" y="0"/>
            <a:ext cx="5910440"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Improvements from data cleaning</a:t>
            </a:r>
            <a:endParaRPr/>
          </a:p>
        </p:txBody>
      </p:sp>
      <p:sp>
        <p:nvSpPr>
          <p:cNvPr id="141" name="Google Shape;141;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Multiple R-Squared increased from 0.8308 to 0.8442</a:t>
            </a:r>
            <a:endParaRPr/>
          </a:p>
          <a:p>
            <a:pPr indent="0" lvl="0" marL="0" rtl="0" algn="l">
              <a:spcBef>
                <a:spcPts val="1200"/>
              </a:spcBef>
              <a:spcAft>
                <a:spcPts val="0"/>
              </a:spcAft>
              <a:buNone/>
            </a:pPr>
            <a:r>
              <a:rPr lang="en"/>
              <a:t>Adjusted R-Squared increased from 0.8232 to 0.8368</a:t>
            </a:r>
            <a:endParaRPr/>
          </a:p>
          <a:p>
            <a:pPr indent="0" lvl="0" marL="0" rtl="0" algn="l">
              <a:spcBef>
                <a:spcPts val="1200"/>
              </a:spcBef>
              <a:spcAft>
                <a:spcPts val="1200"/>
              </a:spcAft>
              <a:buNone/>
            </a:pPr>
            <a:r>
              <a:rPr lang="en"/>
              <a:t>Standard Error reduced from 0.5515 to 0.4955</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a:t>
            </a:r>
            <a:endParaRPr/>
          </a:p>
        </p:txBody>
      </p:sp>
      <p:sp>
        <p:nvSpPr>
          <p:cNvPr id="147" name="Google Shape;147;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Judging by the results, we can indeed conclude that air pollution appears to be more of a problem in areas </a:t>
            </a:r>
            <a:r>
              <a:rPr lang="en"/>
              <a:t>where</a:t>
            </a:r>
            <a:r>
              <a:rPr lang="en"/>
              <a:t> crime is high, housing is more troubling, and people are less inclined to even buy/rent a home.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Works Cited</a:t>
            </a:r>
            <a:endParaRPr/>
          </a:p>
        </p:txBody>
      </p:sp>
      <p:sp>
        <p:nvSpPr>
          <p:cNvPr id="153" name="Google Shape;153;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457200" rtl="0" algn="l">
              <a:lnSpc>
                <a:spcPct val="200000"/>
              </a:lnSpc>
              <a:spcBef>
                <a:spcPts val="0"/>
              </a:spcBef>
              <a:spcAft>
                <a:spcPts val="0"/>
              </a:spcAft>
              <a:buClr>
                <a:schemeClr val="dk1"/>
              </a:buClr>
              <a:buSzPts val="1100"/>
              <a:buFont typeface="Arial"/>
              <a:buNone/>
            </a:pPr>
            <a:r>
              <a:rPr i="1" lang="en" sz="1600">
                <a:solidFill>
                  <a:schemeClr val="dk1"/>
                </a:solidFill>
              </a:rPr>
              <a:t>Air Quality</a:t>
            </a:r>
            <a:r>
              <a:rPr lang="en" sz="1600">
                <a:solidFill>
                  <a:schemeClr val="dk1"/>
                </a:solidFill>
              </a:rPr>
              <a:t>. .xlsx, https://data.cityofnewyork.us/api/views/c3uy-2p5r, data.cityofnewyork.us, 11 Apr. 2022, https://catalog.data.gov/dataset/air-quality.</a:t>
            </a:r>
            <a:endParaRPr sz="1600">
              <a:solidFill>
                <a:schemeClr val="dk1"/>
              </a:solidFill>
            </a:endParaRPr>
          </a:p>
          <a:p>
            <a:pPr indent="-457200" lvl="0" marL="457200" rtl="0" algn="l">
              <a:lnSpc>
                <a:spcPct val="200000"/>
              </a:lnSpc>
              <a:spcBef>
                <a:spcPts val="0"/>
              </a:spcBef>
              <a:spcAft>
                <a:spcPts val="0"/>
              </a:spcAft>
              <a:buClr>
                <a:schemeClr val="dk1"/>
              </a:buClr>
              <a:buSzPts val="1100"/>
              <a:buFont typeface="Arial"/>
              <a:buNone/>
            </a:pPr>
            <a:r>
              <a:rPr lang="en" sz="1600">
                <a:solidFill>
                  <a:schemeClr val="dk1"/>
                </a:solidFill>
              </a:rPr>
              <a:t>McNally, Charles. </a:t>
            </a:r>
            <a:r>
              <a:rPr i="1" lang="en" sz="1600">
                <a:solidFill>
                  <a:schemeClr val="dk1"/>
                </a:solidFill>
              </a:rPr>
              <a:t>CoreData.Nyc Data Profile</a:t>
            </a:r>
            <a:r>
              <a:rPr lang="en" sz="1600">
                <a:solidFill>
                  <a:schemeClr val="dk1"/>
                </a:solidFill>
              </a:rPr>
              <a:t>. .xlsx, 20 Dec. 2022, https://furmancenter.org/coredata/userguide/methodology.</a:t>
            </a:r>
            <a:endParaRPr sz="1600">
              <a:solidFill>
                <a:schemeClr val="dk1"/>
              </a:solidFill>
            </a:endParaRPr>
          </a:p>
          <a:p>
            <a:pPr indent="-457200" lvl="0" marL="457200" rtl="0" algn="l">
              <a:lnSpc>
                <a:spcPct val="200000"/>
              </a:lnSpc>
              <a:spcBef>
                <a:spcPts val="0"/>
              </a:spcBef>
              <a:spcAft>
                <a:spcPts val="0"/>
              </a:spcAft>
              <a:buClr>
                <a:schemeClr val="dk1"/>
              </a:buClr>
              <a:buSzPts val="1100"/>
              <a:buFont typeface="Arial"/>
              <a:buNone/>
            </a:pPr>
            <a:r>
              <a:rPr i="1" lang="en" sz="1600">
                <a:solidFill>
                  <a:schemeClr val="dk1"/>
                </a:solidFill>
              </a:rPr>
              <a:t>Fine Particles (PM 2.5) Questions and Answers</a:t>
            </a:r>
            <a:r>
              <a:rPr lang="en" sz="1600">
                <a:solidFill>
                  <a:schemeClr val="dk1"/>
                </a:solidFill>
              </a:rPr>
              <a:t>. June 2023, https://www.health.ny.gov/environmental/indoors/air/pmq_a.htm.</a:t>
            </a:r>
            <a:endParaRPr sz="16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purpose</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Air pollution tends to be a serious issue in large urban environments. What makes this issue worse is poorer areas tend to have</a:t>
            </a:r>
            <a:r>
              <a:rPr lang="en"/>
              <a:t> higher levels of air pollution than wealthier areas. As a result, those who live in those communities tend to be more vulnerable to various forms of cancer, respiratory problems, and even slower brain development in some children. </a:t>
            </a:r>
            <a:r>
              <a:rPr lang="en"/>
              <a:t>Most studies indicate PM2.5 at or below 12 μg/m3 is considered healthy with little to no risk from exposure. If the level goes to or above 35 μg/m3 during a 24-hour period, the air is considered unhealthy and can cause issues for people with existing breathing issues such as asthma.</a:t>
            </a:r>
            <a:r>
              <a:rPr lang="en"/>
              <a:t> For th</a:t>
            </a:r>
            <a:r>
              <a:rPr lang="en"/>
              <a:t>is, I will be taking a closer look at the average Fine Particulate Matter (PM2.5) levels from 2008 to 2020, and see how they correlate with New York City’s demographics for each year.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Tools and Packages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Started with two Excel spreadsheets</a:t>
            </a:r>
            <a:endParaRPr/>
          </a:p>
          <a:p>
            <a:pPr indent="-342900" lvl="0" marL="457200" rtl="0" algn="l">
              <a:spcBef>
                <a:spcPts val="0"/>
              </a:spcBef>
              <a:spcAft>
                <a:spcPts val="0"/>
              </a:spcAft>
              <a:buSzPts val="1800"/>
              <a:buChar char="-"/>
            </a:pPr>
            <a:r>
              <a:rPr lang="en"/>
              <a:t>R Studio was used to load and manipulate the data</a:t>
            </a:r>
            <a:endParaRPr/>
          </a:p>
          <a:p>
            <a:pPr indent="-317500" lvl="1" marL="914400" rtl="0" algn="l">
              <a:spcBef>
                <a:spcPts val="0"/>
              </a:spcBef>
              <a:spcAft>
                <a:spcPts val="0"/>
              </a:spcAft>
              <a:buSzPts val="1400"/>
              <a:buChar char="-"/>
            </a:pPr>
            <a:r>
              <a:rPr lang="en"/>
              <a:t>Packages used:</a:t>
            </a:r>
            <a:endParaRPr/>
          </a:p>
          <a:p>
            <a:pPr indent="-317500" lvl="2" marL="1371600" rtl="0" algn="l">
              <a:spcBef>
                <a:spcPts val="0"/>
              </a:spcBef>
              <a:spcAft>
                <a:spcPts val="0"/>
              </a:spcAft>
              <a:buSzPts val="1400"/>
              <a:buChar char="-"/>
            </a:pPr>
            <a:r>
              <a:rPr lang="en"/>
              <a:t>Tidyverse - filtering and removing unnecessary fields </a:t>
            </a:r>
            <a:endParaRPr/>
          </a:p>
          <a:p>
            <a:pPr indent="-317500" lvl="2" marL="1371600" rtl="0" algn="l">
              <a:spcBef>
                <a:spcPts val="0"/>
              </a:spcBef>
              <a:spcAft>
                <a:spcPts val="0"/>
              </a:spcAft>
              <a:buSzPts val="1400"/>
              <a:buChar char="-"/>
            </a:pPr>
            <a:r>
              <a:rPr lang="en"/>
              <a:t>Lubridate - changing values from char to date</a:t>
            </a:r>
            <a:endParaRPr/>
          </a:p>
          <a:p>
            <a:pPr indent="-317500" lvl="2" marL="1371600" rtl="0" algn="l">
              <a:spcBef>
                <a:spcPts val="0"/>
              </a:spcBef>
              <a:spcAft>
                <a:spcPts val="0"/>
              </a:spcAft>
              <a:buSzPts val="1400"/>
              <a:buChar char="-"/>
            </a:pPr>
            <a:r>
              <a:rPr lang="en"/>
              <a:t>Ggplot2 - proper visualizations</a:t>
            </a:r>
            <a:endParaRPr/>
          </a:p>
          <a:p>
            <a:pPr indent="-317500" lvl="2" marL="1371600" rtl="0" algn="l">
              <a:spcBef>
                <a:spcPts val="0"/>
              </a:spcBef>
              <a:spcAft>
                <a:spcPts val="0"/>
              </a:spcAft>
              <a:buSzPts val="1400"/>
              <a:buChar char="-"/>
            </a:pPr>
            <a:r>
              <a:rPr lang="en"/>
              <a:t>Broom - used for obtaining numeric values for Cook’s Distance and residuals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Datasets used</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Air Quality data obtained from data.gov for New York City</a:t>
            </a:r>
            <a:endParaRPr/>
          </a:p>
          <a:p>
            <a:pPr indent="0" lvl="0" marL="0" rtl="0" algn="l">
              <a:spcBef>
                <a:spcPts val="1200"/>
              </a:spcBef>
              <a:spcAft>
                <a:spcPts val="1200"/>
              </a:spcAft>
              <a:buNone/>
            </a:pPr>
            <a:r>
              <a:rPr lang="en"/>
              <a:t>NYU Fuhrman Center Demographic Data for New York City, broken down by boroughs, Public Use Measurement Area, and community district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Roadblocks and Issues</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One of the biggest issues with this dataset is the fact that none of the most basic demographic data was filled in for areas broken down by community district. </a:t>
            </a:r>
            <a:endParaRPr/>
          </a:p>
          <a:p>
            <a:pPr indent="-342900" lvl="0" marL="457200" rtl="0" algn="l">
              <a:spcBef>
                <a:spcPts val="0"/>
              </a:spcBef>
              <a:spcAft>
                <a:spcPts val="0"/>
              </a:spcAft>
              <a:buSzPts val="1800"/>
              <a:buChar char="-"/>
            </a:pPr>
            <a:r>
              <a:rPr lang="en"/>
              <a:t>Had to copy and paste data for population density from the PUMA data into their corresponding districts, meaning some districts had to have matching numbers for density (example, Manhattan districts 1 &amp; 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Distributions</a:t>
            </a:r>
            <a:endParaRPr/>
          </a:p>
        </p:txBody>
      </p:sp>
      <p:sp>
        <p:nvSpPr>
          <p:cNvPr id="85" name="Google Shape;85;p18"/>
          <p:cNvSpPr txBox="1"/>
          <p:nvPr>
            <p:ph idx="1" type="body"/>
          </p:nvPr>
        </p:nvSpPr>
        <p:spPr>
          <a:xfrm>
            <a:off x="311700" y="1152475"/>
            <a:ext cx="2365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averages for every district each year, from 2008 to 2020. </a:t>
            </a:r>
            <a:endParaRPr/>
          </a:p>
        </p:txBody>
      </p:sp>
      <p:pic>
        <p:nvPicPr>
          <p:cNvPr id="86" name="Google Shape;86;p18"/>
          <p:cNvPicPr preferRelativeResize="0"/>
          <p:nvPr/>
        </p:nvPicPr>
        <p:blipFill>
          <a:blip r:embed="rId3">
            <a:alphaModFix/>
          </a:blip>
          <a:stretch>
            <a:fillRect/>
          </a:stretch>
        </p:blipFill>
        <p:spPr>
          <a:xfrm>
            <a:off x="2677060" y="445013"/>
            <a:ext cx="6466940" cy="39910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688" y="102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Mean pollution VS. Crime</a:t>
            </a:r>
            <a:endParaRPr/>
          </a:p>
        </p:txBody>
      </p:sp>
      <p:sp>
        <p:nvSpPr>
          <p:cNvPr id="92" name="Google Shape;92;p19"/>
          <p:cNvSpPr txBox="1"/>
          <p:nvPr>
            <p:ph idx="1" type="body"/>
          </p:nvPr>
        </p:nvSpPr>
        <p:spPr>
          <a:xfrm>
            <a:off x="311700" y="674800"/>
            <a:ext cx="2529900" cy="4155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The Five Boroughs:</a:t>
            </a:r>
            <a:endParaRPr/>
          </a:p>
          <a:p>
            <a:pPr indent="-334327" lvl="0" marL="457200" rtl="0" algn="l">
              <a:spcBef>
                <a:spcPts val="1200"/>
              </a:spcBef>
              <a:spcAft>
                <a:spcPts val="0"/>
              </a:spcAft>
              <a:buSzPct val="100000"/>
              <a:buAutoNum type="arabicPeriod"/>
            </a:pPr>
            <a:r>
              <a:rPr lang="en"/>
              <a:t>Manhattan</a:t>
            </a:r>
            <a:endParaRPr/>
          </a:p>
          <a:p>
            <a:pPr indent="-334327" lvl="0" marL="457200" rtl="0" algn="l">
              <a:spcBef>
                <a:spcPts val="0"/>
              </a:spcBef>
              <a:spcAft>
                <a:spcPts val="0"/>
              </a:spcAft>
              <a:buSzPct val="100000"/>
              <a:buAutoNum type="arabicPeriod"/>
            </a:pPr>
            <a:r>
              <a:rPr lang="en"/>
              <a:t>The Bronx</a:t>
            </a:r>
            <a:endParaRPr/>
          </a:p>
          <a:p>
            <a:pPr indent="-334327" lvl="0" marL="457200" rtl="0" algn="l">
              <a:spcBef>
                <a:spcPts val="0"/>
              </a:spcBef>
              <a:spcAft>
                <a:spcPts val="0"/>
              </a:spcAft>
              <a:buSzPct val="100000"/>
              <a:buAutoNum type="arabicPeriod"/>
            </a:pPr>
            <a:r>
              <a:rPr lang="en"/>
              <a:t>Brooklyn</a:t>
            </a:r>
            <a:endParaRPr/>
          </a:p>
          <a:p>
            <a:pPr indent="-334327" lvl="0" marL="457200" rtl="0" algn="l">
              <a:spcBef>
                <a:spcPts val="0"/>
              </a:spcBef>
              <a:spcAft>
                <a:spcPts val="0"/>
              </a:spcAft>
              <a:buSzPct val="100000"/>
              <a:buAutoNum type="arabicPeriod"/>
            </a:pPr>
            <a:r>
              <a:rPr lang="en"/>
              <a:t>Queens</a:t>
            </a:r>
            <a:endParaRPr/>
          </a:p>
          <a:p>
            <a:pPr indent="-334327" lvl="0" marL="457200" rtl="0" algn="l">
              <a:spcBef>
                <a:spcPts val="0"/>
              </a:spcBef>
              <a:spcAft>
                <a:spcPts val="0"/>
              </a:spcAft>
              <a:buSzPct val="100000"/>
              <a:buAutoNum type="arabicPeriod"/>
            </a:pPr>
            <a:r>
              <a:rPr lang="en"/>
              <a:t>Staten Island</a:t>
            </a:r>
            <a:endParaRPr/>
          </a:p>
          <a:p>
            <a:pPr indent="0" lvl="0" marL="0" rtl="0" algn="l">
              <a:spcBef>
                <a:spcPts val="1200"/>
              </a:spcBef>
              <a:spcAft>
                <a:spcPts val="1200"/>
              </a:spcAft>
              <a:buNone/>
            </a:pPr>
            <a:r>
              <a:rPr lang="en"/>
              <a:t>As shown on the graph, most areas of Manhattan and the Bronx appear to be above 12 ppm on average. In addition, neighborhoods with higher crime also appear to have higher levels of PM2.5. </a:t>
            </a:r>
            <a:endParaRPr/>
          </a:p>
        </p:txBody>
      </p:sp>
      <p:pic>
        <p:nvPicPr>
          <p:cNvPr id="93" name="Google Shape;93;p19"/>
          <p:cNvPicPr preferRelativeResize="0"/>
          <p:nvPr/>
        </p:nvPicPr>
        <p:blipFill>
          <a:blip r:embed="rId3">
            <a:alphaModFix/>
          </a:blip>
          <a:stretch>
            <a:fillRect/>
          </a:stretch>
        </p:blipFill>
        <p:spPr>
          <a:xfrm>
            <a:off x="2841697" y="940981"/>
            <a:ext cx="6302299" cy="388941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variables</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While the initial dataset had a combined total of 124 variables, only one third of them contained data, which was then whittled down to a total of 17 variables. Many of these were excluded due to lack of useful data (proximity to a park or subway), or did not have enough significance for the linear model.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Factors used in our linear model</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98450" lvl="0" marL="457200" rtl="0" algn="l">
              <a:lnSpc>
                <a:spcPct val="95000"/>
              </a:lnSpc>
              <a:spcBef>
                <a:spcPts val="0"/>
              </a:spcBef>
              <a:spcAft>
                <a:spcPts val="0"/>
              </a:spcAft>
              <a:buClr>
                <a:srgbClr val="333333"/>
              </a:buClr>
              <a:buSzPts val="1100"/>
              <a:buChar char="●"/>
            </a:pPr>
            <a:r>
              <a:rPr lang="en" sz="1100">
                <a:solidFill>
                  <a:srgbClr val="333333"/>
                </a:solidFill>
              </a:rPr>
              <a:t>M</a:t>
            </a:r>
            <a:r>
              <a:rPr lang="en" sz="1100">
                <a:solidFill>
                  <a:srgbClr val="333333"/>
                </a:solidFill>
              </a:rPr>
              <a:t>ean				Response variable - Yearly mean PM2.5 levels</a:t>
            </a:r>
            <a:endParaRPr sz="1100">
              <a:solidFill>
                <a:srgbClr val="333333"/>
              </a:solidFill>
            </a:endParaRPr>
          </a:p>
          <a:p>
            <a:pPr indent="-298450" lvl="0" marL="457200" rtl="0" algn="l">
              <a:lnSpc>
                <a:spcPct val="95000"/>
              </a:lnSpc>
              <a:spcBef>
                <a:spcPts val="0"/>
              </a:spcBef>
              <a:spcAft>
                <a:spcPts val="0"/>
              </a:spcAft>
              <a:buClr>
                <a:srgbClr val="333333"/>
              </a:buClr>
              <a:buSzPts val="1100"/>
              <a:buChar char="●"/>
            </a:pPr>
            <a:r>
              <a:rPr lang="en" sz="1100">
                <a:solidFill>
                  <a:srgbClr val="333333"/>
                </a:solidFill>
              </a:rPr>
              <a:t>Crime_all_rt 			Total crime rate</a:t>
            </a:r>
            <a:endParaRPr sz="1100">
              <a:solidFill>
                <a:srgbClr val="333333"/>
              </a:solidFill>
            </a:endParaRPr>
          </a:p>
          <a:p>
            <a:pPr indent="-298450" lvl="0" marL="457200" rtl="0" algn="l">
              <a:lnSpc>
                <a:spcPct val="95000"/>
              </a:lnSpc>
              <a:spcBef>
                <a:spcPts val="0"/>
              </a:spcBef>
              <a:spcAft>
                <a:spcPts val="0"/>
              </a:spcAft>
              <a:buClr>
                <a:srgbClr val="333333"/>
              </a:buClr>
              <a:buSzPts val="1100"/>
              <a:buChar char="●"/>
            </a:pPr>
            <a:r>
              <a:rPr lang="en" sz="1100">
                <a:solidFill>
                  <a:srgbClr val="333333"/>
                </a:solidFill>
              </a:rPr>
              <a:t>Hpi_al				Average price changes for all homes</a:t>
            </a:r>
            <a:endParaRPr sz="1100">
              <a:solidFill>
                <a:srgbClr val="333333"/>
              </a:solidFill>
            </a:endParaRPr>
          </a:p>
          <a:p>
            <a:pPr indent="-298450" lvl="0" marL="457200" rtl="0" algn="l">
              <a:lnSpc>
                <a:spcPct val="95000"/>
              </a:lnSpc>
              <a:spcBef>
                <a:spcPts val="0"/>
              </a:spcBef>
              <a:spcAft>
                <a:spcPts val="0"/>
              </a:spcAft>
              <a:buClr>
                <a:srgbClr val="333333"/>
              </a:buClr>
              <a:buSzPts val="1100"/>
              <a:buChar char="●"/>
            </a:pPr>
            <a:r>
              <a:rPr lang="en" sz="1100">
                <a:solidFill>
                  <a:srgbClr val="333333"/>
                </a:solidFill>
              </a:rPr>
              <a:t>Lp_all				total number of properties that had mortgage foreclosure actions initiated against them.</a:t>
            </a:r>
            <a:endParaRPr sz="1100">
              <a:solidFill>
                <a:srgbClr val="333333"/>
              </a:solidFill>
            </a:endParaRPr>
          </a:p>
          <a:p>
            <a:pPr indent="-298450" lvl="0" marL="457200" rtl="0" algn="l">
              <a:lnSpc>
                <a:spcPct val="95000"/>
              </a:lnSpc>
              <a:spcBef>
                <a:spcPts val="0"/>
              </a:spcBef>
              <a:spcAft>
                <a:spcPts val="0"/>
              </a:spcAft>
              <a:buClr>
                <a:srgbClr val="333333"/>
              </a:buClr>
              <a:buSzPts val="1100"/>
              <a:buChar char="●"/>
            </a:pPr>
            <a:r>
              <a:rPr lang="en" sz="1100">
                <a:solidFill>
                  <a:srgbClr val="333333"/>
                </a:solidFill>
              </a:rPr>
              <a:t>med_r_4f 			Median rent for 2-4 family homes</a:t>
            </a:r>
            <a:endParaRPr sz="1100">
              <a:solidFill>
                <a:srgbClr val="333333"/>
              </a:solidFill>
            </a:endParaRPr>
          </a:p>
          <a:p>
            <a:pPr indent="-298450" lvl="0" marL="457200" rtl="0" algn="l">
              <a:lnSpc>
                <a:spcPct val="95000"/>
              </a:lnSpc>
              <a:spcBef>
                <a:spcPts val="0"/>
              </a:spcBef>
              <a:spcAft>
                <a:spcPts val="0"/>
              </a:spcAft>
              <a:buClr>
                <a:srgbClr val="333333"/>
              </a:buClr>
              <a:buSzPts val="1100"/>
              <a:buChar char="●"/>
            </a:pPr>
            <a:r>
              <a:rPr lang="en" sz="1100">
                <a:solidFill>
                  <a:srgbClr val="333333"/>
                </a:solidFill>
              </a:rPr>
              <a:t>med_r_ot 			Median rent for multifamily buildings</a:t>
            </a:r>
            <a:endParaRPr sz="1100">
              <a:solidFill>
                <a:srgbClr val="333333"/>
              </a:solidFill>
            </a:endParaRPr>
          </a:p>
          <a:p>
            <a:pPr indent="-298450" lvl="0" marL="457200" rtl="0" algn="l">
              <a:lnSpc>
                <a:spcPct val="95000"/>
              </a:lnSpc>
              <a:spcBef>
                <a:spcPts val="0"/>
              </a:spcBef>
              <a:spcAft>
                <a:spcPts val="0"/>
              </a:spcAft>
              <a:buClr>
                <a:srgbClr val="333333"/>
              </a:buClr>
              <a:buSzPts val="1100"/>
              <a:buChar char="●"/>
            </a:pPr>
            <a:r>
              <a:rPr lang="en" sz="1100">
                <a:solidFill>
                  <a:srgbClr val="333333"/>
                </a:solidFill>
              </a:rPr>
              <a:t>nb_permit_res_units 		Total units authorized by new residential building permits</a:t>
            </a:r>
            <a:endParaRPr sz="1100">
              <a:solidFill>
                <a:srgbClr val="333333"/>
              </a:solidFill>
            </a:endParaRPr>
          </a:p>
          <a:p>
            <a:pPr indent="-298450" lvl="0" marL="457200" rtl="0" algn="l">
              <a:lnSpc>
                <a:spcPct val="95000"/>
              </a:lnSpc>
              <a:spcBef>
                <a:spcPts val="0"/>
              </a:spcBef>
              <a:spcAft>
                <a:spcPts val="0"/>
              </a:spcAft>
              <a:buClr>
                <a:srgbClr val="333333"/>
              </a:buClr>
              <a:buSzPts val="1100"/>
              <a:buChar char="●"/>
            </a:pPr>
            <a:r>
              <a:rPr lang="en" sz="1100">
                <a:solidFill>
                  <a:srgbClr val="333333"/>
                </a:solidFill>
              </a:rPr>
              <a:t>pct_prof_ela 			Percent of students (4th grade or below) performing at or above grade level in the arts/english</a:t>
            </a:r>
            <a:endParaRPr sz="1100">
              <a:solidFill>
                <a:srgbClr val="333333"/>
              </a:solidFill>
            </a:endParaRPr>
          </a:p>
          <a:p>
            <a:pPr indent="-298450" lvl="0" marL="457200" rtl="0" algn="l">
              <a:lnSpc>
                <a:spcPct val="95000"/>
              </a:lnSpc>
              <a:spcBef>
                <a:spcPts val="0"/>
              </a:spcBef>
              <a:spcAft>
                <a:spcPts val="0"/>
              </a:spcAft>
              <a:buClr>
                <a:srgbClr val="333333"/>
              </a:buClr>
              <a:buSzPts val="1100"/>
              <a:buChar char="●"/>
            </a:pPr>
            <a:r>
              <a:rPr lang="en" sz="1100">
                <a:solidFill>
                  <a:srgbClr val="333333"/>
                </a:solidFill>
              </a:rPr>
              <a:t>Pfn_fam14condo		Total pre-foreclosure notices issued to homeowners of 1-4 family homes</a:t>
            </a:r>
            <a:endParaRPr sz="1100">
              <a:solidFill>
                <a:srgbClr val="333333"/>
              </a:solidFill>
            </a:endParaRPr>
          </a:p>
          <a:p>
            <a:pPr indent="-298450" lvl="0" marL="457200" rtl="0" algn="l">
              <a:lnSpc>
                <a:spcPct val="95000"/>
              </a:lnSpc>
              <a:spcBef>
                <a:spcPts val="0"/>
              </a:spcBef>
              <a:spcAft>
                <a:spcPts val="0"/>
              </a:spcAft>
              <a:buClr>
                <a:srgbClr val="333333"/>
              </a:buClr>
              <a:buSzPts val="1100"/>
              <a:buChar char="●"/>
            </a:pPr>
            <a:r>
              <a:rPr lang="en" sz="1100">
                <a:solidFill>
                  <a:srgbClr val="333333"/>
                </a:solidFill>
              </a:rPr>
              <a:t>pfn_fam14condo_rate 	Rate of pre-foreclosure notices issued to homeowners of 1-4 family homes</a:t>
            </a:r>
            <a:endParaRPr sz="1100">
              <a:solidFill>
                <a:srgbClr val="333333"/>
              </a:solidFill>
            </a:endParaRPr>
          </a:p>
          <a:p>
            <a:pPr indent="-298450" lvl="0" marL="457200" rtl="0" algn="l">
              <a:lnSpc>
                <a:spcPct val="95000"/>
              </a:lnSpc>
              <a:spcBef>
                <a:spcPts val="0"/>
              </a:spcBef>
              <a:spcAft>
                <a:spcPts val="0"/>
              </a:spcAft>
              <a:buClr>
                <a:srgbClr val="333333"/>
              </a:buClr>
              <a:buSzPts val="1100"/>
              <a:buChar char="●"/>
            </a:pPr>
            <a:r>
              <a:rPr lang="en" sz="1100">
                <a:solidFill>
                  <a:srgbClr val="333333"/>
                </a:solidFill>
              </a:rPr>
              <a:t>priv_evic_filing_rt 		Eviction filings per rental unit</a:t>
            </a:r>
            <a:endParaRPr sz="1100">
              <a:solidFill>
                <a:srgbClr val="333333"/>
              </a:solidFill>
            </a:endParaRPr>
          </a:p>
          <a:p>
            <a:pPr indent="-298450" lvl="0" marL="457200" rtl="0" algn="l">
              <a:lnSpc>
                <a:spcPct val="95000"/>
              </a:lnSpc>
              <a:spcBef>
                <a:spcPts val="0"/>
              </a:spcBef>
              <a:spcAft>
                <a:spcPts val="0"/>
              </a:spcAft>
              <a:buClr>
                <a:srgbClr val="333333"/>
              </a:buClr>
              <a:buSzPts val="1100"/>
              <a:buChar char="●"/>
            </a:pPr>
            <a:r>
              <a:rPr lang="en" sz="1100">
                <a:solidFill>
                  <a:srgbClr val="333333"/>
                </a:solidFill>
              </a:rPr>
              <a:t>priv_evic_filings 		Total eviction filings</a:t>
            </a:r>
            <a:endParaRPr sz="1100">
              <a:solidFill>
                <a:srgbClr val="333333"/>
              </a:solidFill>
            </a:endParaRPr>
          </a:p>
          <a:p>
            <a:pPr indent="-298450" lvl="0" marL="457200" rtl="0" algn="l">
              <a:lnSpc>
                <a:spcPct val="95000"/>
              </a:lnSpc>
              <a:spcBef>
                <a:spcPts val="0"/>
              </a:spcBef>
              <a:spcAft>
                <a:spcPts val="0"/>
              </a:spcAft>
              <a:buClr>
                <a:srgbClr val="333333"/>
              </a:buClr>
              <a:buSzPts val="1100"/>
              <a:buChar char="●"/>
            </a:pPr>
            <a:r>
              <a:rPr lang="en" sz="1100">
                <a:solidFill>
                  <a:srgbClr val="333333"/>
                </a:solidFill>
              </a:rPr>
              <a:t>total_viol_rate 			Total housing violation rates</a:t>
            </a:r>
            <a:endParaRPr sz="1100">
              <a:solidFill>
                <a:srgbClr val="333333"/>
              </a:solidFill>
            </a:endParaRPr>
          </a:p>
          <a:p>
            <a:pPr indent="-298450" lvl="0" marL="457200" rtl="0" algn="l">
              <a:lnSpc>
                <a:spcPct val="95000"/>
              </a:lnSpc>
              <a:spcBef>
                <a:spcPts val="0"/>
              </a:spcBef>
              <a:spcAft>
                <a:spcPts val="0"/>
              </a:spcAft>
              <a:buClr>
                <a:srgbClr val="333333"/>
              </a:buClr>
              <a:buSzPts val="1100"/>
              <a:buChar char="●"/>
            </a:pPr>
            <a:r>
              <a:rPr lang="en" sz="1100">
                <a:solidFill>
                  <a:srgbClr val="333333"/>
                </a:solidFill>
              </a:rPr>
              <a:t>volume_1f 			Amount of transactions made towards 1 family homes</a:t>
            </a:r>
            <a:endParaRPr sz="1100">
              <a:solidFill>
                <a:srgbClr val="333333"/>
              </a:solidFill>
            </a:endParaRPr>
          </a:p>
          <a:p>
            <a:pPr indent="-298450" lvl="0" marL="457200" rtl="0" algn="l">
              <a:lnSpc>
                <a:spcPct val="95000"/>
              </a:lnSpc>
              <a:spcBef>
                <a:spcPts val="0"/>
              </a:spcBef>
              <a:spcAft>
                <a:spcPts val="0"/>
              </a:spcAft>
              <a:buClr>
                <a:srgbClr val="333333"/>
              </a:buClr>
              <a:buSzPts val="1100"/>
              <a:buChar char="●"/>
            </a:pPr>
            <a:r>
              <a:rPr lang="en" sz="1100">
                <a:solidFill>
                  <a:srgbClr val="333333"/>
                </a:solidFill>
              </a:rPr>
              <a:t>volume_4f 			Amount of transactions made toward 2-4 family homes</a:t>
            </a:r>
            <a:endParaRPr sz="1100">
              <a:solidFill>
                <a:srgbClr val="333333"/>
              </a:solidFill>
            </a:endParaRPr>
          </a:p>
          <a:p>
            <a:pPr indent="-298450" lvl="0" marL="457200" rtl="0" algn="l">
              <a:lnSpc>
                <a:spcPct val="95000"/>
              </a:lnSpc>
              <a:spcBef>
                <a:spcPts val="0"/>
              </a:spcBef>
              <a:spcAft>
                <a:spcPts val="0"/>
              </a:spcAft>
              <a:buClr>
                <a:srgbClr val="333333"/>
              </a:buClr>
              <a:buSzPts val="1100"/>
              <a:buChar char="●"/>
            </a:pPr>
            <a:r>
              <a:rPr lang="en" sz="1100">
                <a:solidFill>
                  <a:srgbClr val="333333"/>
                </a:solidFill>
              </a:rPr>
              <a:t>Volume_al			Amount of transactions made toward all properties</a:t>
            </a:r>
            <a:endParaRPr sz="1100">
              <a:solidFill>
                <a:srgbClr val="333333"/>
              </a:solidFill>
            </a:endParaRPr>
          </a:p>
          <a:p>
            <a:pPr indent="-298450" lvl="0" marL="457200" marR="88900" rtl="0" algn="l">
              <a:lnSpc>
                <a:spcPct val="122857"/>
              </a:lnSpc>
              <a:spcBef>
                <a:spcPts val="0"/>
              </a:spcBef>
              <a:spcAft>
                <a:spcPts val="0"/>
              </a:spcAft>
              <a:buClr>
                <a:srgbClr val="333333"/>
              </a:buClr>
              <a:buSzPts val="1100"/>
              <a:buChar char="●"/>
            </a:pPr>
            <a:r>
              <a:rPr lang="en" sz="1100">
                <a:solidFill>
                  <a:srgbClr val="333333"/>
                </a:solidFill>
              </a:rPr>
              <a:t>Population_density		Population density per square mile (copied and pasted from the PUMA data)</a:t>
            </a:r>
            <a:endParaRPr sz="1100">
              <a:solidFill>
                <a:srgbClr val="333333"/>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