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9" r:id="rId1"/>
    <p:sldMasterId id="2147483842" r:id="rId2"/>
  </p:sldMasterIdLst>
  <p:notesMasterIdLst>
    <p:notesMasterId r:id="rId55"/>
  </p:notesMasterIdLst>
  <p:sldIdLst>
    <p:sldId id="533" r:id="rId3"/>
    <p:sldId id="472" r:id="rId4"/>
    <p:sldId id="380" r:id="rId5"/>
    <p:sldId id="383" r:id="rId6"/>
    <p:sldId id="532" r:id="rId7"/>
    <p:sldId id="381" r:id="rId8"/>
    <p:sldId id="421" r:id="rId9"/>
    <p:sldId id="422" r:id="rId10"/>
    <p:sldId id="424" r:id="rId11"/>
    <p:sldId id="425" r:id="rId12"/>
    <p:sldId id="256" r:id="rId13"/>
    <p:sldId id="373" r:id="rId14"/>
    <p:sldId id="260" r:id="rId15"/>
    <p:sldId id="263" r:id="rId16"/>
    <p:sldId id="265" r:id="rId17"/>
    <p:sldId id="267" r:id="rId18"/>
    <p:sldId id="270" r:id="rId19"/>
    <p:sldId id="374" r:id="rId20"/>
    <p:sldId id="275" r:id="rId21"/>
    <p:sldId id="276" r:id="rId22"/>
    <p:sldId id="278" r:id="rId23"/>
    <p:sldId id="279" r:id="rId24"/>
    <p:sldId id="280" r:id="rId25"/>
    <p:sldId id="281" r:id="rId26"/>
    <p:sldId id="282" r:id="rId27"/>
    <p:sldId id="283" r:id="rId28"/>
    <p:sldId id="285" r:id="rId29"/>
    <p:sldId id="286" r:id="rId30"/>
    <p:sldId id="287" r:id="rId31"/>
    <p:sldId id="288" r:id="rId32"/>
    <p:sldId id="290" r:id="rId33"/>
    <p:sldId id="291" r:id="rId34"/>
    <p:sldId id="292" r:id="rId35"/>
    <p:sldId id="379" r:id="rId36"/>
    <p:sldId id="375" r:id="rId37"/>
    <p:sldId id="378" r:id="rId38"/>
    <p:sldId id="377" r:id="rId39"/>
    <p:sldId id="376" r:id="rId40"/>
    <p:sldId id="462" r:id="rId41"/>
    <p:sldId id="463" r:id="rId42"/>
    <p:sldId id="464" r:id="rId43"/>
    <p:sldId id="465" r:id="rId44"/>
    <p:sldId id="466" r:id="rId45"/>
    <p:sldId id="467" r:id="rId46"/>
    <p:sldId id="468" r:id="rId47"/>
    <p:sldId id="469" r:id="rId48"/>
    <p:sldId id="470" r:id="rId49"/>
    <p:sldId id="471" r:id="rId50"/>
    <p:sldId id="528" r:id="rId51"/>
    <p:sldId id="529" r:id="rId52"/>
    <p:sldId id="534" r:id="rId53"/>
    <p:sldId id="53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63501-23D5-4719-80EE-2D64EED0FC28}" type="datetimeFigureOut">
              <a:rPr lang="en-US" smtClean="0"/>
              <a:t>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D4D95-426E-418F-928E-D3A90FDA0423}" type="slidenum">
              <a:rPr lang="en-US" smtClean="0"/>
              <a:t>‹#›</a:t>
            </a:fld>
            <a:endParaRPr lang="en-US"/>
          </a:p>
        </p:txBody>
      </p:sp>
    </p:spTree>
    <p:extLst>
      <p:ext uri="{BB962C8B-B14F-4D97-AF65-F5344CB8AC3E}">
        <p14:creationId xmlns:p14="http://schemas.microsoft.com/office/powerpoint/2010/main" val="245801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2D4D95-426E-418F-928E-D3A90FDA0423}" type="slidenum">
              <a:rPr lang="en-US" smtClean="0"/>
              <a:t>7</a:t>
            </a:fld>
            <a:endParaRPr lang="en-US"/>
          </a:p>
        </p:txBody>
      </p:sp>
    </p:spTree>
    <p:extLst>
      <p:ext uri="{BB962C8B-B14F-4D97-AF65-F5344CB8AC3E}">
        <p14:creationId xmlns:p14="http://schemas.microsoft.com/office/powerpoint/2010/main" val="173882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A6F36BB-EFCC-499E-AC6F-5447CC4D06AF}" type="datetimeFigureOut">
              <a:rPr lang="en-US" smtClean="0"/>
              <a:t>1/3/2021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76E7CE6-9EE5-45D5-B1FE-E095649F0EA2}"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3170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6F36BB-EFCC-499E-AC6F-5447CC4D06A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37775206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6F36BB-EFCC-499E-AC6F-5447CC4D06A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31791033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6F36BB-EFCC-499E-AC6F-5447CC4D06AF}"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22909997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6F36BB-EFCC-499E-AC6F-5447CC4D06AF}"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E7CE6-9EE5-45D5-B1FE-E095649F0EA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6F36BB-EFCC-499E-AC6F-5447CC4D06AF}"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39252288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6F36BB-EFCC-499E-AC6F-5447CC4D06AF}"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10808674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smtClean="0"/>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6F36BB-EFCC-499E-AC6F-5447CC4D06A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8920857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6F36BB-EFCC-499E-AC6F-5447CC4D06A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17240831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A6F36BB-EFCC-499E-AC6F-5447CC4D06AF}" type="datetimeFigureOut">
              <a:rPr lang="en-US" smtClean="0"/>
              <a:t>1/3/2021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76E7CE6-9EE5-45D5-B1FE-E095649F0EA2}" type="slidenum">
              <a:rPr lang="en-US" smtClean="0"/>
              <a:t>‹#›</a:t>
            </a:fld>
            <a:endParaRPr lang="en-US"/>
          </a:p>
        </p:txBody>
      </p:sp>
    </p:spTree>
    <p:extLst>
      <p:ext uri="{BB962C8B-B14F-4D97-AF65-F5344CB8AC3E}">
        <p14:creationId xmlns:p14="http://schemas.microsoft.com/office/powerpoint/2010/main" val="391110133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6F36BB-EFCC-499E-AC6F-5447CC4D06A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35301414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6F36BB-EFCC-499E-AC6F-5447CC4D06A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53311786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6F36BB-EFCC-499E-AC6F-5447CC4D06AF}"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188123895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6F36BB-EFCC-499E-AC6F-5447CC4D06AF}"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142035954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F36BB-EFCC-499E-AC6F-5447CC4D06AF}"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379127798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6F36BB-EFCC-499E-AC6F-5447CC4D06A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114907518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6F36BB-EFCC-499E-AC6F-5447CC4D06A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277230076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6F36BB-EFCC-499E-AC6F-5447CC4D06A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132309538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CA6F36BB-EFCC-499E-AC6F-5447CC4D06AF}" type="datetimeFigureOut">
              <a:rPr lang="en-US" smtClean="0"/>
              <a:t>1/3/2021</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347936096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6F36BB-EFCC-499E-AC6F-5447CC4D06AF}"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23578242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6F36BB-EFCC-499E-AC6F-5447CC4D06AF}"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E7CE6-9EE5-45D5-B1FE-E095649F0EA2}"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2735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6F36BB-EFCC-499E-AC6F-5447CC4D06A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14351859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6F36BB-EFCC-499E-AC6F-5447CC4D06AF}"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15413969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6F36BB-EFCC-499E-AC6F-5447CC4D06AF}"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1598954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F36BB-EFCC-499E-AC6F-5447CC4D06AF}"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148229211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CA6F36BB-EFCC-499E-AC6F-5447CC4D06A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30989677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CA6F36BB-EFCC-499E-AC6F-5447CC4D06AF}"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E7CE6-9EE5-45D5-B1FE-E095649F0EA2}" type="slidenum">
              <a:rPr lang="en-US" smtClean="0"/>
              <a:t>‹#›</a:t>
            </a:fld>
            <a:endParaRPr lang="en-US"/>
          </a:p>
        </p:txBody>
      </p:sp>
    </p:spTree>
    <p:extLst>
      <p:ext uri="{BB962C8B-B14F-4D97-AF65-F5344CB8AC3E}">
        <p14:creationId xmlns:p14="http://schemas.microsoft.com/office/powerpoint/2010/main" val="12478735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CA6F36BB-EFCC-499E-AC6F-5447CC4D06AF}" type="datetimeFigureOut">
              <a:rPr lang="en-US" smtClean="0"/>
              <a:t>1/3/2021</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376E7CE6-9EE5-45D5-B1FE-E095649F0EA2}" type="slidenum">
              <a:rPr lang="en-US" smtClean="0"/>
              <a:t>‹#›</a:t>
            </a:fld>
            <a:endParaRPr lang="en-US"/>
          </a:p>
        </p:txBody>
      </p:sp>
    </p:spTree>
    <p:extLst>
      <p:ext uri="{BB962C8B-B14F-4D97-AF65-F5344CB8AC3E}">
        <p14:creationId xmlns:p14="http://schemas.microsoft.com/office/powerpoint/2010/main" val="1791203553"/>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660" r:id="rId13"/>
    <p:sldLayoutId id="2147483770" r:id="rId14"/>
    <p:sldLayoutId id="2147483815" r:id="rId15"/>
  </p:sldLayoutIdLst>
  <p:hf sldNum="0"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CA6F36BB-EFCC-499E-AC6F-5447CC4D06AF}" type="datetimeFigureOut">
              <a:rPr lang="en-US" smtClean="0"/>
              <a:t>1/3/2021</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376E7CE6-9EE5-45D5-B1FE-E095649F0EA2}" type="slidenum">
              <a:rPr lang="en-US" smtClean="0"/>
              <a:t>‹#›</a:t>
            </a:fld>
            <a:endParaRPr lang="en-US"/>
          </a:p>
        </p:txBody>
      </p:sp>
    </p:spTree>
    <p:extLst>
      <p:ext uri="{BB962C8B-B14F-4D97-AF65-F5344CB8AC3E}">
        <p14:creationId xmlns:p14="http://schemas.microsoft.com/office/powerpoint/2010/main" val="3324417975"/>
      </p:ext>
    </p:extLst>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ounded Rectangle 6"/>
          <p:cNvSpPr/>
          <p:nvPr/>
        </p:nvSpPr>
        <p:spPr>
          <a:xfrm>
            <a:off x="1092696" y="1752600"/>
            <a:ext cx="6957971" cy="4495800"/>
          </a:xfrm>
          <a:prstGeom prst="roundRect">
            <a:avLst/>
          </a:prstGeom>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Ribbon 5"/>
          <p:cNvSpPr/>
          <p:nvPr/>
        </p:nvSpPr>
        <p:spPr>
          <a:xfrm>
            <a:off x="685165" y="457200"/>
            <a:ext cx="7773035" cy="1905000"/>
          </a:xfrm>
          <a:prstGeom prst="ribbon2">
            <a:avLst/>
          </a:prstGeom>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33500" y="2776091"/>
            <a:ext cx="6629400" cy="3046988"/>
          </a:xfrm>
          <a:prstGeom prst="rect">
            <a:avLst/>
          </a:prstGeom>
          <a:noFill/>
        </p:spPr>
        <p:txBody>
          <a:bodyPr wrap="square" rtlCol="0">
            <a:spAutoFit/>
          </a:bodyPr>
          <a:lstStyle/>
          <a:p>
            <a:pPr>
              <a:lnSpc>
                <a:spcPct val="150000"/>
              </a:lnSpc>
            </a:pPr>
            <a:r>
              <a:rPr lang="vi-VN" sz="2800" b="1" smtClean="0">
                <a:solidFill>
                  <a:srgbClr val="FFFF00"/>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rPr>
              <a:t>CHƯƠNG 7</a:t>
            </a:r>
          </a:p>
          <a:p>
            <a:pPr>
              <a:lnSpc>
                <a:spcPct val="150000"/>
              </a:lnSpc>
            </a:pPr>
            <a:r>
              <a:rPr lang="vi-VN" sz="2800" b="1" smtClean="0">
                <a:solidFill>
                  <a:srgbClr val="FFFF00"/>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rPr>
              <a:t>HỆ THỐNG QUẢN LÍ CHI PHÍ DỰ ÁN</a:t>
            </a:r>
          </a:p>
          <a:p>
            <a:pPr>
              <a:lnSpc>
                <a:spcPct val="150000"/>
              </a:lnSpc>
            </a:pPr>
            <a:r>
              <a:rPr lang="vi-VN" b="1" smtClean="0">
                <a:solidFill>
                  <a:srgbClr val="FFFF00"/>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rPr>
              <a:t>					   BÀI DỊCH</a:t>
            </a:r>
          </a:p>
          <a:p>
            <a:pPr>
              <a:lnSpc>
                <a:spcPct val="150000"/>
              </a:lnSpc>
            </a:pPr>
            <a:endParaRPr lang="vi-VN" b="1">
              <a:solidFill>
                <a:srgbClr val="FFFF00"/>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endParaRPr>
          </a:p>
          <a:p>
            <a:pPr lvl="8">
              <a:lnSpc>
                <a:spcPct val="150000"/>
              </a:lnSpc>
            </a:pPr>
            <a:r>
              <a:rPr lang="vi-VN" b="1" smtClean="0">
                <a:solidFill>
                  <a:srgbClr val="FFFF00"/>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rPr>
              <a:t>	TRÌNH BÀY:</a:t>
            </a:r>
          </a:p>
          <a:p>
            <a:pPr lvl="8">
              <a:lnSpc>
                <a:spcPct val="150000"/>
              </a:lnSpc>
            </a:pPr>
            <a:r>
              <a:rPr lang="vi-VN" b="1" smtClean="0">
                <a:solidFill>
                  <a:srgbClr val="FFFF00"/>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rPr>
              <a:t>	     NHÓM 8</a:t>
            </a:r>
          </a:p>
        </p:txBody>
      </p:sp>
      <p:sp>
        <p:nvSpPr>
          <p:cNvPr id="9" name="TextBox 8"/>
          <p:cNvSpPr txBox="1"/>
          <p:nvPr/>
        </p:nvSpPr>
        <p:spPr>
          <a:xfrm>
            <a:off x="2781140" y="871091"/>
            <a:ext cx="3734120" cy="1077218"/>
          </a:xfrm>
          <a:prstGeom prst="rect">
            <a:avLst/>
          </a:prstGeom>
          <a:noFill/>
        </p:spPr>
        <p:txBody>
          <a:bodyPr wrap="square" rtlCol="0">
            <a:spAutoFit/>
          </a:bodyPr>
          <a:lstStyle/>
          <a:p>
            <a:r>
              <a:rPr lang="vi-VN" sz="3200" b="1">
                <a:solidFill>
                  <a:srgbClr val="FFFF00"/>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rPr>
              <a:t>QUẢN TRỊ DỰ ÁN</a:t>
            </a:r>
          </a:p>
          <a:p>
            <a:endParaRPr lang="en-US" sz="3200" b="1">
              <a:solidFill>
                <a:srgbClr val="FFFF00"/>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endParaRPr>
          </a:p>
        </p:txBody>
      </p:sp>
      <p:sp>
        <p:nvSpPr>
          <p:cNvPr id="10" name="Up-Down Arrow 9"/>
          <p:cNvSpPr/>
          <p:nvPr/>
        </p:nvSpPr>
        <p:spPr>
          <a:xfrm>
            <a:off x="228598" y="369570"/>
            <a:ext cx="304165" cy="610743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p:cNvSpPr/>
          <p:nvPr/>
        </p:nvSpPr>
        <p:spPr>
          <a:xfrm>
            <a:off x="8561248" y="369570"/>
            <a:ext cx="304165" cy="610743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6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1676400"/>
            <a:ext cx="8229600" cy="2667000"/>
          </a:xfrm>
        </p:spPr>
        <p:txBody>
          <a:bodyPr>
            <a:normAutofit/>
          </a:bodyPr>
          <a:lstStyle/>
          <a:p>
            <a:pPr>
              <a:buFont typeface="Wingdings" panose="05000000000000000000" charset="0"/>
              <a:buChar char="ü"/>
            </a:pPr>
            <a:r>
              <a:rPr lang="en-US" sz="2000" b="1" u="sng">
                <a:solidFill>
                  <a:schemeClr val="accent2"/>
                </a:solidFill>
                <a:latin typeface="Times New Roman" panose="02020603050405020304" pitchFamily="18" charset="0"/>
                <a:cs typeface="Times New Roman" panose="02020603050405020304" pitchFamily="18" charset="0"/>
                <a:sym typeface="+mn-ea"/>
              </a:rPr>
              <a:t>Quy tắc đo lường hiệu suất. </a:t>
            </a:r>
            <a:endParaRPr lang="en-US" sz="2000" u="sng">
              <a:solidFill>
                <a:schemeClr val="accent2"/>
              </a:solidFill>
              <a:latin typeface="Times New Roman" panose="02020603050405020304" pitchFamily="18" charset="0"/>
              <a:cs typeface="Times New Roman" panose="02020603050405020304" pitchFamily="18" charset="0"/>
            </a:endParaRPr>
          </a:p>
          <a:p>
            <a:pPr>
              <a:buFont typeface="Wingdings" panose="05000000000000000000" charset="0"/>
              <a:buChar char="§"/>
            </a:pPr>
            <a:r>
              <a:rPr lang="en-US" sz="2000">
                <a:solidFill>
                  <a:schemeClr val="accent2"/>
                </a:solidFill>
                <a:latin typeface="Times New Roman" panose="02020603050405020304" pitchFamily="18" charset="0"/>
                <a:cs typeface="Times New Roman" panose="02020603050405020304" pitchFamily="18" charset="0"/>
              </a:rPr>
              <a:t>Xác định các điểm trong WBS mà tại đó phép đo các tài khoản kiểm soát sẽ được thực hiện;</a:t>
            </a:r>
          </a:p>
          <a:p>
            <a:pPr>
              <a:buFont typeface="Wingdings" panose="05000000000000000000" charset="0"/>
              <a:buChar char="§"/>
            </a:pPr>
            <a:r>
              <a:rPr lang="en-US" sz="2000">
                <a:solidFill>
                  <a:schemeClr val="accent2"/>
                </a:solidFill>
                <a:latin typeface="Times New Roman" panose="02020603050405020304" pitchFamily="18" charset="0"/>
                <a:cs typeface="Times New Roman" panose="02020603050405020304" pitchFamily="18" charset="0"/>
              </a:rPr>
              <a:t>Thiết lập các kỹ thuật đo lường giá trị kiếm được.</a:t>
            </a:r>
          </a:p>
          <a:p>
            <a:pPr>
              <a:buFont typeface="Wingdings" panose="05000000000000000000" charset="0"/>
              <a:buChar char="§"/>
            </a:pPr>
            <a:r>
              <a:rPr lang="en-US" sz="2000">
                <a:solidFill>
                  <a:schemeClr val="accent2"/>
                </a:solidFill>
                <a:latin typeface="Times New Roman" panose="02020603050405020304" pitchFamily="18" charset="0"/>
                <a:cs typeface="Times New Roman" panose="02020603050405020304" pitchFamily="18" charset="0"/>
              </a:rPr>
              <a:t>Chỉ định phương pháp theo dõi và các phương trình tính toán quản lý giá trị kiếm được để tính toán các dự báo ước tính dự kiến.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04800" y="1676400"/>
            <a:ext cx="8229600" cy="761999"/>
          </a:xfrm>
        </p:spPr>
        <p:txBody>
          <a:bodyPr>
            <a:normAutofit/>
          </a:bodyPr>
          <a:lstStyle/>
          <a:p>
            <a:pPr>
              <a:buFont typeface="Wingdings" panose="05000000000000000000" pitchFamily="2" charset="2"/>
              <a:buChar char="v"/>
            </a:pPr>
            <a:r>
              <a:rPr lang="en-US" sz="2000" err="1">
                <a:solidFill>
                  <a:srgbClr val="0070C0"/>
                </a:solidFill>
                <a:latin typeface="Times New Roman" panose="02020603050405020304" pitchFamily="18" charset="0"/>
                <a:cs typeface="Times New Roman" panose="02020603050405020304" pitchFamily="18" charset="0"/>
              </a:rPr>
              <a:t>Ước</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tính</a:t>
            </a:r>
            <a:r>
              <a:rPr lang="en-US" sz="2000">
                <a:solidFill>
                  <a:srgbClr val="0070C0"/>
                </a:solidFill>
                <a:latin typeface="Times New Roman" panose="02020603050405020304" pitchFamily="18" charset="0"/>
                <a:cs typeface="Times New Roman" panose="02020603050405020304" pitchFamily="18" charset="0"/>
              </a:rPr>
              <a:t> chi </a:t>
            </a:r>
            <a:r>
              <a:rPr lang="en-US" sz="2000" err="1">
                <a:solidFill>
                  <a:srgbClr val="0070C0"/>
                </a:solidFill>
                <a:latin typeface="Times New Roman" panose="02020603050405020304" pitchFamily="18" charset="0"/>
                <a:cs typeface="Times New Roman" panose="02020603050405020304" pitchFamily="18" charset="0"/>
              </a:rPr>
              <a:t>phí</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là</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quá</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trình</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phát</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triển</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một</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cách</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gần</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đúng</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các</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nguồn</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lực</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tiền</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tệ</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cần</a:t>
            </a:r>
            <a:r>
              <a:rPr lang="en-US" sz="2000">
                <a:solidFill>
                  <a:srgbClr val="0070C0"/>
                </a:solidFill>
                <a:latin typeface="Times New Roman" panose="02020603050405020304" pitchFamily="18" charset="0"/>
                <a:cs typeface="Times New Roman" panose="02020603050405020304" pitchFamily="18" charset="0"/>
              </a:rPr>
              <a:t> </a:t>
            </a:r>
            <a:r>
              <a:rPr lang="en-US" sz="2000" err="1" smtClean="0">
                <a:solidFill>
                  <a:srgbClr val="0070C0"/>
                </a:solidFill>
                <a:latin typeface="Times New Roman" panose="02020603050405020304" pitchFamily="18" charset="0"/>
                <a:cs typeface="Times New Roman" panose="02020603050405020304" pitchFamily="18" charset="0"/>
              </a:rPr>
              <a:t>thiết</a:t>
            </a:r>
            <a:r>
              <a:rPr lang="en-US" sz="2000" smtClean="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để</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hoàn</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thành</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các</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hoạt</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động</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dự</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án</a:t>
            </a:r>
            <a:r>
              <a:rPr lang="en-US" sz="2000" smtClean="0">
                <a:solidFill>
                  <a:srgbClr val="0070C0"/>
                </a:solidFill>
                <a:latin typeface="Times New Roman" panose="02020603050405020304" pitchFamily="18" charset="0"/>
                <a:cs typeface="Times New Roman" panose="02020603050405020304" pitchFamily="18" charset="0"/>
              </a:rPr>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667000"/>
            <a:ext cx="68357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Pentagon 3"/>
          <p:cNvSpPr/>
          <p:nvPr/>
        </p:nvSpPr>
        <p:spPr>
          <a:xfrm>
            <a:off x="76200" y="381000"/>
            <a:ext cx="6477000" cy="990600"/>
          </a:xfrm>
          <a:prstGeom prst="homePlat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b="1" u="sng">
                <a:solidFill>
                  <a:srgbClr val="FFFF00"/>
                </a:solidFill>
                <a:latin typeface="Times New Roman" panose="02020603050405020304"/>
              </a:rPr>
              <a:t>7.2 Ước tính chi phí</a:t>
            </a:r>
            <a:endParaRPr lang="en-US" sz="4400">
              <a:solidFill>
                <a:srgbClr val="FFFF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
            <a:ext cx="7193915"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533400"/>
            <a:ext cx="7406640" cy="1356360"/>
          </a:xfrm>
        </p:spPr>
        <p:txBody>
          <a:bodyPr>
            <a:normAutofit/>
          </a:bodyPr>
          <a:lstStyle/>
          <a:p>
            <a:pPr algn="ctr"/>
            <a:r>
              <a:rPr lang="en-US" sz="4400" b="1" u="sng">
                <a:solidFill>
                  <a:srgbClr val="0070C0"/>
                </a:solidFill>
                <a:latin typeface="Times New Roman" panose="02020603050405020304" pitchFamily="18" charset="0"/>
                <a:cs typeface="Times New Roman" panose="02020603050405020304" pitchFamily="18" charset="0"/>
              </a:rPr>
              <a:t>7.2.1 </a:t>
            </a:r>
            <a:r>
              <a:rPr lang="en-US" sz="4400" b="1" u="sng" err="1">
                <a:solidFill>
                  <a:srgbClr val="0070C0"/>
                </a:solidFill>
                <a:latin typeface="Times New Roman" panose="02020603050405020304" pitchFamily="18" charset="0"/>
                <a:cs typeface="Times New Roman" panose="02020603050405020304" pitchFamily="18" charset="0"/>
              </a:rPr>
              <a:t>Ước</a:t>
            </a:r>
            <a:r>
              <a:rPr lang="en-US" sz="4400" b="1" u="sng">
                <a:solidFill>
                  <a:srgbClr val="0070C0"/>
                </a:solidFill>
                <a:latin typeface="Times New Roman" panose="02020603050405020304" pitchFamily="18" charset="0"/>
                <a:cs typeface="Times New Roman" panose="02020603050405020304" pitchFamily="18" charset="0"/>
              </a:rPr>
              <a:t> </a:t>
            </a:r>
            <a:r>
              <a:rPr lang="en-US" sz="4400" b="1" u="sng" err="1">
                <a:solidFill>
                  <a:srgbClr val="0070C0"/>
                </a:solidFill>
                <a:latin typeface="Times New Roman" panose="02020603050405020304" pitchFamily="18" charset="0"/>
                <a:cs typeface="Times New Roman" panose="02020603050405020304" pitchFamily="18" charset="0"/>
              </a:rPr>
              <a:t>tính</a:t>
            </a:r>
            <a:r>
              <a:rPr lang="en-US" sz="4400" b="1" u="sng">
                <a:solidFill>
                  <a:srgbClr val="0070C0"/>
                </a:solidFill>
                <a:latin typeface="Times New Roman" panose="02020603050405020304" pitchFamily="18" charset="0"/>
                <a:cs typeface="Times New Roman" panose="02020603050405020304" pitchFamily="18" charset="0"/>
              </a:rPr>
              <a:t> chi </a:t>
            </a:r>
            <a:r>
              <a:rPr lang="en-US" sz="4400" b="1" u="sng" err="1">
                <a:solidFill>
                  <a:srgbClr val="0070C0"/>
                </a:solidFill>
                <a:latin typeface="Times New Roman" panose="02020603050405020304" pitchFamily="18" charset="0"/>
                <a:cs typeface="Times New Roman" panose="02020603050405020304" pitchFamily="18" charset="0"/>
              </a:rPr>
              <a:t>phí</a:t>
            </a:r>
            <a:r>
              <a:rPr lang="en-US" sz="4400" b="1" u="sng">
                <a:solidFill>
                  <a:srgbClr val="0070C0"/>
                </a:solidFill>
                <a:latin typeface="Times New Roman" panose="02020603050405020304" pitchFamily="18" charset="0"/>
                <a:cs typeface="Times New Roman" panose="02020603050405020304" pitchFamily="18" charset="0"/>
              </a:rPr>
              <a:t>: </a:t>
            </a:r>
            <a:r>
              <a:rPr lang="en-US" sz="4400" b="1" u="sng" err="1">
                <a:solidFill>
                  <a:srgbClr val="0070C0"/>
                </a:solidFill>
                <a:latin typeface="Times New Roman" panose="02020603050405020304" pitchFamily="18" charset="0"/>
                <a:cs typeface="Times New Roman" panose="02020603050405020304" pitchFamily="18" charset="0"/>
              </a:rPr>
              <a:t>Đầu</a:t>
            </a:r>
            <a:r>
              <a:rPr lang="en-US" sz="4400" b="1" u="sng">
                <a:solidFill>
                  <a:srgbClr val="0070C0"/>
                </a:solidFill>
                <a:latin typeface="Times New Roman" panose="02020603050405020304" pitchFamily="18" charset="0"/>
                <a:cs typeface="Times New Roman" panose="02020603050405020304" pitchFamily="18" charset="0"/>
              </a:rPr>
              <a:t> </a:t>
            </a:r>
            <a:r>
              <a:rPr lang="en-US" sz="4400" b="1" u="sng" err="1" smtClean="0">
                <a:solidFill>
                  <a:srgbClr val="0070C0"/>
                </a:solidFill>
                <a:latin typeface="Times New Roman" panose="02020603050405020304" pitchFamily="18" charset="0"/>
                <a:cs typeface="Times New Roman" panose="02020603050405020304" pitchFamily="18" charset="0"/>
              </a:rPr>
              <a:t>vào</a:t>
            </a:r>
            <a:endParaRPr lang="en-US" sz="4400" b="0" i="0" u="sng" strike="noStrike" baseline="0" smtClean="0">
              <a:solidFill>
                <a:srgbClr val="0070C0"/>
              </a:solidFill>
              <a:latin typeface="Times New Roman" panose="02020603050405020304"/>
            </a:endParaRPr>
          </a:p>
        </p:txBody>
      </p:sp>
      <p:sp>
        <p:nvSpPr>
          <p:cNvPr id="3" name="Text Placeholder 2"/>
          <p:cNvSpPr>
            <a:spLocks noGrp="1"/>
          </p:cNvSpPr>
          <p:nvPr>
            <p:ph type="body" idx="4294967295"/>
          </p:nvPr>
        </p:nvSpPr>
        <p:spPr>
          <a:xfrm>
            <a:off x="255270" y="1889760"/>
            <a:ext cx="8610600" cy="4876800"/>
          </a:xfrm>
        </p:spPr>
        <p:txBody>
          <a:bodyPr>
            <a:normAutofit/>
          </a:bodyPr>
          <a:lstStyle/>
          <a:p>
            <a:pPr>
              <a:lnSpc>
                <a:spcPct val="220000"/>
              </a:lnSpc>
            </a:pPr>
            <a:r>
              <a:rPr lang="en-US" b="1" u="sng">
                <a:solidFill>
                  <a:srgbClr val="0070C0"/>
                </a:solidFill>
                <a:latin typeface="TIMES" panose="02020603050405020304" pitchFamily="18" charset="0"/>
                <a:cs typeface="TIMES" panose="02020603050405020304" pitchFamily="18" charset="0"/>
              </a:rPr>
              <a:t>7.2.1.1 </a:t>
            </a:r>
            <a:r>
              <a:rPr lang="en-US" b="1" u="sng" err="1">
                <a:solidFill>
                  <a:srgbClr val="0070C0"/>
                </a:solidFill>
                <a:latin typeface="TIMES" panose="02020603050405020304" pitchFamily="18" charset="0"/>
                <a:cs typeface="TIMES" panose="02020603050405020304" pitchFamily="18" charset="0"/>
              </a:rPr>
              <a:t>Kế</a:t>
            </a:r>
            <a:r>
              <a:rPr lang="en-US" b="1" u="sng">
                <a:solidFill>
                  <a:srgbClr val="0070C0"/>
                </a:solidFill>
                <a:latin typeface="TIMES" panose="02020603050405020304" pitchFamily="18" charset="0"/>
                <a:cs typeface="TIMES" panose="02020603050405020304" pitchFamily="18" charset="0"/>
              </a:rPr>
              <a:t> </a:t>
            </a:r>
            <a:r>
              <a:rPr lang="en-US" b="1" u="sng" err="1">
                <a:solidFill>
                  <a:srgbClr val="0070C0"/>
                </a:solidFill>
                <a:latin typeface="TIMES" panose="02020603050405020304" pitchFamily="18" charset="0"/>
                <a:cs typeface="TIMES" panose="02020603050405020304" pitchFamily="18" charset="0"/>
              </a:rPr>
              <a:t>hoạch</a:t>
            </a:r>
            <a:r>
              <a:rPr lang="en-US" b="1" u="sng">
                <a:solidFill>
                  <a:srgbClr val="0070C0"/>
                </a:solidFill>
                <a:latin typeface="TIMES" panose="02020603050405020304" pitchFamily="18" charset="0"/>
                <a:cs typeface="TIMES" panose="02020603050405020304" pitchFamily="18" charset="0"/>
              </a:rPr>
              <a:t> </a:t>
            </a:r>
            <a:r>
              <a:rPr lang="en-US" b="1" u="sng" err="1">
                <a:solidFill>
                  <a:srgbClr val="0070C0"/>
                </a:solidFill>
                <a:latin typeface="TIMES" panose="02020603050405020304" pitchFamily="18" charset="0"/>
                <a:cs typeface="TIMES" panose="02020603050405020304" pitchFamily="18" charset="0"/>
              </a:rPr>
              <a:t>quản</a:t>
            </a:r>
            <a:r>
              <a:rPr lang="en-US" b="1" u="sng">
                <a:solidFill>
                  <a:srgbClr val="0070C0"/>
                </a:solidFill>
                <a:latin typeface="TIMES" panose="02020603050405020304" pitchFamily="18" charset="0"/>
                <a:cs typeface="TIMES" panose="02020603050405020304" pitchFamily="18" charset="0"/>
              </a:rPr>
              <a:t> </a:t>
            </a:r>
            <a:r>
              <a:rPr lang="en-US" b="1" u="sng" err="1">
                <a:solidFill>
                  <a:srgbClr val="0070C0"/>
                </a:solidFill>
                <a:latin typeface="TIMES" panose="02020603050405020304" pitchFamily="18" charset="0"/>
                <a:cs typeface="TIMES" panose="02020603050405020304" pitchFamily="18" charset="0"/>
              </a:rPr>
              <a:t>lý</a:t>
            </a:r>
            <a:r>
              <a:rPr lang="en-US" b="1" u="sng">
                <a:solidFill>
                  <a:srgbClr val="0070C0"/>
                </a:solidFill>
                <a:latin typeface="TIMES" panose="02020603050405020304" pitchFamily="18" charset="0"/>
                <a:cs typeface="TIMES" panose="02020603050405020304" pitchFamily="18" charset="0"/>
              </a:rPr>
              <a:t> chi </a:t>
            </a:r>
            <a:r>
              <a:rPr lang="en-US" b="1" u="sng" err="1">
                <a:solidFill>
                  <a:srgbClr val="0070C0"/>
                </a:solidFill>
                <a:latin typeface="TIMES" panose="02020603050405020304" pitchFamily="18" charset="0"/>
                <a:cs typeface="TIMES" panose="02020603050405020304" pitchFamily="18" charset="0"/>
              </a:rPr>
              <a:t>phí</a:t>
            </a:r>
            <a:endParaRPr lang="en-US" b="1" u="sng">
              <a:solidFill>
                <a:srgbClr val="0070C0"/>
              </a:solidFill>
              <a:latin typeface="TIMES" panose="02020603050405020304" pitchFamily="18" charset="0"/>
              <a:cs typeface="TIMES" panose="02020603050405020304" pitchFamily="18" charset="0"/>
            </a:endParaRPr>
          </a:p>
          <a:p>
            <a:pPr lvl="1">
              <a:lnSpc>
                <a:spcPct val="220000"/>
              </a:lnSpc>
              <a:buFont typeface="Wingdings" panose="05000000000000000000" pitchFamily="2" charset="2"/>
              <a:buChar char="v"/>
            </a:pPr>
            <a:r>
              <a:rPr lang="en-US" err="1">
                <a:solidFill>
                  <a:srgbClr val="0070C0"/>
                </a:solidFill>
                <a:latin typeface="TIMES" panose="02020603050405020304" pitchFamily="18" charset="0"/>
                <a:cs typeface="TIMES" panose="02020603050405020304" pitchFamily="18" charset="0"/>
              </a:rPr>
              <a:t>Kế</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hoạch</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quản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lý</a:t>
            </a:r>
            <a:r>
              <a:rPr lang="en-US">
                <a:solidFill>
                  <a:srgbClr val="0070C0"/>
                </a:solidFill>
                <a:latin typeface="TIMES" panose="02020603050405020304" pitchFamily="18" charset="0"/>
                <a:cs typeface="TIMES" panose="02020603050405020304" pitchFamily="18" charset="0"/>
              </a:rPr>
              <a:t> chi </a:t>
            </a:r>
            <a:r>
              <a:rPr lang="en-US" err="1">
                <a:solidFill>
                  <a:srgbClr val="0070C0"/>
                </a:solidFill>
                <a:latin typeface="TIMES" panose="02020603050405020304" pitchFamily="18" charset="0"/>
                <a:cs typeface="TIMES" panose="02020603050405020304" pitchFamily="18" charset="0"/>
              </a:rPr>
              <a:t>phí</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xác</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định</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cách</a:t>
            </a:r>
            <a:r>
              <a:rPr lang="en-US">
                <a:solidFill>
                  <a:srgbClr val="0070C0"/>
                </a:solidFill>
                <a:latin typeface="TIMES" panose="02020603050405020304" pitchFamily="18" charset="0"/>
                <a:cs typeface="TIMES" panose="02020603050405020304" pitchFamily="18" charset="0"/>
              </a:rPr>
              <a:t> chi </a:t>
            </a:r>
            <a:r>
              <a:rPr lang="en-US" err="1">
                <a:solidFill>
                  <a:srgbClr val="0070C0"/>
                </a:solidFill>
                <a:latin typeface="TIMES" panose="02020603050405020304" pitchFamily="18" charset="0"/>
                <a:cs typeface="TIMES" panose="02020603050405020304" pitchFamily="18" charset="0"/>
              </a:rPr>
              <a:t>phí</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dự</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án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sẽ</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được</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quản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lý</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và</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được</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kiểm</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soát</a:t>
            </a:r>
            <a:r>
              <a:rPr lang="en-US">
                <a:solidFill>
                  <a:srgbClr val="0070C0"/>
                </a:solidFill>
                <a:latin typeface="TIMES" panose="02020603050405020304" pitchFamily="18" charset="0"/>
                <a:cs typeface="TIMES" panose="02020603050405020304" pitchFamily="18" charset="0"/>
              </a:rPr>
              <a:t>.</a:t>
            </a:r>
          </a:p>
          <a:p>
            <a:pPr>
              <a:lnSpc>
                <a:spcPct val="220000"/>
              </a:lnSpc>
              <a:buFont typeface="Arial" panose="020B0604020202020204" pitchFamily="34" charset="0"/>
              <a:buChar char="•"/>
            </a:pPr>
            <a:r>
              <a:rPr lang="en-US" b="1" u="sng">
                <a:solidFill>
                  <a:srgbClr val="0070C0"/>
                </a:solidFill>
                <a:latin typeface="TIMES" panose="02020603050405020304" pitchFamily="18" charset="0"/>
                <a:cs typeface="TIMES" panose="02020603050405020304" pitchFamily="18" charset="0"/>
              </a:rPr>
              <a:t>7.2.1.2 </a:t>
            </a:r>
            <a:r>
              <a:rPr lang="en-US" b="1" u="sng" err="1">
                <a:solidFill>
                  <a:srgbClr val="0070C0"/>
                </a:solidFill>
                <a:latin typeface="TIMES" panose="02020603050405020304" pitchFamily="18" charset="0"/>
                <a:cs typeface="TIMES" panose="02020603050405020304" pitchFamily="18" charset="0"/>
              </a:rPr>
              <a:t>Kế</a:t>
            </a:r>
            <a:r>
              <a:rPr lang="en-US" b="1" u="sng">
                <a:solidFill>
                  <a:srgbClr val="0070C0"/>
                </a:solidFill>
                <a:latin typeface="TIMES" panose="02020603050405020304" pitchFamily="18" charset="0"/>
                <a:cs typeface="TIMES" panose="02020603050405020304" pitchFamily="18" charset="0"/>
              </a:rPr>
              <a:t> </a:t>
            </a:r>
            <a:r>
              <a:rPr lang="en-US" b="1" u="sng" err="1">
                <a:solidFill>
                  <a:srgbClr val="0070C0"/>
                </a:solidFill>
                <a:latin typeface="TIMES" panose="02020603050405020304" pitchFamily="18" charset="0"/>
                <a:cs typeface="TIMES" panose="02020603050405020304" pitchFamily="18" charset="0"/>
              </a:rPr>
              <a:t>hoạch</a:t>
            </a:r>
            <a:r>
              <a:rPr lang="en-US" b="1" u="sng">
                <a:solidFill>
                  <a:srgbClr val="0070C0"/>
                </a:solidFill>
                <a:latin typeface="TIMES" panose="02020603050405020304" pitchFamily="18" charset="0"/>
                <a:cs typeface="TIMES" panose="02020603050405020304" pitchFamily="18" charset="0"/>
              </a:rPr>
              <a:t> </a:t>
            </a:r>
            <a:r>
              <a:rPr lang="en-US" b="1" u="sng" err="1">
                <a:solidFill>
                  <a:srgbClr val="0070C0"/>
                </a:solidFill>
                <a:latin typeface="TIMES" panose="02020603050405020304" pitchFamily="18" charset="0"/>
                <a:cs typeface="TIMES" panose="02020603050405020304" pitchFamily="18" charset="0"/>
              </a:rPr>
              <a:t>quản</a:t>
            </a:r>
            <a:r>
              <a:rPr lang="en-US" b="1" u="sng">
                <a:solidFill>
                  <a:srgbClr val="0070C0"/>
                </a:solidFill>
                <a:latin typeface="TIMES" panose="02020603050405020304" pitchFamily="18" charset="0"/>
                <a:cs typeface="TIMES" panose="02020603050405020304" pitchFamily="18" charset="0"/>
              </a:rPr>
              <a:t> </a:t>
            </a:r>
            <a:r>
              <a:rPr lang="en-US" b="1" u="sng" err="1">
                <a:solidFill>
                  <a:srgbClr val="0070C0"/>
                </a:solidFill>
                <a:latin typeface="TIMES" panose="02020603050405020304" pitchFamily="18" charset="0"/>
                <a:cs typeface="TIMES" panose="02020603050405020304" pitchFamily="18" charset="0"/>
              </a:rPr>
              <a:t>lý</a:t>
            </a:r>
            <a:r>
              <a:rPr lang="en-US" b="1" u="sng">
                <a:solidFill>
                  <a:srgbClr val="0070C0"/>
                </a:solidFill>
                <a:latin typeface="TIMES" panose="02020603050405020304" pitchFamily="18" charset="0"/>
                <a:cs typeface="TIMES" panose="02020603050405020304" pitchFamily="18" charset="0"/>
              </a:rPr>
              <a:t> </a:t>
            </a:r>
            <a:r>
              <a:rPr lang="en-US" b="1" u="sng" err="1">
                <a:solidFill>
                  <a:srgbClr val="0070C0"/>
                </a:solidFill>
                <a:latin typeface="TIMES" panose="02020603050405020304" pitchFamily="18" charset="0"/>
                <a:cs typeface="TIMES" panose="02020603050405020304" pitchFamily="18" charset="0"/>
              </a:rPr>
              <a:t>nguồn</a:t>
            </a:r>
            <a:r>
              <a:rPr lang="en-US" b="1" u="sng">
                <a:solidFill>
                  <a:srgbClr val="0070C0"/>
                </a:solidFill>
                <a:latin typeface="TIMES" panose="02020603050405020304" pitchFamily="18" charset="0"/>
                <a:cs typeface="TIMES" panose="02020603050405020304" pitchFamily="18" charset="0"/>
              </a:rPr>
              <a:t> </a:t>
            </a:r>
            <a:r>
              <a:rPr lang="en-US" b="1" u="sng" err="1">
                <a:solidFill>
                  <a:srgbClr val="0070C0"/>
                </a:solidFill>
                <a:latin typeface="TIMES" panose="02020603050405020304" pitchFamily="18" charset="0"/>
                <a:cs typeface="TIMES" panose="02020603050405020304" pitchFamily="18" charset="0"/>
              </a:rPr>
              <a:t>nhân</a:t>
            </a:r>
            <a:r>
              <a:rPr lang="en-US" b="1" u="sng">
                <a:solidFill>
                  <a:srgbClr val="0070C0"/>
                </a:solidFill>
                <a:latin typeface="TIMES" panose="02020603050405020304" pitchFamily="18" charset="0"/>
                <a:cs typeface="TIMES" panose="02020603050405020304" pitchFamily="18" charset="0"/>
              </a:rPr>
              <a:t> </a:t>
            </a:r>
            <a:r>
              <a:rPr lang="en-US" b="1" u="sng" err="1">
                <a:solidFill>
                  <a:srgbClr val="0070C0"/>
                </a:solidFill>
                <a:latin typeface="TIMES" panose="02020603050405020304" pitchFamily="18" charset="0"/>
                <a:cs typeface="TIMES" panose="02020603050405020304" pitchFamily="18" charset="0"/>
              </a:rPr>
              <a:t>lực</a:t>
            </a:r>
            <a:endParaRPr lang="en-US" b="1" u="sng">
              <a:solidFill>
                <a:srgbClr val="0070C0"/>
              </a:solidFill>
              <a:latin typeface="TIMES" panose="02020603050405020304" pitchFamily="18" charset="0"/>
              <a:cs typeface="TIMES" panose="02020603050405020304" pitchFamily="18" charset="0"/>
            </a:endParaRPr>
          </a:p>
          <a:p>
            <a:pPr lvl="1">
              <a:lnSpc>
                <a:spcPct val="220000"/>
              </a:lnSpc>
              <a:buFont typeface="Wingdings" panose="05000000000000000000" pitchFamily="2" charset="2"/>
              <a:buChar char="v"/>
            </a:pPr>
            <a:r>
              <a:rPr lang="en-US" err="1">
                <a:solidFill>
                  <a:srgbClr val="0070C0"/>
                </a:solidFill>
                <a:latin typeface="TIMES" panose="02020603050405020304" pitchFamily="18" charset="0"/>
                <a:cs typeface="TIMES" panose="02020603050405020304" pitchFamily="18" charset="0"/>
              </a:rPr>
              <a:t>Kế</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hoạch</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quản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lý</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nguồn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nhân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lực</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cung</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cấp</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các</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thuộc</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tính</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nhân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sự</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của</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dự</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án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tỷ</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lệ</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nhân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sự</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và</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phần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thưởng</a:t>
            </a:r>
            <a:r>
              <a:rPr lang="en-US">
                <a:solidFill>
                  <a:srgbClr val="0070C0"/>
                </a:solidFill>
                <a:latin typeface="TIMES" panose="02020603050405020304" pitchFamily="18" charset="0"/>
                <a:cs typeface="TIMES" panose="02020603050405020304" pitchFamily="18" charset="0"/>
              </a:rPr>
              <a:t> / </a:t>
            </a:r>
            <a:r>
              <a:rPr lang="en-US" err="1">
                <a:solidFill>
                  <a:srgbClr val="0070C0"/>
                </a:solidFill>
                <a:latin typeface="TIMES" panose="02020603050405020304" pitchFamily="18" charset="0"/>
                <a:cs typeface="TIMES" panose="02020603050405020304" pitchFamily="18" charset="0"/>
              </a:rPr>
              <a:t>công</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nhận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liên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quan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là</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những</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thành</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phần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cần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thiết</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để</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phát</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triển</a:t>
            </a:r>
            <a:r>
              <a:rPr lang="en-US">
                <a:solidFill>
                  <a:srgbClr val="0070C0"/>
                </a:solidFill>
                <a:latin typeface="TIMES" panose="02020603050405020304" pitchFamily="18" charset="0"/>
                <a:cs typeface="TIMES" panose="02020603050405020304" pitchFamily="18" charset="0"/>
              </a:rPr>
              <a:t> chi </a:t>
            </a:r>
            <a:r>
              <a:rPr lang="en-US" err="1">
                <a:solidFill>
                  <a:srgbClr val="0070C0"/>
                </a:solidFill>
                <a:latin typeface="TIMES" panose="02020603050405020304" pitchFamily="18" charset="0"/>
                <a:cs typeface="TIMES" panose="02020603050405020304" pitchFamily="18" charset="0"/>
              </a:rPr>
              <a:t>phí</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dự</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án</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ước</a:t>
            </a:r>
            <a:r>
              <a:rPr lang="en-US">
                <a:solidFill>
                  <a:srgbClr val="0070C0"/>
                </a:solidFill>
                <a:latin typeface="TIMES" panose="02020603050405020304" pitchFamily="18" charset="0"/>
                <a:cs typeface="TIMES" panose="02020603050405020304" pitchFamily="18" charset="0"/>
              </a:rPr>
              <a:t> </a:t>
            </a:r>
            <a:r>
              <a:rPr lang="en-US" err="1">
                <a:solidFill>
                  <a:srgbClr val="0070C0"/>
                </a:solidFill>
                <a:latin typeface="TIMES" panose="02020603050405020304" pitchFamily="18" charset="0"/>
                <a:cs typeface="TIMES" panose="02020603050405020304" pitchFamily="18" charset="0"/>
              </a:rPr>
              <a:t>tính</a:t>
            </a:r>
            <a:r>
              <a:rPr lang="en-US">
                <a:solidFill>
                  <a:srgbClr val="0070C0"/>
                </a:solidFill>
                <a:latin typeface="TIMES" panose="02020603050405020304" pitchFamily="18" charset="0"/>
                <a:cs typeface="TIMES" panose="02020603050405020304" pitchFamily="18" charset="0"/>
              </a:rPr>
              <a:t>.</a:t>
            </a:r>
          </a:p>
          <a:p>
            <a:pPr marL="0" indent="0">
              <a:lnSpc>
                <a:spcPct val="220000"/>
              </a:lnSpc>
              <a:buNone/>
            </a:pPr>
            <a:endParaRPr lang="en-US">
              <a:solidFill>
                <a:srgbClr val="0070C0"/>
              </a:solidFill>
              <a:latin typeface="TIMES" panose="02020603050405020304" pitchFamily="18" charset="0"/>
              <a:cs typeface="TIMES"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04800" y="152400"/>
            <a:ext cx="8229600" cy="6781800"/>
          </a:xfrm>
        </p:spPr>
        <p:txBody>
          <a:bodyPr>
            <a:normAutofit/>
          </a:bodyPr>
          <a:lstStyle/>
          <a:p>
            <a:pPr>
              <a:lnSpc>
                <a:spcPct val="150000"/>
              </a:lnSpc>
            </a:pPr>
            <a:r>
              <a:rPr lang="en-US" b="1" u="sng" smtClean="0">
                <a:solidFill>
                  <a:srgbClr val="0070C0"/>
                </a:solidFill>
                <a:latin typeface="TIMES" panose="02020603050405020304" pitchFamily="18" charset="0"/>
                <a:cs typeface="TIMES" panose="02020603050405020304" pitchFamily="18" charset="0"/>
              </a:rPr>
              <a:t>7.2.1.3 Đường cơ sở phạm vi</a:t>
            </a:r>
            <a:endParaRPr lang="en-US" u="sng" smtClean="0">
              <a:solidFill>
                <a:srgbClr val="0070C0"/>
              </a:solidFill>
              <a:latin typeface="TIMES" panose="02020603050405020304" pitchFamily="18" charset="0"/>
              <a:cs typeface="TIMES" panose="02020603050405020304" pitchFamily="18" charset="0"/>
            </a:endParaRPr>
          </a:p>
          <a:p>
            <a:pPr marL="377190" lvl="2" indent="0">
              <a:lnSpc>
                <a:spcPct val="150000"/>
              </a:lnSpc>
              <a:buNone/>
            </a:pPr>
            <a:r>
              <a:rPr lang="en-US" sz="1800" smtClean="0">
                <a:solidFill>
                  <a:srgbClr val="0070C0"/>
                </a:solidFill>
                <a:latin typeface="TIMES" panose="02020603050405020304" pitchFamily="18" charset="0"/>
                <a:cs typeface="TIMES" panose="02020603050405020304" pitchFamily="18" charset="0"/>
              </a:rPr>
              <a:t>Đường cơ sở phạm vi bao gồm những điều sau:</a:t>
            </a:r>
          </a:p>
          <a:p>
            <a:pPr lvl="2">
              <a:lnSpc>
                <a:spcPct val="150000"/>
              </a:lnSpc>
              <a:buFont typeface="Wingdings" panose="05000000000000000000" pitchFamily="2" charset="2"/>
              <a:buChar char="ü"/>
            </a:pPr>
            <a:r>
              <a:rPr lang="en-US" sz="1800" b="1" smtClean="0">
                <a:solidFill>
                  <a:srgbClr val="0070C0"/>
                </a:solidFill>
                <a:latin typeface="TIMES" panose="02020603050405020304" pitchFamily="18" charset="0"/>
                <a:cs typeface="TIMES" panose="02020603050405020304" pitchFamily="18" charset="0"/>
              </a:rPr>
              <a:t>Tuyên bố phạm vi dự án</a:t>
            </a:r>
            <a:r>
              <a:rPr lang="en-US" sz="1800" smtClean="0">
                <a:solidFill>
                  <a:srgbClr val="0070C0"/>
                </a:solidFill>
                <a:latin typeface="TIMES" panose="02020603050405020304" pitchFamily="18" charset="0"/>
                <a:cs typeface="TIMES" panose="02020603050405020304" pitchFamily="18" charset="0"/>
              </a:rPr>
              <a:t>.</a:t>
            </a:r>
          </a:p>
          <a:p>
            <a:pPr lvl="2">
              <a:lnSpc>
                <a:spcPct val="150000"/>
              </a:lnSpc>
              <a:buFont typeface="Wingdings" panose="05000000000000000000" pitchFamily="2" charset="2"/>
              <a:buChar char="ü"/>
            </a:pPr>
            <a:r>
              <a:rPr lang="en-US" sz="1800" b="1" smtClean="0">
                <a:solidFill>
                  <a:srgbClr val="0070C0"/>
                </a:solidFill>
                <a:latin typeface="TIMES" panose="02020603050405020304" pitchFamily="18" charset="0"/>
                <a:cs typeface="TIMES" panose="02020603050405020304" pitchFamily="18" charset="0"/>
              </a:rPr>
              <a:t>Cấu trúc phân chia công việc</a:t>
            </a:r>
            <a:r>
              <a:rPr lang="en-US" sz="1800" smtClean="0">
                <a:solidFill>
                  <a:srgbClr val="0070C0"/>
                </a:solidFill>
                <a:latin typeface="TIMES" panose="02020603050405020304" pitchFamily="18" charset="0"/>
                <a:cs typeface="TIMES" panose="02020603050405020304" pitchFamily="18" charset="0"/>
              </a:rPr>
              <a:t>. </a:t>
            </a:r>
          </a:p>
          <a:p>
            <a:pPr lvl="2">
              <a:lnSpc>
                <a:spcPct val="220000"/>
              </a:lnSpc>
              <a:buFont typeface="Wingdings" panose="05000000000000000000" pitchFamily="2" charset="2"/>
              <a:buChar char="ü"/>
            </a:pPr>
            <a:r>
              <a:rPr lang="en-US" sz="1800" b="1" smtClean="0">
                <a:solidFill>
                  <a:srgbClr val="0070C0"/>
                </a:solidFill>
                <a:latin typeface="TIMES" panose="02020603050405020304" pitchFamily="18" charset="0"/>
                <a:cs typeface="TIMES" panose="02020603050405020304" pitchFamily="18" charset="0"/>
              </a:rPr>
              <a:t>Từ điển WBS</a:t>
            </a:r>
          </a:p>
          <a:p>
            <a:pPr>
              <a:lnSpc>
                <a:spcPct val="150000"/>
              </a:lnSpc>
            </a:pPr>
            <a:r>
              <a:rPr lang="en-US" sz="2000" b="1" u="sng" smtClean="0">
                <a:solidFill>
                  <a:srgbClr val="0070C0"/>
                </a:solidFill>
                <a:latin typeface="TIMES" panose="02020603050405020304" pitchFamily="18" charset="0"/>
                <a:cs typeface="TIMES" panose="02020603050405020304" pitchFamily="18" charset="0"/>
              </a:rPr>
              <a:t>7.2.1.4 Lịch trình dự án</a:t>
            </a:r>
          </a:p>
          <a:p>
            <a:pPr lvl="1">
              <a:lnSpc>
                <a:spcPct val="150000"/>
              </a:lnSpc>
              <a:buFont typeface="Wingdings" panose="05000000000000000000" pitchFamily="2" charset="2"/>
              <a:buChar char="v"/>
            </a:pPr>
            <a:r>
              <a:rPr lang="en-US" smtClean="0">
                <a:solidFill>
                  <a:srgbClr val="0070C0"/>
                </a:solidFill>
                <a:latin typeface="TIMES" panose="02020603050405020304" pitchFamily="18" charset="0"/>
                <a:cs typeface="TIMES" panose="02020603050405020304" pitchFamily="18" charset="0"/>
              </a:rPr>
              <a:t>Loại và số lượng tài nguyên và lượng thời gian mà những tài nguyên đó được áp dụng để hoàn thành công việc của dự án là yếu tố chính trong việc xác định chi phí dự án.</a:t>
            </a:r>
            <a:endParaRPr lang="vi-VN" smtClean="0">
              <a:solidFill>
                <a:srgbClr val="0070C0"/>
              </a:solidFill>
              <a:latin typeface="TIMES" panose="02020603050405020304" pitchFamily="18" charset="0"/>
              <a:cs typeface="TIMES" panose="02020603050405020304" pitchFamily="18" charset="0"/>
            </a:endParaRPr>
          </a:p>
          <a:p>
            <a:pPr>
              <a:lnSpc>
                <a:spcPct val="150000"/>
              </a:lnSpc>
            </a:pPr>
            <a:r>
              <a:rPr lang="en-US" b="1" u="sng" smtClean="0">
                <a:solidFill>
                  <a:srgbClr val="0070C0"/>
                </a:solidFill>
                <a:latin typeface="TIMES" panose="02020603050405020304" pitchFamily="18" charset="0"/>
                <a:cs typeface="TIMES" panose="02020603050405020304" pitchFamily="18" charset="0"/>
              </a:rPr>
              <a:t>7.2.1.5 Đăng ký rủi ro</a:t>
            </a:r>
          </a:p>
          <a:p>
            <a:pPr lvl="1">
              <a:lnSpc>
                <a:spcPct val="150000"/>
              </a:lnSpc>
              <a:buFont typeface="Wingdings" panose="05000000000000000000" pitchFamily="2" charset="2"/>
              <a:buChar char="v"/>
            </a:pPr>
            <a:r>
              <a:rPr lang="en-US" smtClean="0">
                <a:solidFill>
                  <a:srgbClr val="0070C0"/>
                </a:solidFill>
                <a:latin typeface="TIMES" panose="02020603050405020304" pitchFamily="18" charset="0"/>
                <a:cs typeface="TIMES" panose="02020603050405020304" pitchFamily="18" charset="0"/>
              </a:rPr>
              <a:t>Sổ đăng ký rủi ro cần được xem xét để xem xét chi phí ứng phó rủi ro. Rủi ro, có thể là các mối đe dọa hoặc cơ hội, thường có tác động đến cả hoạt động và chi phí tổng thể của dự án.</a:t>
            </a:r>
          </a:p>
          <a:p>
            <a:pPr lvl="1">
              <a:lnSpc>
                <a:spcPct val="150000"/>
              </a:lnSpc>
              <a:buFont typeface="Wingdings" panose="05000000000000000000" pitchFamily="2" charset="2"/>
              <a:buChar char="v"/>
            </a:pPr>
            <a:endParaRPr lang="en-US">
              <a:solidFill>
                <a:srgbClr val="0070C0"/>
              </a:solidFill>
              <a:latin typeface="TIMES" panose="02020603050405020304" pitchFamily="18" charset="0"/>
              <a:cs typeface="TIMES"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52400" y="228600"/>
            <a:ext cx="8839200" cy="6400800"/>
          </a:xfrm>
        </p:spPr>
        <p:txBody>
          <a:bodyPr>
            <a:normAutofit/>
          </a:bodyPr>
          <a:lstStyle/>
          <a:p>
            <a:pPr>
              <a:lnSpc>
                <a:spcPct val="160000"/>
              </a:lnSpc>
            </a:pPr>
            <a:r>
              <a:rPr lang="en-US" b="1" u="sng">
                <a:solidFill>
                  <a:srgbClr val="0070C0"/>
                </a:solidFill>
                <a:latin typeface="Times New Roman" panose="02020603050405020304" pitchFamily="18" charset="0"/>
                <a:cs typeface="Times New Roman" panose="02020603050405020304" pitchFamily="18" charset="0"/>
              </a:rPr>
              <a:t>7.2.1.6 </a:t>
            </a:r>
            <a:r>
              <a:rPr lang="en-US" b="1" u="sng" err="1">
                <a:solidFill>
                  <a:srgbClr val="0070C0"/>
                </a:solidFill>
                <a:latin typeface="Times New Roman" panose="02020603050405020304" pitchFamily="18" charset="0"/>
                <a:cs typeface="Times New Roman" panose="02020603050405020304" pitchFamily="18" charset="0"/>
              </a:rPr>
              <a:t>Các</a:t>
            </a:r>
            <a:r>
              <a:rPr lang="en-US" b="1" u="sng">
                <a:solidFill>
                  <a:srgbClr val="0070C0"/>
                </a:solidFill>
                <a:latin typeface="Times New Roman" panose="02020603050405020304" pitchFamily="18" charset="0"/>
                <a:cs typeface="Times New Roman" panose="02020603050405020304" pitchFamily="18" charset="0"/>
              </a:rPr>
              <a:t> </a:t>
            </a:r>
            <a:r>
              <a:rPr lang="en-US" b="1" u="sng" err="1">
                <a:solidFill>
                  <a:srgbClr val="0070C0"/>
                </a:solidFill>
                <a:latin typeface="Times New Roman" panose="02020603050405020304" pitchFamily="18" charset="0"/>
                <a:cs typeface="Times New Roman" panose="02020603050405020304" pitchFamily="18" charset="0"/>
              </a:rPr>
              <a:t>yếu</a:t>
            </a:r>
            <a:r>
              <a:rPr lang="en-US" b="1" u="sng">
                <a:solidFill>
                  <a:srgbClr val="0070C0"/>
                </a:solidFill>
                <a:latin typeface="Times New Roman" panose="02020603050405020304" pitchFamily="18" charset="0"/>
                <a:cs typeface="Times New Roman" panose="02020603050405020304" pitchFamily="18" charset="0"/>
              </a:rPr>
              <a:t> </a:t>
            </a:r>
            <a:r>
              <a:rPr lang="en-US" b="1" u="sng" err="1">
                <a:solidFill>
                  <a:srgbClr val="0070C0"/>
                </a:solidFill>
                <a:latin typeface="Times New Roman" panose="02020603050405020304" pitchFamily="18" charset="0"/>
                <a:cs typeface="Times New Roman" panose="02020603050405020304" pitchFamily="18" charset="0"/>
              </a:rPr>
              <a:t>tố</a:t>
            </a:r>
            <a:r>
              <a:rPr lang="en-US" b="1" u="sng">
                <a:solidFill>
                  <a:srgbClr val="0070C0"/>
                </a:solidFill>
                <a:latin typeface="Times New Roman" panose="02020603050405020304" pitchFamily="18" charset="0"/>
                <a:cs typeface="Times New Roman" panose="02020603050405020304" pitchFamily="18" charset="0"/>
              </a:rPr>
              <a:t> </a:t>
            </a:r>
            <a:r>
              <a:rPr lang="en-US" b="1" u="sng" err="1">
                <a:solidFill>
                  <a:srgbClr val="0070C0"/>
                </a:solidFill>
                <a:latin typeface="Times New Roman" panose="02020603050405020304" pitchFamily="18" charset="0"/>
                <a:cs typeface="Times New Roman" panose="02020603050405020304" pitchFamily="18" charset="0"/>
              </a:rPr>
              <a:t>môi</a:t>
            </a:r>
            <a:r>
              <a:rPr lang="en-US" b="1" u="sng">
                <a:solidFill>
                  <a:srgbClr val="0070C0"/>
                </a:solidFill>
                <a:latin typeface="Times New Roman" panose="02020603050405020304" pitchFamily="18" charset="0"/>
                <a:cs typeface="Times New Roman" panose="02020603050405020304" pitchFamily="18" charset="0"/>
              </a:rPr>
              <a:t> </a:t>
            </a:r>
            <a:r>
              <a:rPr lang="en-US" b="1" u="sng" err="1">
                <a:solidFill>
                  <a:srgbClr val="0070C0"/>
                </a:solidFill>
                <a:latin typeface="Times New Roman" panose="02020603050405020304" pitchFamily="18" charset="0"/>
                <a:cs typeface="Times New Roman" panose="02020603050405020304" pitchFamily="18" charset="0"/>
              </a:rPr>
              <a:t>trường</a:t>
            </a:r>
            <a:r>
              <a:rPr lang="en-US" b="1" u="sng">
                <a:solidFill>
                  <a:srgbClr val="0070C0"/>
                </a:solidFill>
                <a:latin typeface="Times New Roman" panose="02020603050405020304" pitchFamily="18" charset="0"/>
                <a:cs typeface="Times New Roman" panose="02020603050405020304" pitchFamily="18" charset="0"/>
              </a:rPr>
              <a:t> </a:t>
            </a:r>
            <a:r>
              <a:rPr lang="en-US" b="1" u="sng" err="1">
                <a:solidFill>
                  <a:srgbClr val="0070C0"/>
                </a:solidFill>
                <a:latin typeface="Times New Roman" panose="02020603050405020304" pitchFamily="18" charset="0"/>
                <a:cs typeface="Times New Roman" panose="02020603050405020304" pitchFamily="18" charset="0"/>
              </a:rPr>
              <a:t>doanh</a:t>
            </a:r>
            <a:r>
              <a:rPr lang="en-US" b="1" u="sng">
                <a:solidFill>
                  <a:srgbClr val="0070C0"/>
                </a:solidFill>
                <a:latin typeface="Times New Roman" panose="02020603050405020304" pitchFamily="18" charset="0"/>
                <a:cs typeface="Times New Roman" panose="02020603050405020304" pitchFamily="18" charset="0"/>
              </a:rPr>
              <a:t> </a:t>
            </a:r>
            <a:r>
              <a:rPr lang="en-US" b="1" u="sng" err="1">
                <a:solidFill>
                  <a:srgbClr val="0070C0"/>
                </a:solidFill>
                <a:latin typeface="Times New Roman" panose="02020603050405020304" pitchFamily="18" charset="0"/>
                <a:cs typeface="Times New Roman" panose="02020603050405020304" pitchFamily="18" charset="0"/>
              </a:rPr>
              <a:t>nghiệp</a:t>
            </a:r>
            <a:endParaRPr lang="en-US" u="sng">
              <a:solidFill>
                <a:srgbClr val="0070C0"/>
              </a:solidFill>
              <a:latin typeface="Times New Roman" panose="02020603050405020304" pitchFamily="18" charset="0"/>
              <a:cs typeface="Times New Roman" panose="02020603050405020304" pitchFamily="18" charset="0"/>
            </a:endParaRPr>
          </a:p>
          <a:p>
            <a:pPr lvl="1">
              <a:lnSpc>
                <a:spcPct val="160000"/>
              </a:lnSpc>
              <a:buFont typeface="Wingdings" panose="05000000000000000000" pitchFamily="2" charset="2"/>
              <a:buChar char="v"/>
            </a:pPr>
            <a:r>
              <a:rPr lang="en-US" err="1" smtClean="0">
                <a:solidFill>
                  <a:srgbClr val="0070C0"/>
                </a:solidFill>
                <a:latin typeface="Times New Roman" panose="02020603050405020304" pitchFamily="18" charset="0"/>
                <a:cs typeface="Times New Roman" panose="02020603050405020304" pitchFamily="18" charset="0"/>
              </a:rPr>
              <a:t>Các</a:t>
            </a:r>
            <a:r>
              <a:rPr lang="en-US" smtClean="0">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yếu</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tố</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môi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trường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doanh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nghiệp</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ảnh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hưởng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đến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quá</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trình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Ước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tính</a:t>
            </a:r>
            <a:r>
              <a:rPr lang="en-US">
                <a:solidFill>
                  <a:srgbClr val="0070C0"/>
                </a:solidFill>
                <a:latin typeface="Times New Roman" panose="02020603050405020304" pitchFamily="18" charset="0"/>
                <a:cs typeface="Times New Roman" panose="02020603050405020304" pitchFamily="18" charset="0"/>
              </a:rPr>
              <a:t> Chi </a:t>
            </a:r>
            <a:r>
              <a:rPr lang="en-US" err="1">
                <a:solidFill>
                  <a:srgbClr val="0070C0"/>
                </a:solidFill>
                <a:latin typeface="Times New Roman" panose="02020603050405020304" pitchFamily="18" charset="0"/>
                <a:cs typeface="Times New Roman" panose="02020603050405020304" pitchFamily="18" charset="0"/>
              </a:rPr>
              <a:t>phí</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bao</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gồm</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nhưng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không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giới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hạn</a:t>
            </a:r>
            <a:r>
              <a:rPr lang="en-US">
                <a:solidFill>
                  <a:srgbClr val="0070C0"/>
                </a:solidFill>
                <a:latin typeface="Times New Roman" panose="02020603050405020304" pitchFamily="18" charset="0"/>
                <a:cs typeface="Times New Roman" panose="02020603050405020304" pitchFamily="18" charset="0"/>
              </a:rPr>
              <a:t>:</a:t>
            </a:r>
          </a:p>
          <a:p>
            <a:pPr lvl="1">
              <a:lnSpc>
                <a:spcPct val="160000"/>
              </a:lnSpc>
              <a:buFont typeface="Wingdings" panose="05000000000000000000" pitchFamily="2" charset="2"/>
              <a:buChar char="ü"/>
            </a:pPr>
            <a:r>
              <a:rPr lang="en-US" b="1" err="1" smtClean="0">
                <a:solidFill>
                  <a:srgbClr val="0070C0"/>
                </a:solidFill>
                <a:latin typeface="Times New Roman" panose="02020603050405020304" pitchFamily="18" charset="0"/>
                <a:cs typeface="Times New Roman" panose="02020603050405020304" pitchFamily="18" charset="0"/>
              </a:rPr>
              <a:t>Điều</a:t>
            </a:r>
            <a:r>
              <a:rPr lang="en-US" b="1" smtClean="0">
                <a:solidFill>
                  <a:srgbClr val="0070C0"/>
                </a:solidFill>
                <a:latin typeface="Times New Roman" panose="02020603050405020304" pitchFamily="18" charset="0"/>
                <a:cs typeface="Times New Roman" panose="02020603050405020304" pitchFamily="18" charset="0"/>
              </a:rPr>
              <a:t> </a:t>
            </a:r>
            <a:r>
              <a:rPr lang="en-US" b="1" err="1">
                <a:solidFill>
                  <a:srgbClr val="0070C0"/>
                </a:solidFill>
                <a:latin typeface="Times New Roman" panose="02020603050405020304" pitchFamily="18" charset="0"/>
                <a:cs typeface="Times New Roman" panose="02020603050405020304" pitchFamily="18" charset="0"/>
              </a:rPr>
              <a:t>kiện</a:t>
            </a:r>
            <a:r>
              <a:rPr lang="en-US" b="1">
                <a:solidFill>
                  <a:srgbClr val="0070C0"/>
                </a:solidFill>
                <a:latin typeface="Times New Roman" panose="02020603050405020304" pitchFamily="18" charset="0"/>
                <a:cs typeface="Times New Roman" panose="02020603050405020304" pitchFamily="18" charset="0"/>
              </a:rPr>
              <a:t> </a:t>
            </a:r>
            <a:r>
              <a:rPr lang="en-US" b="1" err="1">
                <a:solidFill>
                  <a:srgbClr val="0070C0"/>
                </a:solidFill>
                <a:latin typeface="Times New Roman" panose="02020603050405020304" pitchFamily="18" charset="0"/>
                <a:cs typeface="Times New Roman" panose="02020603050405020304" pitchFamily="18" charset="0"/>
              </a:rPr>
              <a:t>thị</a:t>
            </a:r>
            <a:r>
              <a:rPr lang="en-US" b="1">
                <a:solidFill>
                  <a:srgbClr val="0070C0"/>
                </a:solidFill>
                <a:latin typeface="Times New Roman" panose="02020603050405020304" pitchFamily="18" charset="0"/>
                <a:cs typeface="Times New Roman" panose="02020603050405020304" pitchFamily="18" charset="0"/>
              </a:rPr>
              <a:t> </a:t>
            </a:r>
            <a:r>
              <a:rPr lang="en-US" b="1" err="1" smtClean="0">
                <a:solidFill>
                  <a:srgbClr val="0070C0"/>
                </a:solidFill>
                <a:latin typeface="Times New Roman" panose="02020603050405020304" pitchFamily="18" charset="0"/>
                <a:cs typeface="Times New Roman" panose="02020603050405020304" pitchFamily="18" charset="0"/>
              </a:rPr>
              <a:t>trường</a:t>
            </a:r>
            <a:endParaRPr lang="en-US" smtClean="0">
              <a:solidFill>
                <a:srgbClr val="0070C0"/>
              </a:solidFill>
              <a:latin typeface="Times New Roman" panose="02020603050405020304" pitchFamily="18" charset="0"/>
              <a:cs typeface="Times New Roman" panose="02020603050405020304" pitchFamily="18" charset="0"/>
            </a:endParaRPr>
          </a:p>
          <a:p>
            <a:pPr lvl="1">
              <a:lnSpc>
                <a:spcPct val="160000"/>
              </a:lnSpc>
              <a:buFont typeface="Wingdings" panose="05000000000000000000" pitchFamily="2" charset="2"/>
              <a:buChar char="ü"/>
            </a:pPr>
            <a:r>
              <a:rPr lang="en-US" b="1" err="1" smtClean="0">
                <a:solidFill>
                  <a:srgbClr val="0070C0"/>
                </a:solidFill>
                <a:latin typeface="Times New Roman" panose="02020603050405020304" pitchFamily="18" charset="0"/>
                <a:cs typeface="Times New Roman" panose="02020603050405020304" pitchFamily="18" charset="0"/>
              </a:rPr>
              <a:t>Thông</a:t>
            </a:r>
            <a:r>
              <a:rPr lang="en-US" b="1" smtClean="0">
                <a:solidFill>
                  <a:srgbClr val="0070C0"/>
                </a:solidFill>
                <a:latin typeface="Times New Roman" panose="02020603050405020304" pitchFamily="18" charset="0"/>
                <a:cs typeface="Times New Roman" panose="02020603050405020304" pitchFamily="18" charset="0"/>
              </a:rPr>
              <a:t> tin </a:t>
            </a:r>
            <a:r>
              <a:rPr lang="en-US" b="1" err="1" smtClean="0">
                <a:solidFill>
                  <a:srgbClr val="0070C0"/>
                </a:solidFill>
                <a:latin typeface="Times New Roman" panose="02020603050405020304" pitchFamily="18" charset="0"/>
                <a:cs typeface="Times New Roman" panose="02020603050405020304" pitchFamily="18" charset="0"/>
              </a:rPr>
              <a:t>thương</a:t>
            </a:r>
            <a:r>
              <a:rPr lang="en-US" b="1" smtClean="0">
                <a:solidFill>
                  <a:srgbClr val="0070C0"/>
                </a:solidFill>
                <a:latin typeface="Times New Roman" panose="02020603050405020304" pitchFamily="18" charset="0"/>
                <a:cs typeface="Times New Roman" panose="02020603050405020304" pitchFamily="18" charset="0"/>
              </a:rPr>
              <a:t> </a:t>
            </a:r>
            <a:r>
              <a:rPr lang="en-US" b="1" err="1" smtClean="0">
                <a:solidFill>
                  <a:srgbClr val="0070C0"/>
                </a:solidFill>
                <a:latin typeface="Times New Roman" panose="02020603050405020304" pitchFamily="18" charset="0"/>
                <a:cs typeface="Times New Roman" panose="02020603050405020304" pitchFamily="18" charset="0"/>
              </a:rPr>
              <a:t>mại</a:t>
            </a:r>
            <a:r>
              <a:rPr lang="en-US" b="1" smtClean="0">
                <a:solidFill>
                  <a:srgbClr val="0070C0"/>
                </a:solidFill>
                <a:latin typeface="Times New Roman" panose="02020603050405020304" pitchFamily="18" charset="0"/>
                <a:cs typeface="Times New Roman" panose="02020603050405020304" pitchFamily="18" charset="0"/>
              </a:rPr>
              <a:t> </a:t>
            </a:r>
            <a:r>
              <a:rPr lang="en-US" b="1" err="1" smtClean="0">
                <a:solidFill>
                  <a:srgbClr val="0070C0"/>
                </a:solidFill>
                <a:latin typeface="Times New Roman" panose="02020603050405020304" pitchFamily="18" charset="0"/>
                <a:cs typeface="Times New Roman" panose="02020603050405020304" pitchFamily="18" charset="0"/>
              </a:rPr>
              <a:t>được</a:t>
            </a:r>
            <a:r>
              <a:rPr lang="en-US" b="1" smtClean="0">
                <a:solidFill>
                  <a:srgbClr val="0070C0"/>
                </a:solidFill>
                <a:latin typeface="Times New Roman" panose="02020603050405020304" pitchFamily="18" charset="0"/>
                <a:cs typeface="Times New Roman" panose="02020603050405020304" pitchFamily="18" charset="0"/>
              </a:rPr>
              <a:t> </a:t>
            </a:r>
            <a:r>
              <a:rPr lang="en-US" b="1" err="1" smtClean="0">
                <a:solidFill>
                  <a:srgbClr val="0070C0"/>
                </a:solidFill>
                <a:latin typeface="Times New Roman" panose="02020603050405020304" pitchFamily="18" charset="0"/>
                <a:cs typeface="Times New Roman" panose="02020603050405020304" pitchFamily="18" charset="0"/>
              </a:rPr>
              <a:t>công</a:t>
            </a:r>
            <a:r>
              <a:rPr lang="en-US" b="1" smtClean="0">
                <a:solidFill>
                  <a:srgbClr val="0070C0"/>
                </a:solidFill>
                <a:latin typeface="Times New Roman" panose="02020603050405020304" pitchFamily="18" charset="0"/>
                <a:cs typeface="Times New Roman" panose="02020603050405020304" pitchFamily="18" charset="0"/>
              </a:rPr>
              <a:t> </a:t>
            </a:r>
            <a:r>
              <a:rPr lang="en-US" b="1" smtClean="0">
                <a:solidFill>
                  <a:srgbClr val="0070C0"/>
                </a:solidFill>
                <a:latin typeface="Times New Roman" panose="02020603050405020304" pitchFamily="18" charset="0"/>
                <a:cs typeface="Times New Roman" panose="02020603050405020304" pitchFamily="18" charset="0"/>
              </a:rPr>
              <a:t>bố</a:t>
            </a:r>
          </a:p>
          <a:p>
            <a:pPr>
              <a:lnSpc>
                <a:spcPct val="160000"/>
              </a:lnSpc>
            </a:pPr>
            <a:r>
              <a:rPr lang="en-US" b="1" u="sng">
                <a:solidFill>
                  <a:srgbClr val="0070C0"/>
                </a:solidFill>
                <a:latin typeface="Times New Roman" panose="02020603050405020304" pitchFamily="18" charset="0"/>
                <a:cs typeface="Times New Roman" panose="02020603050405020304" pitchFamily="18" charset="0"/>
              </a:rPr>
              <a:t>7.2.1.7 Tài sản quy trình tổ chức</a:t>
            </a:r>
            <a:endParaRPr lang="en-US" u="sng">
              <a:solidFill>
                <a:srgbClr val="0070C0"/>
              </a:solidFill>
              <a:latin typeface="Times New Roman" panose="02020603050405020304" pitchFamily="18" charset="0"/>
              <a:cs typeface="Times New Roman" panose="02020603050405020304" pitchFamily="18" charset="0"/>
            </a:endParaRPr>
          </a:p>
          <a:p>
            <a:pPr lvl="1">
              <a:lnSpc>
                <a:spcPct val="160000"/>
              </a:lnSpc>
              <a:buFont typeface="Wingdings" panose="05000000000000000000" pitchFamily="2" charset="2"/>
              <a:buChar char="v"/>
            </a:pPr>
            <a:r>
              <a:rPr lang="en-US">
                <a:solidFill>
                  <a:srgbClr val="0070C0"/>
                </a:solidFill>
                <a:latin typeface="Times New Roman" panose="02020603050405020304" pitchFamily="18" charset="0"/>
                <a:cs typeface="Times New Roman" panose="02020603050405020304" pitchFamily="18" charset="0"/>
              </a:rPr>
              <a:t>Được mô tả trong Mục 2.1.4. Các tài sản của quy trình tổ chức ảnh hưởng đến quy trình Ước tính Chi phí bao gồm, nhưng không giới hạn ở:</a:t>
            </a:r>
          </a:p>
          <a:p>
            <a:pPr lvl="1">
              <a:lnSpc>
                <a:spcPct val="160000"/>
              </a:lnSpc>
              <a:buFont typeface="Wingdings" panose="05000000000000000000" pitchFamily="2" charset="2"/>
              <a:buChar char="ü"/>
            </a:pPr>
            <a:r>
              <a:rPr lang="en-US">
                <a:solidFill>
                  <a:srgbClr val="0070C0"/>
                </a:solidFill>
                <a:latin typeface="Times New Roman" panose="02020603050405020304" pitchFamily="18" charset="0"/>
                <a:cs typeface="Times New Roman" panose="02020603050405020304" pitchFamily="18" charset="0"/>
              </a:rPr>
              <a:t>Chính sách ước tính chi phí</a:t>
            </a:r>
          </a:p>
          <a:p>
            <a:pPr lvl="1">
              <a:lnSpc>
                <a:spcPct val="160000"/>
              </a:lnSpc>
              <a:buFont typeface="Wingdings" panose="05000000000000000000" pitchFamily="2" charset="2"/>
              <a:buChar char="ü"/>
            </a:pPr>
            <a:r>
              <a:rPr lang="en-US">
                <a:solidFill>
                  <a:srgbClr val="0070C0"/>
                </a:solidFill>
                <a:latin typeface="Times New Roman" panose="02020603050405020304" pitchFamily="18" charset="0"/>
                <a:cs typeface="Times New Roman" panose="02020603050405020304" pitchFamily="18" charset="0"/>
              </a:rPr>
              <a:t>Các mẫu ước tính chi phí,</a:t>
            </a:r>
          </a:p>
          <a:p>
            <a:pPr lvl="1">
              <a:lnSpc>
                <a:spcPct val="160000"/>
              </a:lnSpc>
              <a:buFont typeface="Wingdings" panose="05000000000000000000" pitchFamily="2" charset="2"/>
              <a:buChar char="ü"/>
            </a:pPr>
            <a:r>
              <a:rPr lang="en-US">
                <a:solidFill>
                  <a:srgbClr val="0070C0"/>
                </a:solidFill>
                <a:latin typeface="Times New Roman" panose="02020603050405020304" pitchFamily="18" charset="0"/>
                <a:cs typeface="Times New Roman" panose="02020603050405020304" pitchFamily="18" charset="0"/>
              </a:rPr>
              <a:t>Thông tin lịch sử và</a:t>
            </a:r>
          </a:p>
          <a:p>
            <a:pPr lvl="1">
              <a:lnSpc>
                <a:spcPct val="160000"/>
              </a:lnSpc>
              <a:buFont typeface="Wingdings" panose="05000000000000000000" pitchFamily="2" charset="2"/>
              <a:buChar char="ü"/>
            </a:pPr>
            <a:r>
              <a:rPr lang="en-US">
                <a:solidFill>
                  <a:srgbClr val="0070C0"/>
                </a:solidFill>
                <a:latin typeface="Times New Roman" panose="02020603050405020304" pitchFamily="18" charset="0"/>
                <a:cs typeface="Times New Roman" panose="02020603050405020304" pitchFamily="18" charset="0"/>
              </a:rPr>
              <a:t>Bài học kinh nghiệm.</a:t>
            </a:r>
          </a:p>
          <a:p>
            <a:pPr>
              <a:lnSpc>
                <a:spcPct val="160000"/>
              </a:lnSpc>
            </a:pPr>
            <a:endParaRPr lang="en-US">
              <a:solidFill>
                <a:srgbClr val="0070C0"/>
              </a:solidFill>
            </a:endParaRPr>
          </a:p>
          <a:p>
            <a:pPr>
              <a:lnSpc>
                <a:spcPct val="160000"/>
              </a:lnSpc>
              <a:buFont typeface="Wingdings" panose="05000000000000000000" pitchFamily="2" charset="2"/>
              <a:buChar char="ü"/>
            </a:pPr>
            <a:endParaRPr lang="en-US" sz="2000">
              <a:solidFill>
                <a:srgbClr val="0070C0"/>
              </a:solidFill>
              <a:latin typeface="Times New Roman" panose="02020603050405020304" pitchFamily="18" charset="0"/>
              <a:cs typeface="Times New Roman" panose="02020603050405020304" pitchFamily="18" charset="0"/>
            </a:endParaRPr>
          </a:p>
          <a:p>
            <a:pPr>
              <a:lnSpc>
                <a:spcPct val="160000"/>
              </a:lnSpc>
            </a:pPr>
            <a:endParaRPr lang="en-US">
              <a:solidFill>
                <a:srgbClr val="0070C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381000"/>
            <a:ext cx="7406640" cy="1356360"/>
          </a:xfrm>
        </p:spPr>
        <p:txBody>
          <a:bodyPr>
            <a:normAutofit/>
          </a:bodyPr>
          <a:lstStyle/>
          <a:p>
            <a:pPr algn="ctr"/>
            <a:r>
              <a:rPr lang="en-US" sz="3200" b="1" u="sng">
                <a:solidFill>
                  <a:srgbClr val="0070C0"/>
                </a:solidFill>
                <a:latin typeface="Times New Roman" panose="02020603050405020304" pitchFamily="18" charset="0"/>
                <a:cs typeface="Times New Roman" panose="02020603050405020304" pitchFamily="18" charset="0"/>
              </a:rPr>
              <a:t>7.2.2 </a:t>
            </a:r>
            <a:r>
              <a:rPr lang="en-US" sz="3200" b="1" u="sng" err="1">
                <a:solidFill>
                  <a:srgbClr val="0070C0"/>
                </a:solidFill>
                <a:latin typeface="Times New Roman" panose="02020603050405020304" pitchFamily="18" charset="0"/>
                <a:cs typeface="Times New Roman" panose="02020603050405020304" pitchFamily="18" charset="0"/>
              </a:rPr>
              <a:t>Ước</a:t>
            </a:r>
            <a:r>
              <a:rPr lang="en-US" sz="3200" b="1" u="sng">
                <a:solidFill>
                  <a:srgbClr val="0070C0"/>
                </a:solidFill>
                <a:latin typeface="Times New Roman" panose="02020603050405020304" pitchFamily="18" charset="0"/>
                <a:cs typeface="Times New Roman" panose="02020603050405020304" pitchFamily="18" charset="0"/>
              </a:rPr>
              <a:t> </a:t>
            </a:r>
            <a:r>
              <a:rPr lang="en-US" sz="3200" b="1" u="sng" err="1">
                <a:solidFill>
                  <a:srgbClr val="0070C0"/>
                </a:solidFill>
                <a:latin typeface="Times New Roman" panose="02020603050405020304" pitchFamily="18" charset="0"/>
                <a:cs typeface="Times New Roman" panose="02020603050405020304" pitchFamily="18" charset="0"/>
              </a:rPr>
              <a:t>tính</a:t>
            </a:r>
            <a:r>
              <a:rPr lang="en-US" sz="3200" b="1" u="sng">
                <a:solidFill>
                  <a:srgbClr val="0070C0"/>
                </a:solidFill>
                <a:latin typeface="Times New Roman" panose="02020603050405020304" pitchFamily="18" charset="0"/>
                <a:cs typeface="Times New Roman" panose="02020603050405020304" pitchFamily="18" charset="0"/>
              </a:rPr>
              <a:t> chi </a:t>
            </a:r>
            <a:r>
              <a:rPr lang="en-US" sz="3200" b="1" u="sng" err="1">
                <a:solidFill>
                  <a:srgbClr val="0070C0"/>
                </a:solidFill>
                <a:latin typeface="Times New Roman" panose="02020603050405020304" pitchFamily="18" charset="0"/>
                <a:cs typeface="Times New Roman" panose="02020603050405020304" pitchFamily="18" charset="0"/>
              </a:rPr>
              <a:t>phí</a:t>
            </a:r>
            <a:r>
              <a:rPr lang="en-US" sz="3200" b="1" u="sng">
                <a:solidFill>
                  <a:srgbClr val="0070C0"/>
                </a:solidFill>
                <a:latin typeface="Times New Roman" panose="02020603050405020304" pitchFamily="18" charset="0"/>
                <a:cs typeface="Times New Roman" panose="02020603050405020304" pitchFamily="18" charset="0"/>
              </a:rPr>
              <a:t>: </a:t>
            </a:r>
            <a:r>
              <a:rPr lang="en-US" sz="3200" b="1" u="sng" err="1">
                <a:solidFill>
                  <a:srgbClr val="0070C0"/>
                </a:solidFill>
                <a:latin typeface="Times New Roman" panose="02020603050405020304" pitchFamily="18" charset="0"/>
                <a:cs typeface="Times New Roman" panose="02020603050405020304" pitchFamily="18" charset="0"/>
              </a:rPr>
              <a:t>Công</a:t>
            </a:r>
            <a:r>
              <a:rPr lang="en-US" sz="3200" b="1" u="sng">
                <a:solidFill>
                  <a:srgbClr val="0070C0"/>
                </a:solidFill>
                <a:latin typeface="Times New Roman" panose="02020603050405020304" pitchFamily="18" charset="0"/>
                <a:cs typeface="Times New Roman" panose="02020603050405020304" pitchFamily="18" charset="0"/>
              </a:rPr>
              <a:t> </a:t>
            </a:r>
            <a:r>
              <a:rPr lang="en-US" sz="3200" b="1" u="sng" err="1">
                <a:solidFill>
                  <a:srgbClr val="0070C0"/>
                </a:solidFill>
                <a:latin typeface="Times New Roman" panose="02020603050405020304" pitchFamily="18" charset="0"/>
                <a:cs typeface="Times New Roman" panose="02020603050405020304" pitchFamily="18" charset="0"/>
              </a:rPr>
              <a:t>cụ</a:t>
            </a:r>
            <a:r>
              <a:rPr lang="en-US" sz="3200" b="1" u="sng">
                <a:solidFill>
                  <a:srgbClr val="0070C0"/>
                </a:solidFill>
                <a:latin typeface="Times New Roman" panose="02020603050405020304" pitchFamily="18" charset="0"/>
                <a:cs typeface="Times New Roman" panose="02020603050405020304" pitchFamily="18" charset="0"/>
              </a:rPr>
              <a:t> </a:t>
            </a:r>
            <a:r>
              <a:rPr lang="en-US" sz="3200" b="1" u="sng" err="1">
                <a:solidFill>
                  <a:srgbClr val="0070C0"/>
                </a:solidFill>
                <a:latin typeface="Times New Roman" panose="02020603050405020304" pitchFamily="18" charset="0"/>
                <a:cs typeface="Times New Roman" panose="02020603050405020304" pitchFamily="18" charset="0"/>
              </a:rPr>
              <a:t>và</a:t>
            </a:r>
            <a:r>
              <a:rPr lang="en-US" sz="3200" b="1" u="sng">
                <a:solidFill>
                  <a:srgbClr val="0070C0"/>
                </a:solidFill>
                <a:latin typeface="Times New Roman" panose="02020603050405020304" pitchFamily="18" charset="0"/>
                <a:cs typeface="Times New Roman" panose="02020603050405020304" pitchFamily="18" charset="0"/>
              </a:rPr>
              <a:t> </a:t>
            </a:r>
            <a:r>
              <a:rPr lang="en-US" sz="3200" b="1" u="sng" err="1">
                <a:solidFill>
                  <a:srgbClr val="0070C0"/>
                </a:solidFill>
                <a:latin typeface="Times New Roman" panose="02020603050405020304" pitchFamily="18" charset="0"/>
                <a:cs typeface="Times New Roman" panose="02020603050405020304" pitchFamily="18" charset="0"/>
              </a:rPr>
              <a:t>kỹ</a:t>
            </a:r>
            <a:r>
              <a:rPr lang="en-US" sz="3200" b="1" u="sng">
                <a:solidFill>
                  <a:srgbClr val="0070C0"/>
                </a:solidFill>
                <a:latin typeface="Times New Roman" panose="02020603050405020304" pitchFamily="18" charset="0"/>
                <a:cs typeface="Times New Roman" panose="02020603050405020304" pitchFamily="18" charset="0"/>
              </a:rPr>
              <a:t> </a:t>
            </a:r>
            <a:r>
              <a:rPr lang="en-US" sz="3200" b="1" u="sng" err="1" smtClean="0">
                <a:solidFill>
                  <a:srgbClr val="0070C0"/>
                </a:solidFill>
                <a:latin typeface="Times New Roman" panose="02020603050405020304" pitchFamily="18" charset="0"/>
                <a:cs typeface="Times New Roman" panose="02020603050405020304" pitchFamily="18" charset="0"/>
              </a:rPr>
              <a:t>thuật</a:t>
            </a:r>
            <a:endParaRPr lang="en-US" sz="3200" b="1" i="0" u="sng" strike="noStrike" baseline="0" smtClean="0">
              <a:solidFill>
                <a:srgbClr val="0070C0"/>
              </a:solidFill>
              <a:latin typeface="Times New Roman" panose="02020603050405020304"/>
            </a:endParaRPr>
          </a:p>
        </p:txBody>
      </p:sp>
      <p:sp>
        <p:nvSpPr>
          <p:cNvPr id="3" name="Text Placeholder 2"/>
          <p:cNvSpPr>
            <a:spLocks noGrp="1"/>
          </p:cNvSpPr>
          <p:nvPr>
            <p:ph type="body" idx="4294967295"/>
          </p:nvPr>
        </p:nvSpPr>
        <p:spPr>
          <a:xfrm>
            <a:off x="609600" y="2057400"/>
            <a:ext cx="8229600" cy="4525963"/>
          </a:xfrm>
        </p:spPr>
        <p:txBody>
          <a:bodyPr>
            <a:noAutofit/>
          </a:bodyPr>
          <a:lstStyle/>
          <a:p>
            <a:pPr>
              <a:lnSpc>
                <a:spcPct val="150000"/>
              </a:lnSpc>
            </a:pPr>
            <a:r>
              <a:rPr lang="en-US" sz="2000" b="1" u="sng">
                <a:solidFill>
                  <a:srgbClr val="0070C0"/>
                </a:solidFill>
                <a:latin typeface="Times New Roman" panose="02020603050405020304" pitchFamily="18" charset="0"/>
                <a:cs typeface="Times New Roman" panose="02020603050405020304" pitchFamily="18" charset="0"/>
              </a:rPr>
              <a:t>7.2.2.1 </a:t>
            </a:r>
            <a:r>
              <a:rPr lang="en-US" sz="2000" b="1" u="sng" err="1">
                <a:solidFill>
                  <a:srgbClr val="0070C0"/>
                </a:solidFill>
                <a:latin typeface="Times New Roman" panose="02020603050405020304" pitchFamily="18" charset="0"/>
                <a:cs typeface="Times New Roman" panose="02020603050405020304" pitchFamily="18" charset="0"/>
              </a:rPr>
              <a:t>Đánh</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giá</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của</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chuyên</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gia</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en-US" err="1">
                <a:solidFill>
                  <a:srgbClr val="0070C0"/>
                </a:solidFill>
                <a:latin typeface="Times New Roman" panose="02020603050405020304" pitchFamily="18" charset="0"/>
                <a:cs typeface="Times New Roman" panose="02020603050405020304" pitchFamily="18" charset="0"/>
              </a:rPr>
              <a:t>Đánh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giá</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của</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chuyên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gia</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được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hướng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dẫn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bởi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thông</a:t>
            </a:r>
            <a:r>
              <a:rPr lang="en-US">
                <a:solidFill>
                  <a:srgbClr val="0070C0"/>
                </a:solidFill>
                <a:latin typeface="Times New Roman" panose="02020603050405020304" pitchFamily="18" charset="0"/>
                <a:cs typeface="Times New Roman" panose="02020603050405020304" pitchFamily="18" charset="0"/>
              </a:rPr>
              <a:t> tin </a:t>
            </a:r>
            <a:r>
              <a:rPr lang="en-US" err="1">
                <a:solidFill>
                  <a:srgbClr val="0070C0"/>
                </a:solidFill>
                <a:latin typeface="Times New Roman" panose="02020603050405020304" pitchFamily="18" charset="0"/>
                <a:cs typeface="Times New Roman" panose="02020603050405020304" pitchFamily="18" charset="0"/>
              </a:rPr>
              <a:t>lịch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sử</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cung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cấp</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cái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nhìn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sâu</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sắc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có</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giá</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trị</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về</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môi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trường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và</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thông</a:t>
            </a:r>
            <a:r>
              <a:rPr lang="en-US">
                <a:solidFill>
                  <a:srgbClr val="0070C0"/>
                </a:solidFill>
                <a:latin typeface="Times New Roman" panose="02020603050405020304" pitchFamily="18" charset="0"/>
                <a:cs typeface="Times New Roman" panose="02020603050405020304" pitchFamily="18" charset="0"/>
              </a:rPr>
              <a:t> tin </a:t>
            </a:r>
            <a:r>
              <a:rPr lang="en-US" err="1">
                <a:solidFill>
                  <a:srgbClr val="0070C0"/>
                </a:solidFill>
                <a:latin typeface="Times New Roman" panose="02020603050405020304" pitchFamily="18" charset="0"/>
                <a:cs typeface="Times New Roman" panose="02020603050405020304" pitchFamily="18" charset="0"/>
              </a:rPr>
              <a:t>từ</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các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dự</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án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tương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tự</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trước</a:t>
            </a:r>
            <a:r>
              <a:rPr lang="en-US">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đây</a:t>
            </a:r>
            <a:r>
              <a:rPr lang="en-US" smtClean="0">
                <a:solidFill>
                  <a:srgbClr val="0070C0"/>
                </a:solidFill>
                <a:latin typeface="Times New Roman" panose="02020603050405020304" pitchFamily="18" charset="0"/>
                <a:cs typeface="Times New Roman" panose="02020603050405020304" pitchFamily="18" charset="0"/>
              </a:rPr>
              <a:t>.</a:t>
            </a:r>
          </a:p>
          <a:p>
            <a:pPr>
              <a:lnSpc>
                <a:spcPct val="150000"/>
              </a:lnSpc>
            </a:pPr>
            <a:r>
              <a:rPr lang="en-US" b="1" u="sng">
                <a:solidFill>
                  <a:srgbClr val="0070C0"/>
                </a:solidFill>
                <a:latin typeface="Times New Roman" panose="02020603050405020304" pitchFamily="18" charset="0"/>
                <a:cs typeface="Times New Roman" panose="02020603050405020304" pitchFamily="18" charset="0"/>
              </a:rPr>
              <a:t>7.2.2.2 Ước tính tương tự</a:t>
            </a:r>
            <a:endParaRPr lang="en-US"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en-US">
                <a:solidFill>
                  <a:srgbClr val="0070C0"/>
                </a:solidFill>
                <a:latin typeface="Times New Roman" panose="02020603050405020304" pitchFamily="18" charset="0"/>
                <a:cs typeface="Times New Roman" panose="02020603050405020304" pitchFamily="18" charset="0"/>
              </a:rPr>
              <a:t>Ước tính chi phí tương tự sử dụng các giá trị như phạm vi, chi phí, ngân sách và thời lượng hoặc các thước đo quy mô như như kích thước, trọng lượng và độ phức tạp từ một dự án tương tự trước đó làm cơ sở để ước tính cùng một thông số hoặc đo lường cho một dự án hiện tại. </a:t>
            </a:r>
          </a:p>
          <a:p>
            <a:pPr marL="205740" lvl="1" indent="0">
              <a:lnSpc>
                <a:spcPct val="150000"/>
              </a:lnSpc>
              <a:buNone/>
            </a:pPr>
            <a:endParaRPr lang="en-US">
              <a:solidFill>
                <a:srgbClr val="0070C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52400" y="152400"/>
            <a:ext cx="8763000" cy="6477000"/>
          </a:xfrm>
        </p:spPr>
        <p:txBody>
          <a:bodyPr>
            <a:normAutofit fontScale="77500" lnSpcReduction="20000"/>
          </a:bodyPr>
          <a:lstStyle/>
          <a:p>
            <a:pPr>
              <a:lnSpc>
                <a:spcPct val="170000"/>
              </a:lnSpc>
            </a:pPr>
            <a:r>
              <a:rPr lang="en-US" sz="2400" b="1" u="sng">
                <a:solidFill>
                  <a:srgbClr val="0070C0"/>
                </a:solidFill>
                <a:latin typeface="Times New Roman" panose="02020603050405020304" pitchFamily="18" charset="0"/>
                <a:cs typeface="Times New Roman" panose="02020603050405020304" pitchFamily="18" charset="0"/>
              </a:rPr>
              <a:t>7.2.2.3 </a:t>
            </a:r>
            <a:r>
              <a:rPr lang="en-US" sz="2400" b="1" u="sng" err="1">
                <a:solidFill>
                  <a:srgbClr val="0070C0"/>
                </a:solidFill>
                <a:latin typeface="Times New Roman" panose="02020603050405020304" pitchFamily="18" charset="0"/>
                <a:cs typeface="Times New Roman" panose="02020603050405020304" pitchFamily="18" charset="0"/>
              </a:rPr>
              <a:t>Ước</a:t>
            </a:r>
            <a:r>
              <a:rPr lang="en-US" sz="2400" b="1" u="sng">
                <a:solidFill>
                  <a:srgbClr val="0070C0"/>
                </a:solidFill>
                <a:latin typeface="Times New Roman" panose="02020603050405020304" pitchFamily="18" charset="0"/>
                <a:cs typeface="Times New Roman" panose="02020603050405020304" pitchFamily="18" charset="0"/>
              </a:rPr>
              <a:t> </a:t>
            </a:r>
            <a:r>
              <a:rPr lang="en-US" sz="2400" b="1" u="sng" err="1">
                <a:solidFill>
                  <a:srgbClr val="0070C0"/>
                </a:solidFill>
                <a:latin typeface="Times New Roman" panose="02020603050405020304" pitchFamily="18" charset="0"/>
                <a:cs typeface="Times New Roman" panose="02020603050405020304" pitchFamily="18" charset="0"/>
              </a:rPr>
              <a:t>tính</a:t>
            </a:r>
            <a:r>
              <a:rPr lang="en-US" sz="2400" b="1" u="sng">
                <a:solidFill>
                  <a:srgbClr val="0070C0"/>
                </a:solidFill>
                <a:latin typeface="Times New Roman" panose="02020603050405020304" pitchFamily="18" charset="0"/>
                <a:cs typeface="Times New Roman" panose="02020603050405020304" pitchFamily="18" charset="0"/>
              </a:rPr>
              <a:t> </a:t>
            </a:r>
            <a:r>
              <a:rPr lang="en-US" sz="2400" b="1" u="sng" err="1">
                <a:solidFill>
                  <a:srgbClr val="0070C0"/>
                </a:solidFill>
                <a:latin typeface="Times New Roman" panose="02020603050405020304" pitchFamily="18" charset="0"/>
                <a:cs typeface="Times New Roman" panose="02020603050405020304" pitchFamily="18" charset="0"/>
              </a:rPr>
              <a:t>tham</a:t>
            </a:r>
            <a:r>
              <a:rPr lang="en-US" sz="2400" b="1" u="sng">
                <a:solidFill>
                  <a:srgbClr val="0070C0"/>
                </a:solidFill>
                <a:latin typeface="Times New Roman" panose="02020603050405020304" pitchFamily="18" charset="0"/>
                <a:cs typeface="Times New Roman" panose="02020603050405020304" pitchFamily="18" charset="0"/>
              </a:rPr>
              <a:t> </a:t>
            </a:r>
            <a:r>
              <a:rPr lang="en-US" sz="2400" b="1" u="sng" err="1">
                <a:solidFill>
                  <a:srgbClr val="0070C0"/>
                </a:solidFill>
                <a:latin typeface="Times New Roman" panose="02020603050405020304" pitchFamily="18" charset="0"/>
                <a:cs typeface="Times New Roman" panose="02020603050405020304" pitchFamily="18" charset="0"/>
              </a:rPr>
              <a:t>số</a:t>
            </a:r>
            <a:endParaRPr lang="en-US" sz="2400" u="sng">
              <a:solidFill>
                <a:srgbClr val="0070C0"/>
              </a:solidFill>
              <a:latin typeface="Times New Roman" panose="02020603050405020304" pitchFamily="18" charset="0"/>
              <a:cs typeface="Times New Roman" panose="02020603050405020304" pitchFamily="18" charset="0"/>
            </a:endParaRPr>
          </a:p>
          <a:p>
            <a:pPr lvl="1">
              <a:lnSpc>
                <a:spcPct val="170000"/>
              </a:lnSpc>
              <a:buFont typeface="Wingdings" panose="05000000000000000000" pitchFamily="2" charset="2"/>
              <a:buChar char="v"/>
            </a:pPr>
            <a:r>
              <a:rPr lang="en-US" sz="2100" err="1">
                <a:solidFill>
                  <a:srgbClr val="0070C0"/>
                </a:solidFill>
                <a:latin typeface="Times New Roman" panose="02020603050405020304" pitchFamily="18" charset="0"/>
                <a:cs typeface="Times New Roman" panose="02020603050405020304" pitchFamily="18" charset="0"/>
              </a:rPr>
              <a:t>Ước</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tính</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tham</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số</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sử</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dụng</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mối</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quan</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hệ</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thống</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kê</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giữa</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dữ</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liệu</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lịch</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sử</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có</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liên</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quan</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và</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các</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biến</a:t>
            </a:r>
            <a:r>
              <a:rPr lang="en-US" sz="210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để</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tính</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toán</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ước</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tính</a:t>
            </a:r>
            <a:r>
              <a:rPr lang="en-US" sz="2100">
                <a:solidFill>
                  <a:srgbClr val="0070C0"/>
                </a:solidFill>
                <a:latin typeface="Times New Roman" panose="02020603050405020304" pitchFamily="18" charset="0"/>
                <a:cs typeface="Times New Roman" panose="02020603050405020304" pitchFamily="18" charset="0"/>
              </a:rPr>
              <a:t> chi </a:t>
            </a:r>
            <a:r>
              <a:rPr lang="en-US" sz="2100" err="1">
                <a:solidFill>
                  <a:srgbClr val="0070C0"/>
                </a:solidFill>
                <a:latin typeface="Times New Roman" panose="02020603050405020304" pitchFamily="18" charset="0"/>
                <a:cs typeface="Times New Roman" panose="02020603050405020304" pitchFamily="18" charset="0"/>
              </a:rPr>
              <a:t>phí</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cho</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công</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việc</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của</a:t>
            </a:r>
            <a:r>
              <a:rPr lang="en-US" sz="2100">
                <a:solidFill>
                  <a:srgbClr val="0070C0"/>
                </a:solidFill>
                <a:latin typeface="Times New Roman" panose="02020603050405020304" pitchFamily="18" charset="0"/>
                <a:cs typeface="Times New Roman" panose="02020603050405020304" pitchFamily="18" charset="0"/>
              </a:rPr>
              <a:t> </a:t>
            </a:r>
            <a:r>
              <a:rPr lang="en-US" sz="2100" err="1">
                <a:solidFill>
                  <a:srgbClr val="0070C0"/>
                </a:solidFill>
                <a:latin typeface="Times New Roman" panose="02020603050405020304" pitchFamily="18" charset="0"/>
                <a:cs typeface="Times New Roman" panose="02020603050405020304" pitchFamily="18" charset="0"/>
              </a:rPr>
              <a:t>dự</a:t>
            </a:r>
            <a:r>
              <a:rPr lang="en-US" sz="210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án</a:t>
            </a:r>
            <a:r>
              <a:rPr lang="en-US" sz="2100" smtClean="0">
                <a:solidFill>
                  <a:srgbClr val="0070C0"/>
                </a:solidFill>
                <a:latin typeface="Times New Roman" panose="02020603050405020304" pitchFamily="18" charset="0"/>
                <a:cs typeface="Times New Roman" panose="02020603050405020304" pitchFamily="18" charset="0"/>
              </a:rPr>
              <a:t>.</a:t>
            </a:r>
          </a:p>
          <a:p>
            <a:pPr>
              <a:lnSpc>
                <a:spcPct val="170000"/>
              </a:lnSpc>
            </a:pPr>
            <a:r>
              <a:rPr lang="en-US" sz="2400" b="1" u="sng" smtClean="0">
                <a:solidFill>
                  <a:srgbClr val="0070C0"/>
                </a:solidFill>
                <a:latin typeface="Times New Roman" panose="02020603050405020304" pitchFamily="18" charset="0"/>
                <a:cs typeface="Times New Roman" panose="02020603050405020304" pitchFamily="18" charset="0"/>
              </a:rPr>
              <a:t>7.2.2.4 </a:t>
            </a:r>
            <a:r>
              <a:rPr lang="en-US" sz="2400" b="1" u="sng" err="1" smtClean="0">
                <a:solidFill>
                  <a:srgbClr val="0070C0"/>
                </a:solidFill>
                <a:latin typeface="Times New Roman" panose="02020603050405020304" pitchFamily="18" charset="0"/>
                <a:cs typeface="Times New Roman" panose="02020603050405020304" pitchFamily="18" charset="0"/>
              </a:rPr>
              <a:t>Ước</a:t>
            </a:r>
            <a:r>
              <a:rPr lang="en-US" sz="2400" b="1" u="sng" smtClean="0">
                <a:solidFill>
                  <a:srgbClr val="0070C0"/>
                </a:solidFill>
                <a:latin typeface="Times New Roman" panose="02020603050405020304" pitchFamily="18" charset="0"/>
                <a:cs typeface="Times New Roman" panose="02020603050405020304" pitchFamily="18" charset="0"/>
              </a:rPr>
              <a:t> </a:t>
            </a:r>
            <a:r>
              <a:rPr lang="en-US" sz="2400" b="1" u="sng" err="1" smtClean="0">
                <a:solidFill>
                  <a:srgbClr val="0070C0"/>
                </a:solidFill>
                <a:latin typeface="Times New Roman" panose="02020603050405020304" pitchFamily="18" charset="0"/>
                <a:cs typeface="Times New Roman" panose="02020603050405020304" pitchFamily="18" charset="0"/>
              </a:rPr>
              <a:t>tính</a:t>
            </a:r>
            <a:r>
              <a:rPr lang="en-US" sz="2400" b="1" u="sng" smtClean="0">
                <a:solidFill>
                  <a:srgbClr val="0070C0"/>
                </a:solidFill>
                <a:latin typeface="Times New Roman" panose="02020603050405020304" pitchFamily="18" charset="0"/>
                <a:cs typeface="Times New Roman" panose="02020603050405020304" pitchFamily="18" charset="0"/>
              </a:rPr>
              <a:t> </a:t>
            </a:r>
            <a:r>
              <a:rPr lang="en-US" sz="2400" b="1" u="sng" err="1" smtClean="0">
                <a:solidFill>
                  <a:srgbClr val="0070C0"/>
                </a:solidFill>
                <a:latin typeface="Times New Roman" panose="02020603050405020304" pitchFamily="18" charset="0"/>
                <a:cs typeface="Times New Roman" panose="02020603050405020304" pitchFamily="18" charset="0"/>
              </a:rPr>
              <a:t>từ</a:t>
            </a:r>
            <a:r>
              <a:rPr lang="en-US" sz="2400" b="1" u="sng" smtClean="0">
                <a:solidFill>
                  <a:srgbClr val="0070C0"/>
                </a:solidFill>
                <a:latin typeface="Times New Roman" panose="02020603050405020304" pitchFamily="18" charset="0"/>
                <a:cs typeface="Times New Roman" panose="02020603050405020304" pitchFamily="18" charset="0"/>
              </a:rPr>
              <a:t> </a:t>
            </a:r>
            <a:r>
              <a:rPr lang="en-US" sz="2400" b="1" u="sng" err="1" smtClean="0">
                <a:solidFill>
                  <a:srgbClr val="0070C0"/>
                </a:solidFill>
                <a:latin typeface="Times New Roman" panose="02020603050405020304" pitchFamily="18" charset="0"/>
                <a:cs typeface="Times New Roman" panose="02020603050405020304" pitchFamily="18" charset="0"/>
              </a:rPr>
              <a:t>dưới</a:t>
            </a:r>
            <a:r>
              <a:rPr lang="en-US" sz="2400" b="1" u="sng" smtClean="0">
                <a:solidFill>
                  <a:srgbClr val="0070C0"/>
                </a:solidFill>
                <a:latin typeface="Times New Roman" panose="02020603050405020304" pitchFamily="18" charset="0"/>
                <a:cs typeface="Times New Roman" panose="02020603050405020304" pitchFamily="18" charset="0"/>
              </a:rPr>
              <a:t> </a:t>
            </a:r>
            <a:r>
              <a:rPr lang="en-US" sz="2400" b="1" u="sng" err="1" smtClean="0">
                <a:solidFill>
                  <a:srgbClr val="0070C0"/>
                </a:solidFill>
                <a:latin typeface="Times New Roman" panose="02020603050405020304" pitchFamily="18" charset="0"/>
                <a:cs typeface="Times New Roman" panose="02020603050405020304" pitchFamily="18" charset="0"/>
              </a:rPr>
              <a:t>lên</a:t>
            </a:r>
            <a:endParaRPr lang="en-US" sz="2400" u="sng" smtClean="0">
              <a:solidFill>
                <a:srgbClr val="0070C0"/>
              </a:solidFill>
              <a:latin typeface="Times New Roman" panose="02020603050405020304" pitchFamily="18" charset="0"/>
              <a:cs typeface="Times New Roman" panose="02020603050405020304" pitchFamily="18" charset="0"/>
            </a:endParaRPr>
          </a:p>
          <a:p>
            <a:pPr lvl="1">
              <a:lnSpc>
                <a:spcPct val="170000"/>
              </a:lnSpc>
              <a:buFont typeface="Wingdings" panose="05000000000000000000" pitchFamily="2" charset="2"/>
              <a:buChar char="v"/>
            </a:pPr>
            <a:r>
              <a:rPr lang="en-US" sz="2100" err="1" smtClean="0">
                <a:solidFill>
                  <a:srgbClr val="0070C0"/>
                </a:solidFill>
                <a:latin typeface="Times New Roman" panose="02020603050405020304" pitchFamily="18" charset="0"/>
                <a:cs typeface="Times New Roman" panose="02020603050405020304" pitchFamily="18" charset="0"/>
              </a:rPr>
              <a:t>Ước</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tính</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từ</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dưới</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lên</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là</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phương</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pháp</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ước</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tính</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một</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thành</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phần</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công</a:t>
            </a:r>
            <a:r>
              <a:rPr lang="en-US" sz="2100" smtClean="0">
                <a:solidFill>
                  <a:srgbClr val="0070C0"/>
                </a:solidFill>
                <a:latin typeface="Times New Roman" panose="02020603050405020304" pitchFamily="18" charset="0"/>
                <a:cs typeface="Times New Roman" panose="02020603050405020304" pitchFamily="18" charset="0"/>
              </a:rPr>
              <a:t> </a:t>
            </a:r>
            <a:r>
              <a:rPr lang="en-US" sz="2100" err="1" smtClean="0">
                <a:solidFill>
                  <a:srgbClr val="0070C0"/>
                </a:solidFill>
                <a:latin typeface="Times New Roman" panose="02020603050405020304" pitchFamily="18" charset="0"/>
                <a:cs typeface="Times New Roman" panose="02020603050405020304" pitchFamily="18" charset="0"/>
              </a:rPr>
              <a:t>việc</a:t>
            </a:r>
            <a:r>
              <a:rPr lang="en-US" sz="2100" smtClean="0">
                <a:solidFill>
                  <a:srgbClr val="0070C0"/>
                </a:solidFill>
                <a:latin typeface="Times New Roman" panose="02020603050405020304" pitchFamily="18" charset="0"/>
                <a:cs typeface="Times New Roman" panose="02020603050405020304" pitchFamily="18" charset="0"/>
              </a:rPr>
              <a:t>.</a:t>
            </a:r>
          </a:p>
          <a:p>
            <a:pPr>
              <a:lnSpc>
                <a:spcPct val="170000"/>
              </a:lnSpc>
            </a:pPr>
            <a:r>
              <a:rPr lang="en-US" sz="2400" b="1" u="sng">
                <a:solidFill>
                  <a:srgbClr val="0070C0"/>
                </a:solidFill>
                <a:latin typeface="Times New Roman" panose="02020603050405020304" pitchFamily="18" charset="0"/>
                <a:cs typeface="Times New Roman" panose="02020603050405020304" pitchFamily="18" charset="0"/>
              </a:rPr>
              <a:t>7.2.2.5 Ước tính ba điểm</a:t>
            </a:r>
            <a:endParaRPr lang="en-US" sz="2400" u="sng">
              <a:solidFill>
                <a:srgbClr val="0070C0"/>
              </a:solidFill>
              <a:latin typeface="Times New Roman" panose="02020603050405020304" pitchFamily="18" charset="0"/>
              <a:cs typeface="Times New Roman" panose="02020603050405020304" pitchFamily="18" charset="0"/>
            </a:endParaRPr>
          </a:p>
          <a:p>
            <a:pPr lvl="1">
              <a:lnSpc>
                <a:spcPct val="170000"/>
              </a:lnSpc>
              <a:buFont typeface="Wingdings" panose="05000000000000000000" pitchFamily="2" charset="2"/>
              <a:buChar char="v"/>
            </a:pPr>
            <a:r>
              <a:rPr lang="en-US" sz="2100">
                <a:solidFill>
                  <a:srgbClr val="0070C0"/>
                </a:solidFill>
                <a:latin typeface="Times New Roman" panose="02020603050405020304" pitchFamily="18" charset="0"/>
                <a:cs typeface="Times New Roman" panose="02020603050405020304" pitchFamily="18" charset="0"/>
              </a:rPr>
              <a:t>Độ chính xác của các ước tính chi phí hoạt động tại một điểm có thể được cải thiện bằng cách xem xét sự không chắc chắn của ước tính và rủi ro và sử dụng ba ước tính để xác định phạm vi gần đúng cho chi phí của một hoạt động:</a:t>
            </a:r>
          </a:p>
          <a:p>
            <a:pPr lvl="1">
              <a:lnSpc>
                <a:spcPct val="170000"/>
              </a:lnSpc>
              <a:buFont typeface="Wingdings" panose="05000000000000000000" pitchFamily="2" charset="2"/>
              <a:buChar char="ü"/>
            </a:pPr>
            <a:r>
              <a:rPr lang="en-US" sz="2100" b="1">
                <a:solidFill>
                  <a:srgbClr val="0070C0"/>
                </a:solidFill>
                <a:latin typeface="Times New Roman" panose="02020603050405020304" pitchFamily="18" charset="0"/>
                <a:cs typeface="Times New Roman" panose="02020603050405020304" pitchFamily="18" charset="0"/>
              </a:rPr>
              <a:t>Nhiều khả năng</a:t>
            </a:r>
            <a:r>
              <a:rPr lang="en-US" sz="2100">
                <a:solidFill>
                  <a:srgbClr val="0070C0"/>
                </a:solidFill>
                <a:latin typeface="Times New Roman" panose="02020603050405020304" pitchFamily="18" charset="0"/>
                <a:cs typeface="Times New Roman" panose="02020603050405020304" pitchFamily="18" charset="0"/>
              </a:rPr>
              <a:t> (cM). </a:t>
            </a:r>
          </a:p>
          <a:p>
            <a:pPr lvl="1">
              <a:lnSpc>
                <a:spcPct val="170000"/>
              </a:lnSpc>
              <a:buFont typeface="Wingdings" panose="05000000000000000000" pitchFamily="2" charset="2"/>
              <a:buChar char="ü"/>
            </a:pPr>
            <a:r>
              <a:rPr lang="en-US" sz="2100" b="1">
                <a:solidFill>
                  <a:srgbClr val="0070C0"/>
                </a:solidFill>
                <a:latin typeface="Times New Roman" panose="02020603050405020304" pitchFamily="18" charset="0"/>
                <a:cs typeface="Times New Roman" panose="02020603050405020304" pitchFamily="18" charset="0"/>
              </a:rPr>
              <a:t>Lạc quan</a:t>
            </a:r>
            <a:r>
              <a:rPr lang="en-US" sz="2100">
                <a:solidFill>
                  <a:srgbClr val="0070C0"/>
                </a:solidFill>
                <a:latin typeface="Times New Roman" panose="02020603050405020304" pitchFamily="18" charset="0"/>
                <a:cs typeface="Times New Roman" panose="02020603050405020304" pitchFamily="18" charset="0"/>
              </a:rPr>
              <a:t> (cO)</a:t>
            </a:r>
          </a:p>
          <a:p>
            <a:pPr lvl="1">
              <a:lnSpc>
                <a:spcPct val="170000"/>
              </a:lnSpc>
              <a:buFont typeface="Wingdings" panose="05000000000000000000" pitchFamily="2" charset="2"/>
              <a:buChar char="ü"/>
            </a:pPr>
            <a:r>
              <a:rPr lang="en-US" sz="2100" b="1">
                <a:solidFill>
                  <a:srgbClr val="0070C0"/>
                </a:solidFill>
                <a:latin typeface="Times New Roman" panose="02020603050405020304" pitchFamily="18" charset="0"/>
                <a:cs typeface="Times New Roman" panose="02020603050405020304" pitchFamily="18" charset="0"/>
              </a:rPr>
              <a:t>Bi quan</a:t>
            </a:r>
            <a:r>
              <a:rPr lang="en-US" sz="2100">
                <a:solidFill>
                  <a:srgbClr val="0070C0"/>
                </a:solidFill>
                <a:latin typeface="Times New Roman" panose="02020603050405020304" pitchFamily="18" charset="0"/>
                <a:cs typeface="Times New Roman" panose="02020603050405020304" pitchFamily="18" charset="0"/>
              </a:rPr>
              <a:t> (cP)</a:t>
            </a:r>
          </a:p>
          <a:p>
            <a:pPr lvl="1">
              <a:lnSpc>
                <a:spcPct val="170000"/>
              </a:lnSpc>
              <a:buFont typeface="Wingdings" panose="05000000000000000000" pitchFamily="2" charset="2"/>
              <a:buChar char="ü"/>
            </a:pPr>
            <a:r>
              <a:rPr lang="en-US" sz="2100" b="1">
                <a:solidFill>
                  <a:srgbClr val="0070C0"/>
                </a:solidFill>
                <a:latin typeface="Times New Roman" panose="02020603050405020304" pitchFamily="18" charset="0"/>
                <a:cs typeface="Times New Roman" panose="02020603050405020304" pitchFamily="18" charset="0"/>
              </a:rPr>
              <a:t>Phân phối tam giác</a:t>
            </a:r>
            <a:endParaRPr lang="en-US" sz="2100">
              <a:solidFill>
                <a:srgbClr val="0070C0"/>
              </a:solidFill>
              <a:latin typeface="Times New Roman" panose="02020603050405020304" pitchFamily="18" charset="0"/>
              <a:cs typeface="Times New Roman" panose="02020603050405020304" pitchFamily="18" charset="0"/>
            </a:endParaRPr>
          </a:p>
          <a:p>
            <a:pPr lvl="1">
              <a:lnSpc>
                <a:spcPct val="170000"/>
              </a:lnSpc>
              <a:buFont typeface="Wingdings" panose="05000000000000000000" pitchFamily="2" charset="2"/>
              <a:buChar char="ü"/>
            </a:pPr>
            <a:r>
              <a:rPr lang="en-US" sz="2100" b="1">
                <a:solidFill>
                  <a:srgbClr val="0070C0"/>
                </a:solidFill>
                <a:latin typeface="Times New Roman" panose="02020603050405020304" pitchFamily="18" charset="0"/>
                <a:cs typeface="Times New Roman" panose="02020603050405020304" pitchFamily="18" charset="0"/>
              </a:rPr>
              <a:t>Phân phối Beta</a:t>
            </a:r>
            <a:endParaRPr lang="en-US" sz="2100">
              <a:solidFill>
                <a:srgbClr val="0070C0"/>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v"/>
            </a:pPr>
            <a:endParaRPr lang="en-US" sz="20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52400" y="228600"/>
            <a:ext cx="8839200" cy="6477000"/>
          </a:xfrm>
        </p:spPr>
        <p:txBody>
          <a:bodyPr>
            <a:normAutofit/>
          </a:bodyPr>
          <a:lstStyle/>
          <a:p>
            <a:pPr>
              <a:lnSpc>
                <a:spcPct val="150000"/>
              </a:lnSpc>
            </a:pPr>
            <a:r>
              <a:rPr lang="en-US" sz="2000" b="1" u="sng" smtClean="0">
                <a:solidFill>
                  <a:srgbClr val="0070C0"/>
                </a:solidFill>
                <a:latin typeface="Times New Roman" panose="02020603050405020304" pitchFamily="18" charset="0"/>
                <a:cs typeface="Times New Roman" panose="02020603050405020304" pitchFamily="18" charset="0"/>
              </a:rPr>
              <a:t>7.2.2.6 </a:t>
            </a:r>
            <a:r>
              <a:rPr lang="en-US" sz="2000" b="1" u="sng" err="1">
                <a:solidFill>
                  <a:srgbClr val="0070C0"/>
                </a:solidFill>
                <a:latin typeface="Times New Roman" panose="02020603050405020304" pitchFamily="18" charset="0"/>
                <a:cs typeface="Times New Roman" panose="02020603050405020304" pitchFamily="18" charset="0"/>
              </a:rPr>
              <a:t>Phân</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tích</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dự</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trữ</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en-US" err="1">
                <a:solidFill>
                  <a:srgbClr val="0070C0"/>
                </a:solidFill>
                <a:latin typeface="Times New Roman" panose="02020603050405020304" pitchFamily="18" charset="0"/>
                <a:cs typeface="Times New Roman" panose="02020603050405020304" pitchFamily="18" charset="0"/>
              </a:rPr>
              <a:t>Ước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tính</a:t>
            </a:r>
            <a:r>
              <a:rPr lang="en-US">
                <a:solidFill>
                  <a:srgbClr val="0070C0"/>
                </a:solidFill>
                <a:latin typeface="Times New Roman" panose="02020603050405020304" pitchFamily="18" charset="0"/>
                <a:cs typeface="Times New Roman" panose="02020603050405020304" pitchFamily="18" charset="0"/>
              </a:rPr>
              <a:t> chi </a:t>
            </a:r>
            <a:r>
              <a:rPr lang="en-US" err="1">
                <a:solidFill>
                  <a:srgbClr val="0070C0"/>
                </a:solidFill>
                <a:latin typeface="Times New Roman" panose="02020603050405020304" pitchFamily="18" charset="0"/>
                <a:cs typeface="Times New Roman" panose="02020603050405020304" pitchFamily="18" charset="0"/>
              </a:rPr>
              <a:t>phí</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có</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thể</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bao</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gồm</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các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khoản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dự</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phòng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dự</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phòng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đôi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khi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được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gọi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là</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dự</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phòng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rủi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ro</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để</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tính</a:t>
            </a:r>
            <a:r>
              <a:rPr lang="en-US">
                <a:solidFill>
                  <a:srgbClr val="0070C0"/>
                </a:solidFill>
                <a:latin typeface="Times New Roman" panose="02020603050405020304" pitchFamily="18" charset="0"/>
                <a:cs typeface="Times New Roman" panose="02020603050405020304" pitchFamily="18" charset="0"/>
              </a:rPr>
              <a:t> chi </a:t>
            </a:r>
            <a:r>
              <a:rPr lang="en-US" err="1">
                <a:solidFill>
                  <a:srgbClr val="0070C0"/>
                </a:solidFill>
                <a:latin typeface="Times New Roman" panose="02020603050405020304" pitchFamily="18" charset="0"/>
                <a:cs typeface="Times New Roman" panose="02020603050405020304" pitchFamily="18" charset="0"/>
              </a:rPr>
              <a:t>phí</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không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chắc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chắn</a:t>
            </a:r>
            <a:r>
              <a:rPr lang="en-US" smtClean="0">
                <a:solidFill>
                  <a:srgbClr val="0070C0"/>
                </a:solidFill>
                <a:latin typeface="Times New Roman" panose="02020603050405020304" pitchFamily="18" charset="0"/>
                <a:cs typeface="Times New Roman" panose="02020603050405020304" pitchFamily="18" charset="0"/>
              </a:rPr>
              <a:t>.</a:t>
            </a:r>
          </a:p>
          <a:p>
            <a:pPr>
              <a:lnSpc>
                <a:spcPct val="150000"/>
              </a:lnSpc>
            </a:pPr>
            <a:r>
              <a:rPr lang="en-US" b="1" u="sng">
                <a:solidFill>
                  <a:srgbClr val="0070C0"/>
                </a:solidFill>
                <a:latin typeface="Times New Roman" panose="02020603050405020304" pitchFamily="18" charset="0"/>
                <a:cs typeface="Times New Roman" panose="02020603050405020304" pitchFamily="18" charset="0"/>
              </a:rPr>
              <a:t>7.2.2.7 Chi phí chất lượng (COQ)</a:t>
            </a:r>
          </a:p>
          <a:p>
            <a:pPr lvl="1">
              <a:lnSpc>
                <a:spcPct val="150000"/>
              </a:lnSpc>
              <a:buFont typeface="Wingdings" panose="05000000000000000000" pitchFamily="2" charset="2"/>
              <a:buChar char="v"/>
            </a:pPr>
            <a:r>
              <a:rPr lang="en-US">
                <a:solidFill>
                  <a:srgbClr val="0070C0"/>
                </a:solidFill>
                <a:latin typeface="Times New Roman" panose="02020603050405020304" pitchFamily="18" charset="0"/>
                <a:cs typeface="Times New Roman" panose="02020603050405020304" pitchFamily="18" charset="0"/>
              </a:rPr>
              <a:t>Các giả định về chi phí chất lượng có thể được sử dụng để lập dự toán chi phí hoạt động.</a:t>
            </a:r>
          </a:p>
          <a:p>
            <a:pPr>
              <a:lnSpc>
                <a:spcPct val="150000"/>
              </a:lnSpc>
            </a:pPr>
            <a:r>
              <a:rPr lang="en-US" b="1" u="sng">
                <a:solidFill>
                  <a:srgbClr val="0070C0"/>
                </a:solidFill>
                <a:latin typeface="Times New Roman" panose="02020603050405020304" pitchFamily="18" charset="0"/>
                <a:cs typeface="Times New Roman" panose="02020603050405020304" pitchFamily="18" charset="0"/>
              </a:rPr>
              <a:t>7.2.2.8 Phần mềm quản lý dự án</a:t>
            </a:r>
            <a:endParaRPr lang="en-US"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en-US">
                <a:solidFill>
                  <a:srgbClr val="0070C0"/>
                </a:solidFill>
                <a:latin typeface="Times New Roman" panose="02020603050405020304" pitchFamily="18" charset="0"/>
                <a:cs typeface="Times New Roman" panose="02020603050405020304" pitchFamily="18" charset="0"/>
              </a:rPr>
              <a:t>Các ứng dụng phần mềm quản lý dự án, bảng tính vi tính hóa, các công cụ mô phỏng và thống kê là được sử dụng để hỗ trợ ước tính chi phí.</a:t>
            </a:r>
          </a:p>
          <a:p>
            <a:pPr>
              <a:lnSpc>
                <a:spcPct val="150000"/>
              </a:lnSpc>
              <a:buFont typeface="Wingdings" panose="05000000000000000000" pitchFamily="2" charset="2"/>
              <a:buChar char="v"/>
            </a:pPr>
            <a:endParaRPr lang="en-US" sz="2000" smtClean="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52400" y="228600"/>
            <a:ext cx="8763000" cy="6400800"/>
          </a:xfrm>
        </p:spPr>
        <p:txBody>
          <a:bodyPr>
            <a:normAutofit/>
          </a:bodyPr>
          <a:lstStyle/>
          <a:p>
            <a:pPr>
              <a:lnSpc>
                <a:spcPct val="150000"/>
              </a:lnSpc>
            </a:pPr>
            <a:r>
              <a:rPr lang="en-US" sz="2000" b="1" u="sng" smtClean="0">
                <a:solidFill>
                  <a:srgbClr val="0070C0"/>
                </a:solidFill>
                <a:latin typeface="Times New Roman" panose="02020603050405020304" pitchFamily="18" charset="0"/>
                <a:cs typeface="Times New Roman" panose="02020603050405020304" pitchFamily="18" charset="0"/>
              </a:rPr>
              <a:t>7.2.2.9 </a:t>
            </a:r>
            <a:r>
              <a:rPr lang="en-US" sz="2000" b="1" u="sng" err="1" smtClean="0">
                <a:solidFill>
                  <a:srgbClr val="0070C0"/>
                </a:solidFill>
                <a:latin typeface="Times New Roman" panose="02020603050405020304" pitchFamily="18" charset="0"/>
                <a:cs typeface="Times New Roman" panose="02020603050405020304" pitchFamily="18" charset="0"/>
              </a:rPr>
              <a:t>Phân</a:t>
            </a:r>
            <a:r>
              <a:rPr lang="en-US" sz="2000" b="1" u="sng" smtClean="0">
                <a:solidFill>
                  <a:srgbClr val="0070C0"/>
                </a:solidFill>
                <a:latin typeface="Times New Roman" panose="02020603050405020304" pitchFamily="18" charset="0"/>
                <a:cs typeface="Times New Roman" panose="02020603050405020304" pitchFamily="18" charset="0"/>
              </a:rPr>
              <a:t> </a:t>
            </a:r>
            <a:r>
              <a:rPr lang="en-US" sz="2000" b="1" u="sng" err="1" smtClean="0">
                <a:solidFill>
                  <a:srgbClr val="0070C0"/>
                </a:solidFill>
                <a:latin typeface="Times New Roman" panose="02020603050405020304" pitchFamily="18" charset="0"/>
                <a:cs typeface="Times New Roman" panose="02020603050405020304" pitchFamily="18" charset="0"/>
              </a:rPr>
              <a:t>tích</a:t>
            </a:r>
            <a:r>
              <a:rPr lang="en-US" sz="2000" b="1" u="sng" smtClean="0">
                <a:solidFill>
                  <a:srgbClr val="0070C0"/>
                </a:solidFill>
                <a:latin typeface="Times New Roman" panose="02020603050405020304" pitchFamily="18" charset="0"/>
                <a:cs typeface="Times New Roman" panose="02020603050405020304" pitchFamily="18" charset="0"/>
              </a:rPr>
              <a:t> </a:t>
            </a:r>
            <a:r>
              <a:rPr lang="en-US" sz="2000" b="1" u="sng" err="1" smtClean="0">
                <a:solidFill>
                  <a:srgbClr val="0070C0"/>
                </a:solidFill>
                <a:latin typeface="Times New Roman" panose="02020603050405020304" pitchFamily="18" charset="0"/>
                <a:cs typeface="Times New Roman" panose="02020603050405020304" pitchFamily="18" charset="0"/>
              </a:rPr>
              <a:t>giá</a:t>
            </a:r>
            <a:r>
              <a:rPr lang="en-US" sz="2000" b="1" u="sng" smtClean="0">
                <a:solidFill>
                  <a:srgbClr val="0070C0"/>
                </a:solidFill>
                <a:latin typeface="Times New Roman" panose="02020603050405020304" pitchFamily="18" charset="0"/>
                <a:cs typeface="Times New Roman" panose="02020603050405020304" pitchFamily="18" charset="0"/>
              </a:rPr>
              <a:t> </a:t>
            </a:r>
            <a:r>
              <a:rPr lang="en-US" sz="2000" b="1" u="sng" err="1" smtClean="0">
                <a:solidFill>
                  <a:srgbClr val="0070C0"/>
                </a:solidFill>
                <a:latin typeface="Times New Roman" panose="02020603050405020304" pitchFamily="18" charset="0"/>
                <a:cs typeface="Times New Roman" panose="02020603050405020304" pitchFamily="18" charset="0"/>
              </a:rPr>
              <a:t>thầu</a:t>
            </a:r>
            <a:r>
              <a:rPr lang="en-US" sz="2000" b="1" u="sng" smtClean="0">
                <a:solidFill>
                  <a:srgbClr val="0070C0"/>
                </a:solidFill>
                <a:latin typeface="Times New Roman" panose="02020603050405020304" pitchFamily="18" charset="0"/>
                <a:cs typeface="Times New Roman" panose="02020603050405020304" pitchFamily="18" charset="0"/>
              </a:rPr>
              <a:t> </a:t>
            </a:r>
            <a:r>
              <a:rPr lang="en-US" sz="2000" b="1" u="sng" err="1" smtClean="0">
                <a:solidFill>
                  <a:srgbClr val="0070C0"/>
                </a:solidFill>
                <a:latin typeface="Times New Roman" panose="02020603050405020304" pitchFamily="18" charset="0"/>
                <a:cs typeface="Times New Roman" panose="02020603050405020304" pitchFamily="18" charset="0"/>
              </a:rPr>
              <a:t>của</a:t>
            </a:r>
            <a:r>
              <a:rPr lang="en-US" sz="2000" b="1" u="sng" smtClean="0">
                <a:solidFill>
                  <a:srgbClr val="0070C0"/>
                </a:solidFill>
                <a:latin typeface="Times New Roman" panose="02020603050405020304" pitchFamily="18" charset="0"/>
                <a:cs typeface="Times New Roman" panose="02020603050405020304" pitchFamily="18" charset="0"/>
              </a:rPr>
              <a:t> </a:t>
            </a:r>
            <a:r>
              <a:rPr lang="en-US" sz="2000" b="1" u="sng" err="1" smtClean="0">
                <a:solidFill>
                  <a:srgbClr val="0070C0"/>
                </a:solidFill>
                <a:latin typeface="Times New Roman" panose="02020603050405020304" pitchFamily="18" charset="0"/>
                <a:cs typeface="Times New Roman" panose="02020603050405020304" pitchFamily="18" charset="0"/>
              </a:rPr>
              <a:t>nhà</a:t>
            </a:r>
            <a:r>
              <a:rPr lang="en-US" sz="2000" b="1" u="sng" smtClean="0">
                <a:solidFill>
                  <a:srgbClr val="0070C0"/>
                </a:solidFill>
                <a:latin typeface="Times New Roman" panose="02020603050405020304" pitchFamily="18" charset="0"/>
                <a:cs typeface="Times New Roman" panose="02020603050405020304" pitchFamily="18" charset="0"/>
              </a:rPr>
              <a:t> </a:t>
            </a:r>
            <a:r>
              <a:rPr lang="en-US" sz="2000" b="1" u="sng" err="1" smtClean="0">
                <a:solidFill>
                  <a:srgbClr val="0070C0"/>
                </a:solidFill>
                <a:latin typeface="Times New Roman" panose="02020603050405020304" pitchFamily="18" charset="0"/>
                <a:cs typeface="Times New Roman" panose="02020603050405020304" pitchFamily="18" charset="0"/>
              </a:rPr>
              <a:t>cung</a:t>
            </a:r>
            <a:r>
              <a:rPr lang="en-US" sz="2000" b="1" u="sng" smtClean="0">
                <a:solidFill>
                  <a:srgbClr val="0070C0"/>
                </a:solidFill>
                <a:latin typeface="Times New Roman" panose="02020603050405020304" pitchFamily="18" charset="0"/>
                <a:cs typeface="Times New Roman" panose="02020603050405020304" pitchFamily="18" charset="0"/>
              </a:rPr>
              <a:t> </a:t>
            </a:r>
            <a:r>
              <a:rPr lang="en-US" sz="2000" b="1" u="sng" err="1" smtClean="0">
                <a:solidFill>
                  <a:srgbClr val="0070C0"/>
                </a:solidFill>
                <a:latin typeface="Times New Roman" panose="02020603050405020304" pitchFamily="18" charset="0"/>
                <a:cs typeface="Times New Roman" panose="02020603050405020304" pitchFamily="18" charset="0"/>
              </a:rPr>
              <a:t>cấp</a:t>
            </a:r>
            <a:endParaRPr lang="en-US" sz="2000" b="1" u="sng" smtClean="0">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en-US" err="1" smtClean="0">
                <a:solidFill>
                  <a:srgbClr val="0070C0"/>
                </a:solidFill>
                <a:latin typeface="Times New Roman" panose="02020603050405020304" pitchFamily="18" charset="0"/>
                <a:cs typeface="Times New Roman" panose="02020603050405020304" pitchFamily="18" charset="0"/>
              </a:rPr>
              <a:t>Các</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phương</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pháp</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ước</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tính</a:t>
            </a:r>
            <a:r>
              <a:rPr lang="en-US" smtClean="0">
                <a:solidFill>
                  <a:srgbClr val="0070C0"/>
                </a:solidFill>
                <a:latin typeface="Times New Roman" panose="02020603050405020304" pitchFamily="18" charset="0"/>
                <a:cs typeface="Times New Roman" panose="02020603050405020304" pitchFamily="18" charset="0"/>
              </a:rPr>
              <a:t> chi </a:t>
            </a:r>
            <a:r>
              <a:rPr lang="en-US" err="1" smtClean="0">
                <a:solidFill>
                  <a:srgbClr val="0070C0"/>
                </a:solidFill>
                <a:latin typeface="Times New Roman" panose="02020603050405020304" pitchFamily="18" charset="0"/>
                <a:cs typeface="Times New Roman" panose="02020603050405020304" pitchFamily="18" charset="0"/>
              </a:rPr>
              <a:t>phí</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có</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thể</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bao</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gồm</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việc</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phân</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tích</a:t>
            </a:r>
            <a:r>
              <a:rPr lang="en-US" smtClean="0">
                <a:solidFill>
                  <a:srgbClr val="0070C0"/>
                </a:solidFill>
                <a:latin typeface="Times New Roman" panose="02020603050405020304" pitchFamily="18" charset="0"/>
                <a:cs typeface="Times New Roman" panose="02020603050405020304" pitchFamily="18" charset="0"/>
              </a:rPr>
              <a:t> chi </a:t>
            </a:r>
            <a:r>
              <a:rPr lang="en-US" err="1" smtClean="0">
                <a:solidFill>
                  <a:srgbClr val="0070C0"/>
                </a:solidFill>
                <a:latin typeface="Times New Roman" panose="02020603050405020304" pitchFamily="18" charset="0"/>
                <a:cs typeface="Times New Roman" panose="02020603050405020304" pitchFamily="18" charset="0"/>
              </a:rPr>
              <a:t>phí</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của</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dự</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án</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dựa</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trên</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các</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giá</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thầu</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đáp</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ứng</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từ</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nhà</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cung</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cấp</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đủ</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điều</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kiện</a:t>
            </a:r>
            <a:r>
              <a:rPr lang="en-US" smtClean="0">
                <a:solidFill>
                  <a:srgbClr val="0070C0"/>
                </a:solidFill>
                <a:latin typeface="Times New Roman" panose="02020603050405020304" pitchFamily="18" charset="0"/>
                <a:cs typeface="Times New Roman" panose="02020603050405020304" pitchFamily="18" charset="0"/>
              </a:rPr>
              <a:t>. </a:t>
            </a:r>
          </a:p>
          <a:p>
            <a:pPr>
              <a:lnSpc>
                <a:spcPct val="150000"/>
              </a:lnSpc>
            </a:pPr>
            <a:r>
              <a:rPr lang="en-US" sz="2000" b="1" u="sng" smtClean="0">
                <a:solidFill>
                  <a:srgbClr val="0070C0"/>
                </a:solidFill>
                <a:latin typeface="Times New Roman" panose="02020603050405020304" pitchFamily="18" charset="0"/>
                <a:cs typeface="Times New Roman" panose="02020603050405020304" pitchFamily="18" charset="0"/>
              </a:rPr>
              <a:t>7.2.2.10 </a:t>
            </a:r>
            <a:r>
              <a:rPr lang="en-US" sz="2000" b="1" u="sng" err="1">
                <a:solidFill>
                  <a:srgbClr val="0070C0"/>
                </a:solidFill>
                <a:latin typeface="Times New Roman" panose="02020603050405020304" pitchFamily="18" charset="0"/>
                <a:cs typeface="Times New Roman" panose="02020603050405020304" pitchFamily="18" charset="0"/>
              </a:rPr>
              <a:t>Kỹ</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thuật</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ra</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quyết</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định</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nhóm</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en-US" err="1">
                <a:solidFill>
                  <a:srgbClr val="0070C0"/>
                </a:solidFill>
                <a:latin typeface="Times New Roman" panose="02020603050405020304" pitchFamily="18" charset="0"/>
                <a:cs typeface="Times New Roman" panose="02020603050405020304" pitchFamily="18" charset="0"/>
              </a:rPr>
              <a:t>Các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phương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pháp</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tiếp</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cận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dựa</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trên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nhóm</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chẳng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hạn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như</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động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não</a:t>
            </a:r>
            <a:r>
              <a:rPr lang="en-US">
                <a:solidFill>
                  <a:srgbClr val="0070C0"/>
                </a:solidFill>
                <a:latin typeface="Times New Roman" panose="02020603050405020304" pitchFamily="18" charset="0"/>
                <a:cs typeface="Times New Roman" panose="02020603050405020304" pitchFamily="18" charset="0"/>
              </a:rPr>
              <a:t>, Delphi </a:t>
            </a:r>
            <a:r>
              <a:rPr lang="en-US" err="1">
                <a:solidFill>
                  <a:srgbClr val="0070C0"/>
                </a:solidFill>
                <a:latin typeface="Times New Roman" panose="02020603050405020304" pitchFamily="18" charset="0"/>
                <a:cs typeface="Times New Roman" panose="02020603050405020304" pitchFamily="18" charset="0"/>
              </a:rPr>
              <a:t>hoặc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các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kỹ</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thuật</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nhóm</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danh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nghĩa</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rất</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hữu</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ích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để</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thu</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hút</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các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thành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viên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trong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nhóm</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để</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cải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thiện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độ</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chính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xác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của</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ước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tính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và</a:t>
            </a:r>
            <a:r>
              <a:rPr lang="en-US">
                <a:solidFill>
                  <a:srgbClr val="0070C0"/>
                </a:solidFill>
                <a:latin typeface="Times New Roman" panose="02020603050405020304" pitchFamily="18" charset="0"/>
                <a:cs typeface="Times New Roman" panose="02020603050405020304" pitchFamily="18" charset="0"/>
              </a:rPr>
              <a:t> cam </a:t>
            </a:r>
            <a:r>
              <a:rPr lang="en-US" err="1">
                <a:solidFill>
                  <a:srgbClr val="0070C0"/>
                </a:solidFill>
                <a:latin typeface="Times New Roman" panose="02020603050405020304" pitchFamily="18" charset="0"/>
                <a:cs typeface="Times New Roman" panose="02020603050405020304" pitchFamily="18" charset="0"/>
              </a:rPr>
              <a:t>kết</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với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các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ước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tính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mới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nổi</a:t>
            </a:r>
            <a:r>
              <a:rPr lang="en-US">
                <a:solidFill>
                  <a:srgbClr val="0070C0"/>
                </a:solidFill>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460" y="228600"/>
            <a:ext cx="3078740" cy="1524000"/>
          </a:xfrm>
        </p:spPr>
        <p:txBody>
          <a:bodyPr>
            <a:normAutofit/>
          </a:bodyPr>
          <a:lstStyle/>
          <a:p>
            <a:pPr marL="0" indent="0" algn="ctr">
              <a:buFont typeface="Wingdings" panose="05000000000000000000" charset="0"/>
            </a:pPr>
            <a:r>
              <a:rPr lang="en-US" sz="4400" b="1">
                <a:latin typeface="TIMES" panose="02020603050405020304" pitchFamily="18" charset="0"/>
                <a:cs typeface="TIMES" panose="02020603050405020304" pitchFamily="18" charset="0"/>
              </a:rPr>
              <a:t>Nhóm 8</a:t>
            </a:r>
            <a:endParaRPr lang="en-US" sz="4400" u="sng">
              <a:latin typeface="TIMES" panose="02020603050405020304" pitchFamily="18" charset="0"/>
              <a:cs typeface="TIMES" panose="02020603050405020304" pitchFamily="18" charset="0"/>
            </a:endParaRPr>
          </a:p>
        </p:txBody>
      </p:sp>
      <p:sp>
        <p:nvSpPr>
          <p:cNvPr id="3" name="Text Placeholder 2"/>
          <p:cNvSpPr>
            <a:spLocks noGrp="1"/>
          </p:cNvSpPr>
          <p:nvPr>
            <p:ph type="body" idx="4294967295"/>
          </p:nvPr>
        </p:nvSpPr>
        <p:spPr>
          <a:xfrm>
            <a:off x="426460" y="1905000"/>
            <a:ext cx="7848600" cy="4525963"/>
          </a:xfrm>
        </p:spPr>
        <p:txBody>
          <a:bodyPr>
            <a:normAutofit fontScale="92500" lnSpcReduction="10000"/>
          </a:bodyPr>
          <a:lstStyle/>
          <a:p>
            <a:pPr>
              <a:lnSpc>
                <a:spcPct val="200000"/>
              </a:lnSpc>
              <a:buFont typeface="Wingdings" panose="05000000000000000000" charset="0"/>
              <a:buChar char="Ø"/>
            </a:pPr>
            <a:r>
              <a:rPr lang="en-US" sz="2800" b="1">
                <a:effectLst>
                  <a:outerShdw blurRad="38100" dist="38100" dir="2700000" algn="tl">
                    <a:srgbClr val="000000">
                      <a:alpha val="43137"/>
                    </a:srgbClr>
                  </a:outerShdw>
                </a:effectLst>
                <a:latin typeface="TIMES" panose="02020603050405020304" pitchFamily="18" charset="0"/>
                <a:cs typeface="TIMES" panose="02020603050405020304" pitchFamily="18" charset="0"/>
              </a:rPr>
              <a:t>Thành Viên</a:t>
            </a:r>
            <a:r>
              <a:rPr lang="en-US" sz="2800" b="1" smtClean="0">
                <a:effectLst>
                  <a:outerShdw blurRad="38100" dist="38100" dir="2700000" algn="tl">
                    <a:srgbClr val="000000">
                      <a:alpha val="43137"/>
                    </a:srgbClr>
                  </a:outerShdw>
                </a:effectLst>
                <a:latin typeface="TIMES" panose="02020603050405020304" pitchFamily="18" charset="0"/>
                <a:cs typeface="TIMES" panose="02020603050405020304" pitchFamily="18" charset="0"/>
              </a:rPr>
              <a:t>:			MSSV</a:t>
            </a:r>
            <a:endParaRPr lang="en-US">
              <a:effectLst>
                <a:outerShdw blurRad="38100" dist="38100" dir="2700000" algn="tl">
                  <a:srgbClr val="000000">
                    <a:alpha val="43137"/>
                  </a:srgbClr>
                </a:outerShdw>
              </a:effectLst>
              <a:latin typeface="TIMES" panose="02020603050405020304" pitchFamily="18" charset="0"/>
              <a:cs typeface="TIMES" panose="02020603050405020304" pitchFamily="18" charset="0"/>
            </a:endParaRPr>
          </a:p>
          <a:p>
            <a:pPr marL="457200" indent="-457200">
              <a:lnSpc>
                <a:spcPct val="200000"/>
              </a:lnSpc>
              <a:buFont typeface="+mj-lt"/>
              <a:buAutoNum type="arabicPeriod"/>
            </a:pPr>
            <a:r>
              <a:rPr lang="en-US" sz="2000">
                <a:effectLst>
                  <a:outerShdw blurRad="38100" dist="38100" dir="2700000" algn="tl">
                    <a:srgbClr val="000000">
                      <a:alpha val="43137"/>
                    </a:srgbClr>
                  </a:outerShdw>
                </a:effectLst>
                <a:latin typeface="TIMES" panose="02020603050405020304" pitchFamily="18" charset="0"/>
                <a:cs typeface="TIMES" panose="02020603050405020304" pitchFamily="18" charset="0"/>
              </a:rPr>
              <a:t>Nguyễn Hoàng Gia </a:t>
            </a:r>
            <a:r>
              <a:rPr lang="en-US" sz="2000" smtClean="0">
                <a:effectLst>
                  <a:outerShdw blurRad="38100" dist="38100" dir="2700000" algn="tl">
                    <a:srgbClr val="000000">
                      <a:alpha val="43137"/>
                    </a:srgbClr>
                  </a:outerShdw>
                </a:effectLst>
                <a:latin typeface="TIMES" panose="02020603050405020304" pitchFamily="18" charset="0"/>
                <a:cs typeface="TIMES" panose="02020603050405020304" pitchFamily="18" charset="0"/>
              </a:rPr>
              <a:t>Minh</a:t>
            </a:r>
            <a:r>
              <a:rPr lang="vi-VN" sz="2000" smtClean="0">
                <a:effectLst>
                  <a:outerShdw blurRad="38100" dist="38100" dir="2700000" algn="tl">
                    <a:srgbClr val="000000">
                      <a:alpha val="43137"/>
                    </a:srgbClr>
                  </a:outerShdw>
                </a:effectLst>
                <a:latin typeface="TIMES" panose="02020603050405020304" pitchFamily="18" charset="0"/>
                <a:cs typeface="TIMES" panose="02020603050405020304" pitchFamily="18" charset="0"/>
              </a:rPr>
              <a:t>   (Leader)</a:t>
            </a:r>
            <a:r>
              <a:rPr lang="en-US" sz="2000" smtClean="0">
                <a:effectLst>
                  <a:outerShdw blurRad="38100" dist="38100" dir="2700000" algn="tl">
                    <a:srgbClr val="000000">
                      <a:alpha val="43137"/>
                    </a:srgbClr>
                  </a:outerShdw>
                </a:effectLst>
                <a:latin typeface="TIMES" panose="02020603050405020304" pitchFamily="18" charset="0"/>
                <a:cs typeface="TIMES" panose="02020603050405020304" pitchFamily="18" charset="0"/>
              </a:rPr>
              <a:t>	1911550355</a:t>
            </a:r>
            <a:endParaRPr lang="en-US" sz="2000">
              <a:effectLst>
                <a:outerShdw blurRad="38100" dist="38100" dir="2700000" algn="tl">
                  <a:srgbClr val="000000">
                    <a:alpha val="43137"/>
                  </a:srgbClr>
                </a:outerShdw>
              </a:effectLst>
              <a:latin typeface="TIMES" panose="02020603050405020304" pitchFamily="18" charset="0"/>
              <a:cs typeface="TIMES" panose="02020603050405020304" pitchFamily="18" charset="0"/>
            </a:endParaRPr>
          </a:p>
          <a:p>
            <a:pPr marL="457200" indent="-457200">
              <a:lnSpc>
                <a:spcPct val="200000"/>
              </a:lnSpc>
              <a:buFont typeface="+mj-lt"/>
              <a:buAutoNum type="arabicPeriod"/>
            </a:pPr>
            <a:r>
              <a:rPr lang="en-US" sz="2000">
                <a:effectLst>
                  <a:outerShdw blurRad="38100" dist="38100" dir="2700000" algn="tl">
                    <a:srgbClr val="000000">
                      <a:alpha val="43137"/>
                    </a:srgbClr>
                  </a:outerShdw>
                </a:effectLst>
                <a:latin typeface="TIMES" panose="02020603050405020304" pitchFamily="18" charset="0"/>
                <a:cs typeface="TIMES" panose="02020603050405020304" pitchFamily="18" charset="0"/>
              </a:rPr>
              <a:t>Nguyễn Thiên Tuấn </a:t>
            </a:r>
            <a:r>
              <a:rPr lang="en-US" sz="2000" smtClean="0">
                <a:effectLst>
                  <a:outerShdw blurRad="38100" dist="38100" dir="2700000" algn="tl">
                    <a:srgbClr val="000000">
                      <a:alpha val="43137"/>
                    </a:srgbClr>
                  </a:outerShdw>
                </a:effectLst>
                <a:latin typeface="TIMES" panose="02020603050405020304" pitchFamily="18" charset="0"/>
                <a:cs typeface="TIMES" panose="02020603050405020304" pitchFamily="18" charset="0"/>
              </a:rPr>
              <a:t>Mai		1911547105</a:t>
            </a:r>
            <a:endParaRPr lang="en-US" sz="2000">
              <a:effectLst>
                <a:outerShdw blurRad="38100" dist="38100" dir="2700000" algn="tl">
                  <a:srgbClr val="000000">
                    <a:alpha val="43137"/>
                  </a:srgbClr>
                </a:outerShdw>
              </a:effectLst>
              <a:latin typeface="TIMES" panose="02020603050405020304" pitchFamily="18" charset="0"/>
              <a:cs typeface="TIMES" panose="02020603050405020304" pitchFamily="18" charset="0"/>
            </a:endParaRPr>
          </a:p>
          <a:p>
            <a:pPr marL="457200" indent="-457200">
              <a:lnSpc>
                <a:spcPct val="200000"/>
              </a:lnSpc>
              <a:buFont typeface="+mj-lt"/>
              <a:buAutoNum type="arabicPeriod"/>
            </a:pPr>
            <a:r>
              <a:rPr lang="en-US" sz="2000">
                <a:effectLst>
                  <a:outerShdw blurRad="38100" dist="38100" dir="2700000" algn="tl">
                    <a:srgbClr val="000000">
                      <a:alpha val="43137"/>
                    </a:srgbClr>
                  </a:outerShdw>
                </a:effectLst>
                <a:latin typeface="TIMES" panose="02020603050405020304" pitchFamily="18" charset="0"/>
                <a:cs typeface="TIMES" panose="02020603050405020304" pitchFamily="18" charset="0"/>
              </a:rPr>
              <a:t>Lê Thành </a:t>
            </a:r>
            <a:r>
              <a:rPr lang="en-US" sz="2000" smtClean="0">
                <a:effectLst>
                  <a:outerShdw blurRad="38100" dist="38100" dir="2700000" algn="tl">
                    <a:srgbClr val="000000">
                      <a:alpha val="43137"/>
                    </a:srgbClr>
                  </a:outerShdw>
                </a:effectLst>
                <a:latin typeface="TIMES" panose="02020603050405020304" pitchFamily="18" charset="0"/>
                <a:cs typeface="TIMES" panose="02020603050405020304" pitchFamily="18" charset="0"/>
              </a:rPr>
              <a:t>Cơ				1900007999</a:t>
            </a:r>
            <a:endParaRPr lang="en-US" sz="2000">
              <a:effectLst>
                <a:outerShdw blurRad="38100" dist="38100" dir="2700000" algn="tl">
                  <a:srgbClr val="000000">
                    <a:alpha val="43137"/>
                  </a:srgbClr>
                </a:outerShdw>
              </a:effectLst>
              <a:latin typeface="TIMES" panose="02020603050405020304" pitchFamily="18" charset="0"/>
              <a:cs typeface="TIMES" panose="02020603050405020304" pitchFamily="18" charset="0"/>
            </a:endParaRPr>
          </a:p>
          <a:p>
            <a:pPr marL="457200" indent="-457200">
              <a:lnSpc>
                <a:spcPct val="200000"/>
              </a:lnSpc>
              <a:buFont typeface="+mj-lt"/>
              <a:buAutoNum type="arabicPeriod"/>
            </a:pPr>
            <a:r>
              <a:rPr lang="en-US" sz="2000">
                <a:effectLst>
                  <a:outerShdw blurRad="38100" dist="38100" dir="2700000" algn="tl">
                    <a:srgbClr val="000000">
                      <a:alpha val="43137"/>
                    </a:srgbClr>
                  </a:outerShdw>
                </a:effectLst>
                <a:latin typeface="TIMES" panose="02020603050405020304" pitchFamily="18" charset="0"/>
                <a:cs typeface="TIMES" panose="02020603050405020304" pitchFamily="18" charset="0"/>
              </a:rPr>
              <a:t>Bùi Duy </a:t>
            </a:r>
            <a:r>
              <a:rPr lang="en-US" sz="2000" smtClean="0">
                <a:effectLst>
                  <a:outerShdw blurRad="38100" dist="38100" dir="2700000" algn="tl">
                    <a:srgbClr val="000000">
                      <a:alpha val="43137"/>
                    </a:srgbClr>
                  </a:outerShdw>
                </a:effectLst>
                <a:latin typeface="TIMES" panose="02020603050405020304" pitchFamily="18" charset="0"/>
                <a:cs typeface="TIMES" panose="02020603050405020304" pitchFamily="18" charset="0"/>
              </a:rPr>
              <a:t>Cương			1911547215</a:t>
            </a:r>
            <a:endParaRPr lang="en-US" sz="2000">
              <a:effectLst>
                <a:outerShdw blurRad="38100" dist="38100" dir="2700000" algn="tl">
                  <a:srgbClr val="000000">
                    <a:alpha val="43137"/>
                  </a:srgbClr>
                </a:outerShdw>
              </a:effectLst>
              <a:latin typeface="TIMES" panose="02020603050405020304" pitchFamily="18" charset="0"/>
              <a:cs typeface="TIMES" panose="02020603050405020304" pitchFamily="18" charset="0"/>
            </a:endParaRPr>
          </a:p>
          <a:p>
            <a:pPr marL="457200" indent="-457200">
              <a:lnSpc>
                <a:spcPct val="200000"/>
              </a:lnSpc>
              <a:buFont typeface="+mj-lt"/>
              <a:buAutoNum type="arabicPeriod"/>
            </a:pPr>
            <a:r>
              <a:rPr lang="en-US" sz="2000">
                <a:effectLst>
                  <a:outerShdw blurRad="38100" dist="38100" dir="2700000" algn="tl">
                    <a:srgbClr val="000000">
                      <a:alpha val="43137"/>
                    </a:srgbClr>
                  </a:outerShdw>
                </a:effectLst>
                <a:latin typeface="TIMES" panose="02020603050405020304" pitchFamily="18" charset="0"/>
                <a:cs typeface="TIMES" panose="02020603050405020304" pitchFamily="18" charset="0"/>
              </a:rPr>
              <a:t>Nguyễn Văn </a:t>
            </a:r>
            <a:r>
              <a:rPr lang="en-US" sz="2000" smtClean="0">
                <a:effectLst>
                  <a:outerShdw blurRad="38100" dist="38100" dir="2700000" algn="tl">
                    <a:srgbClr val="000000">
                      <a:alpha val="43137"/>
                    </a:srgbClr>
                  </a:outerShdw>
                </a:effectLst>
                <a:latin typeface="TIMES" panose="02020603050405020304" pitchFamily="18" charset="0"/>
                <a:cs typeface="TIMES" panose="02020603050405020304" pitchFamily="18" charset="0"/>
              </a:rPr>
              <a:t>Lãnh			1911548403</a:t>
            </a:r>
            <a:endParaRPr lang="en-US" sz="2000">
              <a:effectLst>
                <a:outerShdw blurRad="38100" dist="38100" dir="2700000" algn="tl">
                  <a:srgbClr val="000000">
                    <a:alpha val="43137"/>
                  </a:srgbClr>
                </a:outerShdw>
              </a:effectLst>
              <a:latin typeface="TIMES" panose="02020603050405020304" pitchFamily="18" charset="0"/>
              <a:cs typeface="TIMES" panose="02020603050405020304" pitchFamily="18" charset="0"/>
            </a:endParaRPr>
          </a:p>
        </p:txBody>
      </p:sp>
      <p:cxnSp>
        <p:nvCxnSpPr>
          <p:cNvPr id="9" name="Straight Connector 8"/>
          <p:cNvCxnSpPr/>
          <p:nvPr/>
        </p:nvCxnSpPr>
        <p:spPr>
          <a:xfrm>
            <a:off x="4724400" y="2590800"/>
            <a:ext cx="0" cy="403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1260" y="304800"/>
            <a:ext cx="4267200" cy="1356360"/>
          </a:xfrm>
        </p:spPr>
        <p:txBody>
          <a:bodyPr>
            <a:normAutofit/>
          </a:bodyPr>
          <a:lstStyle/>
          <a:p>
            <a:pPr algn="ctr"/>
            <a:r>
              <a:rPr lang="en-US" sz="3200" b="1" u="sng">
                <a:solidFill>
                  <a:srgbClr val="0070C0"/>
                </a:solidFill>
                <a:latin typeface="Times New Roman" panose="02020603050405020304" pitchFamily="18" charset="0"/>
                <a:cs typeface="Times New Roman" panose="02020603050405020304" pitchFamily="18" charset="0"/>
              </a:rPr>
              <a:t>7.2.3 </a:t>
            </a:r>
            <a:r>
              <a:rPr lang="en-US" sz="3200" b="1" u="sng" err="1">
                <a:solidFill>
                  <a:srgbClr val="0070C0"/>
                </a:solidFill>
                <a:latin typeface="Times New Roman" panose="02020603050405020304" pitchFamily="18" charset="0"/>
                <a:cs typeface="Times New Roman" panose="02020603050405020304" pitchFamily="18" charset="0"/>
              </a:rPr>
              <a:t>Ước</a:t>
            </a:r>
            <a:r>
              <a:rPr lang="en-US" sz="3200" b="1" u="sng">
                <a:solidFill>
                  <a:srgbClr val="0070C0"/>
                </a:solidFill>
                <a:latin typeface="Times New Roman" panose="02020603050405020304" pitchFamily="18" charset="0"/>
                <a:cs typeface="Times New Roman" panose="02020603050405020304" pitchFamily="18" charset="0"/>
              </a:rPr>
              <a:t> </a:t>
            </a:r>
            <a:r>
              <a:rPr lang="en-US" sz="3200" b="1" u="sng" err="1">
                <a:solidFill>
                  <a:srgbClr val="0070C0"/>
                </a:solidFill>
                <a:latin typeface="Times New Roman" panose="02020603050405020304" pitchFamily="18" charset="0"/>
                <a:cs typeface="Times New Roman" panose="02020603050405020304" pitchFamily="18" charset="0"/>
              </a:rPr>
              <a:t>tính</a:t>
            </a:r>
            <a:r>
              <a:rPr lang="en-US" sz="3200" b="1" u="sng">
                <a:solidFill>
                  <a:srgbClr val="0070C0"/>
                </a:solidFill>
                <a:latin typeface="Times New Roman" panose="02020603050405020304" pitchFamily="18" charset="0"/>
                <a:cs typeface="Times New Roman" panose="02020603050405020304" pitchFamily="18" charset="0"/>
              </a:rPr>
              <a:t> chi </a:t>
            </a:r>
            <a:r>
              <a:rPr lang="en-US" sz="3200" b="1" u="sng" err="1">
                <a:solidFill>
                  <a:srgbClr val="0070C0"/>
                </a:solidFill>
                <a:latin typeface="Times New Roman" panose="02020603050405020304" pitchFamily="18" charset="0"/>
                <a:cs typeface="Times New Roman" panose="02020603050405020304" pitchFamily="18" charset="0"/>
              </a:rPr>
              <a:t>phí</a:t>
            </a:r>
            <a:r>
              <a:rPr lang="en-US" sz="3200" b="1" u="sng">
                <a:solidFill>
                  <a:srgbClr val="0070C0"/>
                </a:solidFill>
                <a:latin typeface="Times New Roman" panose="02020603050405020304" pitchFamily="18" charset="0"/>
                <a:cs typeface="Times New Roman" panose="02020603050405020304" pitchFamily="18" charset="0"/>
              </a:rPr>
              <a:t>: </a:t>
            </a:r>
            <a:r>
              <a:rPr lang="en-US" sz="3200" b="1" u="sng" smtClean="0">
                <a:solidFill>
                  <a:srgbClr val="0070C0"/>
                </a:solidFill>
                <a:latin typeface="Times New Roman" panose="02020603050405020304" pitchFamily="18" charset="0"/>
                <a:cs typeface="Times New Roman" panose="02020603050405020304" pitchFamily="18" charset="0"/>
              </a:rPr>
              <a:t/>
            </a:r>
            <a:br>
              <a:rPr lang="en-US" sz="3200" b="1" u="sng" smtClean="0">
                <a:solidFill>
                  <a:srgbClr val="0070C0"/>
                </a:solidFill>
                <a:latin typeface="Times New Roman" panose="02020603050405020304" pitchFamily="18" charset="0"/>
                <a:cs typeface="Times New Roman" panose="02020603050405020304" pitchFamily="18" charset="0"/>
              </a:rPr>
            </a:br>
            <a:r>
              <a:rPr lang="en-US" sz="2800" b="1" u="sng" smtClean="0">
                <a:solidFill>
                  <a:srgbClr val="0070C0"/>
                </a:solidFill>
                <a:latin typeface="Times New Roman" panose="02020603050405020304" pitchFamily="18" charset="0"/>
                <a:cs typeface="Times New Roman" panose="02020603050405020304" pitchFamily="18" charset="0"/>
              </a:rPr>
              <a:t>Kết </a:t>
            </a:r>
            <a:r>
              <a:rPr lang="en-US" sz="2800" b="1" u="sng" err="1">
                <a:solidFill>
                  <a:srgbClr val="0070C0"/>
                </a:solidFill>
                <a:latin typeface="Times New Roman" panose="02020603050405020304" pitchFamily="18" charset="0"/>
                <a:cs typeface="Times New Roman" panose="02020603050405020304" pitchFamily="18" charset="0"/>
              </a:rPr>
              <a:t>quả</a:t>
            </a:r>
            <a:r>
              <a:rPr lang="en-US" sz="2800" b="1" u="sng">
                <a:solidFill>
                  <a:srgbClr val="0070C0"/>
                </a:solidFill>
                <a:latin typeface="Times New Roman" panose="02020603050405020304" pitchFamily="18" charset="0"/>
                <a:cs typeface="Times New Roman" panose="02020603050405020304" pitchFamily="18" charset="0"/>
              </a:rPr>
              <a:t> </a:t>
            </a:r>
            <a:r>
              <a:rPr lang="en-US" sz="2800" b="1" u="sng" err="1">
                <a:solidFill>
                  <a:srgbClr val="0070C0"/>
                </a:solidFill>
                <a:latin typeface="Times New Roman" panose="02020603050405020304" pitchFamily="18" charset="0"/>
                <a:cs typeface="Times New Roman" panose="02020603050405020304" pitchFamily="18" charset="0"/>
              </a:rPr>
              <a:t>đầu</a:t>
            </a:r>
            <a:r>
              <a:rPr lang="en-US" sz="2800" b="1" u="sng">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ra</a:t>
            </a:r>
            <a:endParaRPr lang="en-US" sz="2800" b="0" i="0" u="sng" strike="noStrike" baseline="0" smtClean="0">
              <a:solidFill>
                <a:srgbClr val="0070C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4294967295"/>
          </p:nvPr>
        </p:nvSpPr>
        <p:spPr>
          <a:xfrm>
            <a:off x="175260" y="1905000"/>
            <a:ext cx="8839200" cy="1828800"/>
          </a:xfrm>
        </p:spPr>
        <p:txBody>
          <a:bodyPr>
            <a:normAutofit/>
          </a:bodyPr>
          <a:lstStyle/>
          <a:p>
            <a:pPr>
              <a:lnSpc>
                <a:spcPct val="150000"/>
              </a:lnSpc>
            </a:pPr>
            <a:r>
              <a:rPr lang="en-US" sz="2000" b="1" u="sng">
                <a:solidFill>
                  <a:srgbClr val="0070C0"/>
                </a:solidFill>
                <a:latin typeface="Times New Roman" panose="02020603050405020304" pitchFamily="18" charset="0"/>
                <a:cs typeface="Times New Roman" panose="02020603050405020304" pitchFamily="18" charset="0"/>
              </a:rPr>
              <a:t>7.2.3.1 </a:t>
            </a:r>
            <a:r>
              <a:rPr lang="en-US" sz="2000" b="1" u="sng" err="1">
                <a:solidFill>
                  <a:srgbClr val="0070C0"/>
                </a:solidFill>
                <a:latin typeface="Times New Roman" panose="02020603050405020304" pitchFamily="18" charset="0"/>
                <a:cs typeface="Times New Roman" panose="02020603050405020304" pitchFamily="18" charset="0"/>
              </a:rPr>
              <a:t>Ước</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tính</a:t>
            </a:r>
            <a:r>
              <a:rPr lang="en-US" sz="2000" b="1" u="sng">
                <a:solidFill>
                  <a:srgbClr val="0070C0"/>
                </a:solidFill>
                <a:latin typeface="Times New Roman" panose="02020603050405020304" pitchFamily="18" charset="0"/>
                <a:cs typeface="Times New Roman" panose="02020603050405020304" pitchFamily="18" charset="0"/>
              </a:rPr>
              <a:t> chi </a:t>
            </a:r>
            <a:r>
              <a:rPr lang="en-US" sz="2000" b="1" u="sng" err="1">
                <a:solidFill>
                  <a:srgbClr val="0070C0"/>
                </a:solidFill>
                <a:latin typeface="Times New Roman" panose="02020603050405020304" pitchFamily="18" charset="0"/>
                <a:cs typeface="Times New Roman" panose="02020603050405020304" pitchFamily="18" charset="0"/>
              </a:rPr>
              <a:t>phí</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hoạt</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động</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en-US" err="1">
                <a:solidFill>
                  <a:srgbClr val="0070C0"/>
                </a:solidFill>
                <a:latin typeface="Times New Roman" panose="02020603050405020304" pitchFamily="18" charset="0"/>
                <a:cs typeface="Times New Roman" panose="02020603050405020304" pitchFamily="18" charset="0"/>
              </a:rPr>
              <a:t>Ước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tính</a:t>
            </a:r>
            <a:r>
              <a:rPr lang="en-US">
                <a:solidFill>
                  <a:srgbClr val="0070C0"/>
                </a:solidFill>
                <a:latin typeface="Times New Roman" panose="02020603050405020304" pitchFamily="18" charset="0"/>
                <a:cs typeface="Times New Roman" panose="02020603050405020304" pitchFamily="18" charset="0"/>
              </a:rPr>
              <a:t> chi </a:t>
            </a:r>
            <a:r>
              <a:rPr lang="en-US" err="1">
                <a:solidFill>
                  <a:srgbClr val="0070C0"/>
                </a:solidFill>
                <a:latin typeface="Times New Roman" panose="02020603050405020304" pitchFamily="18" charset="0"/>
                <a:cs typeface="Times New Roman" panose="02020603050405020304" pitchFamily="18" charset="0"/>
              </a:rPr>
              <a:t>phí</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hoạt</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động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là</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đánh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giá</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định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lượng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về</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các</a:t>
            </a:r>
            <a:r>
              <a:rPr lang="en-US">
                <a:solidFill>
                  <a:srgbClr val="0070C0"/>
                </a:solidFill>
                <a:latin typeface="Times New Roman" panose="02020603050405020304" pitchFamily="18" charset="0"/>
                <a:cs typeface="Times New Roman" panose="02020603050405020304" pitchFamily="18" charset="0"/>
              </a:rPr>
              <a:t> chi </a:t>
            </a:r>
            <a:r>
              <a:rPr lang="en-US" err="1">
                <a:solidFill>
                  <a:srgbClr val="0070C0"/>
                </a:solidFill>
                <a:latin typeface="Times New Roman" panose="02020603050405020304" pitchFamily="18" charset="0"/>
                <a:cs typeface="Times New Roman" panose="02020603050405020304" pitchFamily="18" charset="0"/>
              </a:rPr>
              <a:t>phí</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có</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thể</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xảy</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ra</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cần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thiết</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để</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hoàn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thành</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dự</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án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công</a:t>
            </a:r>
            <a:r>
              <a:rPr lang="en-US">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việc</a:t>
            </a:r>
            <a:r>
              <a:rPr lang="en-US" smtClean="0">
                <a:solidFill>
                  <a:srgbClr val="0070C0"/>
                </a:solidFill>
                <a:latin typeface="Times New Roman" panose="02020603050405020304" pitchFamily="18" charset="0"/>
                <a:cs typeface="Times New Roman" panose="02020603050405020304" pitchFamily="18" charset="0"/>
              </a:rPr>
              <a:t>.</a:t>
            </a:r>
            <a:endParaRPr lang="en-US" smtClean="0">
              <a:solidFill>
                <a:srgbClr val="0070C0"/>
              </a:solidFill>
              <a:latin typeface="Times New Roman" panose="02020603050405020304" pitchFamily="18" charset="0"/>
              <a:cs typeface="Times New Roman" panose="02020603050405020304" pitchFamily="18" charset="0"/>
            </a:endParaRPr>
          </a:p>
        </p:txBody>
      </p:sp>
      <p:pic>
        <p:nvPicPr>
          <p:cNvPr id="1034" name="Picture 10" descr="Classification of Costs based on Functions / Activities | eF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895600"/>
            <a:ext cx="5500359" cy="365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4294967295"/>
          </p:nvPr>
        </p:nvSpPr>
        <p:spPr>
          <a:xfrm>
            <a:off x="152400" y="838200"/>
            <a:ext cx="8839200" cy="5357877"/>
          </a:xfrm>
          <a:prstGeom prst="rect">
            <a:avLst/>
          </a:prstGeom>
        </p:spPr>
        <p:txBody>
          <a:bodyPr wrap="square">
            <a:spAutoFit/>
          </a:bodyPr>
          <a:lstStyle/>
          <a:p>
            <a:pPr>
              <a:lnSpc>
                <a:spcPct val="150000"/>
              </a:lnSpc>
            </a:pPr>
            <a:r>
              <a:rPr lang="en-US" b="1" u="sng">
                <a:solidFill>
                  <a:srgbClr val="0070C0"/>
                </a:solidFill>
                <a:latin typeface="Times New Roman" panose="02020603050405020304" pitchFamily="18" charset="0"/>
                <a:cs typeface="Times New Roman" panose="02020603050405020304" pitchFamily="18" charset="0"/>
              </a:rPr>
              <a:t>7.2.3.2 Cơ sở ước tính</a:t>
            </a:r>
            <a:endParaRPr lang="en-US"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en-US">
                <a:solidFill>
                  <a:srgbClr val="0070C0"/>
                </a:solidFill>
                <a:latin typeface="Times New Roman" panose="02020603050405020304" pitchFamily="18" charset="0"/>
                <a:cs typeface="Times New Roman" panose="02020603050405020304" pitchFamily="18" charset="0"/>
              </a:rPr>
              <a:t>Số lượng và loại chi tiết bổ sung hỗ trợ ước tính chi phí khác nhau tùy theo khu vực ứng dụng.</a:t>
            </a:r>
          </a:p>
          <a:p>
            <a:pPr lvl="1">
              <a:lnSpc>
                <a:spcPct val="150000"/>
              </a:lnSpc>
              <a:buFont typeface="Wingdings" panose="05000000000000000000" pitchFamily="2" charset="2"/>
              <a:buChar char="Ø"/>
            </a:pPr>
            <a:r>
              <a:rPr lang="en-US">
                <a:solidFill>
                  <a:srgbClr val="0070C0"/>
                </a:solidFill>
                <a:latin typeface="Times New Roman" panose="02020603050405020304" pitchFamily="18" charset="0"/>
                <a:cs typeface="Times New Roman" panose="02020603050405020304" pitchFamily="18" charset="0"/>
              </a:rPr>
              <a:t>Chi tiết hỗ trợ cho ước tính chi phí hoạt động có thể bao gồm:</a:t>
            </a:r>
          </a:p>
          <a:p>
            <a:pPr lvl="1">
              <a:lnSpc>
                <a:spcPct val="150000"/>
              </a:lnSpc>
              <a:buFont typeface="Wingdings" panose="05000000000000000000" pitchFamily="2" charset="2"/>
              <a:buChar char="ü"/>
            </a:pPr>
            <a:r>
              <a:rPr lang="en-US" b="1">
                <a:solidFill>
                  <a:srgbClr val="0070C0"/>
                </a:solidFill>
                <a:latin typeface="Times New Roman" panose="02020603050405020304" pitchFamily="18" charset="0"/>
                <a:cs typeface="Times New Roman" panose="02020603050405020304" pitchFamily="18" charset="0"/>
              </a:rPr>
              <a:t>Tài liệu về cơ sở của ước tính (tức là cách nó được phát triển),</a:t>
            </a:r>
          </a:p>
          <a:p>
            <a:pPr lvl="1">
              <a:lnSpc>
                <a:spcPct val="150000"/>
              </a:lnSpc>
              <a:buFont typeface="Wingdings" panose="05000000000000000000" pitchFamily="2" charset="2"/>
              <a:buChar char="ü"/>
            </a:pPr>
            <a:r>
              <a:rPr lang="en-US" b="1">
                <a:solidFill>
                  <a:srgbClr val="0070C0"/>
                </a:solidFill>
                <a:latin typeface="Times New Roman" panose="02020603050405020304" pitchFamily="18" charset="0"/>
                <a:cs typeface="Times New Roman" panose="02020603050405020304" pitchFamily="18" charset="0"/>
              </a:rPr>
              <a:t>Tài liệu về tất cả các giả định được đưa ra,</a:t>
            </a:r>
          </a:p>
          <a:p>
            <a:pPr lvl="1">
              <a:lnSpc>
                <a:spcPct val="150000"/>
              </a:lnSpc>
              <a:buFont typeface="Wingdings" panose="05000000000000000000" pitchFamily="2" charset="2"/>
              <a:buChar char="ü"/>
            </a:pPr>
            <a:r>
              <a:rPr lang="en-US" b="1">
                <a:solidFill>
                  <a:srgbClr val="0070C0"/>
                </a:solidFill>
                <a:latin typeface="Times New Roman" panose="02020603050405020304" pitchFamily="18" charset="0"/>
                <a:cs typeface="Times New Roman" panose="02020603050405020304" pitchFamily="18" charset="0"/>
              </a:rPr>
              <a:t>Tài liệu về mọi ràng buộc đã biết,</a:t>
            </a:r>
          </a:p>
          <a:p>
            <a:pPr lvl="1">
              <a:lnSpc>
                <a:spcPct val="150000"/>
              </a:lnSpc>
              <a:buFont typeface="Wingdings" panose="05000000000000000000" pitchFamily="2" charset="2"/>
              <a:buChar char="ü"/>
            </a:pPr>
            <a:r>
              <a:rPr lang="en-US" b="1">
                <a:solidFill>
                  <a:srgbClr val="0070C0"/>
                </a:solidFill>
                <a:latin typeface="Times New Roman" panose="02020603050405020304" pitchFamily="18" charset="0"/>
                <a:cs typeface="Times New Roman" panose="02020603050405020304" pitchFamily="18" charset="0"/>
              </a:rPr>
              <a:t>Chỉ ra phạm vi ước tính có thể có.</a:t>
            </a:r>
          </a:p>
          <a:p>
            <a:pPr lvl="1">
              <a:lnSpc>
                <a:spcPct val="150000"/>
              </a:lnSpc>
              <a:buFont typeface="Wingdings" panose="05000000000000000000" pitchFamily="2" charset="2"/>
              <a:buChar char="ü"/>
            </a:pPr>
            <a:r>
              <a:rPr lang="en-US" b="1">
                <a:solidFill>
                  <a:srgbClr val="0070C0"/>
                </a:solidFill>
                <a:latin typeface="Times New Roman" panose="02020603050405020304" pitchFamily="18" charset="0"/>
                <a:cs typeface="Times New Roman" panose="02020603050405020304" pitchFamily="18" charset="0"/>
              </a:rPr>
              <a:t>Chỉ ra mức độ tin cậy của ước tính cuối </a:t>
            </a:r>
            <a:r>
              <a:rPr lang="en-US" b="1">
                <a:solidFill>
                  <a:srgbClr val="0070C0"/>
                </a:solidFill>
                <a:latin typeface="Times New Roman" panose="02020603050405020304" pitchFamily="18" charset="0"/>
                <a:cs typeface="Times New Roman" panose="02020603050405020304" pitchFamily="18" charset="0"/>
              </a:rPr>
              <a:t>cùng</a:t>
            </a:r>
            <a:r>
              <a:rPr lang="en-US" smtClean="0">
                <a:solidFill>
                  <a:srgbClr val="0070C0"/>
                </a:solidFill>
                <a:latin typeface="Times New Roman" panose="02020603050405020304" pitchFamily="18" charset="0"/>
                <a:cs typeface="Times New Roman" panose="02020603050405020304" pitchFamily="18" charset="0"/>
              </a:rPr>
              <a:t>.</a:t>
            </a:r>
            <a:endParaRPr lang="vi-VN" b="1"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000" b="1" u="sng" smtClean="0">
                <a:solidFill>
                  <a:srgbClr val="0070C0"/>
                </a:solidFill>
                <a:latin typeface="Times New Roman" panose="02020603050405020304" pitchFamily="18" charset="0"/>
                <a:cs typeface="Times New Roman" panose="02020603050405020304" pitchFamily="18" charset="0"/>
              </a:rPr>
              <a:t>7.2.3.3 </a:t>
            </a:r>
            <a:r>
              <a:rPr lang="en-US" sz="2000" b="1" u="sng" err="1">
                <a:solidFill>
                  <a:srgbClr val="0070C0"/>
                </a:solidFill>
                <a:latin typeface="Times New Roman" panose="02020603050405020304" pitchFamily="18" charset="0"/>
                <a:cs typeface="Times New Roman" panose="02020603050405020304" pitchFamily="18" charset="0"/>
              </a:rPr>
              <a:t>Cập</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nhật</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tài</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liệu</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dự</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án</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en-US" err="1">
                <a:solidFill>
                  <a:srgbClr val="0070C0"/>
                </a:solidFill>
                <a:latin typeface="Times New Roman" panose="02020603050405020304" pitchFamily="18" charset="0"/>
                <a:cs typeface="Times New Roman" panose="02020603050405020304" pitchFamily="18" charset="0"/>
              </a:rPr>
              <a:t>Các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tài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liệu</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dự</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án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có</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thể</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được</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cập</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nhật</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bao</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gồm</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nhưng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không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giới</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hạn</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sổ</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đăng</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ký</a:t>
            </a:r>
            <a:r>
              <a:rPr lang="en-US">
                <a:solidFill>
                  <a:srgbClr val="0070C0"/>
                </a:solidFill>
                <a:latin typeface="Times New Roman" panose="02020603050405020304" pitchFamily="18" charset="0"/>
                <a:cs typeface="Times New Roman" panose="02020603050405020304" pitchFamily="18" charset="0"/>
              </a:rPr>
              <a:t> </a:t>
            </a:r>
            <a:r>
              <a:rPr lang="en-US" err="1">
                <a:solidFill>
                  <a:srgbClr val="0070C0"/>
                </a:solidFill>
                <a:latin typeface="Times New Roman" panose="02020603050405020304" pitchFamily="18" charset="0"/>
                <a:cs typeface="Times New Roman" panose="02020603050405020304" pitchFamily="18" charset="0"/>
              </a:rPr>
              <a:t>rủi</a:t>
            </a:r>
            <a:r>
              <a:rPr lang="en-US">
                <a:solidFill>
                  <a:srgbClr val="0070C0"/>
                </a:solidFill>
                <a:latin typeface="Times New Roman" panose="02020603050405020304" pitchFamily="18" charset="0"/>
                <a:cs typeface="Times New Roman" panose="02020603050405020304" pitchFamily="18" charset="0"/>
              </a:rPr>
              <a:t> ro.</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04800" y="1752600"/>
            <a:ext cx="8458200" cy="1524000"/>
          </a:xfrm>
        </p:spPr>
        <p:txBody>
          <a:bodyPr/>
          <a:lstStyle/>
          <a:p>
            <a:pPr>
              <a:lnSpc>
                <a:spcPct val="150000"/>
              </a:lnSpc>
            </a:pPr>
            <a:r>
              <a:rPr lang="vi-VN" sz="2000">
                <a:solidFill>
                  <a:srgbClr val="0070C0"/>
                </a:solidFill>
                <a:latin typeface="Times New Roman" panose="02020603050405020304" pitchFamily="18" charset="0"/>
                <a:cs typeface="Times New Roman" panose="02020603050405020304" pitchFamily="18" charset="0"/>
              </a:rPr>
              <a:t>Xác định ngân sách là quá trình tổng hợp các chi phí ước tính của các hoạt động riêng lẻ hoặc các gói công việc để thiết lập một đường cơ sở chi phí được ủy </a:t>
            </a:r>
            <a:r>
              <a:rPr lang="vi-VN" sz="2000" smtClean="0">
                <a:solidFill>
                  <a:srgbClr val="0070C0"/>
                </a:solidFill>
                <a:latin typeface="Times New Roman" panose="02020603050405020304" pitchFamily="18" charset="0"/>
                <a:cs typeface="Times New Roman" panose="02020603050405020304" pitchFamily="18" charset="0"/>
              </a:rPr>
              <a:t>quyền</a:t>
            </a:r>
            <a:r>
              <a:rPr lang="en-US" sz="2000" smtClean="0">
                <a:solidFill>
                  <a:srgbClr val="0070C0"/>
                </a:solidFill>
                <a:latin typeface="Times New Roman" panose="02020603050405020304" pitchFamily="18" charset="0"/>
                <a:cs typeface="Times New Roman" panose="02020603050405020304" pitchFamily="18" charset="0"/>
              </a:rPr>
              <a:t>.</a:t>
            </a:r>
            <a:endParaRPr lang="vi-VN" sz="2000">
              <a:solidFill>
                <a:srgbClr val="0070C0"/>
              </a:solidFill>
              <a:latin typeface="Times New Roman" panose="02020603050405020304" pitchFamily="18" charset="0"/>
              <a:cs typeface="Times New Roman" panose="02020603050405020304" pitchFamily="18" charset="0"/>
            </a:endParaRPr>
          </a:p>
          <a:p>
            <a:pPr>
              <a:lnSpc>
                <a:spcPct val="150000"/>
              </a:lnSpc>
            </a:pPr>
            <a:endParaRPr lang="en-US">
              <a:solidFill>
                <a:srgbClr val="0070C0"/>
              </a:solidFill>
            </a:endParaRPr>
          </a:p>
        </p:txBody>
      </p:sp>
      <p:sp>
        <p:nvSpPr>
          <p:cNvPr id="4" name="Pentagon 3"/>
          <p:cNvSpPr/>
          <p:nvPr/>
        </p:nvSpPr>
        <p:spPr>
          <a:xfrm>
            <a:off x="76200" y="533400"/>
            <a:ext cx="6705600" cy="1066800"/>
          </a:xfrm>
          <a:prstGeom prst="homePlat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400" b="1" u="sng">
                <a:solidFill>
                  <a:srgbClr val="FFFF00"/>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rPr>
              <a:t>7.3 Xác định ngân sách</a:t>
            </a:r>
            <a:endParaRPr lang="en-US" sz="4400">
              <a:solidFill>
                <a:srgbClr val="FFFF00"/>
              </a:solidFill>
              <a:effectLst>
                <a:outerShdw blurRad="38100" dist="38100" dir="2700000" algn="tl">
                  <a:srgbClr val="000000">
                    <a:alpha val="43137"/>
                  </a:srgbClr>
                </a:outerShdw>
              </a:effectLst>
            </a:endParaRPr>
          </a:p>
        </p:txBody>
      </p:sp>
      <p:sp>
        <p:nvSpPr>
          <p:cNvPr id="6" name="Right Arrow 5"/>
          <p:cNvSpPr/>
          <p:nvPr/>
        </p:nvSpPr>
        <p:spPr>
          <a:xfrm>
            <a:off x="914400" y="3883025"/>
            <a:ext cx="7315200" cy="1589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7" name="Rectangle 6"/>
          <p:cNvSpPr/>
          <p:nvPr/>
        </p:nvSpPr>
        <p:spPr>
          <a:xfrm>
            <a:off x="1209040" y="3538220"/>
            <a:ext cx="1998980" cy="248158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228600" marR="0" indent="-228600">
              <a:lnSpc>
                <a:spcPct val="120000"/>
              </a:lnSpc>
              <a:spcBef>
                <a:spcPts val="0"/>
              </a:spcBef>
              <a:spcAft>
                <a:spcPts val="0"/>
              </a:spcAft>
              <a:buFont typeface="+mj-lt"/>
              <a:buAutoNum type="arabicPeriod"/>
            </a:pPr>
            <a:r>
              <a:rPr lang="en-US" sz="1100">
                <a:effectLst/>
                <a:latin typeface="Times New Roman" panose="02020603050405020304" pitchFamily="18" charset="0"/>
                <a:ea typeface="Calibri" panose="020F0502020204030204" pitchFamily="34" charset="0"/>
                <a:cs typeface="Times New Roman" panose="02020603050405020304" pitchFamily="18" charset="0"/>
              </a:rPr>
              <a:t>Kế hoạch quản lý chi phí</a:t>
            </a:r>
            <a:endParaRPr lang="en-US" sz="1100">
              <a:effectLst/>
              <a:ea typeface="Calibri" panose="020F0502020204030204" pitchFamily="34" charset="0"/>
              <a:cs typeface="Times New Roman" panose="02020603050405020304" pitchFamily="18" charset="0"/>
            </a:endParaRPr>
          </a:p>
          <a:p>
            <a:pPr marL="228600" marR="0" indent="-228600">
              <a:lnSpc>
                <a:spcPct val="120000"/>
              </a:lnSpc>
              <a:spcBef>
                <a:spcPts val="0"/>
              </a:spcBef>
              <a:spcAft>
                <a:spcPts val="0"/>
              </a:spcAft>
              <a:buFont typeface="+mj-lt"/>
              <a:buAutoNum type="arabicPeriod"/>
            </a:pPr>
            <a:r>
              <a:rPr lang="en-US" sz="1100">
                <a:effectLst/>
                <a:latin typeface="Times New Roman" panose="02020603050405020304" pitchFamily="18" charset="0"/>
                <a:ea typeface="Calibri" panose="020F0502020204030204" pitchFamily="34" charset="0"/>
                <a:cs typeface="Times New Roman" panose="02020603050405020304" pitchFamily="18" charset="0"/>
              </a:rPr>
              <a:t>Đường cơ sở phạm vi</a:t>
            </a:r>
            <a:endParaRPr lang="en-US" sz="1100">
              <a:effectLst/>
              <a:ea typeface="Calibri" panose="020F0502020204030204" pitchFamily="34" charset="0"/>
              <a:cs typeface="Times New Roman" panose="02020603050405020304" pitchFamily="18" charset="0"/>
            </a:endParaRPr>
          </a:p>
          <a:p>
            <a:pPr marL="228600" marR="0" indent="-228600">
              <a:lnSpc>
                <a:spcPct val="120000"/>
              </a:lnSpc>
              <a:spcBef>
                <a:spcPts val="0"/>
              </a:spcBef>
              <a:spcAft>
                <a:spcPts val="0"/>
              </a:spcAft>
              <a:buFont typeface="+mj-lt"/>
              <a:buAutoNum type="arabicPeriod"/>
            </a:pPr>
            <a:r>
              <a:rPr lang="en-US" sz="1100">
                <a:effectLst/>
                <a:latin typeface="Times New Roman" panose="02020603050405020304" pitchFamily="18" charset="0"/>
                <a:ea typeface="Calibri" panose="020F0502020204030204" pitchFamily="34" charset="0"/>
                <a:cs typeface="Times New Roman" panose="02020603050405020304" pitchFamily="18" charset="0"/>
              </a:rPr>
              <a:t>Ước tính chi phí </a:t>
            </a:r>
            <a:r>
              <a:rPr lang="vi-VN" sz="1100">
                <a:effectLst/>
                <a:latin typeface="Times New Roman" panose="02020603050405020304" pitchFamily="18" charset="0"/>
                <a:ea typeface="Calibri" panose="020F0502020204030204" pitchFamily="34" charset="0"/>
                <a:cs typeface="Times New Roman" panose="02020603050405020304" pitchFamily="18" charset="0"/>
              </a:rPr>
              <a:t>hoạt động</a:t>
            </a:r>
            <a:endParaRPr lang="en-US" sz="1100">
              <a:effectLst/>
              <a:ea typeface="Calibri" panose="020F0502020204030204" pitchFamily="34" charset="0"/>
              <a:cs typeface="Times New Roman" panose="02020603050405020304" pitchFamily="18" charset="0"/>
            </a:endParaRPr>
          </a:p>
          <a:p>
            <a:pPr marL="228600" marR="0" indent="-228600">
              <a:lnSpc>
                <a:spcPct val="120000"/>
              </a:lnSpc>
              <a:spcBef>
                <a:spcPts val="0"/>
              </a:spcBef>
              <a:spcAft>
                <a:spcPts val="0"/>
              </a:spcAft>
              <a:buFont typeface="+mj-lt"/>
              <a:buAutoNum type="arabicPeriod"/>
            </a:pPr>
            <a:r>
              <a:rPr lang="en-US" sz="1100">
                <a:effectLst/>
                <a:latin typeface="Times New Roman" panose="02020603050405020304" pitchFamily="18" charset="0"/>
                <a:ea typeface="Calibri" panose="020F0502020204030204" pitchFamily="34" charset="0"/>
                <a:cs typeface="Times New Roman" panose="02020603050405020304" pitchFamily="18" charset="0"/>
              </a:rPr>
              <a:t>Cơ sở ước tính</a:t>
            </a:r>
            <a:endParaRPr lang="en-US" sz="1100">
              <a:effectLst/>
              <a:ea typeface="Calibri" panose="020F0502020204030204" pitchFamily="34" charset="0"/>
              <a:cs typeface="Times New Roman" panose="02020603050405020304" pitchFamily="18" charset="0"/>
            </a:endParaRPr>
          </a:p>
          <a:p>
            <a:pPr marL="228600" marR="0" indent="-228600">
              <a:lnSpc>
                <a:spcPct val="150000"/>
              </a:lnSpc>
              <a:spcBef>
                <a:spcPts val="0"/>
              </a:spcBef>
              <a:spcAft>
                <a:spcPts val="0"/>
              </a:spcAft>
              <a:buFont typeface="+mj-lt"/>
              <a:buAutoNum type="arabicPeriod"/>
            </a:pPr>
            <a:r>
              <a:rPr lang="en-US" sz="1100">
                <a:effectLst/>
                <a:latin typeface="Times New Roman" panose="02020603050405020304" pitchFamily="18" charset="0"/>
                <a:ea typeface="Calibri" panose="020F0502020204030204" pitchFamily="34" charset="0"/>
                <a:cs typeface="Times New Roman" panose="02020603050405020304" pitchFamily="18" charset="0"/>
              </a:rPr>
              <a:t>Lịch trình dự án</a:t>
            </a:r>
            <a:endParaRPr lang="en-US" sz="1100">
              <a:effectLst/>
              <a:ea typeface="Calibri" panose="020F0502020204030204" pitchFamily="34" charset="0"/>
              <a:cs typeface="Times New Roman" panose="02020603050405020304" pitchFamily="18" charset="0"/>
            </a:endParaRPr>
          </a:p>
          <a:p>
            <a:pPr marL="228600" marR="0" indent="-228600">
              <a:lnSpc>
                <a:spcPct val="120000"/>
              </a:lnSpc>
              <a:spcBef>
                <a:spcPts val="0"/>
              </a:spcBef>
              <a:spcAft>
                <a:spcPts val="0"/>
              </a:spcAft>
              <a:buFont typeface="+mj-lt"/>
              <a:buAutoNum type="arabicPeriod"/>
            </a:pPr>
            <a:r>
              <a:rPr lang="en-US" sz="1100">
                <a:effectLst/>
                <a:latin typeface="Times New Roman" panose="02020603050405020304" pitchFamily="18" charset="0"/>
                <a:ea typeface="Calibri" panose="020F0502020204030204" pitchFamily="34" charset="0"/>
                <a:cs typeface="Times New Roman" panose="02020603050405020304" pitchFamily="18" charset="0"/>
              </a:rPr>
              <a:t>Lịch tài nguyên</a:t>
            </a:r>
            <a:endParaRPr lang="en-US" sz="1100">
              <a:effectLst/>
              <a:ea typeface="Calibri" panose="020F0502020204030204" pitchFamily="34" charset="0"/>
              <a:cs typeface="Times New Roman" panose="02020603050405020304" pitchFamily="18" charset="0"/>
            </a:endParaRPr>
          </a:p>
          <a:p>
            <a:pPr marL="228600" marR="0" indent="-228600">
              <a:lnSpc>
                <a:spcPct val="120000"/>
              </a:lnSpc>
              <a:spcBef>
                <a:spcPts val="0"/>
              </a:spcBef>
              <a:spcAft>
                <a:spcPts val="0"/>
              </a:spcAft>
              <a:buFont typeface="+mj-lt"/>
              <a:buAutoNum type="arabicPeriod"/>
            </a:pPr>
            <a:r>
              <a:rPr lang="en-US" sz="1100">
                <a:effectLst/>
                <a:latin typeface="Times New Roman" panose="02020603050405020304" pitchFamily="18" charset="0"/>
                <a:ea typeface="Calibri" panose="020F0502020204030204" pitchFamily="34" charset="0"/>
                <a:cs typeface="Times New Roman" panose="02020603050405020304" pitchFamily="18" charset="0"/>
              </a:rPr>
              <a:t>Đăng ký rủi ro</a:t>
            </a:r>
            <a:endParaRPr lang="en-US" sz="1100">
              <a:effectLst/>
              <a:ea typeface="Calibri" panose="020F0502020204030204" pitchFamily="34" charset="0"/>
              <a:cs typeface="Times New Roman" panose="02020603050405020304" pitchFamily="18" charset="0"/>
            </a:endParaRPr>
          </a:p>
          <a:p>
            <a:pPr marL="228600" marR="0" indent="-228600">
              <a:lnSpc>
                <a:spcPct val="120000"/>
              </a:lnSpc>
              <a:spcBef>
                <a:spcPts val="0"/>
              </a:spcBef>
              <a:spcAft>
                <a:spcPts val="0"/>
              </a:spcAft>
              <a:buFont typeface="+mj-lt"/>
              <a:buAutoNum type="arabicPeriod"/>
            </a:pPr>
            <a:r>
              <a:rPr lang="en-US" sz="1100">
                <a:effectLst/>
                <a:latin typeface="Times New Roman" panose="02020603050405020304" pitchFamily="18" charset="0"/>
                <a:ea typeface="Calibri" panose="020F0502020204030204" pitchFamily="34" charset="0"/>
                <a:cs typeface="Times New Roman" panose="02020603050405020304" pitchFamily="18" charset="0"/>
              </a:rPr>
              <a:t>Các thỏa thuận</a:t>
            </a:r>
            <a:endParaRPr lang="en-US" sz="1100">
              <a:effectLst/>
              <a:ea typeface="Calibri" panose="020F0502020204030204" pitchFamily="34" charset="0"/>
              <a:cs typeface="Times New Roman" panose="02020603050405020304" pitchFamily="18" charset="0"/>
            </a:endParaRPr>
          </a:p>
          <a:p>
            <a:pPr marL="228600" marR="0" indent="-228600">
              <a:lnSpc>
                <a:spcPct val="120000"/>
              </a:lnSpc>
              <a:spcBef>
                <a:spcPts val="0"/>
              </a:spcBef>
              <a:spcAft>
                <a:spcPts val="800"/>
              </a:spcAft>
              <a:buFont typeface="+mj-lt"/>
              <a:buAutoNum type="arabicPeriod"/>
            </a:pPr>
            <a:r>
              <a:rPr lang="vi-VN" sz="1100">
                <a:effectLst/>
                <a:latin typeface="Times New Roman" panose="02020603050405020304" pitchFamily="18" charset="0"/>
                <a:ea typeface="Calibri" panose="020F0502020204030204" pitchFamily="34" charset="0"/>
                <a:cs typeface="Times New Roman" panose="02020603050405020304" pitchFamily="18" charset="0"/>
              </a:rPr>
              <a:t>Nội dung quy trình tổ </a:t>
            </a:r>
            <a:r>
              <a:rPr lang="vi-VN" sz="1100" smtClean="0">
                <a:effectLst/>
                <a:latin typeface="Times New Roman" panose="02020603050405020304" pitchFamily="18" charset="0"/>
                <a:ea typeface="Calibri" panose="020F0502020204030204" pitchFamily="34" charset="0"/>
                <a:cs typeface="Times New Roman" panose="02020603050405020304" pitchFamily="18" charset="0"/>
              </a:rPr>
              <a:t>chức</a:t>
            </a:r>
            <a:endParaRPr lang="en-US" sz="1100">
              <a:effectLst/>
              <a:ea typeface="Calibri" panose="020F0502020204030204" pitchFamily="34" charset="0"/>
              <a:cs typeface="Times New Roman" panose="02020603050405020304" pitchFamily="18" charset="0"/>
            </a:endParaRPr>
          </a:p>
        </p:txBody>
      </p:sp>
      <p:sp>
        <p:nvSpPr>
          <p:cNvPr id="8" name="Rounded Rectangle 7"/>
          <p:cNvSpPr/>
          <p:nvPr/>
        </p:nvSpPr>
        <p:spPr>
          <a:xfrm>
            <a:off x="1175068" y="3271520"/>
            <a:ext cx="2066924" cy="314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vi-VN" sz="1400">
                <a:effectLst/>
                <a:latin typeface="Times" panose="02020603050405020304" pitchFamily="18" charset="0"/>
                <a:ea typeface="Calibri" panose="020F0502020204030204" pitchFamily="34" charset="0"/>
                <a:cs typeface="Times New Roman" panose="02020603050405020304" pitchFamily="18" charset="0"/>
              </a:rPr>
              <a:t>Đầu </a:t>
            </a:r>
            <a:r>
              <a:rPr lang="vi-VN" sz="1400" smtClean="0">
                <a:effectLst/>
                <a:latin typeface="Times" panose="02020603050405020304" pitchFamily="18" charset="0"/>
                <a:ea typeface="Calibri" panose="020F0502020204030204" pitchFamily="34" charset="0"/>
                <a:cs typeface="Times New Roman" panose="02020603050405020304" pitchFamily="18" charset="0"/>
              </a:rPr>
              <a:t>vào</a:t>
            </a:r>
            <a:endParaRPr lang="en-US" sz="1400" smtClean="0">
              <a:effectLst/>
              <a:ea typeface="Calibri" panose="020F0502020204030204" pitchFamily="34" charset="0"/>
              <a:cs typeface="Times New Roman" panose="02020603050405020304" pitchFamily="18" charset="0"/>
            </a:endParaRPr>
          </a:p>
        </p:txBody>
      </p:sp>
      <p:sp>
        <p:nvSpPr>
          <p:cNvPr id="9" name="Rounded Rectangle 8"/>
          <p:cNvSpPr/>
          <p:nvPr/>
        </p:nvSpPr>
        <p:spPr>
          <a:xfrm>
            <a:off x="5666739" y="3716656"/>
            <a:ext cx="1675765" cy="362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vi-VN" sz="1100">
                <a:effectLst/>
                <a:latin typeface="Times New Roman" panose="02020603050405020304" pitchFamily="18" charset="0"/>
                <a:ea typeface="Calibri" panose="020F0502020204030204" pitchFamily="34" charset="0"/>
                <a:cs typeface="Times New Roman" panose="02020603050405020304" pitchFamily="18" charset="0"/>
              </a:rPr>
              <a:t>Đầu </a:t>
            </a:r>
            <a:r>
              <a:rPr lang="vi-VN" sz="1100" smtClean="0">
                <a:effectLst/>
                <a:latin typeface="Times New Roman" panose="02020603050405020304" pitchFamily="18" charset="0"/>
                <a:ea typeface="Calibri" panose="020F0502020204030204" pitchFamily="34" charset="0"/>
                <a:cs typeface="Times New Roman" panose="02020603050405020304" pitchFamily="18" charset="0"/>
              </a:rPr>
              <a:t>ra</a:t>
            </a:r>
            <a:endParaRPr lang="en-US" sz="1100">
              <a:effectLst/>
              <a:ea typeface="Calibri" panose="020F0502020204030204" pitchFamily="34" charset="0"/>
              <a:cs typeface="Times New Roman" panose="02020603050405020304" pitchFamily="18" charset="0"/>
            </a:endParaRPr>
          </a:p>
        </p:txBody>
      </p:sp>
      <p:sp>
        <p:nvSpPr>
          <p:cNvPr id="11" name="Rectangle 10"/>
          <p:cNvSpPr/>
          <p:nvPr/>
        </p:nvSpPr>
        <p:spPr>
          <a:xfrm>
            <a:off x="3483610" y="3759200"/>
            <a:ext cx="1790700" cy="19558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342900" marR="0" lvl="0" indent="-342900">
              <a:lnSpc>
                <a:spcPct val="150000"/>
              </a:lnSpc>
              <a:spcBef>
                <a:spcPts val="0"/>
              </a:spcBef>
              <a:spcAft>
                <a:spcPts val="0"/>
              </a:spcAft>
              <a:buFont typeface="+mj-lt"/>
              <a:buAutoNum type="arabicPeriod"/>
            </a:pPr>
            <a:r>
              <a:rPr lang="vi-VN" sz="1100">
                <a:effectLst/>
                <a:latin typeface="Times New Roman" panose="02020603050405020304" pitchFamily="18" charset="0"/>
                <a:ea typeface="Calibri" panose="020F0502020204030204" pitchFamily="34" charset="0"/>
                <a:cs typeface="Times New Roman" panose="02020603050405020304" pitchFamily="18" charset="0"/>
              </a:rPr>
              <a:t>Tổng hợp chi phí</a:t>
            </a:r>
            <a:endParaRPr lang="en-US" sz="1100">
              <a:effectLst/>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vi-VN" sz="1100">
                <a:effectLst/>
                <a:latin typeface="Times New Roman" panose="02020603050405020304" pitchFamily="18" charset="0"/>
                <a:ea typeface="Calibri" panose="020F0502020204030204" pitchFamily="34" charset="0"/>
                <a:cs typeface="Times New Roman" panose="02020603050405020304" pitchFamily="18" charset="0"/>
              </a:rPr>
              <a:t>Phân tích dự trữ</a:t>
            </a:r>
            <a:endParaRPr lang="en-US" sz="1100">
              <a:effectLst/>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vi-VN" sz="1100">
                <a:effectLst/>
                <a:latin typeface="Times New Roman" panose="02020603050405020304" pitchFamily="18" charset="0"/>
                <a:ea typeface="Calibri" panose="020F0502020204030204" pitchFamily="34" charset="0"/>
                <a:cs typeface="Times New Roman" panose="02020603050405020304" pitchFamily="18" charset="0"/>
              </a:rPr>
              <a:t>Đánh giá của chuyên gia</a:t>
            </a:r>
            <a:endParaRPr lang="en-US" sz="1100">
              <a:effectLst/>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vi-VN" sz="1100">
                <a:effectLst/>
                <a:latin typeface="Times New Roman" panose="02020603050405020304" pitchFamily="18" charset="0"/>
                <a:ea typeface="Calibri" panose="020F0502020204030204" pitchFamily="34" charset="0"/>
                <a:cs typeface="Times New Roman" panose="02020603050405020304" pitchFamily="18" charset="0"/>
              </a:rPr>
              <a:t>Mối quan hệ lịch sử</a:t>
            </a:r>
            <a:endParaRPr lang="en-US" sz="1100">
              <a:effectLst/>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vi-VN" sz="1100">
                <a:effectLst/>
                <a:latin typeface="Times New Roman" panose="02020603050405020304" pitchFamily="18" charset="0"/>
                <a:ea typeface="Calibri" panose="020F0502020204030204" pitchFamily="34" charset="0"/>
                <a:cs typeface="Times New Roman" panose="02020603050405020304" pitchFamily="18" charset="0"/>
              </a:rPr>
              <a:t>Giới hạn tài trợ hòa </a:t>
            </a:r>
            <a:r>
              <a:rPr lang="vi-VN" sz="1100" smtClean="0">
                <a:effectLst/>
                <a:latin typeface="Times New Roman" panose="02020603050405020304" pitchFamily="18" charset="0"/>
                <a:ea typeface="Calibri" panose="020F0502020204030204" pitchFamily="34" charset="0"/>
                <a:cs typeface="Times New Roman" panose="02020603050405020304" pitchFamily="18" charset="0"/>
              </a:rPr>
              <a:t>giải</a:t>
            </a:r>
            <a:endParaRPr lang="en-US" sz="1100">
              <a:effectLst/>
              <a:ea typeface="Calibri" panose="020F0502020204030204" pitchFamily="34" charset="0"/>
              <a:cs typeface="Times New Roman" panose="02020603050405020304" pitchFamily="18" charset="0"/>
            </a:endParaRPr>
          </a:p>
        </p:txBody>
      </p:sp>
      <p:sp>
        <p:nvSpPr>
          <p:cNvPr id="12" name="Rectangle 11"/>
          <p:cNvSpPr/>
          <p:nvPr/>
        </p:nvSpPr>
        <p:spPr>
          <a:xfrm>
            <a:off x="5715635" y="4088764"/>
            <a:ext cx="1577975" cy="155003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342900" marR="0" lvl="0" indent="-342900">
              <a:lnSpc>
                <a:spcPct val="150000"/>
              </a:lnSpc>
              <a:spcBef>
                <a:spcPts val="0"/>
              </a:spcBef>
              <a:spcAft>
                <a:spcPts val="0"/>
              </a:spcAft>
              <a:buFont typeface="+mj-lt"/>
              <a:buAutoNum type="arabicPeriod"/>
            </a:pPr>
            <a:r>
              <a:rPr lang="vi-VN" sz="1100">
                <a:effectLst/>
                <a:latin typeface="Times New Roman" panose="02020603050405020304" pitchFamily="18" charset="0"/>
                <a:ea typeface="Calibri" panose="020F0502020204030204" pitchFamily="34" charset="0"/>
                <a:cs typeface="Times New Roman" panose="02020603050405020304" pitchFamily="18" charset="0"/>
              </a:rPr>
              <a:t>Đường cơ sở chi phí</a:t>
            </a:r>
            <a:endParaRPr lang="en-US" sz="1100">
              <a:effectLst/>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vi-VN" sz="1100">
                <a:effectLst/>
                <a:latin typeface="Times New Roman" panose="02020603050405020304" pitchFamily="18" charset="0"/>
                <a:ea typeface="Calibri" panose="020F0502020204030204" pitchFamily="34" charset="0"/>
                <a:cs typeface="Times New Roman" panose="02020603050405020304" pitchFamily="18" charset="0"/>
              </a:rPr>
              <a:t>Kinh phí dự án yêu cầu</a:t>
            </a:r>
            <a:endParaRPr lang="en-US" sz="1100">
              <a:effectLst/>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vi-VN" sz="1100">
                <a:effectLst/>
                <a:latin typeface="Times New Roman" panose="02020603050405020304" pitchFamily="18" charset="0"/>
                <a:ea typeface="Calibri" panose="020F0502020204030204" pitchFamily="34" charset="0"/>
                <a:cs typeface="Times New Roman" panose="02020603050405020304" pitchFamily="18" charset="0"/>
              </a:rPr>
              <a:t>Tài liệu cập nhật dự án</a:t>
            </a:r>
            <a:endParaRPr lang="en-US" sz="1100">
              <a:effectLst/>
              <a:ea typeface="Calibri" panose="020F0502020204030204" pitchFamily="34" charset="0"/>
              <a:cs typeface="Times New Roman" panose="02020603050405020304" pitchFamily="18" charset="0"/>
            </a:endParaRPr>
          </a:p>
        </p:txBody>
      </p:sp>
      <p:sp>
        <p:nvSpPr>
          <p:cNvPr id="10" name="Rounded Rectangle 9"/>
          <p:cNvSpPr/>
          <p:nvPr/>
        </p:nvSpPr>
        <p:spPr>
          <a:xfrm>
            <a:off x="3453765" y="3343116"/>
            <a:ext cx="1850390" cy="496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vi-VN" sz="1100">
                <a:effectLst/>
                <a:latin typeface="Times New Roman" panose="02020603050405020304" pitchFamily="18" charset="0"/>
                <a:ea typeface="Calibri" panose="020F0502020204030204" pitchFamily="34" charset="0"/>
                <a:cs typeface="Times New Roman" panose="02020603050405020304" pitchFamily="18" charset="0"/>
              </a:rPr>
              <a:t>Công cụ và kỹ </a:t>
            </a:r>
            <a:r>
              <a:rPr lang="vi-VN" sz="1100" smtClean="0">
                <a:effectLst/>
                <a:latin typeface="Times New Roman" panose="02020603050405020304" pitchFamily="18" charset="0"/>
                <a:ea typeface="Calibri" panose="020F0502020204030204" pitchFamily="34" charset="0"/>
                <a:cs typeface="Times New Roman" panose="02020603050405020304" pitchFamily="18" charset="0"/>
              </a:rPr>
              <a:t>thuật</a:t>
            </a:r>
            <a:r>
              <a:rPr lang="vi-VN" sz="1100">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5" name="Rectangle 4"/>
          <p:cNvSpPr/>
          <p:nvPr/>
        </p:nvSpPr>
        <p:spPr>
          <a:xfrm>
            <a:off x="1295400" y="6103836"/>
            <a:ext cx="7275512" cy="342786"/>
          </a:xfrm>
          <a:prstGeom prst="rect">
            <a:avLst/>
          </a:prstGeom>
        </p:spPr>
        <p:txBody>
          <a:bodyPr wrap="square">
            <a:spAutoFit/>
          </a:bodyPr>
          <a:lstStyle/>
          <a:p>
            <a:pPr>
              <a:lnSpc>
                <a:spcPct val="107000"/>
              </a:lnSpc>
              <a:spcAft>
                <a:spcPts val="800"/>
              </a:spcAft>
            </a:pPr>
            <a:r>
              <a:rPr lang="en-US" sz="1600" b="1">
                <a:latin typeface="Times New Roman" panose="02020603050405020304" pitchFamily="18" charset="0"/>
                <a:ea typeface="Calibri" panose="020F0502020204030204" pitchFamily="34" charset="0"/>
                <a:cs typeface="Times New Roman" panose="02020603050405020304" pitchFamily="18" charset="0"/>
              </a:rPr>
              <a:t>Hình 7-6. Xác định Ngân sách: Đầu vào, Công cụ &amp; Kỹ thuật và Đầu ra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7772400" cy="635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825" y="411480"/>
            <a:ext cx="4933950" cy="1219200"/>
          </a:xfrm>
        </p:spPr>
        <p:txBody>
          <a:bodyPr>
            <a:normAutofit/>
          </a:bodyPr>
          <a:lstStyle/>
          <a:p>
            <a:pPr algn="ctr"/>
            <a:r>
              <a:rPr lang="vi-VN" sz="3200" b="1" u="sng" smtClean="0">
                <a:solidFill>
                  <a:srgbClr val="0070C0"/>
                </a:solidFill>
                <a:latin typeface="Times New Roman" panose="02020603050405020304" pitchFamily="18" charset="0"/>
                <a:cs typeface="Times New Roman" panose="02020603050405020304" pitchFamily="18" charset="0"/>
              </a:rPr>
              <a:t>7.3.1 Xác định ngân sách</a:t>
            </a:r>
            <a:r>
              <a:rPr lang="vi-VN" sz="3200" b="1" u="sng" smtClean="0">
                <a:solidFill>
                  <a:srgbClr val="0070C0"/>
                </a:solidFill>
                <a:latin typeface="Times New Roman" panose="02020603050405020304" pitchFamily="18" charset="0"/>
                <a:cs typeface="Times New Roman" panose="02020603050405020304" pitchFamily="18" charset="0"/>
              </a:rPr>
              <a:t>:</a:t>
            </a:r>
            <a:br>
              <a:rPr lang="vi-VN" sz="3200" b="1" u="sng" smtClean="0">
                <a:solidFill>
                  <a:srgbClr val="0070C0"/>
                </a:solidFill>
                <a:latin typeface="Times New Roman" panose="02020603050405020304" pitchFamily="18" charset="0"/>
                <a:cs typeface="Times New Roman" panose="02020603050405020304" pitchFamily="18" charset="0"/>
              </a:rPr>
            </a:br>
            <a:r>
              <a:rPr lang="vi-VN" sz="3200" b="1" u="sng" smtClean="0">
                <a:solidFill>
                  <a:srgbClr val="0070C0"/>
                </a:solidFill>
                <a:latin typeface="Times New Roman" panose="02020603050405020304" pitchFamily="18" charset="0"/>
                <a:cs typeface="Times New Roman" panose="02020603050405020304" pitchFamily="18" charset="0"/>
              </a:rPr>
              <a:t> </a:t>
            </a:r>
            <a:r>
              <a:rPr lang="vi-VN" sz="3200" b="1" u="sng" smtClean="0">
                <a:solidFill>
                  <a:srgbClr val="0070C0"/>
                </a:solidFill>
                <a:latin typeface="Times New Roman" panose="02020603050405020304" pitchFamily="18" charset="0"/>
                <a:cs typeface="Times New Roman" panose="02020603050405020304" pitchFamily="18" charset="0"/>
              </a:rPr>
              <a:t>Đầu vào</a:t>
            </a:r>
            <a:endParaRPr lang="en-US" sz="3200" b="0" i="0" u="sng" strike="noStrike" baseline="0" smtClean="0">
              <a:solidFill>
                <a:srgbClr val="0070C0"/>
              </a:solidFill>
              <a:latin typeface="Times New Roman" panose="02020603050405020304"/>
            </a:endParaRPr>
          </a:p>
        </p:txBody>
      </p:sp>
      <p:sp>
        <p:nvSpPr>
          <p:cNvPr id="3" name="Text Placeholder 2"/>
          <p:cNvSpPr>
            <a:spLocks noGrp="1"/>
          </p:cNvSpPr>
          <p:nvPr>
            <p:ph type="body" idx="4294967295"/>
          </p:nvPr>
        </p:nvSpPr>
        <p:spPr>
          <a:xfrm>
            <a:off x="457200" y="2209800"/>
            <a:ext cx="8229600" cy="4525963"/>
          </a:xfrm>
        </p:spPr>
        <p:txBody>
          <a:bodyPr>
            <a:normAutofit/>
          </a:bodyPr>
          <a:lstStyle/>
          <a:p>
            <a:pPr>
              <a:lnSpc>
                <a:spcPct val="150000"/>
              </a:lnSpc>
            </a:pPr>
            <a:r>
              <a:rPr lang="en-US" sz="2000" b="1" u="sng" smtClean="0">
                <a:solidFill>
                  <a:srgbClr val="0070C0"/>
                </a:solidFill>
                <a:latin typeface="Times New Roman" panose="02020603050405020304" pitchFamily="18" charset="0"/>
                <a:cs typeface="Times New Roman" panose="02020603050405020304" pitchFamily="18" charset="0"/>
              </a:rPr>
              <a:t>7.3.1.1 </a:t>
            </a:r>
            <a:r>
              <a:rPr lang="en-US" sz="2000" b="1" u="sng" err="1">
                <a:solidFill>
                  <a:srgbClr val="0070C0"/>
                </a:solidFill>
                <a:latin typeface="Times New Roman" panose="02020603050405020304" pitchFamily="18" charset="0"/>
                <a:cs typeface="Times New Roman" panose="02020603050405020304" pitchFamily="18" charset="0"/>
              </a:rPr>
              <a:t>Kế</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hoạch</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quản</a:t>
            </a:r>
            <a:r>
              <a:rPr lang="en-US" sz="2000" b="1" u="sng">
                <a:solidFill>
                  <a:srgbClr val="0070C0"/>
                </a:solidFill>
                <a:latin typeface="Times New Roman" panose="02020603050405020304" pitchFamily="18" charset="0"/>
                <a:cs typeface="Times New Roman" panose="02020603050405020304" pitchFamily="18" charset="0"/>
              </a:rPr>
              <a:t> </a:t>
            </a:r>
            <a:r>
              <a:rPr lang="en-US" sz="2000" b="1" u="sng" err="1">
                <a:solidFill>
                  <a:srgbClr val="0070C0"/>
                </a:solidFill>
                <a:latin typeface="Times New Roman" panose="02020603050405020304" pitchFamily="18" charset="0"/>
                <a:cs typeface="Times New Roman" panose="02020603050405020304" pitchFamily="18" charset="0"/>
              </a:rPr>
              <a:t>lý</a:t>
            </a:r>
            <a:r>
              <a:rPr lang="en-US" sz="2000" b="1" u="sng">
                <a:solidFill>
                  <a:srgbClr val="0070C0"/>
                </a:solidFill>
                <a:latin typeface="Times New Roman" panose="02020603050405020304" pitchFamily="18" charset="0"/>
                <a:cs typeface="Times New Roman" panose="02020603050405020304" pitchFamily="18" charset="0"/>
              </a:rPr>
              <a:t> chi </a:t>
            </a:r>
            <a:r>
              <a:rPr lang="en-US" sz="2000" b="1" u="sng" err="1">
                <a:solidFill>
                  <a:srgbClr val="0070C0"/>
                </a:solidFill>
                <a:latin typeface="Times New Roman" panose="02020603050405020304" pitchFamily="18" charset="0"/>
                <a:cs typeface="Times New Roman" panose="02020603050405020304" pitchFamily="18" charset="0"/>
              </a:rPr>
              <a:t>phí</a:t>
            </a:r>
            <a:endParaRPr lang="en-US" sz="2000" b="1"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Kế hoạch quản lý chi phí mô tả cách thức chi phí cho dự án sẽ được quản lý và kiểm soát.</a:t>
            </a:r>
          </a:p>
          <a:p>
            <a:pPr>
              <a:lnSpc>
                <a:spcPct val="150000"/>
              </a:lnSpc>
            </a:pPr>
            <a:r>
              <a:rPr lang="vi-VN" sz="2000" b="1" u="sng">
                <a:solidFill>
                  <a:srgbClr val="0070C0"/>
                </a:solidFill>
                <a:latin typeface="Times New Roman" panose="02020603050405020304" pitchFamily="18" charset="0"/>
                <a:cs typeface="Times New Roman" panose="02020603050405020304" pitchFamily="18" charset="0"/>
              </a:rPr>
              <a:t>7.3.1.2 Đường cơ sở phạm vi</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Tuyên bố phạm vi dự án</a:t>
            </a:r>
            <a:r>
              <a:rPr lang="vi-VN">
                <a:solidFill>
                  <a:srgbClr val="0070C0"/>
                </a:solidFill>
                <a:latin typeface="Times New Roman" panose="02020603050405020304" pitchFamily="18" charset="0"/>
                <a:cs typeface="Times New Roman" panose="02020603050405020304" pitchFamily="18" charset="0"/>
              </a:rPr>
              <a:t>. </a:t>
            </a:r>
            <a:endParaRPr lang="en-US" smtClean="0">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ü"/>
            </a:pPr>
            <a:r>
              <a:rPr lang="vi-VN" b="1" smtClean="0">
                <a:solidFill>
                  <a:srgbClr val="0070C0"/>
                </a:solidFill>
                <a:latin typeface="Times New Roman" panose="02020603050405020304" pitchFamily="18" charset="0"/>
                <a:cs typeface="Times New Roman" panose="02020603050405020304" pitchFamily="18" charset="0"/>
              </a:rPr>
              <a:t>Cấu </a:t>
            </a:r>
            <a:r>
              <a:rPr lang="vi-VN" b="1">
                <a:solidFill>
                  <a:srgbClr val="0070C0"/>
                </a:solidFill>
                <a:latin typeface="Times New Roman" panose="02020603050405020304" pitchFamily="18" charset="0"/>
                <a:cs typeface="Times New Roman" panose="02020603050405020304" pitchFamily="18" charset="0"/>
              </a:rPr>
              <a:t>trúc phân chia công việc</a:t>
            </a:r>
            <a:r>
              <a:rPr lang="vi-VN" b="1" smtClean="0">
                <a:solidFill>
                  <a:srgbClr val="0070C0"/>
                </a:solidFill>
                <a:latin typeface="Times New Roman" panose="02020603050405020304" pitchFamily="18" charset="0"/>
                <a:cs typeface="Times New Roman" panose="02020603050405020304" pitchFamily="18" charset="0"/>
              </a:rPr>
              <a:t>.</a:t>
            </a:r>
            <a:r>
              <a:rPr lang="vi-VN">
                <a:solidFill>
                  <a:srgbClr val="0070C0"/>
                </a:solidFill>
                <a:latin typeface="Times New Roman" panose="02020603050405020304" pitchFamily="18" charset="0"/>
                <a:cs typeface="Times New Roman" panose="02020603050405020304" pitchFamily="18" charset="0"/>
              </a:rPr>
              <a:t>	</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Từ điển WBS</a:t>
            </a:r>
            <a:r>
              <a:rPr lang="vi-VN" smtClean="0">
                <a:solidFill>
                  <a:srgbClr val="0070C0"/>
                </a:solidFill>
                <a:latin typeface="Times New Roman" panose="02020603050405020304" pitchFamily="18" charset="0"/>
                <a:cs typeface="Times New Roman" panose="02020603050405020304" pitchFamily="18" charset="0"/>
              </a:rPr>
              <a:t>.</a:t>
            </a:r>
            <a:endParaRPr lang="en-US">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228600" y="533400"/>
            <a:ext cx="8610600" cy="5867400"/>
          </a:xfrm>
        </p:spPr>
        <p:txBody>
          <a:bodyPr>
            <a:normAutofit/>
          </a:bodyPr>
          <a:lstStyle/>
          <a:p>
            <a:pPr>
              <a:lnSpc>
                <a:spcPct val="150000"/>
              </a:lnSpc>
            </a:pPr>
            <a:r>
              <a:rPr lang="vi-VN" sz="2000" b="1" u="sng">
                <a:solidFill>
                  <a:srgbClr val="0070C0"/>
                </a:solidFill>
                <a:latin typeface="Times New Roman" panose="02020603050405020304" pitchFamily="18" charset="0"/>
                <a:cs typeface="Times New Roman" panose="02020603050405020304" pitchFamily="18" charset="0"/>
              </a:rPr>
              <a:t>7.3.1.3 Ước tính chi phí hoạt động </a:t>
            </a:r>
            <a:endParaRPr lang="vi-VN"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smtClean="0">
                <a:solidFill>
                  <a:srgbClr val="0070C0"/>
                </a:solidFill>
                <a:latin typeface="Times New Roman" panose="02020603050405020304" pitchFamily="18" charset="0"/>
                <a:cs typeface="Times New Roman" panose="02020603050405020304" pitchFamily="18" charset="0"/>
              </a:rPr>
              <a:t>Ước </a:t>
            </a:r>
            <a:r>
              <a:rPr lang="vi-VN">
                <a:solidFill>
                  <a:srgbClr val="0070C0"/>
                </a:solidFill>
                <a:latin typeface="Times New Roman" panose="02020603050405020304" pitchFamily="18" charset="0"/>
                <a:cs typeface="Times New Roman" panose="02020603050405020304" pitchFamily="18" charset="0"/>
              </a:rPr>
              <a:t>tính chi phí cho mỗi hoạt động trong một nhóm công việc được tổng hợp lại từ đó ước tính được chi phí cho từng nhóm công việc riêng lẻ</a:t>
            </a:r>
            <a:r>
              <a:rPr lang="vi-VN" smtClean="0">
                <a:solidFill>
                  <a:srgbClr val="0070C0"/>
                </a:solidFill>
                <a:latin typeface="Times New Roman" panose="02020603050405020304" pitchFamily="18" charset="0"/>
                <a:cs typeface="Times New Roman" panose="02020603050405020304" pitchFamily="18" charset="0"/>
              </a:rPr>
              <a:t>.</a:t>
            </a:r>
            <a:endParaRPr lang="vi-VN">
              <a:solidFill>
                <a:srgbClr val="0070C0"/>
              </a:solidFill>
              <a:latin typeface="Times New Roman" panose="02020603050405020304" pitchFamily="18" charset="0"/>
              <a:cs typeface="Times New Roman" panose="02020603050405020304" pitchFamily="18" charset="0"/>
            </a:endParaRPr>
          </a:p>
          <a:p>
            <a:pPr>
              <a:lnSpc>
                <a:spcPct val="150000"/>
              </a:lnSpc>
            </a:pPr>
            <a:r>
              <a:rPr lang="vi-VN" sz="2000" b="1" u="sng">
                <a:solidFill>
                  <a:srgbClr val="0070C0"/>
                </a:solidFill>
                <a:latin typeface="Times New Roman" panose="02020603050405020304" pitchFamily="18" charset="0"/>
                <a:cs typeface="Times New Roman" panose="02020603050405020304" pitchFamily="18" charset="0"/>
              </a:rPr>
              <a:t>7.3.1.4 Cơ sở ước tính </a:t>
            </a:r>
            <a:endParaRPr lang="vi-VN"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smtClean="0">
                <a:solidFill>
                  <a:srgbClr val="0070C0"/>
                </a:solidFill>
                <a:latin typeface="Times New Roman" panose="02020603050405020304" pitchFamily="18" charset="0"/>
                <a:cs typeface="Times New Roman" panose="02020603050405020304" pitchFamily="18" charset="0"/>
              </a:rPr>
              <a:t>Các </a:t>
            </a:r>
            <a:r>
              <a:rPr lang="vi-VN">
                <a:solidFill>
                  <a:srgbClr val="0070C0"/>
                </a:solidFill>
                <a:latin typeface="Times New Roman" panose="02020603050405020304" pitchFamily="18" charset="0"/>
                <a:cs typeface="Times New Roman" panose="02020603050405020304" pitchFamily="18" charset="0"/>
              </a:rPr>
              <a:t>chi tiết hỗ trợ cho việc ước tính chi phí được bao gồm trong cơ sở ước tính nên chỉ rõ mọi giả định cơ bản liên quan có liên quan đến việc bao gồm hoặc loại trừ các chi phí gián tiếp hoặc chi phí phát sinh khác trong ngân sách dự án</a:t>
            </a:r>
            <a:r>
              <a:rPr lang="vi-VN" smtClean="0">
                <a:solidFill>
                  <a:srgbClr val="0070C0"/>
                </a:solidFill>
                <a:latin typeface="Times New Roman" panose="02020603050405020304" pitchFamily="18" charset="0"/>
                <a:cs typeface="Times New Roman" panose="02020603050405020304" pitchFamily="18" charset="0"/>
              </a:rPr>
              <a:t>.</a:t>
            </a:r>
          </a:p>
          <a:p>
            <a:pPr>
              <a:lnSpc>
                <a:spcPct val="150000"/>
              </a:lnSpc>
            </a:pPr>
            <a:r>
              <a:rPr lang="vi-VN" b="1" u="sng">
                <a:solidFill>
                  <a:srgbClr val="0070C0"/>
                </a:solidFill>
                <a:latin typeface="Times New Roman" panose="02020603050405020304" pitchFamily="18" charset="0"/>
                <a:cs typeface="Times New Roman" panose="02020603050405020304" pitchFamily="18" charset="0"/>
              </a:rPr>
              <a:t>7.3.1.5 Lịch trình dự án</a:t>
            </a:r>
            <a:endParaRPr lang="vi-VN"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Lịch trình của dự án bao gồm ngày bắt đầu và ngày kết thúc dự kiến ​​cho các hoạt động của dự án, các sự kiện quan trọng, các gói công việc và mọi tài khoản kiểm soát.</a:t>
            </a:r>
            <a:endParaRPr lang="en-US">
              <a:solidFill>
                <a:srgbClr val="0070C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endParaRPr lang="vi-VN" sz="2000">
              <a:solidFill>
                <a:srgbClr val="0070C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endParaRPr lang="en-US">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81000" y="762000"/>
            <a:ext cx="8382000" cy="5105400"/>
          </a:xfrm>
        </p:spPr>
        <p:txBody>
          <a:bodyPr>
            <a:normAutofit/>
          </a:bodyPr>
          <a:lstStyle/>
          <a:p>
            <a:pPr>
              <a:lnSpc>
                <a:spcPct val="150000"/>
              </a:lnSpc>
            </a:pPr>
            <a:r>
              <a:rPr lang="vi-VN" sz="2000" b="1" u="sng" smtClean="0">
                <a:solidFill>
                  <a:srgbClr val="0070C0"/>
                </a:solidFill>
                <a:latin typeface="Times New Roman" panose="02020603050405020304" pitchFamily="18" charset="0"/>
                <a:cs typeface="Times New Roman" panose="02020603050405020304" pitchFamily="18" charset="0"/>
              </a:rPr>
              <a:t>7.3.1.6 </a:t>
            </a:r>
            <a:r>
              <a:rPr lang="vi-VN" sz="2000" b="1" u="sng">
                <a:solidFill>
                  <a:srgbClr val="0070C0"/>
                </a:solidFill>
                <a:latin typeface="Times New Roman" panose="02020603050405020304" pitchFamily="18" charset="0"/>
                <a:cs typeface="Times New Roman" panose="02020603050405020304" pitchFamily="18" charset="0"/>
              </a:rPr>
              <a:t>Lịch tài nguyên</a:t>
            </a:r>
            <a:endParaRPr lang="vi-VN"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smtClean="0">
                <a:solidFill>
                  <a:srgbClr val="0070C0"/>
                </a:solidFill>
                <a:latin typeface="Times New Roman" panose="02020603050405020304" pitchFamily="18" charset="0"/>
                <a:cs typeface="Times New Roman" panose="02020603050405020304" pitchFamily="18" charset="0"/>
              </a:rPr>
              <a:t>Lịch </a:t>
            </a:r>
            <a:r>
              <a:rPr lang="vi-VN">
                <a:solidFill>
                  <a:srgbClr val="0070C0"/>
                </a:solidFill>
                <a:latin typeface="Times New Roman" panose="02020603050405020304" pitchFamily="18" charset="0"/>
                <a:cs typeface="Times New Roman" panose="02020603050405020304" pitchFamily="18" charset="0"/>
              </a:rPr>
              <a:t>tài nguyên cung cấp thông tin về tài nguyên được phê duyệt cho dự án và thời gian được chuyển giao</a:t>
            </a:r>
            <a:r>
              <a:rPr lang="vi-VN" smtClean="0">
                <a:solidFill>
                  <a:srgbClr val="0070C0"/>
                </a:solidFill>
                <a:latin typeface="Times New Roman" panose="02020603050405020304" pitchFamily="18" charset="0"/>
                <a:cs typeface="Times New Roman" panose="02020603050405020304" pitchFamily="18" charset="0"/>
              </a:rPr>
              <a:t>.</a:t>
            </a:r>
          </a:p>
          <a:p>
            <a:pPr>
              <a:lnSpc>
                <a:spcPct val="150000"/>
              </a:lnSpc>
            </a:pPr>
            <a:r>
              <a:rPr lang="vi-VN" b="1" u="sng">
                <a:solidFill>
                  <a:srgbClr val="0070C0"/>
                </a:solidFill>
                <a:latin typeface="Times New Roman" panose="02020603050405020304" pitchFamily="18" charset="0"/>
                <a:cs typeface="Times New Roman" panose="02020603050405020304" pitchFamily="18" charset="0"/>
              </a:rPr>
              <a:t>7.3.1.7 Đăng ký rủi ro </a:t>
            </a:r>
            <a:endParaRPr lang="vi-VN"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Sổ đăng ký rủi ro cần được xem xét để xem xét cách để tổng hợp chi phí cho các cách ứng phó đối với rủi ro.</a:t>
            </a:r>
            <a:endParaRPr lang="en-US">
              <a:solidFill>
                <a:srgbClr val="0070C0"/>
              </a:solidFill>
              <a:latin typeface="Times New Roman" panose="02020603050405020304" pitchFamily="18" charset="0"/>
              <a:cs typeface="Times New Roman" panose="02020603050405020304" pitchFamily="18" charset="0"/>
            </a:endParaRPr>
          </a:p>
          <a:p>
            <a:pPr>
              <a:lnSpc>
                <a:spcPct val="150000"/>
              </a:lnSpc>
            </a:pPr>
            <a:r>
              <a:rPr lang="vi-VN" b="1" u="sng">
                <a:solidFill>
                  <a:srgbClr val="0070C0"/>
                </a:solidFill>
                <a:latin typeface="Times New Roman" panose="02020603050405020304" pitchFamily="18" charset="0"/>
                <a:cs typeface="Times New Roman" panose="02020603050405020304" pitchFamily="18" charset="0"/>
              </a:rPr>
              <a:t>7.3.1.8 Các thỏa thuận</a:t>
            </a:r>
            <a:endParaRPr lang="vi-VN"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Các thông tin về thỏa thuận được áp dụng và các chi phí liên quan đến sản phẩm, dịch vụ, hoặc kết quả đã hoặc sẽ được mua lại phải được</a:t>
            </a:r>
            <a:r>
              <a:rPr lang="en-US" altLang="vi-VN">
                <a:solidFill>
                  <a:srgbClr val="0070C0"/>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v"/>
            </a:pPr>
            <a:endParaRPr lang="en-US">
              <a:solidFill>
                <a:srgbClr val="0070C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04800" y="457200"/>
            <a:ext cx="8458200" cy="5943600"/>
          </a:xfrm>
        </p:spPr>
        <p:txBody>
          <a:bodyPr>
            <a:normAutofit/>
          </a:bodyPr>
          <a:lstStyle/>
          <a:p>
            <a:pPr>
              <a:lnSpc>
                <a:spcPct val="150000"/>
              </a:lnSpc>
            </a:pPr>
            <a:r>
              <a:rPr lang="vi-VN" sz="2000" b="1" u="sng">
                <a:solidFill>
                  <a:srgbClr val="0070C0"/>
                </a:solidFill>
                <a:latin typeface="Times New Roman" panose="02020603050405020304" pitchFamily="18" charset="0"/>
                <a:cs typeface="Times New Roman" panose="02020603050405020304" pitchFamily="18" charset="0"/>
              </a:rPr>
              <a:t>7.3.1.9 Nội dung quy trình tổ chúc</a:t>
            </a:r>
            <a:endParaRPr lang="vi-VN"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smtClean="0">
                <a:solidFill>
                  <a:srgbClr val="0070C0"/>
                </a:solidFill>
                <a:latin typeface="Times New Roman" panose="02020603050405020304" pitchFamily="18" charset="0"/>
                <a:cs typeface="Times New Roman" panose="02020603050405020304" pitchFamily="18" charset="0"/>
              </a:rPr>
              <a:t>Những </a:t>
            </a:r>
            <a:r>
              <a:rPr lang="vi-VN">
                <a:solidFill>
                  <a:srgbClr val="0070C0"/>
                </a:solidFill>
                <a:latin typeface="Times New Roman" panose="02020603050405020304" pitchFamily="18" charset="0"/>
                <a:cs typeface="Times New Roman" panose="02020603050405020304" pitchFamily="18" charset="0"/>
              </a:rPr>
              <a:t>nội dung trong quy trình tổ chức mà có ảnh hưởng đến quy trình quyết định ngân sách bao gồm (nhưng không chỉ giới hạn):</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Các chính sách, thủ tục và hướng dẫn liên quan đến ngân sách, bất kể chính thức và không chính thức hiện đang tồn tại;</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Các công cụ để thiết lập ngân quỹ; </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Các phương pháp báo cáo</a:t>
            </a:r>
            <a:r>
              <a:rPr lang="vi-VN" b="1" smtClean="0">
                <a:solidFill>
                  <a:srgbClr val="0070C0"/>
                </a:solidFill>
                <a:latin typeface="Times New Roman" panose="02020603050405020304" pitchFamily="18" charset="0"/>
                <a:cs typeface="Times New Roman" panose="02020603050405020304" pitchFamily="18" charset="0"/>
              </a:rPr>
              <a:t>.</a:t>
            </a:r>
            <a:endParaRPr lang="vi-VN" b="1">
              <a:solidFill>
                <a:srgbClr val="0070C0"/>
              </a:solidFill>
              <a:latin typeface="Times New Roman" panose="02020603050405020304" pitchFamily="18" charset="0"/>
              <a:cs typeface="Times New Roman" panose="02020603050405020304" pitchFamily="18" charset="0"/>
            </a:endParaRPr>
          </a:p>
          <a:p>
            <a:pPr>
              <a:lnSpc>
                <a:spcPct val="150000"/>
              </a:lnSpc>
            </a:pPr>
            <a:endParaRPr lang="en-US" sz="20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334000" cy="1356360"/>
          </a:xfrm>
        </p:spPr>
        <p:txBody>
          <a:bodyPr>
            <a:noAutofit/>
          </a:bodyPr>
          <a:lstStyle/>
          <a:p>
            <a:pPr algn="ctr"/>
            <a:r>
              <a:rPr lang="vi-VN" sz="3200" b="1" u="sng">
                <a:solidFill>
                  <a:srgbClr val="0070C0"/>
                </a:solidFill>
                <a:latin typeface="times" panose="02020603050405020304" pitchFamily="18" charset="0"/>
                <a:cs typeface="times" panose="02020603050405020304" pitchFamily="18" charset="0"/>
              </a:rPr>
              <a:t>7.3.2 Xác định Ngân sách</a:t>
            </a:r>
            <a:r>
              <a:rPr lang="vi-VN" sz="3200" b="1" u="sng" smtClean="0">
                <a:solidFill>
                  <a:srgbClr val="0070C0"/>
                </a:solidFill>
                <a:latin typeface="times" panose="02020603050405020304" pitchFamily="18" charset="0"/>
                <a:cs typeface="times" panose="02020603050405020304" pitchFamily="18" charset="0"/>
              </a:rPr>
              <a:t>:</a:t>
            </a:r>
            <a:br>
              <a:rPr lang="vi-VN" sz="3200" b="1" u="sng" smtClean="0">
                <a:solidFill>
                  <a:srgbClr val="0070C0"/>
                </a:solidFill>
                <a:latin typeface="times" panose="02020603050405020304" pitchFamily="18" charset="0"/>
                <a:cs typeface="times" panose="02020603050405020304" pitchFamily="18" charset="0"/>
              </a:rPr>
            </a:br>
            <a:r>
              <a:rPr lang="vi-VN" sz="3200" b="1" u="sng" smtClean="0">
                <a:solidFill>
                  <a:srgbClr val="0070C0"/>
                </a:solidFill>
                <a:latin typeface="times" panose="02020603050405020304" pitchFamily="18" charset="0"/>
                <a:cs typeface="times" panose="02020603050405020304" pitchFamily="18" charset="0"/>
              </a:rPr>
              <a:t> </a:t>
            </a:r>
            <a:r>
              <a:rPr lang="vi-VN" sz="3200" b="1" u="sng">
                <a:solidFill>
                  <a:srgbClr val="0070C0"/>
                </a:solidFill>
                <a:latin typeface="times" panose="02020603050405020304" pitchFamily="18" charset="0"/>
                <a:cs typeface="times" panose="02020603050405020304" pitchFamily="18" charset="0"/>
              </a:rPr>
              <a:t>Công cụ và Kỹ </a:t>
            </a:r>
            <a:r>
              <a:rPr lang="vi-VN" sz="3200" b="1" u="sng" smtClean="0">
                <a:solidFill>
                  <a:srgbClr val="0070C0"/>
                </a:solidFill>
                <a:latin typeface="times" panose="02020603050405020304" pitchFamily="18" charset="0"/>
                <a:cs typeface="times" panose="02020603050405020304" pitchFamily="18" charset="0"/>
              </a:rPr>
              <a:t>thuật</a:t>
            </a:r>
            <a:endParaRPr lang="en-US" sz="3200" b="0" i="0" u="sng" strike="noStrike" baseline="0" smtClean="0">
              <a:solidFill>
                <a:srgbClr val="0070C0"/>
              </a:solidFill>
              <a:latin typeface="times" panose="02020603050405020304" pitchFamily="18" charset="0"/>
              <a:cs typeface="times" panose="02020603050405020304" pitchFamily="18" charset="0"/>
            </a:endParaRPr>
          </a:p>
        </p:txBody>
      </p:sp>
      <p:sp>
        <p:nvSpPr>
          <p:cNvPr id="3" name="Text Placeholder 2"/>
          <p:cNvSpPr>
            <a:spLocks noGrp="1"/>
          </p:cNvSpPr>
          <p:nvPr>
            <p:ph type="body" idx="4294967295"/>
          </p:nvPr>
        </p:nvSpPr>
        <p:spPr>
          <a:xfrm>
            <a:off x="381000" y="2514600"/>
            <a:ext cx="8229600" cy="3443923"/>
          </a:xfrm>
        </p:spPr>
        <p:txBody>
          <a:bodyPr>
            <a:normAutofit/>
          </a:bodyPr>
          <a:lstStyle/>
          <a:p>
            <a:pPr>
              <a:lnSpc>
                <a:spcPct val="150000"/>
              </a:lnSpc>
            </a:pPr>
            <a:r>
              <a:rPr lang="vi-VN" sz="2000" b="1" u="sng">
                <a:solidFill>
                  <a:srgbClr val="0070C0"/>
                </a:solidFill>
                <a:latin typeface="Times New Roman" panose="02020603050405020304" pitchFamily="18" charset="0"/>
                <a:cs typeface="Times New Roman" panose="02020603050405020304" pitchFamily="18" charset="0"/>
              </a:rPr>
              <a:t>7.3.2.1 Tổng hợp chi phí</a:t>
            </a:r>
            <a:endParaRPr lang="vi-VN"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Ước tính chi phí được tổng hợp theo các nhóm công việc phù hợp với WBS. </a:t>
            </a:r>
            <a:endParaRPr lang="en-US"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vi-VN" sz="2000" b="1" u="sng" smtClean="0">
                <a:solidFill>
                  <a:srgbClr val="0070C0"/>
                </a:solidFill>
                <a:latin typeface="Times New Roman" panose="02020603050405020304" pitchFamily="18" charset="0"/>
                <a:cs typeface="Times New Roman" panose="02020603050405020304" pitchFamily="18" charset="0"/>
              </a:rPr>
              <a:t>7.3.2.2 </a:t>
            </a:r>
            <a:r>
              <a:rPr lang="vi-VN" sz="2000" b="1" u="sng">
                <a:solidFill>
                  <a:srgbClr val="0070C0"/>
                </a:solidFill>
                <a:latin typeface="Times New Roman" panose="02020603050405020304" pitchFamily="18" charset="0"/>
                <a:cs typeface="Times New Roman" panose="02020603050405020304" pitchFamily="18" charset="0"/>
              </a:rPr>
              <a:t>Phân tích dự trữ</a:t>
            </a:r>
            <a:endParaRPr lang="vi-VN"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Việc phân tích ngân sách dự phòng nhằm thiết lập các khoản dự phòng và quá trình quản lí các khoản dự phòng đó cho dự án</a:t>
            </a:r>
            <a:r>
              <a:rPr lang="vi-VN" smtClean="0">
                <a:solidFill>
                  <a:srgbClr val="0070C0"/>
                </a:solidFill>
                <a:latin typeface="Times New Roman" panose="02020603050405020304" pitchFamily="18" charset="0"/>
                <a:cs typeface="Times New Roman" panose="02020603050405020304" pitchFamily="18" charset="0"/>
              </a:rPr>
              <a:t>.</a:t>
            </a:r>
            <a:endParaRPr lang="en-US" smtClean="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81000" y="457200"/>
            <a:ext cx="8153400" cy="4525963"/>
          </a:xfrm>
        </p:spPr>
        <p:txBody>
          <a:bodyPr>
            <a:normAutofit lnSpcReduction="10000"/>
          </a:bodyPr>
          <a:lstStyle/>
          <a:p>
            <a:pPr>
              <a:lnSpc>
                <a:spcPct val="150000"/>
              </a:lnSpc>
            </a:pPr>
            <a:r>
              <a:rPr lang="vi-VN" sz="2000" b="1" u="sng">
                <a:solidFill>
                  <a:srgbClr val="0070C0"/>
                </a:solidFill>
                <a:latin typeface="Times New Roman" panose="02020603050405020304" pitchFamily="18" charset="0"/>
                <a:cs typeface="Times New Roman" panose="02020603050405020304" pitchFamily="18" charset="0"/>
              </a:rPr>
              <a:t>7.3.2.3 Đánh giá của chuyên gia</a:t>
            </a:r>
            <a:endParaRPr lang="vi-VN"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Đánh giá của chuyên gia, dựa theo những kinh nghiệm có được trong lĩnh vực ứng dụng, kiến thức chuyên môn, kỷ luật, ngành hoặc các dự án tương tự, hỗ trợ cho việc xác định </a:t>
            </a:r>
            <a:r>
              <a:rPr lang="vi-VN" smtClean="0">
                <a:solidFill>
                  <a:srgbClr val="0070C0"/>
                </a:solidFill>
                <a:latin typeface="Times New Roman" panose="02020603050405020304" pitchFamily="18" charset="0"/>
                <a:cs typeface="Times New Roman" panose="02020603050405020304" pitchFamily="18" charset="0"/>
              </a:rPr>
              <a:t>ngân</a:t>
            </a:r>
            <a:r>
              <a:rPr lang="en-US">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bao</a:t>
            </a:r>
            <a:r>
              <a:rPr lang="en-US" smtClean="0">
                <a:solidFill>
                  <a:srgbClr val="0070C0"/>
                </a:solidFill>
                <a:latin typeface="Times New Roman" panose="02020603050405020304" pitchFamily="18" charset="0"/>
                <a:cs typeface="Times New Roman" panose="02020603050405020304" pitchFamily="18" charset="0"/>
              </a:rPr>
              <a:t> </a:t>
            </a:r>
            <a:r>
              <a:rPr lang="en-US" err="1" smtClean="0">
                <a:solidFill>
                  <a:srgbClr val="0070C0"/>
                </a:solidFill>
                <a:latin typeface="Times New Roman" panose="02020603050405020304" pitchFamily="18" charset="0"/>
                <a:cs typeface="Times New Roman" panose="02020603050405020304" pitchFamily="18" charset="0"/>
              </a:rPr>
              <a:t>gồm</a:t>
            </a:r>
            <a:r>
              <a:rPr lang="en-US" smtClean="0">
                <a:solidFill>
                  <a:srgbClr val="0070C0"/>
                </a:solidFill>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Các đơn vị khác trong trong cùng một tổ chức hoạt động</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Chuyên gia tư vấn</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Các bên liên quan, bao gồm cả khách hàng,</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Các hiệp hội kỹ thuật chuyên nghiệp</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Các nhóm trong ngành.</a:t>
            </a:r>
          </a:p>
          <a:p>
            <a:pPr lvl="1">
              <a:lnSpc>
                <a:spcPct val="150000"/>
              </a:lnSpc>
              <a:buFont typeface="Wingdings" panose="05000000000000000000" pitchFamily="2" charset="2"/>
              <a:buChar char="ü"/>
            </a:pPr>
            <a:r>
              <a:rPr lang="vi-VN" b="1" smtClean="0">
                <a:solidFill>
                  <a:srgbClr val="0070C0"/>
                </a:solidFill>
                <a:latin typeface="Times New Roman" panose="02020603050405020304" pitchFamily="18" charset="0"/>
                <a:cs typeface="Times New Roman" panose="02020603050405020304" pitchFamily="18" charset="0"/>
              </a:rPr>
              <a:t>sách </a:t>
            </a:r>
            <a:r>
              <a:rPr lang="vi-VN" b="1">
                <a:solidFill>
                  <a:srgbClr val="0070C0"/>
                </a:solidFill>
                <a:latin typeface="Times New Roman" panose="02020603050405020304" pitchFamily="18" charset="0"/>
                <a:cs typeface="Times New Roman" panose="02020603050405020304" pitchFamily="18" charset="0"/>
              </a:rPr>
              <a:t>dự án</a:t>
            </a:r>
            <a:r>
              <a:rPr lang="vi-VN" b="1" smtClean="0">
                <a:solidFill>
                  <a:srgbClr val="0070C0"/>
                </a:solidFill>
                <a:latin typeface="Times New Roman" panose="02020603050405020304" pitchFamily="18" charset="0"/>
                <a:cs typeface="Times New Roman" panose="02020603050405020304" pitchFamily="18" charset="0"/>
              </a:rPr>
              <a:t>.</a:t>
            </a:r>
            <a:endParaRPr lang="en-US"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3" y="533400"/>
            <a:ext cx="7406640" cy="1356360"/>
          </a:xfrm>
        </p:spPr>
        <p:txBody>
          <a:bodyPr>
            <a:noAutofit/>
          </a:bodyPr>
          <a:lstStyle/>
          <a:p>
            <a:r>
              <a:rPr lang="en-US" sz="4400" b="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7.1 </a:t>
            </a:r>
            <a:r>
              <a:rPr lang="en-US" sz="4400" b="1"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a:t>
            </a:r>
            <a:r>
              <a:rPr lang="en-US" sz="4400" b="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hoạch</a:t>
            </a:r>
            <a:r>
              <a:rPr lang="en-US" sz="4400" b="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a:t>
            </a:r>
            <a:r>
              <a:rPr lang="en-US" sz="4400" b="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lí</a:t>
            </a:r>
            <a:r>
              <a:rPr lang="en-US" sz="4400" b="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chi </a:t>
            </a:r>
            <a:r>
              <a:rPr lang="en-US" sz="4400" b="1" err="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phí</a:t>
            </a:r>
            <a:r>
              <a:rPr lang="en-US" sz="4400" b="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4400" b="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vi-VN" sz="4400" b="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vi-VN" sz="4400" b="1"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200" b="1" u="sng" smtClean="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Đầu vào</a:t>
            </a:r>
            <a:endParaRPr lang="en-US" sz="3200" b="1" u="sng">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668943" y="2024438"/>
            <a:ext cx="7806113" cy="960328"/>
          </a:xfrm>
          <a:prstGeom prst="rect">
            <a:avLst/>
          </a:prstGeom>
          <a:noFill/>
        </p:spPr>
        <p:txBody>
          <a:bodyPr wrap="square" rtlCol="0">
            <a:spAutoFit/>
          </a:bodyPr>
          <a:lstStyle/>
          <a:p>
            <a:pPr>
              <a:lnSpc>
                <a:spcPct val="150000"/>
              </a:lnSpc>
            </a:pPr>
            <a:r>
              <a:rPr lang="en-US" sz="2000">
                <a:solidFill>
                  <a:srgbClr val="0070C0"/>
                </a:solidFill>
                <a:latin typeface="Times New Roman" panose="02020603050405020304" pitchFamily="18" charset="0"/>
                <a:cs typeface="Times New Roman" panose="02020603050405020304" pitchFamily="18" charset="0"/>
              </a:rPr>
              <a:t>L</a:t>
            </a:r>
            <a:r>
              <a:rPr lang="en-US" sz="2000" smtClean="0">
                <a:solidFill>
                  <a:srgbClr val="0070C0"/>
                </a:solidFill>
                <a:latin typeface="Times New Roman" panose="02020603050405020304" pitchFamily="18" charset="0"/>
                <a:cs typeface="Times New Roman" panose="02020603050405020304" pitchFamily="18" charset="0"/>
              </a:rPr>
              <a:t>à </a:t>
            </a:r>
            <a:r>
              <a:rPr lang="en-US" sz="2000" err="1">
                <a:solidFill>
                  <a:srgbClr val="0070C0"/>
                </a:solidFill>
                <a:latin typeface="Times New Roman" panose="02020603050405020304" pitchFamily="18" charset="0"/>
                <a:cs typeface="Times New Roman" panose="02020603050405020304" pitchFamily="18" charset="0"/>
              </a:rPr>
              <a:t>quá</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trình</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xây</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dựng</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các</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chích</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sách</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thủ</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tục</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và</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tài</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liệu</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để</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lên</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kế</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hoạch</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quản</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lí</a:t>
            </a:r>
            <a:r>
              <a:rPr lang="en-US" sz="2000">
                <a:solidFill>
                  <a:srgbClr val="0070C0"/>
                </a:solidFill>
                <a:latin typeface="Times New Roman" panose="02020603050405020304" pitchFamily="18" charset="0"/>
                <a:cs typeface="Times New Roman" panose="02020603050405020304" pitchFamily="18" charset="0"/>
              </a:rPr>
              <a:t>, chi </a:t>
            </a:r>
            <a:r>
              <a:rPr lang="en-US" sz="2000" err="1">
                <a:solidFill>
                  <a:srgbClr val="0070C0"/>
                </a:solidFill>
                <a:latin typeface="Times New Roman" panose="02020603050405020304" pitchFamily="18" charset="0"/>
                <a:cs typeface="Times New Roman" panose="02020603050405020304" pitchFamily="18" charset="0"/>
              </a:rPr>
              <a:t>tiêu</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và</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kiểm</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soát</a:t>
            </a:r>
            <a:r>
              <a:rPr lang="en-US" sz="2000">
                <a:solidFill>
                  <a:srgbClr val="0070C0"/>
                </a:solidFill>
                <a:latin typeface="Times New Roman" panose="02020603050405020304" pitchFamily="18" charset="0"/>
                <a:cs typeface="Times New Roman" panose="02020603050405020304" pitchFamily="18" charset="0"/>
              </a:rPr>
              <a:t> chi </a:t>
            </a:r>
            <a:r>
              <a:rPr lang="en-US" sz="2000" err="1">
                <a:solidFill>
                  <a:srgbClr val="0070C0"/>
                </a:solidFill>
                <a:latin typeface="Times New Roman" panose="02020603050405020304" pitchFamily="18" charset="0"/>
                <a:cs typeface="Times New Roman" panose="02020603050405020304" pitchFamily="18" charset="0"/>
              </a:rPr>
              <a:t>phí</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của</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dự</a:t>
            </a:r>
            <a:r>
              <a:rPr lang="en-US" sz="2000">
                <a:solidFill>
                  <a:srgbClr val="0070C0"/>
                </a:solidFill>
                <a:latin typeface="Times New Roman" panose="02020603050405020304" pitchFamily="18" charset="0"/>
                <a:cs typeface="Times New Roman" panose="02020603050405020304" pitchFamily="18" charset="0"/>
              </a:rPr>
              <a:t> </a:t>
            </a:r>
            <a:r>
              <a:rPr lang="en-US" sz="2000" err="1">
                <a:solidFill>
                  <a:srgbClr val="0070C0"/>
                </a:solidFill>
                <a:latin typeface="Times New Roman" panose="02020603050405020304" pitchFamily="18" charset="0"/>
                <a:cs typeface="Times New Roman" panose="02020603050405020304" pitchFamily="18" charset="0"/>
              </a:rPr>
              <a:t>án</a:t>
            </a:r>
            <a:r>
              <a:rPr lang="en-US" sz="2000" smtClean="0">
                <a:solidFill>
                  <a:srgbClr val="0070C0"/>
                </a:solidFill>
                <a:latin typeface="Times New Roman" panose="02020603050405020304" pitchFamily="18" charset="0"/>
                <a:cs typeface="Times New Roman" panose="02020603050405020304" pitchFamily="18" charset="0"/>
              </a:rPr>
              <a:t>.</a:t>
            </a:r>
            <a:endParaRPr lang="en-US" sz="2000">
              <a:solidFill>
                <a:srgbClr val="0070C0"/>
              </a:solidFill>
              <a:latin typeface="Times New Roman" panose="02020603050405020304" pitchFamily="18" charset="0"/>
              <a:cs typeface="Times New Roman" panose="02020603050405020304" pitchFamily="18" charset="0"/>
            </a:endParaRPr>
          </a:p>
        </p:txBody>
      </p:sp>
      <p:sp>
        <p:nvSpPr>
          <p:cNvPr id="6" name="Right Arrow 5"/>
          <p:cNvSpPr/>
          <p:nvPr/>
        </p:nvSpPr>
        <p:spPr>
          <a:xfrm>
            <a:off x="914400" y="3541395"/>
            <a:ext cx="7315200" cy="1589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7" name="Round Same Side Corner Rectangle 6"/>
          <p:cNvSpPr/>
          <p:nvPr/>
        </p:nvSpPr>
        <p:spPr>
          <a:xfrm>
            <a:off x="1198245" y="3154680"/>
            <a:ext cx="1849755" cy="2865120"/>
          </a:xfrm>
          <a:prstGeom prst="round2Same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400" b="1" smtClean="0">
                <a:effectLst/>
                <a:latin typeface="TIMES" panose="02020603050405020304" pitchFamily="18" charset="0"/>
                <a:ea typeface="Calibri" panose="020F0502020204030204" pitchFamily="34" charset="0"/>
                <a:cs typeface="TIMES" panose="02020603050405020304" pitchFamily="18" charset="0"/>
              </a:rPr>
              <a:t> </a:t>
            </a:r>
            <a:endParaRPr lang="en-US" sz="1400" smtClean="0">
              <a:effectLst/>
              <a:latin typeface="TIMES" panose="02020603050405020304" pitchFamily="18" charset="0"/>
              <a:ea typeface="Calibri" panose="020F0502020204030204" pitchFamily="34" charset="0"/>
              <a:cs typeface="TIMES" panose="02020603050405020304" pitchFamily="18" charset="0"/>
            </a:endParaRPr>
          </a:p>
          <a:p>
            <a:pPr marL="0" marR="0" indent="0">
              <a:lnSpc>
                <a:spcPct val="107000"/>
              </a:lnSpc>
              <a:spcBef>
                <a:spcPts val="0"/>
              </a:spcBef>
              <a:spcAft>
                <a:spcPts val="800"/>
              </a:spcAft>
            </a:pPr>
            <a:endParaRPr lang="vi-VN" sz="1400" b="1" smtClean="0">
              <a:effectLst/>
              <a:latin typeface="TIMES" panose="02020603050405020304" pitchFamily="18" charset="0"/>
              <a:ea typeface="Calibri" panose="020F0502020204030204" pitchFamily="34" charset="0"/>
              <a:cs typeface="TIMES" panose="02020603050405020304" pitchFamily="18" charset="0"/>
            </a:endParaRPr>
          </a:p>
          <a:p>
            <a:pPr marL="0" marR="0" indent="0">
              <a:lnSpc>
                <a:spcPct val="107000"/>
              </a:lnSpc>
              <a:spcBef>
                <a:spcPts val="0"/>
              </a:spcBef>
              <a:spcAft>
                <a:spcPts val="800"/>
              </a:spcAft>
            </a:pPr>
            <a:endParaRPr lang="vi-VN" sz="1400" b="1" smtClean="0">
              <a:latin typeface="TIMES" panose="02020603050405020304" pitchFamily="18" charset="0"/>
              <a:ea typeface="Calibri" panose="020F0502020204030204" pitchFamily="34" charset="0"/>
              <a:cs typeface="TIMES" panose="02020603050405020304" pitchFamily="18" charset="0"/>
            </a:endParaRPr>
          </a:p>
          <a:p>
            <a:pPr marL="342900" marR="0" indent="-342900">
              <a:lnSpc>
                <a:spcPct val="107000"/>
              </a:lnSpc>
              <a:spcBef>
                <a:spcPts val="0"/>
              </a:spcBef>
              <a:spcAft>
                <a:spcPts val="800"/>
              </a:spcAft>
              <a:buFont typeface="+mj-lt"/>
              <a:buAutoNum type="arabicPeriod"/>
            </a:pPr>
            <a:r>
              <a:rPr lang="en-US" sz="1400" b="1" smtClean="0">
                <a:effectLst/>
                <a:latin typeface="TIMES" panose="02020603050405020304" pitchFamily="18" charset="0"/>
                <a:ea typeface="Calibri" panose="020F0502020204030204" pitchFamily="34" charset="0"/>
                <a:cs typeface="TIMES" panose="02020603050405020304" pitchFamily="18" charset="0"/>
              </a:rPr>
              <a:t>Kế hoạch quản lí dự án</a:t>
            </a:r>
            <a:endParaRPr lang="en-US" sz="1400" smtClean="0">
              <a:effectLst/>
              <a:latin typeface="TIMES" panose="02020603050405020304" pitchFamily="18" charset="0"/>
              <a:ea typeface="Calibri" panose="020F0502020204030204" pitchFamily="34" charset="0"/>
              <a:cs typeface="TIMES" panose="02020603050405020304" pitchFamily="18" charset="0"/>
            </a:endParaRPr>
          </a:p>
          <a:p>
            <a:pPr marL="342900" marR="0" indent="-342900">
              <a:lnSpc>
                <a:spcPct val="107000"/>
              </a:lnSpc>
              <a:spcBef>
                <a:spcPts val="0"/>
              </a:spcBef>
              <a:spcAft>
                <a:spcPts val="800"/>
              </a:spcAft>
              <a:buFont typeface="+mj-lt"/>
              <a:buAutoNum type="arabicPeriod"/>
            </a:pPr>
            <a:r>
              <a:rPr lang="en-US" sz="1400" b="1" smtClean="0">
                <a:effectLst/>
                <a:latin typeface="TIMES" panose="02020603050405020304" pitchFamily="18" charset="0"/>
                <a:ea typeface="Calibri" panose="020F0502020204030204" pitchFamily="34" charset="0"/>
                <a:cs typeface="TIMES" panose="02020603050405020304" pitchFamily="18" charset="0"/>
              </a:rPr>
              <a:t>Điều lệ dự án</a:t>
            </a:r>
            <a:endParaRPr lang="en-US" sz="1400" smtClean="0">
              <a:effectLst/>
              <a:latin typeface="TIMES" panose="02020603050405020304" pitchFamily="18" charset="0"/>
              <a:ea typeface="Calibri" panose="020F0502020204030204" pitchFamily="34" charset="0"/>
              <a:cs typeface="TIMES" panose="02020603050405020304" pitchFamily="18" charset="0"/>
            </a:endParaRPr>
          </a:p>
          <a:p>
            <a:pPr marL="342900" marR="0" indent="-342900">
              <a:lnSpc>
                <a:spcPct val="107000"/>
              </a:lnSpc>
              <a:spcBef>
                <a:spcPts val="0"/>
              </a:spcBef>
              <a:spcAft>
                <a:spcPts val="800"/>
              </a:spcAft>
              <a:buFont typeface="+mj-lt"/>
              <a:buAutoNum type="arabicPeriod"/>
            </a:pPr>
            <a:r>
              <a:rPr lang="en-US" sz="1400" b="1" smtClean="0">
                <a:effectLst/>
                <a:latin typeface="TIMES" panose="02020603050405020304" pitchFamily="18" charset="0"/>
                <a:ea typeface="Calibri" panose="020F0502020204030204" pitchFamily="34" charset="0"/>
                <a:cs typeface="TIMES" panose="02020603050405020304" pitchFamily="18" charset="0"/>
              </a:rPr>
              <a:t>Các yếu tố môi trường doanh nghiệp</a:t>
            </a:r>
            <a:endParaRPr lang="en-US" sz="1400" smtClean="0">
              <a:effectLst/>
              <a:latin typeface="TIMES" panose="02020603050405020304" pitchFamily="18" charset="0"/>
              <a:ea typeface="Calibri" panose="020F0502020204030204" pitchFamily="34" charset="0"/>
              <a:cs typeface="TIMES" panose="02020603050405020304" pitchFamily="18" charset="0"/>
            </a:endParaRPr>
          </a:p>
          <a:p>
            <a:pPr marL="342900" marR="0" indent="-342900">
              <a:lnSpc>
                <a:spcPct val="107000"/>
              </a:lnSpc>
              <a:spcBef>
                <a:spcPts val="0"/>
              </a:spcBef>
              <a:spcAft>
                <a:spcPts val="800"/>
              </a:spcAft>
              <a:buFont typeface="+mj-lt"/>
              <a:buAutoNum type="arabicPeriod"/>
            </a:pPr>
            <a:r>
              <a:rPr lang="en-US" sz="1400" b="1" smtClean="0">
                <a:effectLst/>
                <a:latin typeface="TIMES" panose="02020603050405020304" pitchFamily="18" charset="0"/>
                <a:ea typeface="Calibri" panose="020F0502020204030204" pitchFamily="34" charset="0"/>
                <a:cs typeface="TIMES" panose="02020603050405020304" pitchFamily="18" charset="0"/>
              </a:rPr>
              <a:t>Tài sản quy trình của tố chức</a:t>
            </a:r>
            <a:endParaRPr lang="en-US" sz="1400" smtClean="0">
              <a:effectLst/>
              <a:latin typeface="TIMES" panose="02020603050405020304" pitchFamily="18" charset="0"/>
              <a:ea typeface="Calibri" panose="020F0502020204030204" pitchFamily="34" charset="0"/>
              <a:cs typeface="TIMES" panose="02020603050405020304" pitchFamily="18" charset="0"/>
            </a:endParaRPr>
          </a:p>
          <a:p>
            <a:pPr marL="0" marR="0">
              <a:lnSpc>
                <a:spcPct val="107000"/>
              </a:lnSpc>
              <a:spcBef>
                <a:spcPts val="0"/>
              </a:spcBef>
              <a:spcAft>
                <a:spcPts val="800"/>
              </a:spcAft>
            </a:pPr>
            <a:r>
              <a:rPr lang="en-US" sz="1400" b="1" smtClean="0">
                <a:effectLst/>
                <a:latin typeface="TIMES" panose="02020603050405020304" pitchFamily="18" charset="0"/>
                <a:ea typeface="Calibri" panose="020F0502020204030204" pitchFamily="34" charset="0"/>
                <a:cs typeface="TIMES" panose="02020603050405020304" pitchFamily="18" charset="0"/>
              </a:rPr>
              <a:t> </a:t>
            </a:r>
            <a:endParaRPr lang="en-US" sz="1400" smtClean="0">
              <a:effectLst/>
              <a:latin typeface="TIMES" panose="02020603050405020304" pitchFamily="18" charset="0"/>
              <a:ea typeface="Calibri" panose="020F0502020204030204" pitchFamily="34" charset="0"/>
              <a:cs typeface="TIMES" panose="02020603050405020304" pitchFamily="18" charset="0"/>
            </a:endParaRPr>
          </a:p>
          <a:p>
            <a:pPr marL="0" marR="0">
              <a:lnSpc>
                <a:spcPct val="107000"/>
              </a:lnSpc>
              <a:spcBef>
                <a:spcPts val="0"/>
              </a:spcBef>
              <a:spcAft>
                <a:spcPts val="800"/>
              </a:spcAft>
            </a:pPr>
            <a:r>
              <a:rPr lang="en-US" sz="1400" smtClean="0">
                <a:effectLst/>
                <a:latin typeface="TIMES" panose="02020603050405020304" pitchFamily="18" charset="0"/>
                <a:ea typeface="Calibri" panose="020F0502020204030204" pitchFamily="34" charset="0"/>
                <a:cs typeface="TIMES" panose="02020603050405020304" pitchFamily="18" charset="0"/>
              </a:rPr>
              <a:t> </a:t>
            </a:r>
            <a:endParaRPr lang="en-US" sz="1400">
              <a:effectLst/>
              <a:latin typeface="TIMES" panose="02020603050405020304" pitchFamily="18" charset="0"/>
              <a:ea typeface="Calibri" panose="020F0502020204030204" pitchFamily="34" charset="0"/>
              <a:cs typeface="TIMES" panose="02020603050405020304" pitchFamily="18" charset="0"/>
            </a:endParaRPr>
          </a:p>
        </p:txBody>
      </p:sp>
      <p:sp>
        <p:nvSpPr>
          <p:cNvPr id="8" name="Round Same Side Corner Rectangle 7"/>
          <p:cNvSpPr/>
          <p:nvPr/>
        </p:nvSpPr>
        <p:spPr>
          <a:xfrm>
            <a:off x="3430270" y="3352800"/>
            <a:ext cx="1773555" cy="2362200"/>
          </a:xfrm>
          <a:prstGeom prst="round2Same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1100">
                <a:effectLst/>
                <a:latin typeface="TIMES" panose="02020603050405020304" pitchFamily="18" charset="0"/>
                <a:ea typeface="Calibri" panose="020F0502020204030204" pitchFamily="34" charset="0"/>
                <a:cs typeface="TIMES" panose="02020603050405020304" pitchFamily="18" charset="0"/>
              </a:rPr>
              <a:t> </a:t>
            </a:r>
          </a:p>
          <a:p>
            <a:pPr marL="342900" marR="0" lvl="0" indent="-342900">
              <a:lnSpc>
                <a:spcPct val="107000"/>
              </a:lnSpc>
              <a:spcBef>
                <a:spcPts val="0"/>
              </a:spcBef>
              <a:spcAft>
                <a:spcPts val="800"/>
              </a:spcAft>
              <a:buFont typeface="+mj-lt"/>
              <a:buAutoNum type="arabicPeriod"/>
            </a:pPr>
            <a:endParaRPr lang="vi-VN" sz="1400" b="1" smtClean="0">
              <a:effectLst/>
              <a:latin typeface="TIMES" panose="02020603050405020304" pitchFamily="18" charset="0"/>
              <a:ea typeface="Calibri" panose="020F0502020204030204" pitchFamily="34" charset="0"/>
              <a:cs typeface="TIMES" panose="02020603050405020304" pitchFamily="18" charset="0"/>
            </a:endParaRPr>
          </a:p>
          <a:p>
            <a:pPr marL="342900" marR="0" lvl="0" indent="-342900">
              <a:lnSpc>
                <a:spcPct val="107000"/>
              </a:lnSpc>
              <a:spcBef>
                <a:spcPts val="0"/>
              </a:spcBef>
              <a:spcAft>
                <a:spcPts val="800"/>
              </a:spcAft>
              <a:buFont typeface="+mj-lt"/>
              <a:buAutoNum type="arabicPeriod"/>
            </a:pPr>
            <a:r>
              <a:rPr lang="en-US" sz="1400" b="1" smtClean="0">
                <a:effectLst/>
                <a:latin typeface="TIMES" panose="02020603050405020304" pitchFamily="18" charset="0"/>
                <a:ea typeface="Calibri" panose="020F0502020204030204" pitchFamily="34" charset="0"/>
                <a:cs typeface="TIMES" panose="02020603050405020304" pitchFamily="18" charset="0"/>
              </a:rPr>
              <a:t>Nhận </a:t>
            </a:r>
            <a:r>
              <a:rPr lang="en-US" sz="1400" b="1">
                <a:effectLst/>
                <a:latin typeface="TIMES" panose="02020603050405020304" pitchFamily="18" charset="0"/>
                <a:ea typeface="Calibri" panose="020F0502020204030204" pitchFamily="34" charset="0"/>
                <a:cs typeface="TIMES" panose="02020603050405020304" pitchFamily="18" charset="0"/>
              </a:rPr>
              <a:t>định của chuyên gia</a:t>
            </a:r>
            <a:endParaRPr lang="en-US" sz="1100">
              <a:effectLst/>
              <a:latin typeface="TIMES" panose="02020603050405020304" pitchFamily="18" charset="0"/>
              <a:ea typeface="Calibri" panose="020F0502020204030204" pitchFamily="34" charset="0"/>
              <a:cs typeface="TIMES" panose="02020603050405020304" pitchFamily="18" charset="0"/>
            </a:endParaRPr>
          </a:p>
          <a:p>
            <a:pPr marL="342900" marR="0" lvl="0" indent="-342900">
              <a:lnSpc>
                <a:spcPct val="107000"/>
              </a:lnSpc>
              <a:spcBef>
                <a:spcPts val="0"/>
              </a:spcBef>
              <a:spcAft>
                <a:spcPts val="800"/>
              </a:spcAft>
              <a:buFont typeface="+mj-lt"/>
              <a:buAutoNum type="arabicPeriod"/>
            </a:pPr>
            <a:r>
              <a:rPr lang="en-US" sz="1400" b="1">
                <a:effectLst/>
                <a:latin typeface="TIMES" panose="02020603050405020304" pitchFamily="18" charset="0"/>
                <a:ea typeface="Calibri" panose="020F0502020204030204" pitchFamily="34" charset="0"/>
                <a:cs typeface="TIMES" panose="02020603050405020304" pitchFamily="18" charset="0"/>
              </a:rPr>
              <a:t>Kĩ thuật phân tích</a:t>
            </a:r>
            <a:endParaRPr lang="en-US" sz="1100">
              <a:effectLst/>
              <a:latin typeface="TIMES" panose="02020603050405020304" pitchFamily="18" charset="0"/>
              <a:ea typeface="Calibri" panose="020F0502020204030204" pitchFamily="34" charset="0"/>
              <a:cs typeface="TIMES" panose="02020603050405020304" pitchFamily="18" charset="0"/>
            </a:endParaRPr>
          </a:p>
          <a:p>
            <a:pPr marL="342900" marR="0" lvl="0" indent="-342900">
              <a:lnSpc>
                <a:spcPct val="107000"/>
              </a:lnSpc>
              <a:spcBef>
                <a:spcPts val="0"/>
              </a:spcBef>
              <a:spcAft>
                <a:spcPts val="800"/>
              </a:spcAft>
              <a:buFont typeface="+mj-lt"/>
              <a:buAutoNum type="arabicPeriod"/>
            </a:pPr>
            <a:r>
              <a:rPr lang="en-US" sz="1400" b="1">
                <a:effectLst/>
                <a:latin typeface="TIMES" panose="02020603050405020304" pitchFamily="18" charset="0"/>
                <a:ea typeface="Calibri" panose="020F0502020204030204" pitchFamily="34" charset="0"/>
                <a:cs typeface="TIMES" panose="02020603050405020304" pitchFamily="18" charset="0"/>
              </a:rPr>
              <a:t>Những cuộc </a:t>
            </a:r>
            <a:r>
              <a:rPr lang="en-US" sz="1400" b="1" smtClean="0">
                <a:effectLst/>
                <a:latin typeface="TIMES" panose="02020603050405020304" pitchFamily="18" charset="0"/>
                <a:ea typeface="Calibri" panose="020F0502020204030204" pitchFamily="34" charset="0"/>
                <a:cs typeface="TIMES" panose="02020603050405020304" pitchFamily="18" charset="0"/>
              </a:rPr>
              <a:t>họp</a:t>
            </a:r>
            <a:endParaRPr lang="vi-VN" sz="1400" b="1" smtClean="0">
              <a:effectLst/>
              <a:latin typeface="TIMES" panose="02020603050405020304" pitchFamily="18" charset="0"/>
              <a:ea typeface="Calibri" panose="020F0502020204030204" pitchFamily="34" charset="0"/>
              <a:cs typeface="TIMES" panose="02020603050405020304" pitchFamily="18" charset="0"/>
            </a:endParaRPr>
          </a:p>
          <a:p>
            <a:pPr marL="342900" marR="0" lvl="0" indent="-342900">
              <a:lnSpc>
                <a:spcPct val="107000"/>
              </a:lnSpc>
              <a:spcBef>
                <a:spcPts val="0"/>
              </a:spcBef>
              <a:spcAft>
                <a:spcPts val="800"/>
              </a:spcAft>
              <a:buFont typeface="+mj-lt"/>
              <a:buAutoNum type="arabicPeriod"/>
            </a:pPr>
            <a:endParaRPr lang="en-US" sz="1100">
              <a:effectLst/>
              <a:latin typeface="TIMES" panose="02020603050405020304" pitchFamily="18" charset="0"/>
              <a:ea typeface="Calibri" panose="020F0502020204030204" pitchFamily="34" charset="0"/>
              <a:cs typeface="TIMES" panose="02020603050405020304" pitchFamily="18" charset="0"/>
            </a:endParaRPr>
          </a:p>
          <a:p>
            <a:pPr marL="0" marR="0" algn="ctr">
              <a:lnSpc>
                <a:spcPct val="107000"/>
              </a:lnSpc>
              <a:spcBef>
                <a:spcPts val="0"/>
              </a:spcBef>
              <a:spcAft>
                <a:spcPts val="800"/>
              </a:spcAft>
            </a:pPr>
            <a:r>
              <a:rPr lang="en-US" sz="1100">
                <a:effectLst/>
                <a:latin typeface="TIMES" panose="02020603050405020304" pitchFamily="18" charset="0"/>
                <a:ea typeface="Calibri" panose="020F0502020204030204" pitchFamily="34" charset="0"/>
                <a:cs typeface="TIMES" panose="02020603050405020304" pitchFamily="18" charset="0"/>
              </a:rPr>
              <a:t> </a:t>
            </a:r>
          </a:p>
        </p:txBody>
      </p:sp>
      <p:sp>
        <p:nvSpPr>
          <p:cNvPr id="9" name="Round Same Side Corner Rectangle 8"/>
          <p:cNvSpPr/>
          <p:nvPr/>
        </p:nvSpPr>
        <p:spPr>
          <a:xfrm>
            <a:off x="5465445" y="3787139"/>
            <a:ext cx="1773555" cy="1391285"/>
          </a:xfrm>
          <a:prstGeom prst="round2Same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400" b="1">
                <a:effectLst/>
                <a:latin typeface="TIMES" panose="02020603050405020304" pitchFamily="18" charset="0"/>
                <a:ea typeface="Calibri" panose="020F0502020204030204" pitchFamily="34" charset="0"/>
                <a:cs typeface="TIMES" panose="02020603050405020304" pitchFamily="18" charset="0"/>
              </a:rPr>
              <a:t> </a:t>
            </a:r>
            <a:endParaRPr lang="en-US" sz="1100">
              <a:effectLst/>
              <a:latin typeface="TIMES" panose="02020603050405020304" pitchFamily="18" charset="0"/>
              <a:ea typeface="Calibri" panose="020F0502020204030204" pitchFamily="34" charset="0"/>
              <a:cs typeface="TIMES" panose="02020603050405020304" pitchFamily="18" charset="0"/>
            </a:endParaRPr>
          </a:p>
          <a:p>
            <a:pPr marL="0" marR="0">
              <a:lnSpc>
                <a:spcPct val="107000"/>
              </a:lnSpc>
              <a:spcBef>
                <a:spcPts val="0"/>
              </a:spcBef>
              <a:spcAft>
                <a:spcPts val="800"/>
              </a:spcAft>
            </a:pPr>
            <a:r>
              <a:rPr lang="en-US" sz="1400" b="1">
                <a:effectLst/>
                <a:latin typeface="TIMES" panose="02020603050405020304" pitchFamily="18" charset="0"/>
                <a:ea typeface="Calibri" panose="020F0502020204030204" pitchFamily="34" charset="0"/>
                <a:cs typeface="TIMES" panose="02020603050405020304" pitchFamily="18" charset="0"/>
              </a:rPr>
              <a:t>Kế hoạch quản lí chi phí</a:t>
            </a:r>
            <a:endParaRPr lang="en-US" sz="1100">
              <a:effectLst/>
              <a:latin typeface="TIMES" panose="02020603050405020304" pitchFamily="18" charset="0"/>
              <a:ea typeface="Calibri" panose="020F0502020204030204" pitchFamily="34" charset="0"/>
              <a:cs typeface="TIMES" panose="02020603050405020304" pitchFamily="18" charset="0"/>
            </a:endParaRPr>
          </a:p>
          <a:p>
            <a:pPr marL="0" marR="0">
              <a:lnSpc>
                <a:spcPct val="107000"/>
              </a:lnSpc>
              <a:spcBef>
                <a:spcPts val="0"/>
              </a:spcBef>
              <a:spcAft>
                <a:spcPts val="800"/>
              </a:spcAft>
            </a:pPr>
            <a:r>
              <a:rPr lang="en-US" sz="1100">
                <a:effectLst/>
                <a:latin typeface="TIMES" panose="02020603050405020304" pitchFamily="18" charset="0"/>
                <a:ea typeface="Calibri" panose="020F0502020204030204" pitchFamily="34" charset="0"/>
                <a:cs typeface="TIMES" panose="02020603050405020304" pitchFamily="18" charset="0"/>
              </a:rPr>
              <a:t> </a:t>
            </a:r>
          </a:p>
        </p:txBody>
      </p:sp>
      <p:sp>
        <p:nvSpPr>
          <p:cNvPr id="10" name="Round Same Side Corner Rectangle 9"/>
          <p:cNvSpPr/>
          <p:nvPr/>
        </p:nvSpPr>
        <p:spPr>
          <a:xfrm>
            <a:off x="5464810" y="3589020"/>
            <a:ext cx="1773555" cy="42291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vi-VN" sz="1400">
                <a:effectLst/>
                <a:latin typeface="TIMES" panose="02020603050405020304" pitchFamily="18" charset="0"/>
                <a:ea typeface="Calibri" panose="020F0502020204030204" pitchFamily="34" charset="0"/>
                <a:cs typeface="TIMES" panose="02020603050405020304" pitchFamily="18" charset="0"/>
              </a:rPr>
              <a:t>Đầu </a:t>
            </a:r>
            <a:r>
              <a:rPr lang="vi-VN" sz="1400" smtClean="0">
                <a:effectLst/>
                <a:latin typeface="TIMES" panose="02020603050405020304" pitchFamily="18" charset="0"/>
                <a:ea typeface="Calibri" panose="020F0502020204030204" pitchFamily="34" charset="0"/>
                <a:cs typeface="TIMES" panose="02020603050405020304" pitchFamily="18" charset="0"/>
              </a:rPr>
              <a:t>ra</a:t>
            </a:r>
            <a:r>
              <a:rPr lang="vi-VN" sz="1400">
                <a:effectLst/>
                <a:latin typeface="TIMES" panose="02020603050405020304" pitchFamily="18" charset="0"/>
                <a:ea typeface="Calibri" panose="020F0502020204030204" pitchFamily="34" charset="0"/>
                <a:cs typeface="TIMES" panose="02020603050405020304" pitchFamily="18" charset="0"/>
              </a:rPr>
              <a:t> </a:t>
            </a:r>
            <a:endParaRPr lang="en-US" sz="1400">
              <a:effectLst/>
              <a:latin typeface="TIMES" panose="02020603050405020304" pitchFamily="18" charset="0"/>
              <a:ea typeface="Calibri" panose="020F0502020204030204" pitchFamily="34" charset="0"/>
              <a:cs typeface="TIMES" panose="02020603050405020304" pitchFamily="18" charset="0"/>
            </a:endParaRPr>
          </a:p>
        </p:txBody>
      </p:sp>
      <p:sp>
        <p:nvSpPr>
          <p:cNvPr id="11" name="Round Same Side Corner Rectangle 10"/>
          <p:cNvSpPr/>
          <p:nvPr/>
        </p:nvSpPr>
        <p:spPr>
          <a:xfrm>
            <a:off x="3429000" y="3298190"/>
            <a:ext cx="1773555" cy="3810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vi-VN" sz="1300">
                <a:effectLst/>
                <a:latin typeface="TIMES" panose="02020603050405020304" pitchFamily="18" charset="0"/>
                <a:ea typeface="Calibri" panose="020F0502020204030204" pitchFamily="34" charset="0"/>
                <a:cs typeface="TIMES" panose="02020603050405020304" pitchFamily="18" charset="0"/>
              </a:rPr>
              <a:t>Công cụ và kỹ </a:t>
            </a:r>
            <a:r>
              <a:rPr lang="vi-VN" sz="1300" smtClean="0">
                <a:effectLst/>
                <a:latin typeface="TIMES" panose="02020603050405020304" pitchFamily="18" charset="0"/>
                <a:ea typeface="Calibri" panose="020F0502020204030204" pitchFamily="34" charset="0"/>
                <a:cs typeface="TIMES" panose="02020603050405020304" pitchFamily="18" charset="0"/>
              </a:rPr>
              <a:t>thuật </a:t>
            </a:r>
            <a:endParaRPr lang="en-US" sz="1300" smtClean="0">
              <a:effectLst/>
              <a:latin typeface="TIMES" panose="02020603050405020304" pitchFamily="18" charset="0"/>
              <a:ea typeface="Calibri" panose="020F0502020204030204" pitchFamily="34" charset="0"/>
              <a:cs typeface="TIMES" panose="02020603050405020304" pitchFamily="18" charset="0"/>
            </a:endParaRPr>
          </a:p>
        </p:txBody>
      </p:sp>
      <p:sp>
        <p:nvSpPr>
          <p:cNvPr id="12" name="Round Same Side Corner Rectangle 11"/>
          <p:cNvSpPr/>
          <p:nvPr/>
        </p:nvSpPr>
        <p:spPr>
          <a:xfrm>
            <a:off x="1191260" y="3129280"/>
            <a:ext cx="1856740" cy="3810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vi-VN" sz="1500">
                <a:effectLst/>
                <a:latin typeface="TIMES" panose="02020603050405020304" pitchFamily="18" charset="0"/>
                <a:ea typeface="Calibri" panose="020F0502020204030204" pitchFamily="34" charset="0"/>
                <a:cs typeface="TIMES" panose="02020603050405020304" pitchFamily="18" charset="0"/>
              </a:rPr>
              <a:t>Đầu vào</a:t>
            </a:r>
            <a:endParaRPr lang="en-US" sz="1500">
              <a:effectLst/>
              <a:latin typeface="TIMES" panose="02020603050405020304" pitchFamily="18" charset="0"/>
              <a:ea typeface="Calibri" panose="020F0502020204030204" pitchFamily="34" charset="0"/>
              <a:cs typeface="TIMES" panose="02020603050405020304" pitchFamily="18" charset="0"/>
            </a:endParaRPr>
          </a:p>
        </p:txBody>
      </p:sp>
      <p:sp>
        <p:nvSpPr>
          <p:cNvPr id="4" name="Rectangle 3"/>
          <p:cNvSpPr/>
          <p:nvPr/>
        </p:nvSpPr>
        <p:spPr>
          <a:xfrm>
            <a:off x="1447800" y="6065116"/>
            <a:ext cx="6553200" cy="606256"/>
          </a:xfrm>
          <a:prstGeom prst="rect">
            <a:avLst/>
          </a:prstGeom>
        </p:spPr>
        <p:txBody>
          <a:bodyPr wrap="square">
            <a:spAutoFit/>
          </a:bodyPr>
          <a:lstStyle/>
          <a:p>
            <a:pPr algn="ctr">
              <a:lnSpc>
                <a:spcPct val="107000"/>
              </a:lnSpc>
              <a:spcAft>
                <a:spcPts val="800"/>
              </a:spcAft>
            </a:pPr>
            <a:r>
              <a:rPr lang="en-US" sz="1600" b="1">
                <a:latin typeface="Times New Roman" panose="02020603050405020304" pitchFamily="18" charset="0"/>
                <a:ea typeface="Calibri" panose="020F0502020204030204" pitchFamily="34" charset="0"/>
                <a:cs typeface="Times New Roman" panose="02020603050405020304" pitchFamily="18" charset="0"/>
              </a:rPr>
              <a:t>Hình 7.2. Kế hoạch quản lí chi phí: Các </a:t>
            </a:r>
            <a:r>
              <a:rPr lang="vi-VN" sz="1600" b="1">
                <a:latin typeface="Times New Roman" panose="02020603050405020304" pitchFamily="18" charset="0"/>
                <a:ea typeface="Calibri" panose="020F0502020204030204" pitchFamily="34" charset="0"/>
                <a:cs typeface="Times New Roman" panose="02020603050405020304" pitchFamily="18" charset="0"/>
              </a:rPr>
              <a:t>đầu</a:t>
            </a:r>
            <a:r>
              <a:rPr lang="en-US" sz="1600" b="1">
                <a:latin typeface="Times New Roman" panose="02020603050405020304" pitchFamily="18" charset="0"/>
                <a:ea typeface="Calibri" panose="020F0502020204030204" pitchFamily="34" charset="0"/>
                <a:cs typeface="Times New Roman" panose="02020603050405020304" pitchFamily="18" charset="0"/>
              </a:rPr>
              <a:t> vào, Các công cụ và kĩ thuật và các đầu ra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04800" y="152400"/>
            <a:ext cx="8610600" cy="6477000"/>
          </a:xfrm>
        </p:spPr>
        <p:txBody>
          <a:bodyPr>
            <a:normAutofit/>
          </a:bodyPr>
          <a:lstStyle/>
          <a:p>
            <a:pPr>
              <a:lnSpc>
                <a:spcPct val="150000"/>
              </a:lnSpc>
            </a:pPr>
            <a:r>
              <a:rPr lang="vi-VN" sz="2000" b="1" u="sng">
                <a:solidFill>
                  <a:srgbClr val="0070C0"/>
                </a:solidFill>
                <a:latin typeface="Times New Roman" panose="02020603050405020304" pitchFamily="18" charset="0"/>
                <a:cs typeface="Times New Roman" panose="02020603050405020304" pitchFamily="18" charset="0"/>
              </a:rPr>
              <a:t>7.3.2.4 Mối quan hệ lịch sử</a:t>
            </a:r>
            <a:endParaRPr lang="vi-VN"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Bất kỳ mối quan hệ lịch sử nào dẫn đến các ước tính tham số hoặc bất kỳ ước tính tương tự đều liên quan đến việc sử dụng các đặc điểm dự án (tham số) để phát triển các mô hình toán học nhằm dự đoán tổng chi phí dự án</a:t>
            </a:r>
            <a:r>
              <a:rPr lang="vi-VN" smtClean="0">
                <a:solidFill>
                  <a:srgbClr val="0070C0"/>
                </a:solidFill>
                <a:latin typeface="Times New Roman" panose="02020603050405020304" pitchFamily="18" charset="0"/>
                <a:cs typeface="Times New Roman" panose="02020603050405020304" pitchFamily="18" charset="0"/>
              </a:rPr>
              <a:t>.</a:t>
            </a:r>
            <a:endParaRPr lang="en-US" smtClean="0">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vi-VN" smtClean="0">
                <a:solidFill>
                  <a:srgbClr val="0070C0"/>
                </a:solidFill>
                <a:latin typeface="Times New Roman" panose="02020603050405020304" pitchFamily="18" charset="0"/>
                <a:cs typeface="Times New Roman" panose="02020603050405020304" pitchFamily="18" charset="0"/>
              </a:rPr>
              <a:t>Cả </a:t>
            </a:r>
            <a:r>
              <a:rPr lang="vi-VN">
                <a:solidFill>
                  <a:srgbClr val="0070C0"/>
                </a:solidFill>
                <a:latin typeface="Times New Roman" panose="02020603050405020304" pitchFamily="18" charset="0"/>
                <a:cs typeface="Times New Roman" panose="02020603050405020304" pitchFamily="18" charset="0"/>
              </a:rPr>
              <a:t>chi phí và độ chính xác của mô hình tương tự và mô hình tham số có thể rất khác nhau. Chúng có thể đáng tin cậy khi:</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Những thông tin lịch sử được sử dụng để phát triển mô hình là chính xác</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Các thông số được sử dụng trong mô hình có thể được định lượng một cách dễ dàng</a:t>
            </a:r>
          </a:p>
          <a:p>
            <a:pPr lvl="1">
              <a:lnSpc>
                <a:spcPct val="150000"/>
              </a:lnSpc>
              <a:buFont typeface="Wingdings" panose="05000000000000000000" pitchFamily="2" charset="2"/>
              <a:buChar char="ü"/>
            </a:pPr>
            <a:r>
              <a:rPr lang="vi-VN" b="1">
                <a:solidFill>
                  <a:srgbClr val="0070C0"/>
                </a:solidFill>
                <a:latin typeface="Times New Roman" panose="02020603050405020304" pitchFamily="18" charset="0"/>
                <a:cs typeface="Times New Roman" panose="02020603050405020304" pitchFamily="18" charset="0"/>
              </a:rPr>
              <a:t>Các mô hình có thể mở rộng được, như thế chúng có thể được áp dụng cho mọi dự án bất kể quy mô và các giai đoạn của chúng</a:t>
            </a:r>
            <a:r>
              <a:rPr lang="vi-VN" b="1" smtClean="0">
                <a:solidFill>
                  <a:srgbClr val="0070C0"/>
                </a:solidFill>
                <a:latin typeface="Times New Roman" panose="02020603050405020304" pitchFamily="18" charset="0"/>
                <a:cs typeface="Times New Roman" panose="02020603050405020304" pitchFamily="18" charset="0"/>
              </a:rPr>
              <a:t>.</a:t>
            </a:r>
          </a:p>
          <a:p>
            <a:pPr>
              <a:lnSpc>
                <a:spcPct val="150000"/>
              </a:lnSpc>
            </a:pPr>
            <a:r>
              <a:rPr lang="vi-VN" b="1" u="sng">
                <a:solidFill>
                  <a:srgbClr val="0070C0"/>
                </a:solidFill>
                <a:latin typeface="Times New Roman" panose="02020603050405020304" pitchFamily="18" charset="0"/>
                <a:cs typeface="Times New Roman" panose="02020603050405020304" pitchFamily="18" charset="0"/>
              </a:rPr>
              <a:t>7.3.2.5 Đối chiếu giới hạn ngân sách</a:t>
            </a:r>
            <a:endParaRPr lang="vi-VN"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Việc chi ngân sách phải được đối chiếu với mọi giới hạn được đặt ra trong bản cam kết tài trợ cho dự án.</a:t>
            </a:r>
            <a:endParaRPr lang="en-US">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ü"/>
            </a:pPr>
            <a:endParaRPr lang="vi-VN" b="1">
              <a:solidFill>
                <a:srgbClr val="0070C0"/>
              </a:solidFill>
              <a:latin typeface="Times New Roman" panose="02020603050405020304" pitchFamily="18" charset="0"/>
              <a:cs typeface="Times New Roman" panose="02020603050405020304" pitchFamily="18" charset="0"/>
            </a:endParaRPr>
          </a:p>
          <a:p>
            <a:pPr lvl="1">
              <a:lnSpc>
                <a:spcPct val="150000"/>
              </a:lnSpc>
            </a:pPr>
            <a:endParaRPr lang="en-US"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025" y="457200"/>
            <a:ext cx="4781550" cy="1356360"/>
          </a:xfrm>
        </p:spPr>
        <p:txBody>
          <a:bodyPr>
            <a:normAutofit/>
          </a:bodyPr>
          <a:lstStyle/>
          <a:p>
            <a:pPr algn="ctr"/>
            <a:r>
              <a:rPr lang="vi-VN" sz="3200" b="1" u="sng" smtClean="0">
                <a:solidFill>
                  <a:srgbClr val="0070C0"/>
                </a:solidFill>
                <a:latin typeface="times" panose="02020603050405020304" pitchFamily="18" charset="0"/>
                <a:cs typeface="times" panose="02020603050405020304" pitchFamily="18" charset="0"/>
              </a:rPr>
              <a:t>7.3.3 Xác định ngân sách:</a:t>
            </a:r>
            <a:br>
              <a:rPr lang="vi-VN" sz="3200" b="1" u="sng" smtClean="0">
                <a:solidFill>
                  <a:srgbClr val="0070C0"/>
                </a:solidFill>
                <a:latin typeface="times" panose="02020603050405020304" pitchFamily="18" charset="0"/>
                <a:cs typeface="times" panose="02020603050405020304" pitchFamily="18" charset="0"/>
              </a:rPr>
            </a:br>
            <a:r>
              <a:rPr lang="vi-VN" sz="3200" b="1" u="sng" smtClean="0">
                <a:solidFill>
                  <a:srgbClr val="0070C0"/>
                </a:solidFill>
                <a:latin typeface="times" panose="02020603050405020304" pitchFamily="18" charset="0"/>
                <a:cs typeface="times" panose="02020603050405020304" pitchFamily="18" charset="0"/>
              </a:rPr>
              <a:t> Kết quả đầu ra</a:t>
            </a:r>
            <a:endParaRPr lang="en-US" sz="3200" b="0" i="0" u="sng" strike="noStrike" baseline="0" smtClean="0">
              <a:solidFill>
                <a:srgbClr val="0070C0"/>
              </a:solidFill>
              <a:latin typeface="times" panose="02020603050405020304" pitchFamily="18" charset="0"/>
              <a:cs typeface="times" panose="02020603050405020304" pitchFamily="18" charset="0"/>
            </a:endParaRPr>
          </a:p>
        </p:txBody>
      </p:sp>
      <p:sp>
        <p:nvSpPr>
          <p:cNvPr id="3" name="Text Placeholder 2"/>
          <p:cNvSpPr>
            <a:spLocks noGrp="1"/>
          </p:cNvSpPr>
          <p:nvPr>
            <p:ph type="body" idx="4294967295"/>
          </p:nvPr>
        </p:nvSpPr>
        <p:spPr>
          <a:xfrm>
            <a:off x="381000" y="2514600"/>
            <a:ext cx="8229600" cy="4525963"/>
          </a:xfrm>
        </p:spPr>
        <p:txBody>
          <a:bodyPr>
            <a:normAutofit/>
          </a:bodyPr>
          <a:lstStyle/>
          <a:p>
            <a:pPr>
              <a:lnSpc>
                <a:spcPct val="200000"/>
              </a:lnSpc>
            </a:pPr>
            <a:r>
              <a:rPr lang="vi-VN" sz="2000" b="1" u="sng">
                <a:solidFill>
                  <a:srgbClr val="0070C0"/>
                </a:solidFill>
                <a:latin typeface="Times New Roman" panose="02020603050405020304" pitchFamily="18" charset="0"/>
                <a:cs typeface="Times New Roman" panose="02020603050405020304" pitchFamily="18" charset="0"/>
              </a:rPr>
              <a:t>7.3.3.1 Đường cơ sở chi phí</a:t>
            </a:r>
            <a:endParaRPr lang="vi-VN" sz="2000" u="sng">
              <a:solidFill>
                <a:srgbClr val="0070C0"/>
              </a:solidFill>
              <a:latin typeface="Times New Roman" panose="02020603050405020304" pitchFamily="18" charset="0"/>
              <a:cs typeface="Times New Roman" panose="02020603050405020304" pitchFamily="18" charset="0"/>
            </a:endParaRPr>
          </a:p>
          <a:p>
            <a:pPr lvl="1">
              <a:lnSpc>
                <a:spcPct val="20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Đường cơ sở chi phí là phần đã được phê duyệt của ngân sách dự án theo từng giai đoạn, không bao gồm bất kỳ dự phòng quản lý nào, chỉ có thể được thay đổi thông qua các thủ tục kiểm soát thay đổi chính thức và được sử dụng làm cơ sở để so sánh với kết quả thực tế</a:t>
            </a:r>
            <a:r>
              <a:rPr lang="vi-VN" smtClean="0">
                <a:solidFill>
                  <a:srgbClr val="0070C0"/>
                </a:solidFill>
                <a:latin typeface="Times New Roman" panose="02020603050405020304" pitchFamily="18" charset="0"/>
                <a:cs typeface="Times New Roman" panose="02020603050405020304" pitchFamily="18" charset="0"/>
              </a:rPr>
              <a:t>.</a:t>
            </a:r>
            <a:endParaRPr lang="en-US" smtClean="0">
              <a:solidFill>
                <a:srgbClr val="0070C0"/>
              </a:solidFill>
              <a:latin typeface="Times New Roman" panose="02020603050405020304" pitchFamily="18" charset="0"/>
              <a:cs typeface="Times New Roman" panose="02020603050405020304" pitchFamily="18" charset="0"/>
            </a:endParaRPr>
          </a:p>
          <a:p>
            <a:pPr marL="0" indent="0">
              <a:lnSpc>
                <a:spcPct val="200000"/>
              </a:lnSpc>
              <a:buNone/>
            </a:pPr>
            <a:endParaRPr lang="en-US" sz="20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533400" y="762000"/>
            <a:ext cx="8229600" cy="1066800"/>
          </a:xfrm>
        </p:spPr>
        <p:txBody>
          <a:bodyPr/>
          <a:lstStyle/>
          <a:p>
            <a:r>
              <a:rPr lang="vi-VN" sz="2000" b="1" smtClean="0">
                <a:solidFill>
                  <a:srgbClr val="0070C0"/>
                </a:solidFill>
                <a:latin typeface="Times New Roman" panose="02020603050405020304" pitchFamily="18" charset="0"/>
                <a:cs typeface="Times New Roman" panose="02020603050405020304" pitchFamily="18" charset="0"/>
              </a:rPr>
              <a:t>Hình 7-8 minh họa các thành phần khác nhau của ngân sách dự án và đường cơ sở chi phí</a:t>
            </a:r>
          </a:p>
          <a:p>
            <a:endParaRPr lang="en-US" b="1">
              <a:solidFill>
                <a:srgbClr val="0070C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048500"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7467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533400"/>
            <a:ext cx="8229600" cy="4525963"/>
          </a:xfrm>
        </p:spPr>
        <p:txBody>
          <a:bodyPr>
            <a:normAutofit/>
          </a:bodyPr>
          <a:lstStyle/>
          <a:p>
            <a:pPr>
              <a:lnSpc>
                <a:spcPct val="150000"/>
              </a:lnSpc>
            </a:pPr>
            <a:r>
              <a:rPr lang="vi-VN" sz="2000" b="1">
                <a:solidFill>
                  <a:srgbClr val="0070C0"/>
                </a:solidFill>
                <a:latin typeface="Times New Roman" panose="02020603050405020304" pitchFamily="18" charset="0"/>
                <a:cs typeface="Times New Roman" panose="02020603050405020304" pitchFamily="18" charset="0"/>
              </a:rPr>
              <a:t>7.3.3.2 Yêu cầu về nguồn vốn của dự án </a:t>
            </a:r>
            <a:endParaRPr lang="vi-VN" sz="2000">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Tổng yêu cầu tài trợ và yêu cầu tài trợ định </a:t>
            </a:r>
            <a:r>
              <a:rPr lang="vi-VN" smtClean="0">
                <a:solidFill>
                  <a:srgbClr val="0070C0"/>
                </a:solidFill>
                <a:latin typeface="Times New Roman" panose="02020603050405020304" pitchFamily="18" charset="0"/>
                <a:cs typeface="Times New Roman" panose="02020603050405020304" pitchFamily="18" charset="0"/>
              </a:rPr>
              <a:t>kỳ </a:t>
            </a:r>
            <a:r>
              <a:rPr lang="vi-VN">
                <a:solidFill>
                  <a:srgbClr val="0070C0"/>
                </a:solidFill>
                <a:latin typeface="Times New Roman" panose="02020603050405020304" pitchFamily="18" charset="0"/>
                <a:cs typeface="Times New Roman" panose="02020603050405020304" pitchFamily="18" charset="0"/>
              </a:rPr>
              <a:t>được lấy từ đường cơ sở chi phí</a:t>
            </a:r>
            <a:r>
              <a:rPr lang="vi-VN" smtClean="0">
                <a:solidFill>
                  <a:srgbClr val="0070C0"/>
                </a:solidFill>
                <a:latin typeface="Times New Roman" panose="02020603050405020304" pitchFamily="18" charset="0"/>
                <a:cs typeface="Times New Roman" panose="02020603050405020304" pitchFamily="18" charset="0"/>
              </a:rPr>
              <a:t>.</a:t>
            </a:r>
            <a:endParaRPr lang="en-US"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vi-VN" sz="2000" b="1">
                <a:solidFill>
                  <a:srgbClr val="0070C0"/>
                </a:solidFill>
                <a:latin typeface="Times New Roman" panose="02020603050405020304" pitchFamily="18" charset="0"/>
                <a:cs typeface="Times New Roman" panose="02020603050405020304" pitchFamily="18" charset="0"/>
              </a:rPr>
              <a:t>7.3.3.3 Cập nhật tài liệu dự án </a:t>
            </a:r>
            <a:endParaRPr lang="vi-VN" sz="2000">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vi-VN">
                <a:solidFill>
                  <a:srgbClr val="0070C0"/>
                </a:solidFill>
                <a:latin typeface="Times New Roman" panose="02020603050405020304" pitchFamily="18" charset="0"/>
                <a:cs typeface="Times New Roman" panose="02020603050405020304" pitchFamily="18" charset="0"/>
              </a:rPr>
              <a:t>Các tài liệu dự án có thể được cập nhật bao gồm, nhưng không bị giới bởi: </a:t>
            </a:r>
          </a:p>
          <a:p>
            <a:pPr lvl="1">
              <a:lnSpc>
                <a:spcPct val="150000"/>
              </a:lnSpc>
              <a:buFont typeface="Wingdings" panose="05000000000000000000" pitchFamily="2" charset="2"/>
              <a:buChar char="ü"/>
            </a:pPr>
            <a:r>
              <a:rPr lang="vi-VN" smtClean="0">
                <a:solidFill>
                  <a:srgbClr val="0070C0"/>
                </a:solidFill>
                <a:latin typeface="Times New Roman" panose="02020603050405020304" pitchFamily="18" charset="0"/>
                <a:cs typeface="Times New Roman" panose="02020603050405020304" pitchFamily="18" charset="0"/>
              </a:rPr>
              <a:t>Đăng </a:t>
            </a:r>
            <a:r>
              <a:rPr lang="vi-VN">
                <a:solidFill>
                  <a:srgbClr val="0070C0"/>
                </a:solidFill>
                <a:latin typeface="Times New Roman" panose="02020603050405020304" pitchFamily="18" charset="0"/>
                <a:cs typeface="Times New Roman" panose="02020603050405020304" pitchFamily="18" charset="0"/>
              </a:rPr>
              <a:t>ký rủi ro</a:t>
            </a:r>
          </a:p>
          <a:p>
            <a:pPr lvl="1">
              <a:lnSpc>
                <a:spcPct val="150000"/>
              </a:lnSpc>
              <a:buFont typeface="Wingdings" panose="05000000000000000000" pitchFamily="2" charset="2"/>
              <a:buChar char="ü"/>
            </a:pPr>
            <a:r>
              <a:rPr lang="vi-VN" smtClean="0">
                <a:solidFill>
                  <a:srgbClr val="0070C0"/>
                </a:solidFill>
                <a:latin typeface="Times New Roman" panose="02020603050405020304" pitchFamily="18" charset="0"/>
                <a:cs typeface="Times New Roman" panose="02020603050405020304" pitchFamily="18" charset="0"/>
              </a:rPr>
              <a:t>Ước </a:t>
            </a:r>
            <a:r>
              <a:rPr lang="vi-VN">
                <a:solidFill>
                  <a:srgbClr val="0070C0"/>
                </a:solidFill>
                <a:latin typeface="Times New Roman" panose="02020603050405020304" pitchFamily="18" charset="0"/>
                <a:cs typeface="Times New Roman" panose="02020603050405020304" pitchFamily="18" charset="0"/>
              </a:rPr>
              <a:t>tính chi phí hoạt động</a:t>
            </a:r>
          </a:p>
          <a:p>
            <a:pPr lvl="1">
              <a:lnSpc>
                <a:spcPct val="150000"/>
              </a:lnSpc>
              <a:buFont typeface="Wingdings" panose="05000000000000000000" pitchFamily="2" charset="2"/>
              <a:buChar char="ü"/>
            </a:pPr>
            <a:r>
              <a:rPr lang="vi-VN" smtClean="0">
                <a:solidFill>
                  <a:srgbClr val="0070C0"/>
                </a:solidFill>
                <a:latin typeface="Times New Roman" panose="02020603050405020304" pitchFamily="18" charset="0"/>
                <a:cs typeface="Times New Roman" panose="02020603050405020304" pitchFamily="18" charset="0"/>
              </a:rPr>
              <a:t>Tiến </a:t>
            </a:r>
            <a:r>
              <a:rPr lang="vi-VN">
                <a:solidFill>
                  <a:srgbClr val="0070C0"/>
                </a:solidFill>
                <a:latin typeface="Times New Roman" panose="02020603050405020304" pitchFamily="18" charset="0"/>
                <a:cs typeface="Times New Roman" panose="02020603050405020304" pitchFamily="18" charset="0"/>
              </a:rPr>
              <a:t>độ dự án</a:t>
            </a:r>
          </a:p>
          <a:p>
            <a:pPr>
              <a:lnSpc>
                <a:spcPct val="150000"/>
              </a:lnSpc>
              <a:buFont typeface="Wingdings" panose="05000000000000000000" pitchFamily="2" charset="2"/>
              <a:buChar char="v"/>
            </a:pPr>
            <a:endParaRPr lang="en-US" sz="20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62331" y="1940560"/>
            <a:ext cx="7404653" cy="685800"/>
          </a:xfrm>
        </p:spPr>
        <p:txBody>
          <a:bodyPr/>
          <a:lstStyle/>
          <a:p>
            <a:r>
              <a:rPr lang="en-US" sz="2000">
                <a:solidFill>
                  <a:srgbClr val="0070C0"/>
                </a:solidFill>
                <a:latin typeface="Times New Roman" panose="02020603050405020304" pitchFamily="18" charset="0"/>
                <a:cs typeface="Times New Roman" panose="02020603050405020304" pitchFamily="18" charset="0"/>
              </a:rPr>
              <a:t>Kiểm soát chi phí là quá trình theo dõi tình trạng của dự án để cập nhật chi phí dự án và quản lý thay đổi đối với đường cơ sở chi phí.</a:t>
            </a:r>
          </a:p>
        </p:txBody>
      </p:sp>
      <p:pic>
        <p:nvPicPr>
          <p:cNvPr id="13" name="Picture 12"/>
          <p:cNvPicPr>
            <a:picLocks noChangeAspect="1"/>
          </p:cNvPicPr>
          <p:nvPr/>
        </p:nvPicPr>
        <p:blipFill>
          <a:blip r:embed="rId2"/>
          <a:stretch>
            <a:fillRect/>
          </a:stretch>
        </p:blipFill>
        <p:spPr>
          <a:xfrm>
            <a:off x="862331" y="2895600"/>
            <a:ext cx="7406640" cy="3729355"/>
          </a:xfrm>
          <a:prstGeom prst="rect">
            <a:avLst/>
          </a:prstGeom>
        </p:spPr>
      </p:pic>
      <p:sp>
        <p:nvSpPr>
          <p:cNvPr id="2" name="Pentagon 1"/>
          <p:cNvSpPr/>
          <p:nvPr/>
        </p:nvSpPr>
        <p:spPr>
          <a:xfrm>
            <a:off x="152400" y="609600"/>
            <a:ext cx="6096000" cy="990600"/>
          </a:xfrm>
          <a:prstGeom prst="homePlat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7.4 Quản lý chi tiêu</a:t>
            </a:r>
            <a:endParaRPr lang="en-US" sz="4400" b="1">
              <a:solidFill>
                <a:srgbClr val="FFFF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81000" y="381000"/>
            <a:ext cx="8435340" cy="617791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81000" y="609600"/>
            <a:ext cx="8229600" cy="4525963"/>
          </a:xfrm>
        </p:spPr>
        <p:txBody>
          <a:bodyPr>
            <a:normAutofit/>
          </a:bodyPr>
          <a:lstStyle/>
          <a:p>
            <a:pPr>
              <a:lnSpc>
                <a:spcPct val="150000"/>
              </a:lnSpc>
              <a:buFont typeface="Wingdings" panose="05000000000000000000" charset="0"/>
              <a:buChar char="Ø"/>
            </a:pPr>
            <a:r>
              <a:rPr lang="en-US" sz="2000">
                <a:solidFill>
                  <a:srgbClr val="0070C0"/>
                </a:solidFill>
                <a:latin typeface="Times New Roman" panose="02020603050405020304" pitchFamily="18" charset="0"/>
                <a:cs typeface="Times New Roman" panose="02020603050405020304" pitchFamily="18" charset="0"/>
              </a:rPr>
              <a:t>Chìa khóa để kiểm soát chi phí hiệu quả là quản lý chi phí đã được phê duyệt đường cơ sở và những thay đổi đối với đường cơ sở đó bao gồm:</a:t>
            </a:r>
          </a:p>
          <a:p>
            <a:pPr>
              <a:lnSpc>
                <a:spcPct val="150000"/>
              </a:lnSpc>
              <a:buFont typeface="Wingdings" panose="05000000000000000000" charset="0"/>
              <a:buChar char="ü"/>
            </a:pPr>
            <a:r>
              <a:rPr lang="en-US" sz="2000" b="1">
                <a:solidFill>
                  <a:srgbClr val="0070C0"/>
                </a:solidFill>
                <a:latin typeface="Times New Roman" panose="02020603050405020304" pitchFamily="18" charset="0"/>
                <a:cs typeface="Times New Roman" panose="02020603050405020304" pitchFamily="18" charset="0"/>
              </a:rPr>
              <a:t>Ảnh hưởng đến các yếu tố tạo ra những thay đổi.</a:t>
            </a:r>
          </a:p>
          <a:p>
            <a:pPr>
              <a:lnSpc>
                <a:spcPct val="150000"/>
              </a:lnSpc>
              <a:buFont typeface="Wingdings" panose="05000000000000000000" charset="0"/>
              <a:buChar char="ü"/>
            </a:pPr>
            <a:r>
              <a:rPr lang="en-US" sz="2000" b="1">
                <a:solidFill>
                  <a:srgbClr val="0070C0"/>
                </a:solidFill>
                <a:latin typeface="Times New Roman" panose="02020603050405020304" pitchFamily="18" charset="0"/>
                <a:cs typeface="Times New Roman" panose="02020603050405020304" pitchFamily="18" charset="0"/>
              </a:rPr>
              <a:t>Đảm bảo rằng các khoản chi phí không vượt quá kinh phí.</a:t>
            </a:r>
          </a:p>
          <a:p>
            <a:pPr>
              <a:lnSpc>
                <a:spcPct val="150000"/>
              </a:lnSpc>
              <a:buFont typeface="Wingdings" panose="05000000000000000000" charset="0"/>
              <a:buChar char="ü"/>
            </a:pPr>
            <a:r>
              <a:rPr lang="en-US" sz="2000" b="1">
                <a:solidFill>
                  <a:srgbClr val="0070C0"/>
                </a:solidFill>
                <a:latin typeface="Times New Roman" panose="02020603050405020304" pitchFamily="18" charset="0"/>
                <a:cs typeface="Times New Roman" panose="02020603050405020304" pitchFamily="18" charset="0"/>
              </a:rPr>
              <a:t>Giám sát hiệu suất chi phí để tách biệt và hiểu các phương sai.</a:t>
            </a:r>
          </a:p>
          <a:p>
            <a:pPr>
              <a:lnSpc>
                <a:spcPct val="150000"/>
              </a:lnSpc>
              <a:buFont typeface="Wingdings" panose="05000000000000000000" charset="0"/>
              <a:buChar char="ü"/>
            </a:pPr>
            <a:r>
              <a:rPr lang="en-US" sz="2000" b="1">
                <a:solidFill>
                  <a:srgbClr val="0070C0"/>
                </a:solidFill>
                <a:latin typeface="Times New Roman" panose="02020603050405020304" pitchFamily="18" charset="0"/>
                <a:cs typeface="Times New Roman" panose="02020603050405020304" pitchFamily="18" charset="0"/>
              </a:rPr>
              <a:t>Ngăn chặn những thay đổi chưa được phê duyệt.</a:t>
            </a:r>
          </a:p>
          <a:p>
            <a:pPr>
              <a:lnSpc>
                <a:spcPct val="150000"/>
              </a:lnSpc>
              <a:buFont typeface="Wingdings" panose="05000000000000000000" charset="0"/>
              <a:buChar char="ü"/>
            </a:pPr>
            <a:r>
              <a:rPr lang="en-US" sz="2000" b="1">
                <a:solidFill>
                  <a:srgbClr val="0070C0"/>
                </a:solidFill>
                <a:latin typeface="Times New Roman" panose="02020603050405020304" pitchFamily="18" charset="0"/>
                <a:cs typeface="Times New Roman" panose="02020603050405020304" pitchFamily="18" charset="0"/>
              </a:rPr>
              <a:t>Thông báo cho các bên liên quan thích hợp về tất cả các thay đổi.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6425" y="533400"/>
            <a:ext cx="4476750" cy="1356360"/>
          </a:xfrm>
        </p:spPr>
        <p:txBody>
          <a:bodyPr/>
          <a:lstStyle/>
          <a:p>
            <a:pPr algn="ctr"/>
            <a:r>
              <a:rPr lang="en-US" sz="3200" b="1" u="sng">
                <a:solidFill>
                  <a:srgbClr val="0070C0"/>
                </a:solidFill>
                <a:latin typeface="Times New Roman" panose="02020603050405020304" pitchFamily="18" charset="0"/>
                <a:cs typeface="Times New Roman" panose="02020603050405020304" pitchFamily="18" charset="0"/>
              </a:rPr>
              <a:t>7.4.1 Chi phí kiểm soát: </a:t>
            </a:r>
            <a:r>
              <a:rPr lang="en-US" sz="3200" b="1" u="sng" smtClean="0">
                <a:solidFill>
                  <a:srgbClr val="0070C0"/>
                </a:solidFill>
                <a:latin typeface="Times New Roman" panose="02020603050405020304" pitchFamily="18" charset="0"/>
                <a:cs typeface="Times New Roman" panose="02020603050405020304" pitchFamily="18" charset="0"/>
              </a:rPr>
              <a:t/>
            </a:r>
            <a:br>
              <a:rPr lang="en-US" sz="3200" b="1" u="sng" smtClean="0">
                <a:solidFill>
                  <a:srgbClr val="0070C0"/>
                </a:solidFill>
                <a:latin typeface="Times New Roman" panose="02020603050405020304" pitchFamily="18" charset="0"/>
                <a:cs typeface="Times New Roman" panose="02020603050405020304" pitchFamily="18" charset="0"/>
              </a:rPr>
            </a:br>
            <a:r>
              <a:rPr lang="en-US" sz="3200" b="1" u="sng" smtClean="0">
                <a:solidFill>
                  <a:srgbClr val="0070C0"/>
                </a:solidFill>
                <a:latin typeface="Times New Roman" panose="02020603050405020304" pitchFamily="18" charset="0"/>
                <a:cs typeface="Times New Roman" panose="02020603050405020304" pitchFamily="18" charset="0"/>
              </a:rPr>
              <a:t>Đầu </a:t>
            </a:r>
            <a:r>
              <a:rPr lang="en-US" sz="3200" b="1" u="sng">
                <a:solidFill>
                  <a:srgbClr val="0070C0"/>
                </a:solidFill>
                <a:latin typeface="Times New Roman" panose="02020603050405020304" pitchFamily="18" charset="0"/>
                <a:cs typeface="Times New Roman" panose="02020603050405020304" pitchFamily="18" charset="0"/>
              </a:rPr>
              <a:t>vào</a:t>
            </a:r>
          </a:p>
        </p:txBody>
      </p:sp>
      <p:sp>
        <p:nvSpPr>
          <p:cNvPr id="3" name="Text Placeholder 2"/>
          <p:cNvSpPr>
            <a:spLocks noGrp="1"/>
          </p:cNvSpPr>
          <p:nvPr>
            <p:ph type="body" idx="4294967295"/>
          </p:nvPr>
        </p:nvSpPr>
        <p:spPr>
          <a:xfrm>
            <a:off x="381000" y="2057400"/>
            <a:ext cx="8229600" cy="4511040"/>
          </a:xfrm>
        </p:spPr>
        <p:txBody>
          <a:bodyPr>
            <a:noAutofit/>
          </a:bodyPr>
          <a:lstStyle/>
          <a:p>
            <a:pPr>
              <a:lnSpc>
                <a:spcPct val="150000"/>
              </a:lnSpc>
            </a:pPr>
            <a:r>
              <a:rPr lang="en-US" sz="2000" b="1" u="sng">
                <a:solidFill>
                  <a:srgbClr val="0070C0"/>
                </a:solidFill>
                <a:latin typeface="Times New Roman" panose="02020603050405020304" pitchFamily="18" charset="0"/>
                <a:cs typeface="Times New Roman" panose="02020603050405020304" pitchFamily="18" charset="0"/>
              </a:rPr>
              <a:t>7.4.1.1 Kế hoạch quản lý dự án</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Kế hoạch quản lý dự án chứa thông tin sau đây được sử dụng để kiểm soát chi phí:</a:t>
            </a:r>
          </a:p>
          <a:p>
            <a:pPr>
              <a:lnSpc>
                <a:spcPct val="150000"/>
              </a:lnSpc>
              <a:buFont typeface="Wingdings" panose="05000000000000000000" charset="0"/>
              <a:buChar char="ü"/>
            </a:pPr>
            <a:r>
              <a:rPr lang="en-US" sz="2000" b="1">
                <a:solidFill>
                  <a:srgbClr val="0070C0"/>
                </a:solidFill>
                <a:latin typeface="Times New Roman" panose="02020603050405020304" pitchFamily="18" charset="0"/>
                <a:cs typeface="Times New Roman" panose="02020603050405020304" pitchFamily="18" charset="0"/>
              </a:rPr>
              <a:t>Đường cơ sở chi phí. </a:t>
            </a:r>
          </a:p>
          <a:p>
            <a:pPr>
              <a:lnSpc>
                <a:spcPct val="150000"/>
              </a:lnSpc>
              <a:buFont typeface="Wingdings" panose="05000000000000000000" charset="0"/>
              <a:buChar char="ü"/>
            </a:pPr>
            <a:r>
              <a:rPr lang="en-US" sz="2000" b="1">
                <a:solidFill>
                  <a:srgbClr val="0070C0"/>
                </a:solidFill>
                <a:latin typeface="Times New Roman" panose="02020603050405020304" pitchFamily="18" charset="0"/>
                <a:cs typeface="Times New Roman" panose="02020603050405020304" pitchFamily="18" charset="0"/>
              </a:rPr>
              <a:t>Kế hoạch quản lý chi phí. </a:t>
            </a:r>
            <a:endParaRPr lang="en-US" sz="2000" b="1"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b="1" u="sng">
                <a:solidFill>
                  <a:srgbClr val="0070C0"/>
                </a:solidFill>
                <a:latin typeface="Times New Roman" panose="02020603050405020304" pitchFamily="18" charset="0"/>
                <a:cs typeface="Times New Roman" panose="02020603050405020304" pitchFamily="18" charset="0"/>
              </a:rPr>
              <a:t>7.4.1.2 Yêu cầu về nguồn vốn của dự án</a:t>
            </a:r>
            <a:endParaRPr lang="en-US"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Các yêu cầu về kinh phí của dự án bao gồm chi tiêu dự kiến ​​cộng với dự kiến nợ phải </a:t>
            </a:r>
            <a:r>
              <a:rPr lang="en-US">
                <a:solidFill>
                  <a:srgbClr val="0070C0"/>
                </a:solidFill>
                <a:latin typeface="Times New Roman" panose="02020603050405020304" pitchFamily="18" charset="0"/>
                <a:cs typeface="Times New Roman" panose="02020603050405020304" pitchFamily="18" charset="0"/>
              </a:rPr>
              <a:t>trả</a:t>
            </a:r>
            <a:r>
              <a:rPr lang="en-US" smtClean="0">
                <a:solidFill>
                  <a:srgbClr val="0070C0"/>
                </a:solidFill>
                <a:latin typeface="Times New Roman" panose="02020603050405020304" pitchFamily="18" charset="0"/>
                <a:cs typeface="Times New Roman" panose="02020603050405020304" pitchFamily="18" charset="0"/>
              </a:rPr>
              <a:t>.</a:t>
            </a:r>
            <a:endParaRPr lang="en-US">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533400"/>
            <a:ext cx="8229600" cy="5943600"/>
          </a:xfrm>
        </p:spPr>
        <p:txBody>
          <a:bodyPr>
            <a:normAutofit/>
          </a:bodyPr>
          <a:lstStyle/>
          <a:p>
            <a:pPr>
              <a:lnSpc>
                <a:spcPct val="150000"/>
              </a:lnSpc>
            </a:pPr>
            <a:r>
              <a:rPr lang="en-US" b="1" u="sng">
                <a:solidFill>
                  <a:srgbClr val="0070C0"/>
                </a:solidFill>
                <a:latin typeface="Times New Roman" panose="02020603050405020304" pitchFamily="18" charset="0"/>
                <a:cs typeface="Times New Roman" panose="02020603050405020304" pitchFamily="18" charset="0"/>
              </a:rPr>
              <a:t>7.4.1.3 Dữ liệu Hiệu suất Công việc</a:t>
            </a:r>
            <a:endParaRPr lang="en-US"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Dữ liệu hiệu suất công việc bao gồm thông tin về tiến độ dự án, chẳng hạn như những hoạt động nào đã bắt đầu, tiến trình của chúng và những hoạt động nào đã kết </a:t>
            </a:r>
            <a:r>
              <a:rPr lang="en-US">
                <a:solidFill>
                  <a:srgbClr val="0070C0"/>
                </a:solidFill>
                <a:latin typeface="Times New Roman" panose="02020603050405020304" pitchFamily="18" charset="0"/>
                <a:cs typeface="Times New Roman" panose="02020603050405020304" pitchFamily="18" charset="0"/>
              </a:rPr>
              <a:t>thúc</a:t>
            </a:r>
            <a:r>
              <a:rPr lang="en-US" smtClean="0">
                <a:solidFill>
                  <a:srgbClr val="0070C0"/>
                </a:solidFill>
                <a:latin typeface="Times New Roman" panose="02020603050405020304" pitchFamily="18" charset="0"/>
                <a:cs typeface="Times New Roman" panose="02020603050405020304" pitchFamily="18" charset="0"/>
              </a:rPr>
              <a:t>.</a:t>
            </a:r>
            <a:endParaRPr lang="en-US" b="1" smtClean="0">
              <a:solidFill>
                <a:srgbClr val="0070C0"/>
              </a:solidFill>
              <a:latin typeface="Times New Roman" panose="02020603050405020304" pitchFamily="18" charset="0"/>
              <a:cs typeface="Times New Roman" panose="02020603050405020304" pitchFamily="18" charset="0"/>
            </a:endParaRPr>
          </a:p>
          <a:p>
            <a:pPr>
              <a:lnSpc>
                <a:spcPct val="150000"/>
              </a:lnSpc>
            </a:pPr>
            <a:r>
              <a:rPr lang="en-US" sz="2000" b="1" u="sng" smtClean="0">
                <a:solidFill>
                  <a:srgbClr val="0070C0"/>
                </a:solidFill>
                <a:latin typeface="Times New Roman" panose="02020603050405020304" pitchFamily="18" charset="0"/>
                <a:cs typeface="Times New Roman" panose="02020603050405020304" pitchFamily="18" charset="0"/>
              </a:rPr>
              <a:t>7.4.1.4 </a:t>
            </a:r>
            <a:r>
              <a:rPr lang="en-US" sz="2000" b="1" u="sng">
                <a:solidFill>
                  <a:srgbClr val="0070C0"/>
                </a:solidFill>
                <a:latin typeface="Times New Roman" panose="02020603050405020304" pitchFamily="18" charset="0"/>
                <a:cs typeface="Times New Roman" panose="02020603050405020304" pitchFamily="18" charset="0"/>
              </a:rPr>
              <a:t>Tài sản quy trình tổ chức</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Các tài sản của quy trình tổ chức có thể ảnh hưởng đến quy trình Chi phí kiểm soát bao gồm, nhưng không giới hạn:</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Các chính sách, thủ tục và hướng dẫn liên quan đến kiểm soát chi phí chính thức và không chính thức hiện có;</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Công cụ kiểm soát chi phí</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Các phương pháp giám sát và báo cáo sẽ được sử dụng.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7" name="Pentagon 6"/>
          <p:cNvSpPr/>
          <p:nvPr/>
        </p:nvSpPr>
        <p:spPr>
          <a:xfrm>
            <a:off x="76200" y="457200"/>
            <a:ext cx="6477000" cy="1143000"/>
          </a:xfrm>
          <a:prstGeom prst="homePlate">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400" b="1">
                <a:solidFill>
                  <a:srgbClr val="FFFF00"/>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rPr>
              <a:t>Quản lí chi phí dự án</a:t>
            </a:r>
            <a:endParaRPr lang="en-US" sz="4400">
              <a:solidFill>
                <a:srgbClr val="FFFF00"/>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endParaRPr>
          </a:p>
        </p:txBody>
      </p:sp>
      <p:pic>
        <p:nvPicPr>
          <p:cNvPr id="9" name="Picture 8"/>
          <p:cNvPicPr>
            <a:picLocks noChangeAspect="1"/>
          </p:cNvPicPr>
          <p:nvPr/>
        </p:nvPicPr>
        <p:blipFill>
          <a:blip r:embed="rId2"/>
          <a:stretch>
            <a:fillRect/>
          </a:stretch>
        </p:blipFill>
        <p:spPr>
          <a:xfrm>
            <a:off x="1905000" y="1600200"/>
            <a:ext cx="6629400" cy="4930741"/>
          </a:xfrm>
          <a:prstGeom prst="rect">
            <a:avLst/>
          </a:prstGeom>
        </p:spPr>
      </p:pic>
      <p:sp>
        <p:nvSpPr>
          <p:cNvPr id="10" name="TextBox 9"/>
          <p:cNvSpPr txBox="1"/>
          <p:nvPr/>
        </p:nvSpPr>
        <p:spPr>
          <a:xfrm>
            <a:off x="152400" y="6248400"/>
            <a:ext cx="5185064" cy="369332"/>
          </a:xfrm>
          <a:prstGeom prst="rect">
            <a:avLst/>
          </a:prstGeom>
          <a:noFill/>
        </p:spPr>
        <p:txBody>
          <a:bodyPr wrap="square" rtlCol="0">
            <a:spAutoFit/>
          </a:bodyPr>
          <a:lstStyle/>
          <a:p>
            <a:pPr algn="ctr"/>
            <a:r>
              <a:rPr lang="vi-VN" b="1" smtClean="0">
                <a:latin typeface="TIMES" panose="02020603050405020304" pitchFamily="18" charset="0"/>
                <a:cs typeface="TIMES" panose="02020603050405020304" pitchFamily="18" charset="0"/>
              </a:rPr>
              <a:t>Hình 7.3. Kế hoạch quản lí chi phí: Luồng dữ liệu</a:t>
            </a:r>
            <a:endParaRPr lang="en-US" b="1">
              <a:latin typeface="TIMES" panose="02020603050405020304" pitchFamily="18" charset="0"/>
              <a:cs typeface="TIMES"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09600"/>
            <a:ext cx="4800600" cy="1356360"/>
          </a:xfrm>
        </p:spPr>
        <p:txBody>
          <a:bodyPr>
            <a:normAutofit/>
          </a:bodyPr>
          <a:lstStyle/>
          <a:p>
            <a:pPr algn="ctr"/>
            <a:r>
              <a:rPr lang="en-US" sz="3200" b="1" u="sng">
                <a:solidFill>
                  <a:srgbClr val="0070C0"/>
                </a:solidFill>
                <a:latin typeface="Times New Roman" panose="02020603050405020304" pitchFamily="18" charset="0"/>
                <a:cs typeface="Times New Roman" panose="02020603050405020304" pitchFamily="18" charset="0"/>
              </a:rPr>
              <a:t>7.4.2 Chi phí Kiểm soát: </a:t>
            </a:r>
            <a:r>
              <a:rPr lang="en-US" sz="3200" b="1" u="sng" smtClean="0">
                <a:solidFill>
                  <a:srgbClr val="0070C0"/>
                </a:solidFill>
                <a:latin typeface="Times New Roman" panose="02020603050405020304" pitchFamily="18" charset="0"/>
                <a:cs typeface="Times New Roman" panose="02020603050405020304" pitchFamily="18" charset="0"/>
              </a:rPr>
              <a:t/>
            </a:r>
            <a:br>
              <a:rPr lang="en-US" sz="3200" b="1" u="sng" smtClean="0">
                <a:solidFill>
                  <a:srgbClr val="0070C0"/>
                </a:solidFill>
                <a:latin typeface="Times New Roman" panose="02020603050405020304" pitchFamily="18" charset="0"/>
                <a:cs typeface="Times New Roman" panose="02020603050405020304" pitchFamily="18" charset="0"/>
              </a:rPr>
            </a:br>
            <a:r>
              <a:rPr lang="en-US" sz="3200" b="1" u="sng" smtClean="0">
                <a:solidFill>
                  <a:srgbClr val="0070C0"/>
                </a:solidFill>
                <a:latin typeface="Times New Roman" panose="02020603050405020304" pitchFamily="18" charset="0"/>
                <a:cs typeface="Times New Roman" panose="02020603050405020304" pitchFamily="18" charset="0"/>
              </a:rPr>
              <a:t>Công </a:t>
            </a:r>
            <a:r>
              <a:rPr lang="en-US" sz="3200" b="1" u="sng">
                <a:solidFill>
                  <a:srgbClr val="0070C0"/>
                </a:solidFill>
                <a:latin typeface="Times New Roman" panose="02020603050405020304" pitchFamily="18" charset="0"/>
                <a:cs typeface="Times New Roman" panose="02020603050405020304" pitchFamily="18" charset="0"/>
              </a:rPr>
              <a:t>cụ và Kỹ thuật</a:t>
            </a:r>
          </a:p>
        </p:txBody>
      </p:sp>
      <p:sp>
        <p:nvSpPr>
          <p:cNvPr id="3" name="Text Placeholder 2"/>
          <p:cNvSpPr>
            <a:spLocks noGrp="1"/>
          </p:cNvSpPr>
          <p:nvPr>
            <p:ph type="body" idx="4294967295"/>
          </p:nvPr>
        </p:nvSpPr>
        <p:spPr>
          <a:xfrm>
            <a:off x="304800" y="1965960"/>
            <a:ext cx="8458200" cy="4587240"/>
          </a:xfrm>
        </p:spPr>
        <p:txBody>
          <a:bodyPr>
            <a:normAutofit fontScale="85000" lnSpcReduction="10000"/>
          </a:bodyPr>
          <a:lstStyle/>
          <a:p>
            <a:pPr>
              <a:lnSpc>
                <a:spcPct val="150000"/>
              </a:lnSpc>
            </a:pPr>
            <a:r>
              <a:rPr lang="en-US" sz="2400" b="1" u="sng">
                <a:solidFill>
                  <a:srgbClr val="0070C0"/>
                </a:solidFill>
                <a:latin typeface="Times New Roman" panose="02020603050405020304" pitchFamily="18" charset="0"/>
                <a:cs typeface="Times New Roman" panose="02020603050405020304" pitchFamily="18" charset="0"/>
              </a:rPr>
              <a:t>7.4.2.1 Quản lý giá trị kiếm được</a:t>
            </a:r>
            <a:endParaRPr lang="en-US" sz="24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Quản lý giá trị kiếm được (EVM) là một phương pháp kết hợp phạm vi, lịch trình và tài nguyên các phép đo để đánh giá hiệu suất và tiến độ của dự án.</a:t>
            </a:r>
          </a:p>
          <a:p>
            <a:pPr lvl="1">
              <a:lnSpc>
                <a:spcPct val="150000"/>
              </a:lnSpc>
              <a:buFont typeface="Wingdings" panose="05000000000000000000" charset="0"/>
              <a:buChar char="Ø"/>
            </a:pPr>
            <a:r>
              <a:rPr lang="en-US">
                <a:solidFill>
                  <a:srgbClr val="0070C0"/>
                </a:solidFill>
                <a:latin typeface="Times New Roman" panose="02020603050405020304" pitchFamily="18" charset="0"/>
                <a:cs typeface="Times New Roman" panose="02020603050405020304" pitchFamily="18" charset="0"/>
              </a:rPr>
              <a:t>EVM phát triển và giám sát ba thứ nguyên chính cho mỗi gói công việc và tài khoản kiểm soát:</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Giá trị có kế hoạch.</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Giá trị thu được.</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Gia thật.</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Lập kế hoạch phương sai.</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Phương sai chi phí.</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Chỉ số hiệu suất lịch biểu.</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Chỉ số hiệu suất chi phí.</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00" y="200025"/>
            <a:ext cx="8338820" cy="5583555"/>
          </a:xfrm>
          <a:prstGeom prst="rect">
            <a:avLst/>
          </a:prstGeom>
        </p:spPr>
      </p:pic>
      <p:sp>
        <p:nvSpPr>
          <p:cNvPr id="6" name="Text Box 5"/>
          <p:cNvSpPr txBox="1"/>
          <p:nvPr/>
        </p:nvSpPr>
        <p:spPr>
          <a:xfrm>
            <a:off x="560070" y="5897880"/>
            <a:ext cx="8023860" cy="398780"/>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Hình 7-12 Giá trị kiếm được, Giá trị lập kế hoạch và Chi phí thực tế</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3810000"/>
          </a:xfrm>
        </p:spPr>
        <p:txBody>
          <a:bodyPr/>
          <a:lstStyle/>
          <a:p>
            <a:pPr>
              <a:lnSpc>
                <a:spcPct val="150000"/>
              </a:lnSpc>
            </a:pPr>
            <a:r>
              <a:rPr lang="en-US" sz="2000" b="1" u="sng">
                <a:solidFill>
                  <a:srgbClr val="0070C0"/>
                </a:solidFill>
                <a:latin typeface="Times New Roman" panose="02020603050405020304" pitchFamily="18" charset="0"/>
                <a:cs typeface="Times New Roman" panose="02020603050405020304" pitchFamily="18" charset="0"/>
              </a:rPr>
              <a:t>7.4.2.2 Dự báo</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Khi dự án tiến triển, nhóm dự án có thể phát triển một dự báo cho ước tính khi hoàn thành (EAC) có thể khác với ngân sách khi hoàn thành (BAC) dựa trên kết quả hoạt động của dự án. Và chỉ có ba phương pháp phổ biến hơn được mô tả như sau:</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Dự báo EAC cho các công việc ETC được thực hiện với tỷ lệ ngân sách.</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Dự báo của EAC cho công việc ETC được thực hiện tại CPI hiện tại.</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Dự báo của EAC cho công việc ETC xem xét cả yếu tố SPI và CPI.</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00" y="275590"/>
            <a:ext cx="8230235" cy="5648325"/>
          </a:xfrm>
          <a:prstGeom prst="rect">
            <a:avLst/>
          </a:prstGeom>
        </p:spPr>
      </p:pic>
      <p:sp>
        <p:nvSpPr>
          <p:cNvPr id="5" name="Text Box 4"/>
          <p:cNvSpPr txBox="1"/>
          <p:nvPr/>
        </p:nvSpPr>
        <p:spPr>
          <a:xfrm>
            <a:off x="457200" y="6130290"/>
            <a:ext cx="8228965" cy="398780"/>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Hình 7-13. Chỉ số Hiệu suất Hoàn thành (TCPI)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077200" cy="5867400"/>
          </a:xfrm>
        </p:spPr>
        <p:txBody>
          <a:bodyPr/>
          <a:lstStyle/>
          <a:p>
            <a:pPr>
              <a:lnSpc>
                <a:spcPct val="150000"/>
              </a:lnSpc>
            </a:pPr>
            <a:r>
              <a:rPr lang="en-US" sz="2000" b="1" u="sng">
                <a:solidFill>
                  <a:srgbClr val="0070C0"/>
                </a:solidFill>
                <a:latin typeface="Times New Roman" panose="02020603050405020304" pitchFamily="18" charset="0"/>
                <a:cs typeface="Times New Roman" panose="02020603050405020304" pitchFamily="18" charset="0"/>
              </a:rPr>
              <a:t>7.4.2.4 Đánh giá hiệu suất</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Đánh giá hiệu suất so sánh hiệu suất chi phí theo thời gian, lên lịch hoạt động hoặc vượt quá gói công việc và tiết kiệm ngân sách, và các khoản tiền ước tính cần thiết để hoàn thành công việc dở dang.</a:t>
            </a:r>
          </a:p>
          <a:p>
            <a:pPr lvl="1">
              <a:lnSpc>
                <a:spcPct val="150000"/>
              </a:lnSpc>
              <a:buFont typeface="Wingdings" panose="05000000000000000000" charset="0"/>
              <a:buChar char="Ø"/>
            </a:pPr>
            <a:r>
              <a:rPr lang="en-US">
                <a:solidFill>
                  <a:srgbClr val="0070C0"/>
                </a:solidFill>
                <a:latin typeface="Times New Roman" panose="02020603050405020304" pitchFamily="18" charset="0"/>
                <a:cs typeface="Times New Roman" panose="02020603050405020304" pitchFamily="18" charset="0"/>
              </a:rPr>
              <a:t>Thông tin sau được xác định:</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Phân tích phương sai.</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Phân tích xu hướng.</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Hiệu suất giá trị kiếm được.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7848600" cy="5486400"/>
          </a:xfrm>
        </p:spPr>
        <p:txBody>
          <a:bodyPr/>
          <a:lstStyle/>
          <a:p>
            <a:pPr>
              <a:lnSpc>
                <a:spcPct val="150000"/>
              </a:lnSpc>
            </a:pPr>
            <a:r>
              <a:rPr lang="en-US" sz="2000" b="1" u="sng">
                <a:solidFill>
                  <a:srgbClr val="0070C0"/>
                </a:solidFill>
                <a:latin typeface="Times New Roman" panose="02020603050405020304" pitchFamily="18" charset="0"/>
                <a:cs typeface="Times New Roman" panose="02020603050405020304" pitchFamily="18" charset="0"/>
              </a:rPr>
              <a:t>7.4.2.5 Phần mềm quản lý dự án</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Phần mềm quản lý dự án thường được sử dụng để theo dõi ba kích thước EVM (PV, EV và AC), để hiển thị xu hướng đồ họa và để dự báo một loạt các kết quả cuối cùng của dự án.</a:t>
            </a:r>
          </a:p>
          <a:p>
            <a:pPr>
              <a:lnSpc>
                <a:spcPct val="150000"/>
              </a:lnSpc>
            </a:pPr>
            <a:r>
              <a:rPr lang="en-US" sz="2000" b="1" u="sng">
                <a:solidFill>
                  <a:srgbClr val="0070C0"/>
                </a:solidFill>
                <a:latin typeface="Times New Roman" panose="02020603050405020304" pitchFamily="18" charset="0"/>
                <a:cs typeface="Times New Roman" panose="02020603050405020304" pitchFamily="18" charset="0"/>
              </a:rPr>
              <a:t>7.4.2.6 Phân tích dự trữ</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Trong quá trình kiểm soát chi phí, phân tích dự trữ được sử dụng để theo dõi tình trạng của các khoản dự phòng và quản lý dự trữcho dự án để xác định xem các dự trữ này còn cần thiết hay không hoặc nếu cần phải yêu cầu thêm các nguồn dự trữ.</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0"/>
            <a:ext cx="4629150" cy="1356360"/>
          </a:xfrm>
        </p:spPr>
        <p:txBody>
          <a:bodyPr/>
          <a:lstStyle/>
          <a:p>
            <a:pPr algn="ctr"/>
            <a:r>
              <a:rPr lang="en-US" sz="3200" b="1" u="sng">
                <a:solidFill>
                  <a:srgbClr val="0070C0"/>
                </a:solidFill>
                <a:latin typeface="Times New Roman" panose="02020603050405020304" pitchFamily="18" charset="0"/>
                <a:cs typeface="Times New Roman" panose="02020603050405020304" pitchFamily="18" charset="0"/>
              </a:rPr>
              <a:t>7.4.3 Chi phí kiểm soát: </a:t>
            </a:r>
            <a:r>
              <a:rPr lang="en-US" sz="3200" b="1" u="sng" smtClean="0">
                <a:solidFill>
                  <a:srgbClr val="0070C0"/>
                </a:solidFill>
                <a:latin typeface="Times New Roman" panose="02020603050405020304" pitchFamily="18" charset="0"/>
                <a:cs typeface="Times New Roman" panose="02020603050405020304" pitchFamily="18" charset="0"/>
              </a:rPr>
              <a:t/>
            </a:r>
            <a:br>
              <a:rPr lang="en-US" sz="3200" b="1" u="sng" smtClean="0">
                <a:solidFill>
                  <a:srgbClr val="0070C0"/>
                </a:solidFill>
                <a:latin typeface="Times New Roman" panose="02020603050405020304" pitchFamily="18" charset="0"/>
                <a:cs typeface="Times New Roman" panose="02020603050405020304" pitchFamily="18" charset="0"/>
              </a:rPr>
            </a:br>
            <a:r>
              <a:rPr lang="en-US" sz="3200" b="1" u="sng" smtClean="0">
                <a:solidFill>
                  <a:srgbClr val="0070C0"/>
                </a:solidFill>
                <a:latin typeface="Times New Roman" panose="02020603050405020304" pitchFamily="18" charset="0"/>
                <a:cs typeface="Times New Roman" panose="02020603050405020304" pitchFamily="18" charset="0"/>
              </a:rPr>
              <a:t>Đầu </a:t>
            </a:r>
            <a:r>
              <a:rPr lang="en-US" sz="3200" b="1" u="sng">
                <a:solidFill>
                  <a:srgbClr val="0070C0"/>
                </a:solidFill>
                <a:latin typeface="Times New Roman" panose="02020603050405020304" pitchFamily="18" charset="0"/>
                <a:cs typeface="Times New Roman" panose="02020603050405020304" pitchFamily="18" charset="0"/>
              </a:rPr>
              <a:t>ra</a:t>
            </a:r>
          </a:p>
        </p:txBody>
      </p:sp>
      <p:sp>
        <p:nvSpPr>
          <p:cNvPr id="3" name="Content Placeholder 2"/>
          <p:cNvSpPr>
            <a:spLocks noGrp="1"/>
          </p:cNvSpPr>
          <p:nvPr>
            <p:ph idx="1"/>
          </p:nvPr>
        </p:nvSpPr>
        <p:spPr>
          <a:xfrm>
            <a:off x="685800" y="2590800"/>
            <a:ext cx="7404653" cy="3429000"/>
          </a:xfrm>
        </p:spPr>
        <p:txBody>
          <a:bodyPr/>
          <a:lstStyle/>
          <a:p>
            <a:pPr>
              <a:lnSpc>
                <a:spcPct val="150000"/>
              </a:lnSpc>
            </a:pPr>
            <a:r>
              <a:rPr lang="en-US" sz="2000" b="1" u="sng">
                <a:solidFill>
                  <a:srgbClr val="0070C0"/>
                </a:solidFill>
                <a:latin typeface="Times New Roman" panose="02020603050405020304" pitchFamily="18" charset="0"/>
                <a:cs typeface="Times New Roman" panose="02020603050405020304" pitchFamily="18" charset="0"/>
              </a:rPr>
              <a:t>7.4.3.1 Thông tin về Hiệu suất Công việc</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Các giá trị CV, SV, CPI, SPI, TCPI và VAC được tính toán cho các thành phần WBS, cụ thể là các gói công việc và tài khoản kiểm soát, được lập thành văn bản và thông báo cho các bên liên quan.</a:t>
            </a:r>
          </a:p>
          <a:p>
            <a:pPr>
              <a:lnSpc>
                <a:spcPct val="150000"/>
              </a:lnSpc>
            </a:pPr>
            <a:r>
              <a:rPr lang="en-US" sz="2000" b="1" u="sng">
                <a:solidFill>
                  <a:srgbClr val="0070C0"/>
                </a:solidFill>
                <a:latin typeface="Times New Roman" panose="02020603050405020304" pitchFamily="18" charset="0"/>
                <a:cs typeface="Times New Roman" panose="02020603050405020304" pitchFamily="18" charset="0"/>
              </a:rPr>
              <a:t>7.4.3.2 Dự báo chi phí</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Giá trị EAC được tính toán hoặc giá trị EAC từ dưới lên được ghi lại và thông báo cho các bên liên quan.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153400" cy="5029200"/>
          </a:xfrm>
        </p:spPr>
        <p:txBody>
          <a:bodyPr/>
          <a:lstStyle/>
          <a:p>
            <a:pPr>
              <a:lnSpc>
                <a:spcPct val="150000"/>
              </a:lnSpc>
            </a:pPr>
            <a:r>
              <a:rPr lang="en-US" sz="2000" b="1" u="sng">
                <a:solidFill>
                  <a:srgbClr val="0070C0"/>
                </a:solidFill>
                <a:latin typeface="Times New Roman" panose="02020603050405020304" pitchFamily="18" charset="0"/>
                <a:cs typeface="Times New Roman" panose="02020603050405020304" pitchFamily="18" charset="0"/>
              </a:rPr>
              <a:t>7.4.3.3 Yêu cầu thay đổi</a:t>
            </a:r>
            <a:endParaRPr lang="en-US" sz="2000"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Phân tích hiệu suất dự án có thể dẫn đến yêu cầu thay đổi đường cơ sở chi phí hoặc các thành phần khác của kế hoạch quản lý dự án.</a:t>
            </a:r>
          </a:p>
          <a:p>
            <a:pPr>
              <a:lnSpc>
                <a:spcPct val="150000"/>
              </a:lnSpc>
            </a:pPr>
            <a:r>
              <a:rPr lang="en-US" sz="2000" b="1" u="sng">
                <a:solidFill>
                  <a:srgbClr val="0070C0"/>
                </a:solidFill>
                <a:latin typeface="Times New Roman" panose="02020603050405020304" pitchFamily="18" charset="0"/>
                <a:cs typeface="Times New Roman" panose="02020603050405020304" pitchFamily="18" charset="0"/>
              </a:rPr>
              <a:t>7.4.3.4 Cập nhật kế hoạch quản lý dự án</a:t>
            </a: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Các yếu tố của kế hoạch quản lý dự án có thể được cập nhật bao gồm, nhưng không giới hạn ở:</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Đường cơ sở chi phí. </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Kế hoạch quản lý chi phí.</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458200" cy="5181600"/>
          </a:xfrm>
        </p:spPr>
        <p:txBody>
          <a:bodyPr>
            <a:noAutofit/>
          </a:bodyPr>
          <a:lstStyle/>
          <a:p>
            <a:pPr>
              <a:lnSpc>
                <a:spcPct val="150000"/>
              </a:lnSpc>
            </a:pPr>
            <a:r>
              <a:rPr lang="en-US" b="1" u="sng">
                <a:solidFill>
                  <a:srgbClr val="0070C0"/>
                </a:solidFill>
                <a:latin typeface="Times New Roman" panose="02020603050405020304" pitchFamily="18" charset="0"/>
                <a:cs typeface="Times New Roman" panose="02020603050405020304" pitchFamily="18" charset="0"/>
              </a:rPr>
              <a:t>7.4.3.5 Cập nhật tài liệu dự án</a:t>
            </a:r>
            <a:endParaRPr lang="en-US" u="sng">
              <a:solidFill>
                <a:srgbClr val="0070C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Các tài liệu dự án có thể được cập nhật bao gồm, nhưng không giới hạn:</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Ước tính chi phí, và</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Cơ sở ước lượng.</a:t>
            </a:r>
          </a:p>
          <a:p>
            <a:pPr>
              <a:lnSpc>
                <a:spcPct val="150000"/>
              </a:lnSpc>
              <a:buFont typeface="Arial" panose="020B0604020202020204" pitchFamily="34" charset="0"/>
              <a:buChar char="•"/>
            </a:pPr>
            <a:r>
              <a:rPr lang="en-US" b="1" u="sng">
                <a:solidFill>
                  <a:srgbClr val="0070C0"/>
                </a:solidFill>
                <a:latin typeface="Times New Roman" panose="02020603050405020304" pitchFamily="18" charset="0"/>
                <a:cs typeface="Times New Roman" panose="02020603050405020304" pitchFamily="18" charset="0"/>
              </a:rPr>
              <a:t>7.4.3.6 Cập nhật tài sản quy trình tổ chức</a:t>
            </a:r>
          </a:p>
          <a:p>
            <a:pPr lvl="1">
              <a:lnSpc>
                <a:spcPct val="150000"/>
              </a:lnSpc>
              <a:buFont typeface="Wingdings" panose="05000000000000000000" charset="0"/>
              <a:buChar char="v"/>
            </a:pPr>
            <a:r>
              <a:rPr lang="en-US">
                <a:solidFill>
                  <a:srgbClr val="0070C0"/>
                </a:solidFill>
                <a:latin typeface="Times New Roman" panose="02020603050405020304" pitchFamily="18" charset="0"/>
                <a:cs typeface="Times New Roman" panose="02020603050405020304" pitchFamily="18" charset="0"/>
              </a:rPr>
              <a:t>Nội dung quy trình tổ chức có thể được cập nhật bao gồm, nhưng không giới hạn ở:</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Nguyên nhân của các phương sai,</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Hành động khắc phục được chọn và lý do,</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Cơ sở dữ liệu tài chính</a:t>
            </a:r>
          </a:p>
          <a:p>
            <a:pPr lvl="1">
              <a:lnSpc>
                <a:spcPct val="150000"/>
              </a:lnSpc>
              <a:buFont typeface="Wingdings" panose="05000000000000000000" charset="0"/>
              <a:buChar char="ü"/>
            </a:pPr>
            <a:r>
              <a:rPr lang="en-US" b="1">
                <a:solidFill>
                  <a:srgbClr val="0070C0"/>
                </a:solidFill>
                <a:latin typeface="Times New Roman" panose="02020603050405020304" pitchFamily="18" charset="0"/>
                <a:cs typeface="Times New Roman" panose="02020603050405020304" pitchFamily="18" charset="0"/>
              </a:rPr>
              <a:t>Các loại bài học kinh nghiệm khác từ việc kiểm soát chi phí dự án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half" idx="1"/>
          </p:nvPr>
        </p:nvPicPr>
        <p:blipFill>
          <a:blip r:embed="rId2"/>
          <a:stretch>
            <a:fillRect/>
          </a:stretch>
        </p:blipFill>
        <p:spPr>
          <a:xfrm>
            <a:off x="443569" y="2057400"/>
            <a:ext cx="6511796" cy="2971800"/>
          </a:xfrm>
          <a:prstGeom prst="rect">
            <a:avLst/>
          </a:prstGeom>
        </p:spPr>
      </p:pic>
      <p:pic>
        <p:nvPicPr>
          <p:cNvPr id="16" name="Content Placeholder 15"/>
          <p:cNvPicPr>
            <a:picLocks noGrp="1" noChangeAspect="1"/>
          </p:cNvPicPr>
          <p:nvPr>
            <p:ph sz="half" idx="2"/>
          </p:nvPr>
        </p:nvPicPr>
        <p:blipFill>
          <a:blip r:embed="rId3"/>
          <a:stretch>
            <a:fillRect/>
          </a:stretch>
        </p:blipFill>
        <p:spPr>
          <a:xfrm>
            <a:off x="6955365" y="2057400"/>
            <a:ext cx="1703088" cy="4022725"/>
          </a:xfrm>
          <a:prstGeom prst="rect">
            <a:avLst/>
          </a:prstGeom>
        </p:spPr>
      </p:pic>
      <p:pic>
        <p:nvPicPr>
          <p:cNvPr id="18" name="Picture 17"/>
          <p:cNvPicPr>
            <a:picLocks noChangeAspect="1"/>
          </p:cNvPicPr>
          <p:nvPr/>
        </p:nvPicPr>
        <p:blipFill>
          <a:blip r:embed="rId4"/>
          <a:stretch>
            <a:fillRect/>
          </a:stretch>
        </p:blipFill>
        <p:spPr>
          <a:xfrm>
            <a:off x="443569" y="762000"/>
            <a:ext cx="8229600" cy="1143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5360" y="457200"/>
            <a:ext cx="7406640" cy="1356360"/>
          </a:xfrm>
          <a:solidFill>
            <a:schemeClr val="bg1"/>
          </a:solidFill>
        </p:spPr>
        <p:txBody>
          <a:bodyPr/>
          <a:lstStyle/>
          <a:p>
            <a:r>
              <a:rPr lang="vi-VN" b="1" smtClean="0">
                <a:solidFill>
                  <a:srgbClr val="0070C0"/>
                </a:solidFill>
                <a:latin typeface="times" panose="02020603050405020304" pitchFamily="18" charset="0"/>
                <a:cs typeface="times" panose="02020603050405020304" pitchFamily="18" charset="0"/>
              </a:rPr>
              <a:t>7.1.1. Kế hoạch quản lí chi phí:</a:t>
            </a:r>
            <a:br>
              <a:rPr lang="vi-VN" b="1" smtClean="0">
                <a:solidFill>
                  <a:srgbClr val="0070C0"/>
                </a:solidFill>
                <a:latin typeface="times" panose="02020603050405020304" pitchFamily="18" charset="0"/>
                <a:cs typeface="times" panose="02020603050405020304" pitchFamily="18" charset="0"/>
              </a:rPr>
            </a:br>
            <a:r>
              <a:rPr lang="vi-VN" b="1" smtClean="0">
                <a:solidFill>
                  <a:srgbClr val="0070C0"/>
                </a:solidFill>
                <a:latin typeface="times" panose="02020603050405020304" pitchFamily="18" charset="0"/>
                <a:cs typeface="times" panose="02020603050405020304" pitchFamily="18" charset="0"/>
              </a:rPr>
              <a:t>				</a:t>
            </a:r>
            <a:r>
              <a:rPr lang="vi-VN" sz="3200" b="1" u="sng" smtClean="0">
                <a:solidFill>
                  <a:srgbClr val="0070C0"/>
                </a:solidFill>
                <a:latin typeface="times" panose="02020603050405020304" pitchFamily="18" charset="0"/>
                <a:cs typeface="times" panose="02020603050405020304" pitchFamily="18" charset="0"/>
              </a:rPr>
              <a:t>Đầu ra</a:t>
            </a:r>
            <a:endParaRPr lang="en-US" sz="3200" b="1" u="sng">
              <a:solidFill>
                <a:srgbClr val="0070C0"/>
              </a:solidFill>
              <a:latin typeface="times" panose="02020603050405020304" pitchFamily="18" charset="0"/>
              <a:cs typeface="times" panose="02020603050405020304" pitchFamily="18" charset="0"/>
            </a:endParaRPr>
          </a:p>
        </p:txBody>
      </p:sp>
      <p:sp>
        <p:nvSpPr>
          <p:cNvPr id="6" name="TextBox 5"/>
          <p:cNvSpPr txBox="1"/>
          <p:nvPr/>
        </p:nvSpPr>
        <p:spPr>
          <a:xfrm>
            <a:off x="381000" y="2133600"/>
            <a:ext cx="8153400" cy="4693593"/>
          </a:xfrm>
          <a:prstGeom prst="rect">
            <a:avLst/>
          </a:prstGeom>
          <a:noFill/>
        </p:spPr>
        <p:txBody>
          <a:bodyPr wrap="square" rtlCol="0">
            <a:spAutoFit/>
          </a:bodyPr>
          <a:lstStyle/>
          <a:p>
            <a:pPr>
              <a:lnSpc>
                <a:spcPct val="200000"/>
              </a:lnSpc>
            </a:pPr>
            <a:r>
              <a:rPr lang="en-US" sz="2800" b="1" u="sng">
                <a:solidFill>
                  <a:srgbClr val="0070C0"/>
                </a:solidFill>
                <a:latin typeface="Times New Roman" panose="02020603050405020304" pitchFamily="18" charset="0"/>
                <a:cs typeface="Times New Roman" panose="02020603050405020304" pitchFamily="18" charset="0"/>
              </a:rPr>
              <a:t>7.1.1.1 </a:t>
            </a:r>
            <a:r>
              <a:rPr lang="en-US" sz="2800" b="1" u="sng" err="1">
                <a:solidFill>
                  <a:srgbClr val="0070C0"/>
                </a:solidFill>
                <a:latin typeface="Times New Roman" panose="02020603050405020304" pitchFamily="18" charset="0"/>
                <a:cs typeface="Times New Roman" panose="02020603050405020304" pitchFamily="18" charset="0"/>
              </a:rPr>
              <a:t>Kế</a:t>
            </a:r>
            <a:r>
              <a:rPr lang="en-US" sz="2800" b="1" u="sng">
                <a:solidFill>
                  <a:srgbClr val="0070C0"/>
                </a:solidFill>
                <a:latin typeface="Times New Roman" panose="02020603050405020304" pitchFamily="18" charset="0"/>
                <a:cs typeface="Times New Roman" panose="02020603050405020304" pitchFamily="18" charset="0"/>
              </a:rPr>
              <a:t> </a:t>
            </a:r>
            <a:r>
              <a:rPr lang="en-US" sz="2800" b="1" u="sng" err="1">
                <a:solidFill>
                  <a:srgbClr val="0070C0"/>
                </a:solidFill>
                <a:latin typeface="Times New Roman" panose="02020603050405020304" pitchFamily="18" charset="0"/>
                <a:cs typeface="Times New Roman" panose="02020603050405020304" pitchFamily="18" charset="0"/>
              </a:rPr>
              <a:t>hoạch</a:t>
            </a:r>
            <a:r>
              <a:rPr lang="en-US" sz="2800" b="1" u="sng">
                <a:solidFill>
                  <a:srgbClr val="0070C0"/>
                </a:solidFill>
                <a:latin typeface="Times New Roman" panose="02020603050405020304" pitchFamily="18" charset="0"/>
                <a:cs typeface="Times New Roman" panose="02020603050405020304" pitchFamily="18" charset="0"/>
              </a:rPr>
              <a:t> </a:t>
            </a:r>
            <a:r>
              <a:rPr lang="en-US" sz="2800" b="1" u="sng" err="1">
                <a:solidFill>
                  <a:srgbClr val="0070C0"/>
                </a:solidFill>
                <a:latin typeface="Times New Roman" panose="02020603050405020304" pitchFamily="18" charset="0"/>
                <a:cs typeface="Times New Roman" panose="02020603050405020304" pitchFamily="18" charset="0"/>
              </a:rPr>
              <a:t>quản</a:t>
            </a:r>
            <a:r>
              <a:rPr lang="en-US" sz="2800" b="1" u="sng">
                <a:solidFill>
                  <a:srgbClr val="0070C0"/>
                </a:solidFill>
                <a:latin typeface="Times New Roman" panose="02020603050405020304" pitchFamily="18" charset="0"/>
                <a:cs typeface="Times New Roman" panose="02020603050405020304" pitchFamily="18" charset="0"/>
              </a:rPr>
              <a:t> </a:t>
            </a:r>
            <a:r>
              <a:rPr lang="en-US" sz="2800" b="1" u="sng" err="1">
                <a:solidFill>
                  <a:srgbClr val="0070C0"/>
                </a:solidFill>
                <a:latin typeface="Times New Roman" panose="02020603050405020304" pitchFamily="18" charset="0"/>
                <a:cs typeface="Times New Roman" panose="02020603050405020304" pitchFamily="18" charset="0"/>
              </a:rPr>
              <a:t>lí</a:t>
            </a:r>
            <a:r>
              <a:rPr lang="en-US" sz="2800" b="1" u="sng">
                <a:solidFill>
                  <a:srgbClr val="0070C0"/>
                </a:solidFill>
                <a:latin typeface="Times New Roman" panose="02020603050405020304" pitchFamily="18" charset="0"/>
                <a:cs typeface="Times New Roman" panose="02020603050405020304" pitchFamily="18" charset="0"/>
              </a:rPr>
              <a:t> </a:t>
            </a:r>
            <a:r>
              <a:rPr lang="en-US" sz="2800" b="1" u="sng" err="1">
                <a:solidFill>
                  <a:srgbClr val="0070C0"/>
                </a:solidFill>
                <a:latin typeface="Times New Roman" panose="02020603050405020304" pitchFamily="18" charset="0"/>
                <a:cs typeface="Times New Roman" panose="02020603050405020304" pitchFamily="18" charset="0"/>
              </a:rPr>
              <a:t>dự</a:t>
            </a:r>
            <a:r>
              <a:rPr lang="en-US" sz="2800" b="1" u="sng">
                <a:solidFill>
                  <a:srgbClr val="0070C0"/>
                </a:solidFill>
                <a:latin typeface="Times New Roman" panose="02020603050405020304" pitchFamily="18" charset="0"/>
                <a:cs typeface="Times New Roman" panose="02020603050405020304" pitchFamily="18" charset="0"/>
              </a:rPr>
              <a:t> </a:t>
            </a:r>
            <a:r>
              <a:rPr lang="en-US" sz="2800" b="1" u="sng" err="1">
                <a:solidFill>
                  <a:srgbClr val="0070C0"/>
                </a:solidFill>
                <a:latin typeface="Times New Roman" panose="02020603050405020304" pitchFamily="18" charset="0"/>
                <a:cs typeface="Times New Roman" panose="02020603050405020304" pitchFamily="18" charset="0"/>
              </a:rPr>
              <a:t>án</a:t>
            </a:r>
            <a:endParaRPr lang="en-US" sz="2800" u="sng">
              <a:solidFill>
                <a:srgbClr val="0070C0"/>
              </a:solidFill>
              <a:latin typeface="Times New Roman" panose="02020603050405020304" pitchFamily="18" charset="0"/>
              <a:cs typeface="Times New Roman" panose="02020603050405020304" pitchFamily="18" charset="0"/>
            </a:endParaRPr>
          </a:p>
          <a:p>
            <a:pPr lvl="1">
              <a:lnSpc>
                <a:spcPct val="200000"/>
              </a:lnSpc>
            </a:pPr>
            <a:r>
              <a:rPr lang="en-US" err="1">
                <a:latin typeface="Times New Roman" panose="02020603050405020304" pitchFamily="18" charset="0"/>
                <a:cs typeface="Times New Roman" panose="02020603050405020304" pitchFamily="18" charset="0"/>
              </a:rPr>
              <a:t>Kế</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chứa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thông</a:t>
            </a:r>
            <a:r>
              <a:rPr lang="en-US">
                <a:latin typeface="Times New Roman" panose="02020603050405020304" pitchFamily="18" charset="0"/>
                <a:cs typeface="Times New Roman" panose="02020603050405020304" pitchFamily="18" charset="0"/>
              </a:rPr>
              <a:t> tin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kế</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lí</a:t>
            </a:r>
            <a:r>
              <a:rPr lang="en-US">
                <a:latin typeface="Times New Roman" panose="02020603050405020304" pitchFamily="18" charset="0"/>
                <a:cs typeface="Times New Roman" panose="02020603050405020304" pitchFamily="18" charset="0"/>
              </a:rPr>
              <a:t> chi </a:t>
            </a:r>
            <a:r>
              <a:rPr lang="en-US" err="1">
                <a:latin typeface="Times New Roman" panose="02020603050405020304" pitchFamily="18" charset="0"/>
                <a:cs typeface="Times New Roman" panose="02020603050405020304" pitchFamily="18" charset="0"/>
              </a:rPr>
              <a:t>phí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bao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gồm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nhưng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hạn</a:t>
            </a:r>
            <a:r>
              <a:rPr lang="vi-VN" smtClean="0">
                <a:latin typeface="Times New Roman" panose="02020603050405020304" pitchFamily="18" charset="0"/>
                <a:cs typeface="Times New Roman" panose="02020603050405020304" pitchFamily="18" charset="0"/>
              </a:rPr>
              <a:t> bởi</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lvl="2">
              <a:lnSpc>
                <a:spcPct val="200000"/>
              </a:lnSpc>
              <a:buFont typeface="Wingdings" panose="05000000000000000000" charset="0"/>
              <a:buChar char="ü"/>
            </a:pPr>
            <a:r>
              <a:rPr lang="vi-VN" sz="2400" b="1"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Cơ </a:t>
            </a:r>
            <a:r>
              <a:rPr lang="en-US" sz="2400" b="1" err="1">
                <a:latin typeface="Times New Roman" panose="02020603050405020304" pitchFamily="18" charset="0"/>
                <a:cs typeface="Times New Roman" panose="02020603050405020304" pitchFamily="18" charset="0"/>
              </a:rPr>
              <a:t>sở</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phạm</a:t>
            </a:r>
            <a:r>
              <a:rPr lang="en-US" sz="2400" b="1">
                <a:latin typeface="Times New Roman" panose="02020603050405020304" pitchFamily="18" charset="0"/>
                <a:cs typeface="Times New Roman" panose="02020603050405020304" pitchFamily="18" charset="0"/>
              </a:rPr>
              <a:t> vi</a:t>
            </a:r>
            <a:r>
              <a:rPr lang="en-US" sz="2400">
                <a:latin typeface="Times New Roman" panose="02020603050405020304" pitchFamily="18" charset="0"/>
                <a:cs typeface="Times New Roman" panose="02020603050405020304" pitchFamily="18" charset="0"/>
              </a:rPr>
              <a:t>. </a:t>
            </a:r>
          </a:p>
          <a:p>
            <a:pPr lvl="2">
              <a:lnSpc>
                <a:spcPct val="200000"/>
              </a:lnSpc>
              <a:buFont typeface="Wingdings" panose="05000000000000000000" charset="0"/>
              <a:buChar char="ü"/>
            </a:pPr>
            <a:r>
              <a:rPr lang="vi-VN" sz="2400" b="1"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Lịch </a:t>
            </a:r>
            <a:r>
              <a:rPr lang="en-US" sz="2400" b="1" err="1">
                <a:latin typeface="Times New Roman" panose="02020603050405020304" pitchFamily="18" charset="0"/>
                <a:cs typeface="Times New Roman" panose="02020603050405020304" pitchFamily="18" charset="0"/>
              </a:rPr>
              <a:t>trình</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cơ</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sở</a:t>
            </a:r>
            <a:r>
              <a:rPr lang="en-US" sz="2400">
                <a:latin typeface="Times New Roman" panose="02020603050405020304" pitchFamily="18" charset="0"/>
                <a:cs typeface="Times New Roman" panose="02020603050405020304" pitchFamily="18" charset="0"/>
              </a:rPr>
              <a:t>. </a:t>
            </a:r>
          </a:p>
          <a:p>
            <a:pPr lvl="2">
              <a:lnSpc>
                <a:spcPct val="200000"/>
              </a:lnSpc>
              <a:buFont typeface="Wingdings" panose="05000000000000000000" charset="0"/>
              <a:buChar char="ü"/>
            </a:pPr>
            <a:r>
              <a:rPr lang="vi-VN" sz="2400" b="1"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Các </a:t>
            </a:r>
            <a:r>
              <a:rPr lang="en-US" sz="2400" b="1" err="1">
                <a:latin typeface="Times New Roman" panose="02020603050405020304" pitchFamily="18" charset="0"/>
                <a:cs typeface="Times New Roman" panose="02020603050405020304" pitchFamily="18" charset="0"/>
              </a:rPr>
              <a:t>thông</a:t>
            </a:r>
            <a:r>
              <a:rPr lang="en-US" sz="2400" b="1">
                <a:latin typeface="Times New Roman" panose="02020603050405020304" pitchFamily="18" charset="0"/>
                <a:cs typeface="Times New Roman" panose="02020603050405020304" pitchFamily="18" charset="0"/>
              </a:rPr>
              <a:t> tin </a:t>
            </a:r>
            <a:r>
              <a:rPr lang="en-US" sz="2400" b="1" err="1">
                <a:latin typeface="Times New Roman" panose="02020603050405020304" pitchFamily="18" charset="0"/>
                <a:cs typeface="Times New Roman" panose="02020603050405020304" pitchFamily="18" charset="0"/>
              </a:rPr>
              <a:t>khác</a:t>
            </a:r>
            <a:r>
              <a:rPr lang="en-US" sz="2400">
                <a:latin typeface="Times New Roman" panose="02020603050405020304" pitchFamily="18" charset="0"/>
                <a:cs typeface="Times New Roman" panose="02020603050405020304" pitchFamily="18" charset="0"/>
              </a:rPr>
              <a:t>.</a:t>
            </a:r>
          </a:p>
          <a:p>
            <a:pPr>
              <a:lnSpc>
                <a:spcPct val="150000"/>
              </a:lnSpc>
            </a:pPr>
            <a:endParaRPr lang="en-US"/>
          </a:p>
        </p:txBody>
      </p:sp>
    </p:spTree>
    <p:extLst>
      <p:ext uri="{BB962C8B-B14F-4D97-AF65-F5344CB8AC3E}">
        <p14:creationId xmlns:p14="http://schemas.microsoft.com/office/powerpoint/2010/main" val="1649440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227952" y="1414786"/>
            <a:ext cx="6520725" cy="2971800"/>
          </a:xfrm>
          <a:prstGeom prst="rect">
            <a:avLst/>
          </a:prstGeom>
        </p:spPr>
      </p:pic>
      <p:pic>
        <p:nvPicPr>
          <p:cNvPr id="6" name="Content Placeholder 5"/>
          <p:cNvPicPr>
            <a:picLocks noGrp="1" noChangeAspect="1"/>
          </p:cNvPicPr>
          <p:nvPr>
            <p:ph sz="half" idx="2"/>
          </p:nvPr>
        </p:nvPicPr>
        <p:blipFill>
          <a:blip r:embed="rId3"/>
          <a:stretch>
            <a:fillRect/>
          </a:stretch>
        </p:blipFill>
        <p:spPr>
          <a:xfrm>
            <a:off x="6748028" y="1341120"/>
            <a:ext cx="1708902" cy="4022725"/>
          </a:xfrm>
          <a:prstGeom prst="rect">
            <a:avLst/>
          </a:prstGeom>
        </p:spPr>
      </p:pic>
      <p:pic>
        <p:nvPicPr>
          <p:cNvPr id="17" name="Picture 16"/>
          <p:cNvPicPr>
            <a:picLocks noChangeAspect="1"/>
          </p:cNvPicPr>
          <p:nvPr/>
        </p:nvPicPr>
        <p:blipFill>
          <a:blip r:embed="rId4"/>
          <a:stretch>
            <a:fillRect/>
          </a:stretch>
        </p:blipFill>
        <p:spPr>
          <a:xfrm>
            <a:off x="228600" y="287026"/>
            <a:ext cx="8228330" cy="11430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4800" y="381000"/>
            <a:ext cx="8296138" cy="5486399"/>
          </a:xfrm>
          <a:prstGeom prst="rect">
            <a:avLst/>
          </a:prstGeom>
        </p:spPr>
      </p:pic>
    </p:spTree>
    <p:extLst>
      <p:ext uri="{BB962C8B-B14F-4D97-AF65-F5344CB8AC3E}">
        <p14:creationId xmlns:p14="http://schemas.microsoft.com/office/powerpoint/2010/main" val="249269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latin typeface="Times New Roman" panose="02020603050405020304" pitchFamily="18" charset="0"/>
                <a:cs typeface="Times New Roman" panose="02020603050405020304" pitchFamily="18" charset="0"/>
              </a:rPr>
              <a:t>Cảm ơn các bạn đã lắng nghe bài thuyết trình của nhóm 8</a:t>
            </a:r>
          </a:p>
        </p:txBody>
      </p:sp>
      <p:pic>
        <p:nvPicPr>
          <p:cNvPr id="5" name="Content Placeholder 4"/>
          <p:cNvPicPr>
            <a:picLocks noGrp="1" noChangeAspect="1"/>
          </p:cNvPicPr>
          <p:nvPr>
            <p:ph sz="half" idx="1"/>
          </p:nvPr>
        </p:nvPicPr>
        <p:blipFill>
          <a:blip r:embed="rId2"/>
          <a:stretch>
            <a:fillRect/>
          </a:stretch>
        </p:blipFill>
        <p:spPr>
          <a:xfrm>
            <a:off x="857250" y="2818698"/>
            <a:ext cx="3565525" cy="25001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04800" y="304800"/>
            <a:ext cx="8534400" cy="6324600"/>
          </a:xfrm>
        </p:spPr>
        <p:txBody>
          <a:bodyPr>
            <a:noAutofit/>
          </a:bodyPr>
          <a:lstStyle/>
          <a:p>
            <a:pPr>
              <a:lnSpc>
                <a:spcPct val="150000"/>
              </a:lnSpc>
            </a:pPr>
            <a:r>
              <a:rPr lang="en-US" sz="2800" b="1" u="sng">
                <a:solidFill>
                  <a:schemeClr val="accent2"/>
                </a:solidFill>
                <a:latin typeface="Times New Roman" panose="02020603050405020304" pitchFamily="18" charset="0"/>
                <a:cs typeface="Times New Roman" panose="02020603050405020304" pitchFamily="18" charset="0"/>
              </a:rPr>
              <a:t>7.1.1.2 Điều lệ dự án</a:t>
            </a:r>
            <a:endParaRPr lang="en-US" sz="2800" u="sng">
              <a:solidFill>
                <a:schemeClr val="accent2"/>
              </a:solidFill>
              <a:latin typeface="Times New Roman" panose="02020603050405020304" pitchFamily="18" charset="0"/>
              <a:cs typeface="Times New Roman" panose="02020603050405020304" pitchFamily="18" charset="0"/>
            </a:endParaRPr>
          </a:p>
          <a:p>
            <a:pPr lvl="2">
              <a:lnSpc>
                <a:spcPct val="150000"/>
              </a:lnSpc>
              <a:buFont typeface="Wingdings" panose="05000000000000000000" charset="0"/>
              <a:buChar char="v"/>
            </a:pPr>
            <a:r>
              <a:rPr lang="en-US" sz="2000">
                <a:solidFill>
                  <a:schemeClr val="accent2"/>
                </a:solidFill>
                <a:latin typeface="Times New Roman" panose="02020603050405020304" pitchFamily="18" charset="0"/>
                <a:cs typeface="Times New Roman" panose="02020603050405020304" pitchFamily="18" charset="0"/>
              </a:rPr>
              <a:t>Điều lệ dự án cung cấp ngân sách tóm tắt mà từ đó chi tiết dự án chi phí được phát triển.</a:t>
            </a:r>
          </a:p>
          <a:p>
            <a:pPr>
              <a:lnSpc>
                <a:spcPct val="150000"/>
              </a:lnSpc>
            </a:pPr>
            <a:r>
              <a:rPr lang="en-US" sz="2800" b="1" u="sng">
                <a:solidFill>
                  <a:schemeClr val="accent2"/>
                </a:solidFill>
                <a:latin typeface="Times New Roman" panose="02020603050405020304" pitchFamily="18" charset="0"/>
                <a:cs typeface="Times New Roman" panose="02020603050405020304" pitchFamily="18" charset="0"/>
              </a:rPr>
              <a:t>7.1.1.3 Các yếu tố môi trường doanh nghiệp</a:t>
            </a:r>
            <a:endParaRPr lang="en-US" sz="2800" u="sng">
              <a:solidFill>
                <a:schemeClr val="accent2"/>
              </a:solidFill>
              <a:latin typeface="Times New Roman" panose="02020603050405020304" pitchFamily="18" charset="0"/>
              <a:cs typeface="Times New Roman" panose="02020603050405020304" pitchFamily="18" charset="0"/>
            </a:endParaRPr>
          </a:p>
          <a:p>
            <a:pPr lvl="2">
              <a:lnSpc>
                <a:spcPct val="150000"/>
              </a:lnSpc>
              <a:buFont typeface="Wingdings" panose="05000000000000000000" charset="0"/>
              <a:buChar char="v"/>
            </a:pPr>
            <a:r>
              <a:rPr lang="en-US" sz="2000">
                <a:solidFill>
                  <a:schemeClr val="accent2"/>
                </a:solidFill>
                <a:latin typeface="Times New Roman" panose="02020603050405020304" pitchFamily="18" charset="0"/>
                <a:cs typeface="Times New Roman" panose="02020603050405020304" pitchFamily="18" charset="0"/>
              </a:rPr>
              <a:t>Các yếu tố môi trường doanh nghiệp ảnh hưởng đến Kế hoạch Quản lý Chi phí quy trình bao gồm, nhưng không giới hạn:</a:t>
            </a:r>
          </a:p>
          <a:p>
            <a:pPr lvl="5">
              <a:lnSpc>
                <a:spcPct val="150000"/>
              </a:lnSpc>
              <a:buFont typeface="Wingdings" panose="05000000000000000000" pitchFamily="2" charset="2"/>
              <a:buChar char="ü"/>
            </a:pPr>
            <a:r>
              <a:rPr lang="en-US" sz="1800">
                <a:solidFill>
                  <a:schemeClr val="accent2"/>
                </a:solidFill>
                <a:latin typeface="Times New Roman" panose="02020603050405020304" pitchFamily="18" charset="0"/>
                <a:cs typeface="Times New Roman" panose="02020603050405020304" pitchFamily="18" charset="0"/>
              </a:rPr>
              <a:t>Văn hóa và cơ cấu tổ chức đều có thể ảnh hưởng đến việc quản lý chi phí;</a:t>
            </a:r>
          </a:p>
          <a:p>
            <a:pPr lvl="5">
              <a:lnSpc>
                <a:spcPct val="150000"/>
              </a:lnSpc>
              <a:buFont typeface="Wingdings" panose="05000000000000000000" pitchFamily="2" charset="2"/>
              <a:buChar char="ü"/>
            </a:pPr>
            <a:r>
              <a:rPr lang="vi-VN" sz="1800" smtClean="0">
                <a:solidFill>
                  <a:schemeClr val="accent2"/>
                </a:solidFill>
                <a:latin typeface="Times New Roman" panose="02020603050405020304" pitchFamily="18" charset="0"/>
                <a:cs typeface="Times New Roman" panose="02020603050405020304" pitchFamily="18" charset="0"/>
              </a:rPr>
              <a:t> </a:t>
            </a:r>
            <a:r>
              <a:rPr lang="en-US" sz="1800" smtClean="0">
                <a:solidFill>
                  <a:schemeClr val="accent2"/>
                </a:solidFill>
                <a:latin typeface="Times New Roman" panose="02020603050405020304" pitchFamily="18" charset="0"/>
                <a:cs typeface="Times New Roman" panose="02020603050405020304" pitchFamily="18" charset="0"/>
              </a:rPr>
              <a:t>Điều </a:t>
            </a:r>
            <a:r>
              <a:rPr lang="en-US" sz="1800">
                <a:solidFill>
                  <a:schemeClr val="accent2"/>
                </a:solidFill>
                <a:latin typeface="Times New Roman" panose="02020603050405020304" pitchFamily="18" charset="0"/>
                <a:cs typeface="Times New Roman" panose="02020603050405020304" pitchFamily="18" charset="0"/>
              </a:rPr>
              <a:t>kiện thị trường mô tả những sản phẩm, dịch vụ và kết quả nào có sẵn </a:t>
            </a:r>
            <a:r>
              <a:rPr lang="vi-VN" sz="1800" smtClean="0">
                <a:solidFill>
                  <a:schemeClr val="accent2"/>
                </a:solidFill>
                <a:latin typeface="Times New Roman" panose="02020603050405020304" pitchFamily="18" charset="0"/>
                <a:cs typeface="Times New Roman" panose="02020603050405020304" pitchFamily="18" charset="0"/>
              </a:rPr>
              <a:t>  </a:t>
            </a:r>
            <a:r>
              <a:rPr lang="en-US" sz="1800" smtClean="0">
                <a:solidFill>
                  <a:schemeClr val="accent2"/>
                </a:solidFill>
                <a:latin typeface="Times New Roman" panose="02020603050405020304" pitchFamily="18" charset="0"/>
                <a:cs typeface="Times New Roman" panose="02020603050405020304" pitchFamily="18" charset="0"/>
              </a:rPr>
              <a:t>trong </a:t>
            </a:r>
            <a:r>
              <a:rPr lang="en-US" sz="1800">
                <a:solidFill>
                  <a:schemeClr val="accent2"/>
                </a:solidFill>
                <a:latin typeface="Times New Roman" panose="02020603050405020304" pitchFamily="18" charset="0"/>
                <a:cs typeface="Times New Roman" panose="02020603050405020304" pitchFamily="18" charset="0"/>
              </a:rPr>
              <a:t>khu vực và thị trường toàn cầu;</a:t>
            </a:r>
          </a:p>
          <a:p>
            <a:pPr lvl="5">
              <a:lnSpc>
                <a:spcPct val="150000"/>
              </a:lnSpc>
              <a:buFont typeface="Wingdings" panose="05000000000000000000" pitchFamily="2" charset="2"/>
              <a:buChar char="ü"/>
            </a:pPr>
            <a:r>
              <a:rPr lang="vi-VN" sz="1800" smtClean="0">
                <a:solidFill>
                  <a:schemeClr val="accent2"/>
                </a:solidFill>
                <a:latin typeface="Times New Roman" panose="02020603050405020304" pitchFamily="18" charset="0"/>
                <a:cs typeface="Times New Roman" panose="02020603050405020304" pitchFamily="18" charset="0"/>
              </a:rPr>
              <a:t> </a:t>
            </a:r>
            <a:r>
              <a:rPr lang="en-US" sz="1800" smtClean="0">
                <a:solidFill>
                  <a:schemeClr val="accent2"/>
                </a:solidFill>
                <a:latin typeface="Times New Roman" panose="02020603050405020304" pitchFamily="18" charset="0"/>
                <a:cs typeface="Times New Roman" panose="02020603050405020304" pitchFamily="18" charset="0"/>
              </a:rPr>
              <a:t>Tỷ </a:t>
            </a:r>
            <a:r>
              <a:rPr lang="en-US" sz="1800">
                <a:solidFill>
                  <a:schemeClr val="accent2"/>
                </a:solidFill>
                <a:latin typeface="Times New Roman" panose="02020603050405020304" pitchFamily="18" charset="0"/>
                <a:cs typeface="Times New Roman" panose="02020603050405020304" pitchFamily="18" charset="0"/>
              </a:rPr>
              <a:t>giá hối đoái cho các chi phí dự án có nguồn gốc từ nhiều quốc gia;</a:t>
            </a:r>
          </a:p>
          <a:p>
            <a:pPr lvl="5">
              <a:lnSpc>
                <a:spcPct val="150000"/>
              </a:lnSpc>
              <a:buFont typeface="Wingdings" panose="05000000000000000000" pitchFamily="2" charset="2"/>
              <a:buChar char="ü"/>
            </a:pPr>
            <a:r>
              <a:rPr lang="vi-VN" sz="1800" smtClean="0">
                <a:solidFill>
                  <a:schemeClr val="accent2"/>
                </a:solidFill>
                <a:latin typeface="Times New Roman" panose="02020603050405020304" pitchFamily="18" charset="0"/>
                <a:cs typeface="Times New Roman" panose="02020603050405020304" pitchFamily="18" charset="0"/>
              </a:rPr>
              <a:t> </a:t>
            </a:r>
            <a:r>
              <a:rPr lang="en-US" sz="1800" smtClean="0">
                <a:solidFill>
                  <a:schemeClr val="accent2"/>
                </a:solidFill>
                <a:latin typeface="Times New Roman" panose="02020603050405020304" pitchFamily="18" charset="0"/>
                <a:cs typeface="Times New Roman" panose="02020603050405020304" pitchFamily="18" charset="0"/>
              </a:rPr>
              <a:t>Hệ </a:t>
            </a:r>
            <a:r>
              <a:rPr lang="en-US" sz="1800">
                <a:solidFill>
                  <a:schemeClr val="accent2"/>
                </a:solidFill>
                <a:latin typeface="Times New Roman" panose="02020603050405020304" pitchFamily="18" charset="0"/>
                <a:cs typeface="Times New Roman" panose="02020603050405020304" pitchFamily="18" charset="0"/>
              </a:rPr>
              <a:t>thống thông tin quản lý dự án, thứ cung cấp các khả năng thay thế để quản lý chi phí.</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04800" y="609600"/>
            <a:ext cx="8458200" cy="5638800"/>
          </a:xfrm>
        </p:spPr>
        <p:txBody>
          <a:bodyPr>
            <a:normAutofit/>
          </a:bodyPr>
          <a:lstStyle/>
          <a:p>
            <a:pPr marL="34290" indent="0">
              <a:lnSpc>
                <a:spcPct val="150000"/>
              </a:lnSpc>
              <a:buNone/>
            </a:pPr>
            <a:r>
              <a:rPr lang="en-US" sz="3600" b="1" u="sng">
                <a:solidFill>
                  <a:schemeClr val="accent2"/>
                </a:solidFill>
                <a:latin typeface="Times New Roman" panose="02020603050405020304" pitchFamily="18" charset="0"/>
                <a:cs typeface="Times New Roman" panose="02020603050405020304" pitchFamily="18" charset="0"/>
              </a:rPr>
              <a:t>7.1.1.4 Tài sản quy trình của tố </a:t>
            </a:r>
            <a:r>
              <a:rPr lang="en-US" sz="3600" b="1" u="sng" smtClean="0">
                <a:solidFill>
                  <a:schemeClr val="accent2"/>
                </a:solidFill>
                <a:latin typeface="Times New Roman" panose="02020603050405020304" pitchFamily="18" charset="0"/>
                <a:cs typeface="Times New Roman" panose="02020603050405020304" pitchFamily="18" charset="0"/>
              </a:rPr>
              <a:t>chức</a:t>
            </a:r>
            <a:endParaRPr lang="en-US" sz="3600" u="sng">
              <a:solidFill>
                <a:schemeClr val="accent2"/>
              </a:solidFill>
              <a:latin typeface="Times New Roman" panose="02020603050405020304" pitchFamily="18" charset="0"/>
              <a:cs typeface="Times New Roman" panose="02020603050405020304" pitchFamily="18" charset="0"/>
            </a:endParaRPr>
          </a:p>
          <a:p>
            <a:pPr>
              <a:lnSpc>
                <a:spcPct val="200000"/>
              </a:lnSpc>
              <a:buFont typeface="Wingdings" panose="05000000000000000000" charset="0"/>
              <a:buChar char="v"/>
            </a:pPr>
            <a:r>
              <a:rPr lang="en-US" sz="2400">
                <a:solidFill>
                  <a:schemeClr val="accent2"/>
                </a:solidFill>
                <a:latin typeface="Times New Roman" panose="02020603050405020304" pitchFamily="18" charset="0"/>
                <a:cs typeface="Times New Roman" panose="02020603050405020304" pitchFamily="18" charset="0"/>
              </a:rPr>
              <a:t>Các tài sản của quy trình tổ chức ảnh hưởng đến quy trình Kế hoạch quản lí chi phí bao gồm, nhưng không giới hạn ở:</a:t>
            </a:r>
          </a:p>
          <a:p>
            <a:pPr lvl="4">
              <a:lnSpc>
                <a:spcPct val="200000"/>
              </a:lnSpc>
              <a:buFont typeface="Wingdings" panose="05000000000000000000" charset="0"/>
              <a:buChar char="ü"/>
            </a:pPr>
            <a:r>
              <a:rPr lang="en-US" sz="2000">
                <a:solidFill>
                  <a:schemeClr val="accent2"/>
                </a:solidFill>
                <a:latin typeface="Times New Roman" panose="02020603050405020304" pitchFamily="18" charset="0"/>
                <a:cs typeface="Times New Roman" panose="02020603050405020304" pitchFamily="18" charset="0"/>
              </a:rPr>
              <a:t>Các thủ tục kiểm soát tài chính </a:t>
            </a:r>
          </a:p>
          <a:p>
            <a:pPr lvl="4">
              <a:lnSpc>
                <a:spcPct val="200000"/>
              </a:lnSpc>
              <a:buFont typeface="Wingdings" panose="05000000000000000000" charset="0"/>
              <a:buChar char="ü"/>
            </a:pPr>
            <a:r>
              <a:rPr lang="en-US" sz="2000">
                <a:solidFill>
                  <a:schemeClr val="accent2"/>
                </a:solidFill>
                <a:latin typeface="Times New Roman" panose="02020603050405020304" pitchFamily="18" charset="0"/>
                <a:cs typeface="Times New Roman" panose="02020603050405020304" pitchFamily="18" charset="0"/>
              </a:rPr>
              <a:t>Cơ sở dữ liệu tài chính; </a:t>
            </a:r>
          </a:p>
          <a:p>
            <a:pPr lvl="4">
              <a:lnSpc>
                <a:spcPct val="200000"/>
              </a:lnSpc>
              <a:buFont typeface="Wingdings" panose="05000000000000000000" charset="0"/>
              <a:buChar char="ü"/>
            </a:pPr>
            <a:r>
              <a:rPr lang="en-US" sz="2000">
                <a:solidFill>
                  <a:schemeClr val="accent2"/>
                </a:solidFill>
                <a:latin typeface="Times New Roman" panose="02020603050405020304" pitchFamily="18" charset="0"/>
                <a:cs typeface="Times New Roman" panose="02020603050405020304" pitchFamily="18" charset="0"/>
              </a:rPr>
              <a:t>Các chính sách, thủ tục và hướng dẫn liên quan đến ngân sách chính thức </a:t>
            </a:r>
            <a:r>
              <a:rPr lang="en-US" sz="2000" smtClean="0">
                <a:solidFill>
                  <a:schemeClr val="accent2"/>
                </a:solidFill>
                <a:latin typeface="Times New Roman" panose="02020603050405020304" pitchFamily="18" charset="0"/>
                <a:cs typeface="Times New Roman" panose="02020603050405020304" pitchFamily="18" charset="0"/>
              </a:rPr>
              <a:t>và </a:t>
            </a:r>
            <a:r>
              <a:rPr lang="en-US" sz="2000">
                <a:solidFill>
                  <a:schemeClr val="accent2"/>
                </a:solidFill>
                <a:latin typeface="Times New Roman" panose="02020603050405020304" pitchFamily="18" charset="0"/>
                <a:cs typeface="Times New Roman" panose="02020603050405020304" pitchFamily="18" charset="0"/>
              </a:rPr>
              <a:t>không chính thức hiện có</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
            <a:ext cx="7406640" cy="1356360"/>
          </a:xfrm>
        </p:spPr>
        <p:txBody>
          <a:bodyPr>
            <a:normAutofit/>
          </a:bodyPr>
          <a:lstStyle/>
          <a:p>
            <a:pPr algn="ctr"/>
            <a:r>
              <a:rPr lang="en-US" sz="3200" b="1" u="sng">
                <a:solidFill>
                  <a:schemeClr val="accent2"/>
                </a:solidFill>
                <a:latin typeface="Times New Roman" panose="02020603050405020304" pitchFamily="18" charset="0"/>
                <a:cs typeface="Times New Roman" panose="02020603050405020304" pitchFamily="18" charset="0"/>
              </a:rPr>
              <a:t>7.1.2 Kế hoạch quản lí chi phí: Các công cụ và kĩ thuật</a:t>
            </a:r>
          </a:p>
        </p:txBody>
      </p:sp>
      <p:sp>
        <p:nvSpPr>
          <p:cNvPr id="3" name="Text Placeholder 2"/>
          <p:cNvSpPr>
            <a:spLocks noGrp="1"/>
          </p:cNvSpPr>
          <p:nvPr>
            <p:ph type="body" idx="4294967295"/>
          </p:nvPr>
        </p:nvSpPr>
        <p:spPr>
          <a:xfrm>
            <a:off x="528320" y="1752600"/>
            <a:ext cx="8229600" cy="4525963"/>
          </a:xfrm>
        </p:spPr>
        <p:txBody>
          <a:bodyPr>
            <a:normAutofit lnSpcReduction="10000"/>
          </a:bodyPr>
          <a:lstStyle/>
          <a:p>
            <a:pPr>
              <a:lnSpc>
                <a:spcPct val="160000"/>
              </a:lnSpc>
            </a:pPr>
            <a:r>
              <a:rPr lang="en-US" sz="2000" b="1" u="sng">
                <a:solidFill>
                  <a:schemeClr val="accent2"/>
                </a:solidFill>
                <a:latin typeface="Times New Roman" panose="02020603050405020304" pitchFamily="18" charset="0"/>
                <a:cs typeface="Times New Roman" panose="02020603050405020304" pitchFamily="18" charset="0"/>
              </a:rPr>
              <a:t>7.1.2.1 Nhận định của chuyên gia</a:t>
            </a:r>
            <a:endParaRPr lang="en-US" sz="2000" u="sng">
              <a:solidFill>
                <a:schemeClr val="accent2"/>
              </a:solidFill>
              <a:latin typeface="Times New Roman" panose="02020603050405020304" pitchFamily="18" charset="0"/>
              <a:cs typeface="Times New Roman" panose="02020603050405020304" pitchFamily="18" charset="0"/>
            </a:endParaRPr>
          </a:p>
          <a:p>
            <a:pPr lvl="1">
              <a:lnSpc>
                <a:spcPct val="160000"/>
              </a:lnSpc>
              <a:buFont typeface="Wingdings" panose="05000000000000000000" charset="0"/>
              <a:buChar char="v"/>
            </a:pPr>
            <a:r>
              <a:rPr lang="en-US">
                <a:solidFill>
                  <a:schemeClr val="accent2"/>
                </a:solidFill>
                <a:latin typeface="Times New Roman" panose="02020603050405020304" pitchFamily="18" charset="0"/>
                <a:cs typeface="Times New Roman" panose="02020603050405020304" pitchFamily="18" charset="0"/>
              </a:rPr>
              <a:t>Đánh giá của chuyên gia, được hướng dẫn bởi thông tin lịch sử, cung cấp cái nhìn sâu sắc có giá trị về môi trường và thông tin từ các dự án tương tự trước đó.</a:t>
            </a:r>
          </a:p>
          <a:p>
            <a:pPr>
              <a:lnSpc>
                <a:spcPct val="160000"/>
              </a:lnSpc>
              <a:buFont typeface="Arial" panose="020B0604020202020204" pitchFamily="34" charset="0"/>
              <a:buChar char="•"/>
            </a:pPr>
            <a:r>
              <a:rPr lang="en-US" sz="2000" b="1" u="sng">
                <a:solidFill>
                  <a:schemeClr val="accent2"/>
                </a:solidFill>
                <a:latin typeface="Times New Roman" panose="02020603050405020304" pitchFamily="18" charset="0"/>
                <a:cs typeface="Times New Roman" panose="02020603050405020304" pitchFamily="18" charset="0"/>
              </a:rPr>
              <a:t>7.1.2.2 Kĩ thuật phân tích</a:t>
            </a:r>
            <a:endParaRPr lang="en-US" sz="2000" u="sng">
              <a:solidFill>
                <a:schemeClr val="accent2"/>
              </a:solidFill>
              <a:latin typeface="Times New Roman" panose="02020603050405020304" pitchFamily="18" charset="0"/>
              <a:cs typeface="Times New Roman" panose="02020603050405020304" pitchFamily="18" charset="0"/>
            </a:endParaRPr>
          </a:p>
          <a:p>
            <a:pPr lvl="1">
              <a:lnSpc>
                <a:spcPct val="160000"/>
              </a:lnSpc>
              <a:buFont typeface="Wingdings" panose="05000000000000000000" charset="0"/>
              <a:buChar char="v"/>
            </a:pPr>
            <a:r>
              <a:rPr lang="en-US">
                <a:solidFill>
                  <a:schemeClr val="accent2"/>
                </a:solidFill>
                <a:latin typeface="Times New Roman" panose="02020603050405020304" pitchFamily="18" charset="0"/>
                <a:cs typeface="Times New Roman" panose="02020603050405020304" pitchFamily="18" charset="0"/>
              </a:rPr>
              <a:t>Việc phát triển kế hoạch quản lý chi phí có thể liên quan đến việc lựa chọn các phương án chiến lược để tài trợ cho dự án</a:t>
            </a:r>
            <a:r>
              <a:rPr lang="en-US" smtClean="0">
                <a:solidFill>
                  <a:schemeClr val="accent2"/>
                </a:solidFill>
                <a:latin typeface="Times New Roman" panose="02020603050405020304" pitchFamily="18" charset="0"/>
                <a:cs typeface="Times New Roman" panose="02020603050405020304" pitchFamily="18" charset="0"/>
              </a:rPr>
              <a:t>.</a:t>
            </a:r>
            <a:endParaRPr lang="vi-VN" smtClean="0">
              <a:solidFill>
                <a:schemeClr val="accent2"/>
              </a:solidFill>
              <a:latin typeface="Times New Roman" panose="02020603050405020304" pitchFamily="18" charset="0"/>
              <a:cs typeface="Times New Roman" panose="02020603050405020304" pitchFamily="18" charset="0"/>
            </a:endParaRPr>
          </a:p>
          <a:p>
            <a:pPr>
              <a:lnSpc>
                <a:spcPct val="160000"/>
              </a:lnSpc>
            </a:pPr>
            <a:r>
              <a:rPr lang="en-US" b="1" u="sng">
                <a:solidFill>
                  <a:schemeClr val="accent2"/>
                </a:solidFill>
                <a:latin typeface="Times New Roman" panose="02020603050405020304" pitchFamily="18" charset="0"/>
                <a:cs typeface="Times New Roman" panose="02020603050405020304" pitchFamily="18" charset="0"/>
              </a:rPr>
              <a:t>7.1.2.3 Các cuộc họp</a:t>
            </a:r>
            <a:endParaRPr lang="en-US" u="sng">
              <a:solidFill>
                <a:schemeClr val="accent2"/>
              </a:solidFill>
              <a:latin typeface="Times New Roman" panose="02020603050405020304" pitchFamily="18" charset="0"/>
              <a:cs typeface="Times New Roman" panose="02020603050405020304" pitchFamily="18" charset="0"/>
            </a:endParaRPr>
          </a:p>
          <a:p>
            <a:pPr lvl="1">
              <a:lnSpc>
                <a:spcPct val="160000"/>
              </a:lnSpc>
              <a:buFont typeface="Wingdings" panose="05000000000000000000" charset="0"/>
              <a:buChar char="v"/>
            </a:pPr>
            <a:r>
              <a:rPr lang="en-US">
                <a:solidFill>
                  <a:schemeClr val="accent2"/>
                </a:solidFill>
                <a:latin typeface="Times New Roman" panose="02020603050405020304" pitchFamily="18" charset="0"/>
                <a:cs typeface="Times New Roman" panose="02020603050405020304" pitchFamily="18" charset="0"/>
              </a:rPr>
              <a:t>Các nhóm dự án có thể tổ chức các cuộc họp kế hoạch để phát triển kế hoạch quản lý chi phí.</a:t>
            </a:r>
          </a:p>
          <a:p>
            <a:pPr lvl="1">
              <a:lnSpc>
                <a:spcPct val="160000"/>
              </a:lnSpc>
              <a:buFont typeface="Wingdings" panose="05000000000000000000" charset="0"/>
              <a:buChar char="v"/>
            </a:pPr>
            <a:endParaRPr lang="en-US">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401320"/>
            <a:ext cx="7753350" cy="1356360"/>
          </a:xfrm>
        </p:spPr>
        <p:txBody>
          <a:bodyPr>
            <a:normAutofit/>
          </a:bodyPr>
          <a:lstStyle/>
          <a:p>
            <a:pPr algn="ctr"/>
            <a:r>
              <a:rPr lang="en-US" sz="3200" b="1" u="sng">
                <a:solidFill>
                  <a:schemeClr val="accent2"/>
                </a:solidFill>
                <a:latin typeface="Times New Roman" panose="02020603050405020304" pitchFamily="18" charset="0"/>
                <a:cs typeface="Times New Roman" panose="02020603050405020304" pitchFamily="18" charset="0"/>
              </a:rPr>
              <a:t>7.1.3 Kế hoạch quản lí chi phí: </a:t>
            </a:r>
            <a:r>
              <a:rPr lang="vi-VN" sz="3200" b="1" u="sng" smtClean="0">
                <a:solidFill>
                  <a:schemeClr val="accent2"/>
                </a:solidFill>
                <a:latin typeface="Times New Roman" panose="02020603050405020304" pitchFamily="18" charset="0"/>
                <a:cs typeface="Times New Roman" panose="02020603050405020304" pitchFamily="18" charset="0"/>
              </a:rPr>
              <a:t/>
            </a:r>
            <a:br>
              <a:rPr lang="vi-VN" sz="3200" b="1" u="sng" smtClean="0">
                <a:solidFill>
                  <a:schemeClr val="accent2"/>
                </a:solidFill>
                <a:latin typeface="Times New Roman" panose="02020603050405020304" pitchFamily="18" charset="0"/>
                <a:cs typeface="Times New Roman" panose="02020603050405020304" pitchFamily="18" charset="0"/>
              </a:rPr>
            </a:br>
            <a:r>
              <a:rPr lang="vi-VN" sz="3200" b="1" u="sng">
                <a:solidFill>
                  <a:schemeClr val="accent2"/>
                </a:solidFill>
                <a:latin typeface="Times New Roman" panose="02020603050405020304" pitchFamily="18" charset="0"/>
                <a:cs typeface="Times New Roman" panose="02020603050405020304" pitchFamily="18" charset="0"/>
              </a:rPr>
              <a:t>Đ</a:t>
            </a:r>
            <a:r>
              <a:rPr lang="en-US" sz="3200" b="1" u="sng" smtClean="0">
                <a:solidFill>
                  <a:schemeClr val="accent2"/>
                </a:solidFill>
                <a:latin typeface="Times New Roman" panose="02020603050405020304" pitchFamily="18" charset="0"/>
                <a:cs typeface="Times New Roman" panose="02020603050405020304" pitchFamily="18" charset="0"/>
              </a:rPr>
              <a:t>ầu </a:t>
            </a:r>
            <a:r>
              <a:rPr lang="en-US" sz="3200" b="1" u="sng">
                <a:solidFill>
                  <a:schemeClr val="accent2"/>
                </a:solidFill>
                <a:latin typeface="Times New Roman" panose="02020603050405020304" pitchFamily="18" charset="0"/>
                <a:cs typeface="Times New Roman" panose="02020603050405020304" pitchFamily="18" charset="0"/>
              </a:rPr>
              <a:t>ra</a:t>
            </a:r>
          </a:p>
        </p:txBody>
      </p:sp>
      <p:sp>
        <p:nvSpPr>
          <p:cNvPr id="3" name="Text Placeholder 2"/>
          <p:cNvSpPr>
            <a:spLocks noGrp="1"/>
          </p:cNvSpPr>
          <p:nvPr>
            <p:ph type="body" idx="4294967295"/>
          </p:nvPr>
        </p:nvSpPr>
        <p:spPr>
          <a:xfrm>
            <a:off x="381000" y="1752600"/>
            <a:ext cx="8229600" cy="4525963"/>
          </a:xfrm>
        </p:spPr>
        <p:txBody>
          <a:bodyPr>
            <a:normAutofit lnSpcReduction="10000"/>
          </a:bodyPr>
          <a:lstStyle/>
          <a:p>
            <a:pPr>
              <a:lnSpc>
                <a:spcPct val="150000"/>
              </a:lnSpc>
            </a:pPr>
            <a:r>
              <a:rPr lang="en-US" sz="2400" b="1" u="sng">
                <a:solidFill>
                  <a:schemeClr val="accent2"/>
                </a:solidFill>
                <a:latin typeface="Times New Roman" panose="02020603050405020304" pitchFamily="18" charset="0"/>
                <a:cs typeface="Times New Roman" panose="02020603050405020304" pitchFamily="18" charset="0"/>
              </a:rPr>
              <a:t>7.1.3.1 Kế hoạch quản lí chi phí</a:t>
            </a:r>
            <a:endParaRPr lang="en-US" sz="2400" u="sng">
              <a:solidFill>
                <a:schemeClr val="accent2"/>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charset="0"/>
              <a:buChar char="v"/>
            </a:pPr>
            <a:r>
              <a:rPr lang="en-US">
                <a:solidFill>
                  <a:schemeClr val="accent2"/>
                </a:solidFill>
                <a:latin typeface="Times New Roman" panose="02020603050405020304" pitchFamily="18" charset="0"/>
                <a:cs typeface="Times New Roman" panose="02020603050405020304" pitchFamily="18" charset="0"/>
              </a:rPr>
              <a:t>Kế hoạch quản lý chi phí là một thành phần của kế hoạch quản lý dự án và mô tả cách thức lập kế hoạch, cấu trúc và kiểm soát chi phí của dự án.</a:t>
            </a:r>
          </a:p>
          <a:p>
            <a:pPr lvl="1">
              <a:lnSpc>
                <a:spcPct val="150000"/>
              </a:lnSpc>
              <a:buFont typeface="Wingdings" panose="05000000000000000000" charset="0"/>
              <a:buChar char="v"/>
            </a:pPr>
            <a:r>
              <a:rPr lang="en-US">
                <a:solidFill>
                  <a:schemeClr val="accent2"/>
                </a:solidFill>
                <a:latin typeface="Times New Roman" panose="02020603050405020304" pitchFamily="18" charset="0"/>
                <a:cs typeface="Times New Roman" panose="02020603050405020304" pitchFamily="18" charset="0"/>
              </a:rPr>
              <a:t>Đơn vị đo lường. Mỗi đơn vị được sử dụng trong các phép đo được xác định cho từng tài nguyên.</a:t>
            </a:r>
          </a:p>
          <a:p>
            <a:pPr lvl="1">
              <a:lnSpc>
                <a:spcPct val="150000"/>
              </a:lnSpc>
              <a:buFont typeface="Wingdings" panose="05000000000000000000" charset="0"/>
              <a:buChar char="ü"/>
            </a:pPr>
            <a:r>
              <a:rPr lang="en-US" b="1">
                <a:solidFill>
                  <a:schemeClr val="accent2"/>
                </a:solidFill>
                <a:latin typeface="Times New Roman" panose="02020603050405020304" pitchFamily="18" charset="0"/>
                <a:cs typeface="Times New Roman" panose="02020603050405020304" pitchFamily="18" charset="0"/>
              </a:rPr>
              <a:t>Mức độ rõ ràng.</a:t>
            </a:r>
            <a:r>
              <a:rPr lang="en-US">
                <a:solidFill>
                  <a:schemeClr val="accent2"/>
                </a:solidFill>
                <a:latin typeface="Times New Roman" panose="02020603050405020304" pitchFamily="18" charset="0"/>
                <a:cs typeface="Times New Roman" panose="02020603050405020304" pitchFamily="18" charset="0"/>
              </a:rPr>
              <a:t> </a:t>
            </a:r>
          </a:p>
          <a:p>
            <a:pPr lvl="1">
              <a:lnSpc>
                <a:spcPct val="150000"/>
              </a:lnSpc>
              <a:buFont typeface="Wingdings" panose="05000000000000000000" charset="0"/>
              <a:buChar char="ü"/>
            </a:pPr>
            <a:r>
              <a:rPr lang="en-US" b="1">
                <a:solidFill>
                  <a:schemeClr val="accent2"/>
                </a:solidFill>
                <a:latin typeface="Times New Roman" panose="02020603050405020304" pitchFamily="18" charset="0"/>
                <a:cs typeface="Times New Roman" panose="02020603050405020304" pitchFamily="18" charset="0"/>
              </a:rPr>
              <a:t>Mức độ chính xác. </a:t>
            </a:r>
          </a:p>
          <a:p>
            <a:pPr lvl="1">
              <a:lnSpc>
                <a:spcPct val="150000"/>
              </a:lnSpc>
              <a:buFont typeface="Wingdings" panose="05000000000000000000" charset="0"/>
              <a:buChar char="ü"/>
            </a:pPr>
            <a:r>
              <a:rPr lang="en-US" b="1">
                <a:solidFill>
                  <a:schemeClr val="accent2"/>
                </a:solidFill>
                <a:latin typeface="Times New Roman" panose="02020603050405020304" pitchFamily="18" charset="0"/>
                <a:cs typeface="Times New Roman" panose="02020603050405020304" pitchFamily="18" charset="0"/>
              </a:rPr>
              <a:t>Các liên kết thủ tục tổ chức. </a:t>
            </a:r>
          </a:p>
          <a:p>
            <a:pPr lvl="1">
              <a:lnSpc>
                <a:spcPct val="150000"/>
              </a:lnSpc>
              <a:buFont typeface="Wingdings" panose="05000000000000000000" charset="0"/>
              <a:buChar char="ü"/>
            </a:pPr>
            <a:r>
              <a:rPr lang="en-US" b="1">
                <a:solidFill>
                  <a:schemeClr val="accent2"/>
                </a:solidFill>
                <a:latin typeface="Times New Roman" panose="02020603050405020304" pitchFamily="18" charset="0"/>
                <a:cs typeface="Times New Roman" panose="02020603050405020304" pitchFamily="18" charset="0"/>
              </a:rPr>
              <a:t>Các ngưỡng kiểm soát. </a:t>
            </a:r>
          </a:p>
          <a:p>
            <a:pPr lvl="1">
              <a:lnSpc>
                <a:spcPct val="150000"/>
              </a:lnSpc>
              <a:buFont typeface="Wingdings" panose="05000000000000000000" charset="0"/>
              <a:buChar char="ü"/>
            </a:pPr>
            <a:r>
              <a:rPr lang="en-US" b="1">
                <a:solidFill>
                  <a:schemeClr val="accent2"/>
                </a:solidFill>
                <a:latin typeface="Times New Roman" panose="02020603050405020304" pitchFamily="18" charset="0"/>
                <a:cs typeface="Times New Roman" panose="02020603050405020304" pitchFamily="18" charset="0"/>
              </a:rPr>
              <a:t>Quy tắc đo lường hiệu suất. </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266</TotalTime>
  <Words>3855</Words>
  <Application>Microsoft Office PowerPoint</Application>
  <PresentationFormat>On-screen Show (4:3)</PresentationFormat>
  <Paragraphs>298</Paragraphs>
  <Slides>52</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52</vt:i4>
      </vt:variant>
    </vt:vector>
  </HeadingPairs>
  <TitlesOfParts>
    <vt:vector size="63" baseType="lpstr">
      <vt:lpstr>Arial</vt:lpstr>
      <vt:lpstr>Calibri</vt:lpstr>
      <vt:lpstr>Corbel</vt:lpstr>
      <vt:lpstr>Times</vt:lpstr>
      <vt:lpstr>Times</vt:lpstr>
      <vt:lpstr>Times</vt:lpstr>
      <vt:lpstr>Times New Roman</vt:lpstr>
      <vt:lpstr>Verdana</vt:lpstr>
      <vt:lpstr>Wingdings</vt:lpstr>
      <vt:lpstr>Basis</vt:lpstr>
      <vt:lpstr>Banded</vt:lpstr>
      <vt:lpstr>PowerPoint Presentation</vt:lpstr>
      <vt:lpstr>Nhóm 8</vt:lpstr>
      <vt:lpstr>7.1 Kế hoạch quản lí chi phí:      Đầu vào</vt:lpstr>
      <vt:lpstr>PowerPoint Presentation</vt:lpstr>
      <vt:lpstr>7.1.1. Kế hoạch quản lí chi phí:     Đầu ra</vt:lpstr>
      <vt:lpstr>PowerPoint Presentation</vt:lpstr>
      <vt:lpstr>PowerPoint Presentation</vt:lpstr>
      <vt:lpstr>7.1.2 Kế hoạch quản lí chi phí: Các công cụ và kĩ thuật</vt:lpstr>
      <vt:lpstr>7.1.3 Kế hoạch quản lí chi phí:  Đầu ra</vt:lpstr>
      <vt:lpstr>PowerPoint Presentation</vt:lpstr>
      <vt:lpstr>PowerPoint Presentation</vt:lpstr>
      <vt:lpstr>PowerPoint Presentation</vt:lpstr>
      <vt:lpstr>7.2.1 Ước tính chi phí: Đầu vào</vt:lpstr>
      <vt:lpstr>PowerPoint Presentation</vt:lpstr>
      <vt:lpstr>PowerPoint Presentation</vt:lpstr>
      <vt:lpstr>7.2.2 Ước tính chi phí: Công cụ và kỹ thuật</vt:lpstr>
      <vt:lpstr>PowerPoint Presentation</vt:lpstr>
      <vt:lpstr>PowerPoint Presentation</vt:lpstr>
      <vt:lpstr>PowerPoint Presentation</vt:lpstr>
      <vt:lpstr>7.2.3 Ước tính chi phí:  Kết quả đầu ra</vt:lpstr>
      <vt:lpstr>PowerPoint Presentation</vt:lpstr>
      <vt:lpstr>PowerPoint Presentation</vt:lpstr>
      <vt:lpstr>PowerPoint Presentation</vt:lpstr>
      <vt:lpstr>7.3.1 Xác định ngân sách:  Đầu vào</vt:lpstr>
      <vt:lpstr>PowerPoint Presentation</vt:lpstr>
      <vt:lpstr>PowerPoint Presentation</vt:lpstr>
      <vt:lpstr>PowerPoint Presentation</vt:lpstr>
      <vt:lpstr>7.3.2 Xác định Ngân sách:  Công cụ và Kỹ thuật</vt:lpstr>
      <vt:lpstr>PowerPoint Presentation</vt:lpstr>
      <vt:lpstr>PowerPoint Presentation</vt:lpstr>
      <vt:lpstr>7.3.3 Xác định ngân sách:  Kết quả đầu ra</vt:lpstr>
      <vt:lpstr>PowerPoint Presentation</vt:lpstr>
      <vt:lpstr>PowerPoint Presentation</vt:lpstr>
      <vt:lpstr>PowerPoint Presentation</vt:lpstr>
      <vt:lpstr>PowerPoint Presentation</vt:lpstr>
      <vt:lpstr>PowerPoint Presentation</vt:lpstr>
      <vt:lpstr>PowerPoint Presentation</vt:lpstr>
      <vt:lpstr>7.4.1 Chi phí kiểm soát:  Đầu vào</vt:lpstr>
      <vt:lpstr>PowerPoint Presentation</vt:lpstr>
      <vt:lpstr>7.4.2 Chi phí Kiểm soát:  Công cụ và Kỹ thuật</vt:lpstr>
      <vt:lpstr>PowerPoint Presentation</vt:lpstr>
      <vt:lpstr>PowerPoint Presentation</vt:lpstr>
      <vt:lpstr>PowerPoint Presentation</vt:lpstr>
      <vt:lpstr>PowerPoint Presentation</vt:lpstr>
      <vt:lpstr>PowerPoint Presentation</vt:lpstr>
      <vt:lpstr>7.4.3 Chi phí kiểm soát:  Đầu ra</vt:lpstr>
      <vt:lpstr>PowerPoint Presentation</vt:lpstr>
      <vt:lpstr>PowerPoint Presentation</vt:lpstr>
      <vt:lpstr>PowerPoint Presentation</vt:lpstr>
      <vt:lpstr>PowerPoint Presentation</vt:lpstr>
      <vt:lpstr>PowerPoint Presentation</vt:lpstr>
      <vt:lpstr>Cảm ơn các bạn đã lắng nghe bài thuyết trình của nhóm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7.2 Ước tính chi phí</dc:title>
  <dc:creator>ASUS</dc:creator>
  <cp:lastModifiedBy>Minh Nguyen</cp:lastModifiedBy>
  <cp:revision>111</cp:revision>
  <dcterms:created xsi:type="dcterms:W3CDTF">2020-12-06T09:58:00Z</dcterms:created>
  <dcterms:modified xsi:type="dcterms:W3CDTF">2021-01-03T12:24:21Z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