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20.pdf" ContentType="application/pdf"/>
  <Override PartName="/ppt/media/image22.pdf" ContentType="application/pdf"/>
  <Override PartName="/ppt/media/image24.pdf" ContentType="application/pdf"/>
  <Override PartName="/ppt/media/image6.pdf" ContentType="application/pdf"/>
  <Override PartName="/ppt/media/image9.pdf" ContentType="application/pdf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313" r:id="rId3"/>
    <p:sldId id="338" r:id="rId5"/>
    <p:sldId id="259" r:id="rId6"/>
    <p:sldId id="295" r:id="rId7"/>
    <p:sldId id="298" r:id="rId8"/>
    <p:sldId id="297" r:id="rId9"/>
    <p:sldId id="345" r:id="rId10"/>
    <p:sldId id="266" r:id="rId11"/>
    <p:sldId id="267" r:id="rId12"/>
    <p:sldId id="291" r:id="rId13"/>
    <p:sldId id="299" r:id="rId14"/>
    <p:sldId id="300" r:id="rId15"/>
    <p:sldId id="260" r:id="rId16"/>
    <p:sldId id="261" r:id="rId17"/>
    <p:sldId id="301" r:id="rId18"/>
    <p:sldId id="316" r:id="rId19"/>
    <p:sldId id="340" r:id="rId20"/>
    <p:sldId id="271" r:id="rId21"/>
    <p:sldId id="272" r:id="rId22"/>
    <p:sldId id="273" r:id="rId23"/>
    <p:sldId id="317" r:id="rId24"/>
    <p:sldId id="318" r:id="rId25"/>
    <p:sldId id="320" r:id="rId26"/>
    <p:sldId id="321" r:id="rId27"/>
    <p:sldId id="322" r:id="rId28"/>
    <p:sldId id="323" r:id="rId29"/>
    <p:sldId id="324" r:id="rId30"/>
    <p:sldId id="277" r:id="rId31"/>
    <p:sldId id="326" r:id="rId32"/>
    <p:sldId id="325" r:id="rId33"/>
    <p:sldId id="38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anose="02020603050405020304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anose="02020603050405020304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anose="02020603050405020304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anose="02020603050405020304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1" autoAdjust="0"/>
    <p:restoredTop sz="94280" autoAdjust="0"/>
  </p:normalViewPr>
  <p:slideViewPr>
    <p:cSldViewPr>
      <p:cViewPr varScale="1">
        <p:scale>
          <a:sx n="68" d="100"/>
          <a:sy n="68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9.xml"/><Relationship Id="rId8" Type="http://schemas.openxmlformats.org/officeDocument/2006/relationships/slide" Target="slides/slide18.xml"/><Relationship Id="rId7" Type="http://schemas.openxmlformats.org/officeDocument/2006/relationships/slide" Target="slides/slide14.xml"/><Relationship Id="rId6" Type="http://schemas.openxmlformats.org/officeDocument/2006/relationships/slide" Target="slides/slide13.xml"/><Relationship Id="rId5" Type="http://schemas.openxmlformats.org/officeDocument/2006/relationships/slide" Target="slides/slide10.xml"/><Relationship Id="rId4" Type="http://schemas.openxmlformats.org/officeDocument/2006/relationships/slide" Target="slides/slide9.xml"/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3" Type="http://schemas.openxmlformats.org/officeDocument/2006/relationships/slide" Target="slides/slide28.xml"/><Relationship Id="rId12" Type="http://schemas.openxmlformats.org/officeDocument/2006/relationships/slide" Target="slides/slide23.xml"/><Relationship Id="rId11" Type="http://schemas.openxmlformats.org/officeDocument/2006/relationships/slide" Target="slides/slide21.xml"/><Relationship Id="rId10" Type="http://schemas.openxmlformats.org/officeDocument/2006/relationships/slide" Target="slides/slide20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C09B6-2CBA-BF4F-9383-688A1334CE4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33DCD-6511-0A48-95E6-B9E4431A83D5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8DB9C2-571D-1A4A-A2D4-99DEE5DA150C}" cxnId="{F52E9B69-087C-684D-A7A1-F3F7067E7963}" type="parTrans">
      <dgm:prSet/>
      <dgm:spPr/>
      <dgm:t>
        <a:bodyPr/>
        <a:lstStyle/>
        <a:p>
          <a:endParaRPr lang="en-US"/>
        </a:p>
      </dgm:t>
    </dgm:pt>
    <dgm:pt modelId="{7B5E3EF0-8E13-DE43-85BB-4C2F56DC1F1F}" cxnId="{F52E9B69-087C-684D-A7A1-F3F7067E7963}" type="sibTrans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endParaRPr lang="en-US" dirty="0"/>
        </a:p>
      </dgm:t>
    </dgm:pt>
    <dgm:pt modelId="{3D158240-2773-A44F-A8E9-C9E074E79162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</a:p>
      </dgm:t>
    </dgm:pt>
    <dgm:pt modelId="{6330C395-C995-9D4A-8049-5583A30CE402}" cxnId="{EB4AB36B-7133-A741-8B53-5C143AE5694B}" type="parTrans">
      <dgm:prSet/>
      <dgm:spPr/>
      <dgm:t>
        <a:bodyPr/>
        <a:lstStyle/>
        <a:p>
          <a:endParaRPr lang="en-US"/>
        </a:p>
      </dgm:t>
    </dgm:pt>
    <dgm:pt modelId="{BA637A8E-3EDD-9540-8240-A09825FFCAF4}" cxnId="{EB4AB36B-7133-A741-8B53-5C143AE5694B}" type="sibTrans">
      <dgm:prSet/>
      <dgm:spPr/>
      <dgm:t>
        <a:bodyPr/>
        <a:lstStyle/>
        <a:p>
          <a:endParaRPr lang="en-US"/>
        </a:p>
      </dgm:t>
    </dgm:pt>
    <dgm:pt modelId="{F53DA61D-11D2-8249-A867-F6D218EC9A31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</a:p>
      </dgm:t>
    </dgm:pt>
    <dgm:pt modelId="{7046263C-7F0F-8646-BB8A-618A92A344DB}" cxnId="{D3ED4548-E3F3-FD4A-99C8-A6EC2FDBF5DB}" type="parTrans">
      <dgm:prSet/>
      <dgm:spPr/>
      <dgm:t>
        <a:bodyPr/>
        <a:lstStyle/>
        <a:p>
          <a:endParaRPr lang="en-US"/>
        </a:p>
      </dgm:t>
    </dgm:pt>
    <dgm:pt modelId="{18019056-F3EC-8E49-96D3-C1EB5D19B18E}" cxnId="{D3ED4548-E3F3-FD4A-99C8-A6EC2FDBF5DB}" type="sibTrans">
      <dgm:prSet/>
      <dgm:spPr/>
      <dgm:t>
        <a:bodyPr/>
        <a:lstStyle/>
        <a:p>
          <a:endParaRPr lang="en-US"/>
        </a:p>
      </dgm:t>
    </dgm:pt>
    <dgm:pt modelId="{B4B63777-EC7E-584E-86AE-53D71C9CBDE7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</a:p>
      </dgm:t>
    </dgm:pt>
    <dgm:pt modelId="{3023CE3E-1392-4C4F-9557-1A8EE5E0ADA3}" cxnId="{94B408E9-C19E-264D-9DE8-A83B81380380}" type="parTrans">
      <dgm:prSet/>
      <dgm:spPr/>
      <dgm:t>
        <a:bodyPr/>
        <a:lstStyle/>
        <a:p>
          <a:endParaRPr lang="en-US"/>
        </a:p>
      </dgm:t>
    </dgm:pt>
    <dgm:pt modelId="{EE58DF71-EC3B-C348-8B26-F1A06B27B5C6}" cxnId="{94B408E9-C19E-264D-9DE8-A83B81380380}" type="sibTrans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8CF94368-B512-5E40-A0F2-204B09098458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</a:p>
      </dgm:t>
    </dgm:pt>
    <dgm:pt modelId="{4AE228E0-B535-2C43-8006-BC156855D165}" cxnId="{AC169793-83B4-B14B-B753-93AF6F436394}" type="parTrans">
      <dgm:prSet/>
      <dgm:spPr/>
      <dgm:t>
        <a:bodyPr/>
        <a:lstStyle/>
        <a:p>
          <a:endParaRPr lang="en-US"/>
        </a:p>
      </dgm:t>
    </dgm:pt>
    <dgm:pt modelId="{F4939A35-96F8-D648-83C1-4AB4AABAD1B0}" cxnId="{AC169793-83B4-B14B-B753-93AF6F436394}" type="sibTrans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061BC6A4-443D-3041-AB1F-B48B219AFC8E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</a:p>
      </dgm:t>
    </dgm:pt>
    <dgm:pt modelId="{35587D22-9AF4-6E46-A174-26FB9183ACB7}" cxnId="{F67DA86B-19AA-774D-9117-C1C32DA18A6B}" type="parTrans">
      <dgm:prSet/>
      <dgm:spPr/>
      <dgm:t>
        <a:bodyPr/>
        <a:lstStyle/>
        <a:p>
          <a:endParaRPr lang="en-US"/>
        </a:p>
      </dgm:t>
    </dgm:pt>
    <dgm:pt modelId="{5592C533-0230-7F43-9738-AAAD3041122A}" cxnId="{F67DA86B-19AA-774D-9117-C1C32DA18A6B}" type="sibTrans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9688729C-81D7-984C-BEA3-F6E85410BB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</a:p>
      </dgm:t>
    </dgm:pt>
    <dgm:pt modelId="{AFE4017A-46B0-AB49-AD44-27BEDF39E84E}" cxnId="{25B9180B-B00F-0B4E-8854-B53A121373C0}" type="parTrans">
      <dgm:prSet/>
      <dgm:spPr/>
      <dgm:t>
        <a:bodyPr/>
        <a:lstStyle/>
        <a:p>
          <a:endParaRPr lang="en-US"/>
        </a:p>
      </dgm:t>
    </dgm:pt>
    <dgm:pt modelId="{D09A3BFB-5816-014E-900D-F28DCD4DAF72}" cxnId="{25B9180B-B00F-0B4E-8854-B53A121373C0}" type="sibTrans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370195-74F1-8B44-B00D-56C3254170AD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</a:p>
      </dgm:t>
    </dgm:pt>
    <dgm:pt modelId="{86ABD566-D4E1-9743-8994-B746E668CCD2}" cxnId="{E0C11D08-12A2-C44D-A996-FEA7AFE1A2F4}" type="parTrans">
      <dgm:prSet/>
      <dgm:spPr/>
      <dgm:t>
        <a:bodyPr/>
        <a:lstStyle/>
        <a:p>
          <a:endParaRPr lang="en-US"/>
        </a:p>
      </dgm:t>
    </dgm:pt>
    <dgm:pt modelId="{00962EE2-D150-9C41-B6D4-FDA6C1748344}" cxnId="{E0C11D08-12A2-C44D-A996-FEA7AFE1A2F4}" type="sibTrans">
      <dgm:prSet/>
      <dgm:spPr/>
      <dgm:t>
        <a:bodyPr/>
        <a:lstStyle/>
        <a:p>
          <a:endParaRPr lang="en-US"/>
        </a:p>
      </dgm:t>
    </dgm:pt>
    <dgm:pt modelId="{55D14040-E6B9-D944-A3F0-82393EE9DBA2}" type="pres">
      <dgm:prSet presAssocID="{434C09B6-2CBA-BF4F-9383-688A1334CE4D}" presName="diagram" presStyleCnt="0">
        <dgm:presLayoutVars>
          <dgm:dir/>
          <dgm:resizeHandles val="exact"/>
        </dgm:presLayoutVars>
      </dgm:prSet>
      <dgm:spPr/>
    </dgm:pt>
    <dgm:pt modelId="{8C1F1953-ADC1-FD47-9C4F-D93792E77999}" type="pres">
      <dgm:prSet presAssocID="{1B433DCD-6511-0A48-95E6-B9E4431A83D5}" presName="node" presStyleLbl="node1" presStyleIdx="0" presStyleCnt="6" custScaleX="125060" custLinFactX="24699" custLinFactNeighborX="100000" custLinFactNeighborY="10437">
        <dgm:presLayoutVars>
          <dgm:bulletEnabled val="1"/>
        </dgm:presLayoutVars>
      </dgm:prSet>
      <dgm:spPr/>
    </dgm:pt>
    <dgm:pt modelId="{FBDB4459-C68D-3E4A-A7DA-11C72E7F0611}" type="pres">
      <dgm:prSet presAssocID="{7B5E3EF0-8E13-DE43-85BB-4C2F56DC1F1F}" presName="sibTrans" presStyleLbl="sibTrans2D1" presStyleIdx="0" presStyleCnt="5" custAng="1126298" custFlipVert="0" custFlipHor="0" custScaleX="30694" custScaleY="36298" custLinFactX="211418" custLinFactY="-32234" custLinFactNeighborX="300000" custLinFactNeighborY="-100000"/>
      <dgm:spPr/>
    </dgm:pt>
    <dgm:pt modelId="{34522D51-39B4-EA42-9485-920402BA5A19}" type="pres">
      <dgm:prSet presAssocID="{7B5E3EF0-8E13-DE43-85BB-4C2F56DC1F1F}" presName="connectorText" presStyleLbl="sibTrans2D1" presStyleIdx="0" presStyleCnt="5"/>
      <dgm:spPr/>
    </dgm:pt>
    <dgm:pt modelId="{603F2A0D-843D-6242-A352-9DD92D63BC1B}" type="pres">
      <dgm:prSet presAssocID="{B4B63777-EC7E-584E-86AE-53D71C9CBDE7}" presName="node" presStyleLbl="node1" presStyleIdx="1" presStyleCnt="6" custScaleX="106751" custLinFactY="55145" custLinFactNeighborX="19112" custLinFactNeighborY="100000">
        <dgm:presLayoutVars>
          <dgm:bulletEnabled val="1"/>
        </dgm:presLayoutVars>
      </dgm:prSet>
      <dgm:spPr/>
    </dgm:pt>
    <dgm:pt modelId="{EAC96916-D04F-0449-B8B3-4F57A579AC88}" type="pres">
      <dgm:prSet presAssocID="{EE58DF71-EC3B-C348-8B26-F1A06B27B5C6}" presName="sibTrans" presStyleLbl="sibTrans2D1" presStyleIdx="1" presStyleCnt="5" custAng="21383942" custLinFactNeighborX="-8385" custLinFactNeighborY="-33573"/>
      <dgm:spPr/>
    </dgm:pt>
    <dgm:pt modelId="{93157058-68D4-8C45-8A69-AC4C39654B29}" type="pres">
      <dgm:prSet presAssocID="{EE58DF71-EC3B-C348-8B26-F1A06B27B5C6}" presName="connectorText" presStyleLbl="sibTrans2D1" presStyleIdx="1" presStyleCnt="5"/>
      <dgm:spPr/>
    </dgm:pt>
    <dgm:pt modelId="{E1D0B650-6FD3-9746-883B-EEA6315414F1}" type="pres">
      <dgm:prSet presAssocID="{8CF94368-B512-5E40-A0F2-204B09098458}" presName="node" presStyleLbl="node1" presStyleIdx="2" presStyleCnt="6" custScaleX="131326" custScaleY="98397" custLinFactX="-53378" custLinFactNeighborX="-100000" custLinFactNeighborY="-42169">
        <dgm:presLayoutVars>
          <dgm:bulletEnabled val="1"/>
        </dgm:presLayoutVars>
      </dgm:prSet>
      <dgm:spPr/>
    </dgm:pt>
    <dgm:pt modelId="{F08B99C8-E512-E94F-9D50-A6E9CD11FDAF}" type="pres">
      <dgm:prSet presAssocID="{F4939A35-96F8-D648-83C1-4AB4AABAD1B0}" presName="sibTrans" presStyleLbl="sibTrans2D1" presStyleIdx="2" presStyleCnt="5" custAng="20416905" custScaleX="125238" custLinFactNeighborX="-39742" custLinFactNeighborY="-36619"/>
      <dgm:spPr/>
    </dgm:pt>
    <dgm:pt modelId="{382B29E0-2BD8-3140-9020-936DC523F83E}" type="pres">
      <dgm:prSet presAssocID="{F4939A35-96F8-D648-83C1-4AB4AABAD1B0}" presName="connectorText" presStyleLbl="sibTrans2D1" presStyleIdx="2" presStyleCnt="5"/>
      <dgm:spPr/>
    </dgm:pt>
    <dgm:pt modelId="{998DAFB8-E39C-BE46-91C1-DECBBA8ED85B}" type="pres">
      <dgm:prSet presAssocID="{061BC6A4-443D-3041-AB1F-B48B219AFC8E}" presName="node" presStyleLbl="node1" presStyleIdx="3" presStyleCnt="6" custScaleY="126750" custLinFactY="54915" custLinFactNeighborX="-36009" custLinFactNeighborY="100000">
        <dgm:presLayoutVars>
          <dgm:bulletEnabled val="1"/>
        </dgm:presLayoutVars>
      </dgm:prSet>
      <dgm:spPr/>
    </dgm:pt>
    <dgm:pt modelId="{2673DEDF-52E2-8948-A118-3539869702FD}" type="pres">
      <dgm:prSet presAssocID="{5592C533-0230-7F43-9738-AAAD3041122A}" presName="sibTrans" presStyleLbl="sibTrans2D1" presStyleIdx="3" presStyleCnt="5" custAng="19473457" custScaleX="176405" custScaleY="84403" custLinFactY="5554" custLinFactNeighborX="55687" custLinFactNeighborY="100000"/>
      <dgm:spPr/>
    </dgm:pt>
    <dgm:pt modelId="{3C818732-1280-0F42-A7AF-FD7CA17E3B46}" type="pres">
      <dgm:prSet presAssocID="{5592C533-0230-7F43-9738-AAAD3041122A}" presName="connectorText" presStyleLbl="sibTrans2D1" presStyleIdx="3" presStyleCnt="5"/>
      <dgm:spPr/>
    </dgm:pt>
    <dgm:pt modelId="{5FA7667B-6936-5640-89ED-F385431265F7}" type="pres">
      <dgm:prSet presAssocID="{9688729C-81D7-984C-BEA3-F6E85410BB2F}" presName="node" presStyleLbl="node1" presStyleIdx="4" presStyleCnt="6" custLinFactNeighborX="83825" custLinFactNeighborY="-93980">
        <dgm:presLayoutVars>
          <dgm:bulletEnabled val="1"/>
        </dgm:presLayoutVars>
      </dgm:prSet>
      <dgm:spPr/>
    </dgm:pt>
    <dgm:pt modelId="{1741DF79-D173-874A-80E7-876315F82D04}" type="pres">
      <dgm:prSet presAssocID="{D09A3BFB-5816-014E-900D-F28DCD4DAF72}" presName="sibTrans" presStyleLbl="sibTrans2D1" presStyleIdx="4" presStyleCnt="5" custAng="18756137" custFlipVert="1" custScaleX="203662" custScaleY="90724" custLinFactNeighborX="80902" custLinFactNeighborY="-72393"/>
      <dgm:spPr/>
    </dgm:pt>
    <dgm:pt modelId="{B3803603-2E30-D44D-A25E-D9E82EC7BA62}" type="pres">
      <dgm:prSet presAssocID="{D09A3BFB-5816-014E-900D-F28DCD4DAF72}" presName="connectorText" presStyleLbl="sibTrans2D1" presStyleIdx="4" presStyleCnt="5"/>
      <dgm:spPr/>
    </dgm:pt>
    <dgm:pt modelId="{C3FF9332-829D-4A45-A6A1-CA38F38D6ED1}" type="pres">
      <dgm:prSet presAssocID="{E8370195-74F1-8B44-B00D-56C3254170AD}" presName="node" presStyleLbl="node1" presStyleIdx="5" presStyleCnt="6" custLinFactNeighborX="73646" custLinFactNeighborY="334">
        <dgm:presLayoutVars>
          <dgm:bulletEnabled val="1"/>
        </dgm:presLayoutVars>
      </dgm:prSet>
      <dgm:spPr/>
    </dgm:pt>
  </dgm:ptLst>
  <dgm:cxnLst>
    <dgm:cxn modelId="{E0C11D08-12A2-C44D-A996-FEA7AFE1A2F4}" srcId="{434C09B6-2CBA-BF4F-9383-688A1334CE4D}" destId="{E8370195-74F1-8B44-B00D-56C3254170AD}" srcOrd="5" destOrd="0" parTransId="{86ABD566-D4E1-9743-8994-B746E668CCD2}" sibTransId="{00962EE2-D150-9C41-B6D4-FDA6C1748344}"/>
    <dgm:cxn modelId="{25B9180B-B00F-0B4E-8854-B53A121373C0}" srcId="{434C09B6-2CBA-BF4F-9383-688A1334CE4D}" destId="{9688729C-81D7-984C-BEA3-F6E85410BB2F}" srcOrd="4" destOrd="0" parTransId="{AFE4017A-46B0-AB49-AD44-27BEDF39E84E}" sibTransId="{D09A3BFB-5816-014E-900D-F28DCD4DAF72}"/>
    <dgm:cxn modelId="{9AD66B1A-B3FD-B943-B4FE-F15E58BF358B}" type="presOf" srcId="{D09A3BFB-5816-014E-900D-F28DCD4DAF72}" destId="{1741DF79-D173-874A-80E7-876315F82D04}" srcOrd="0" destOrd="0" presId="urn:microsoft.com/office/officeart/2005/8/layout/process5"/>
    <dgm:cxn modelId="{60323D2E-759C-5543-A455-D1C5FD98DBD1}" type="presOf" srcId="{1B433DCD-6511-0A48-95E6-B9E4431A83D5}" destId="{8C1F1953-ADC1-FD47-9C4F-D93792E77999}" srcOrd="0" destOrd="0" presId="urn:microsoft.com/office/officeart/2005/8/layout/process5"/>
    <dgm:cxn modelId="{D3ED4548-E3F3-FD4A-99C8-A6EC2FDBF5DB}" srcId="{1B433DCD-6511-0A48-95E6-B9E4431A83D5}" destId="{F53DA61D-11D2-8249-A867-F6D218EC9A31}" srcOrd="1" destOrd="0" parTransId="{7046263C-7F0F-8646-BB8A-618A92A344DB}" sibTransId="{18019056-F3EC-8E49-96D3-C1EB5D19B18E}"/>
    <dgm:cxn modelId="{F52E9B69-087C-684D-A7A1-F3F7067E7963}" srcId="{434C09B6-2CBA-BF4F-9383-688A1334CE4D}" destId="{1B433DCD-6511-0A48-95E6-B9E4431A83D5}" srcOrd="0" destOrd="0" parTransId="{038DB9C2-571D-1A4A-A2D4-99DEE5DA150C}" sibTransId="{7B5E3EF0-8E13-DE43-85BB-4C2F56DC1F1F}"/>
    <dgm:cxn modelId="{F67DA86B-19AA-774D-9117-C1C32DA18A6B}" srcId="{434C09B6-2CBA-BF4F-9383-688A1334CE4D}" destId="{061BC6A4-443D-3041-AB1F-B48B219AFC8E}" srcOrd="3" destOrd="0" parTransId="{35587D22-9AF4-6E46-A174-26FB9183ACB7}" sibTransId="{5592C533-0230-7F43-9738-AAAD3041122A}"/>
    <dgm:cxn modelId="{EB4AB36B-7133-A741-8B53-5C143AE5694B}" srcId="{1B433DCD-6511-0A48-95E6-B9E4431A83D5}" destId="{3D158240-2773-A44F-A8E9-C9E074E79162}" srcOrd="0" destOrd="0" parTransId="{6330C395-C995-9D4A-8049-5583A30CE402}" sibTransId="{BA637A8E-3EDD-9540-8240-A09825FFCAF4}"/>
    <dgm:cxn modelId="{4C6B856D-DC5B-2E4E-AC3C-53676582E76B}" type="presOf" srcId="{7B5E3EF0-8E13-DE43-85BB-4C2F56DC1F1F}" destId="{FBDB4459-C68D-3E4A-A7DA-11C72E7F0611}" srcOrd="0" destOrd="0" presId="urn:microsoft.com/office/officeart/2005/8/layout/process5"/>
    <dgm:cxn modelId="{CC64FE6E-DC20-8441-BD0B-6CC829620F8D}" type="presOf" srcId="{F4939A35-96F8-D648-83C1-4AB4AABAD1B0}" destId="{F08B99C8-E512-E94F-9D50-A6E9CD11FDAF}" srcOrd="0" destOrd="0" presId="urn:microsoft.com/office/officeart/2005/8/layout/process5"/>
    <dgm:cxn modelId="{A106C758-99A6-0B42-B05C-2382F224EF75}" type="presOf" srcId="{E8370195-74F1-8B44-B00D-56C3254170AD}" destId="{C3FF9332-829D-4A45-A6A1-CA38F38D6ED1}" srcOrd="0" destOrd="0" presId="urn:microsoft.com/office/officeart/2005/8/layout/process5"/>
    <dgm:cxn modelId="{E8253A7C-C941-644C-B4E4-42E50A8ED07C}" type="presOf" srcId="{7B5E3EF0-8E13-DE43-85BB-4C2F56DC1F1F}" destId="{34522D51-39B4-EA42-9485-920402BA5A19}" srcOrd="1" destOrd="0" presId="urn:microsoft.com/office/officeart/2005/8/layout/process5"/>
    <dgm:cxn modelId="{E0C4827D-4053-344D-A145-D8340F6340E2}" type="presOf" srcId="{B4B63777-EC7E-584E-86AE-53D71C9CBDE7}" destId="{603F2A0D-843D-6242-A352-9DD92D63BC1B}" srcOrd="0" destOrd="0" presId="urn:microsoft.com/office/officeart/2005/8/layout/process5"/>
    <dgm:cxn modelId="{36828483-F60F-CF4A-B1E9-9BFABB1B7E32}" type="presOf" srcId="{9688729C-81D7-984C-BEA3-F6E85410BB2F}" destId="{5FA7667B-6936-5640-89ED-F385431265F7}" srcOrd="0" destOrd="0" presId="urn:microsoft.com/office/officeart/2005/8/layout/process5"/>
    <dgm:cxn modelId="{E6C1118E-2B83-394B-B73B-FDE9D2267BC7}" type="presOf" srcId="{5592C533-0230-7F43-9738-AAAD3041122A}" destId="{3C818732-1280-0F42-A7AF-FD7CA17E3B46}" srcOrd="1" destOrd="0" presId="urn:microsoft.com/office/officeart/2005/8/layout/process5"/>
    <dgm:cxn modelId="{AC169793-83B4-B14B-B753-93AF6F436394}" srcId="{434C09B6-2CBA-BF4F-9383-688A1334CE4D}" destId="{8CF94368-B512-5E40-A0F2-204B09098458}" srcOrd="2" destOrd="0" parTransId="{4AE228E0-B535-2C43-8006-BC156855D165}" sibTransId="{F4939A35-96F8-D648-83C1-4AB4AABAD1B0}"/>
    <dgm:cxn modelId="{4B40C4A4-F0A7-F046-A5CF-DC7F8F498E95}" type="presOf" srcId="{5592C533-0230-7F43-9738-AAAD3041122A}" destId="{2673DEDF-52E2-8948-A118-3539869702FD}" srcOrd="0" destOrd="0" presId="urn:microsoft.com/office/officeart/2005/8/layout/process5"/>
    <dgm:cxn modelId="{0E6CBDA7-B2DE-1144-A789-4CD49AB47094}" type="presOf" srcId="{F4939A35-96F8-D648-83C1-4AB4AABAD1B0}" destId="{382B29E0-2BD8-3140-9020-936DC523F83E}" srcOrd="1" destOrd="0" presId="urn:microsoft.com/office/officeart/2005/8/layout/process5"/>
    <dgm:cxn modelId="{0A5D7EAC-AB33-0741-B746-54AD6DAB44DD}" type="presOf" srcId="{EE58DF71-EC3B-C348-8B26-F1A06B27B5C6}" destId="{93157058-68D4-8C45-8A69-AC4C39654B29}" srcOrd="1" destOrd="0" presId="urn:microsoft.com/office/officeart/2005/8/layout/process5"/>
    <dgm:cxn modelId="{7C3180B4-0435-D449-918B-CCEFBBC18491}" type="presOf" srcId="{061BC6A4-443D-3041-AB1F-B48B219AFC8E}" destId="{998DAFB8-E39C-BE46-91C1-DECBBA8ED85B}" srcOrd="0" destOrd="0" presId="urn:microsoft.com/office/officeart/2005/8/layout/process5"/>
    <dgm:cxn modelId="{EE24EEC5-4E3C-1B45-9672-20DA55F19B25}" type="presOf" srcId="{EE58DF71-EC3B-C348-8B26-F1A06B27B5C6}" destId="{EAC96916-D04F-0449-B8B3-4F57A579AC88}" srcOrd="0" destOrd="0" presId="urn:microsoft.com/office/officeart/2005/8/layout/process5"/>
    <dgm:cxn modelId="{93E570C9-F117-884C-B612-C39C0F0834D0}" type="presOf" srcId="{434C09B6-2CBA-BF4F-9383-688A1334CE4D}" destId="{55D14040-E6B9-D944-A3F0-82393EE9DBA2}" srcOrd="0" destOrd="0" presId="urn:microsoft.com/office/officeart/2005/8/layout/process5"/>
    <dgm:cxn modelId="{8C224DCD-40BF-4844-8EE6-6F0E0539BB1B}" type="presOf" srcId="{3D158240-2773-A44F-A8E9-C9E074E79162}" destId="{8C1F1953-ADC1-FD47-9C4F-D93792E77999}" srcOrd="0" destOrd="1" presId="urn:microsoft.com/office/officeart/2005/8/layout/process5"/>
    <dgm:cxn modelId="{04C605E7-047F-774A-92E5-6F0EC35CCAF9}" type="presOf" srcId="{8CF94368-B512-5E40-A0F2-204B09098458}" destId="{E1D0B650-6FD3-9746-883B-EEA6315414F1}" srcOrd="0" destOrd="0" presId="urn:microsoft.com/office/officeart/2005/8/layout/process5"/>
    <dgm:cxn modelId="{94B408E9-C19E-264D-9DE8-A83B81380380}" srcId="{434C09B6-2CBA-BF4F-9383-688A1334CE4D}" destId="{B4B63777-EC7E-584E-86AE-53D71C9CBDE7}" srcOrd="1" destOrd="0" parTransId="{3023CE3E-1392-4C4F-9557-1A8EE5E0ADA3}" sibTransId="{EE58DF71-EC3B-C348-8B26-F1A06B27B5C6}"/>
    <dgm:cxn modelId="{C7263EE9-6EB4-3B4B-A00E-91BD9AB1F12D}" type="presOf" srcId="{D09A3BFB-5816-014E-900D-F28DCD4DAF72}" destId="{B3803603-2E30-D44D-A25E-D9E82EC7BA62}" srcOrd="1" destOrd="0" presId="urn:microsoft.com/office/officeart/2005/8/layout/process5"/>
    <dgm:cxn modelId="{90C40DFE-F332-754D-BF03-7E5EB7F9DF31}" type="presOf" srcId="{F53DA61D-11D2-8249-A867-F6D218EC9A31}" destId="{8C1F1953-ADC1-FD47-9C4F-D93792E77999}" srcOrd="0" destOrd="2" presId="urn:microsoft.com/office/officeart/2005/8/layout/process5"/>
    <dgm:cxn modelId="{60F24D71-342C-574E-BA59-0A8044188BA9}" type="presParOf" srcId="{55D14040-E6B9-D944-A3F0-82393EE9DBA2}" destId="{8C1F1953-ADC1-FD47-9C4F-D93792E77999}" srcOrd="0" destOrd="0" presId="urn:microsoft.com/office/officeart/2005/8/layout/process5"/>
    <dgm:cxn modelId="{8EE28C6B-EEBA-6141-AB68-C8E2C3B6E954}" type="presParOf" srcId="{55D14040-E6B9-D944-A3F0-82393EE9DBA2}" destId="{FBDB4459-C68D-3E4A-A7DA-11C72E7F0611}" srcOrd="1" destOrd="0" presId="urn:microsoft.com/office/officeart/2005/8/layout/process5"/>
    <dgm:cxn modelId="{74A06FEF-331C-5342-B88A-4EF111F53A58}" type="presParOf" srcId="{FBDB4459-C68D-3E4A-A7DA-11C72E7F0611}" destId="{34522D51-39B4-EA42-9485-920402BA5A19}" srcOrd="0" destOrd="0" presId="urn:microsoft.com/office/officeart/2005/8/layout/process5"/>
    <dgm:cxn modelId="{997EFD48-B12D-9347-8860-68B8DEF785E9}" type="presParOf" srcId="{55D14040-E6B9-D944-A3F0-82393EE9DBA2}" destId="{603F2A0D-843D-6242-A352-9DD92D63BC1B}" srcOrd="2" destOrd="0" presId="urn:microsoft.com/office/officeart/2005/8/layout/process5"/>
    <dgm:cxn modelId="{9885ACAB-8F21-0747-ABBA-328C82D24CB6}" type="presParOf" srcId="{55D14040-E6B9-D944-A3F0-82393EE9DBA2}" destId="{EAC96916-D04F-0449-B8B3-4F57A579AC88}" srcOrd="3" destOrd="0" presId="urn:microsoft.com/office/officeart/2005/8/layout/process5"/>
    <dgm:cxn modelId="{7D3ADA5C-5D05-6848-8AA4-CB29DE258477}" type="presParOf" srcId="{EAC96916-D04F-0449-B8B3-4F57A579AC88}" destId="{93157058-68D4-8C45-8A69-AC4C39654B29}" srcOrd="0" destOrd="0" presId="urn:microsoft.com/office/officeart/2005/8/layout/process5"/>
    <dgm:cxn modelId="{739251EB-86EE-E443-8340-FF14F9B8C10A}" type="presParOf" srcId="{55D14040-E6B9-D944-A3F0-82393EE9DBA2}" destId="{E1D0B650-6FD3-9746-883B-EEA6315414F1}" srcOrd="4" destOrd="0" presId="urn:microsoft.com/office/officeart/2005/8/layout/process5"/>
    <dgm:cxn modelId="{334C2508-1CBA-5D44-9BDE-02592BED4F70}" type="presParOf" srcId="{55D14040-E6B9-D944-A3F0-82393EE9DBA2}" destId="{F08B99C8-E512-E94F-9D50-A6E9CD11FDAF}" srcOrd="5" destOrd="0" presId="urn:microsoft.com/office/officeart/2005/8/layout/process5"/>
    <dgm:cxn modelId="{5089D64A-64E8-4F49-A354-02B31CDDE4E1}" type="presParOf" srcId="{F08B99C8-E512-E94F-9D50-A6E9CD11FDAF}" destId="{382B29E0-2BD8-3140-9020-936DC523F83E}" srcOrd="0" destOrd="0" presId="urn:microsoft.com/office/officeart/2005/8/layout/process5"/>
    <dgm:cxn modelId="{07C002CA-AF3F-ED48-9CC2-8FA6EFE49136}" type="presParOf" srcId="{55D14040-E6B9-D944-A3F0-82393EE9DBA2}" destId="{998DAFB8-E39C-BE46-91C1-DECBBA8ED85B}" srcOrd="6" destOrd="0" presId="urn:microsoft.com/office/officeart/2005/8/layout/process5"/>
    <dgm:cxn modelId="{35EECA6C-96EE-5141-8C71-32DF20288287}" type="presParOf" srcId="{55D14040-E6B9-D944-A3F0-82393EE9DBA2}" destId="{2673DEDF-52E2-8948-A118-3539869702FD}" srcOrd="7" destOrd="0" presId="urn:microsoft.com/office/officeart/2005/8/layout/process5"/>
    <dgm:cxn modelId="{1F864726-9AA8-1F48-8C67-18954367419E}" type="presParOf" srcId="{2673DEDF-52E2-8948-A118-3539869702FD}" destId="{3C818732-1280-0F42-A7AF-FD7CA17E3B46}" srcOrd="0" destOrd="0" presId="urn:microsoft.com/office/officeart/2005/8/layout/process5"/>
    <dgm:cxn modelId="{CCA1FA29-2E01-4842-9204-33AFDC2F95C3}" type="presParOf" srcId="{55D14040-E6B9-D944-A3F0-82393EE9DBA2}" destId="{5FA7667B-6936-5640-89ED-F385431265F7}" srcOrd="8" destOrd="0" presId="urn:microsoft.com/office/officeart/2005/8/layout/process5"/>
    <dgm:cxn modelId="{78D0C516-31C6-554D-9935-EA1575259A70}" type="presParOf" srcId="{55D14040-E6B9-D944-A3F0-82393EE9DBA2}" destId="{1741DF79-D173-874A-80E7-876315F82D04}" srcOrd="9" destOrd="0" presId="urn:microsoft.com/office/officeart/2005/8/layout/process5"/>
    <dgm:cxn modelId="{5047D05F-F8B3-3340-B86E-4B9D3B1AC89E}" type="presParOf" srcId="{1741DF79-D173-874A-80E7-876315F82D04}" destId="{B3803603-2E30-D44D-A25E-D9E82EC7BA62}" srcOrd="0" destOrd="0" presId="urn:microsoft.com/office/officeart/2005/8/layout/process5"/>
    <dgm:cxn modelId="{8119741A-C019-0543-80DA-5C249B794A33}" type="presParOf" srcId="{55D14040-E6B9-D944-A3F0-82393EE9DBA2}" destId="{C3FF9332-829D-4A45-A6A1-CA38F38D6ED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53400" cy="6324600"/>
        <a:chOff x="0" y="0"/>
        <a:chExt cx="8153400" cy="6324600"/>
      </a:xfrm>
    </dsp:grpSpPr>
    <dsp:sp modelId="{8C1F1953-ADC1-FD47-9C4F-D93792E77999}">
      <dsp:nvSpPr>
        <dsp:cNvPr id="3" name="Rounded Rectangle 2"/>
        <dsp:cNvSpPr/>
      </dsp:nvSpPr>
      <dsp:spPr bwMode="white">
        <a:xfrm>
          <a:off x="3587959" y="154786"/>
          <a:ext cx="2432484" cy="1459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49530" tIns="49530" rIns="49530" bIns="4953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</a:p>
      </dsp:txBody>
      <dsp:txXfrm>
        <a:off x="3587959" y="154786"/>
        <a:ext cx="2432484" cy="1459490"/>
      </dsp:txXfrm>
    </dsp:sp>
    <dsp:sp modelId="{FBDB4459-C68D-3E4A-A7DA-11C72E7F0611}">
      <dsp:nvSpPr>
        <dsp:cNvPr id="4" name="Right Arrow 3"/>
        <dsp:cNvSpPr/>
      </dsp:nvSpPr>
      <dsp:spPr bwMode="white">
        <a:xfrm rot="4496443">
          <a:off x="7737081" y="0"/>
          <a:ext cx="416319" cy="603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effectLst/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19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 rot="4496443">
        <a:off x="7737081" y="0"/>
        <a:ext cx="416319" cy="603256"/>
      </dsp:txXfrm>
    </dsp:sp>
    <dsp:sp modelId="{603F2A0D-843D-6242-A352-9DD92D63BC1B}">
      <dsp:nvSpPr>
        <dsp:cNvPr id="5" name="Rounded Rectangle 4"/>
        <dsp:cNvSpPr/>
      </dsp:nvSpPr>
      <dsp:spPr bwMode="white">
        <a:xfrm>
          <a:off x="5003470" y="2266786"/>
          <a:ext cx="2432484" cy="1459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</a:p>
      </dsp:txBody>
      <dsp:txXfrm>
        <a:off x="5003470" y="2266786"/>
        <a:ext cx="2432484" cy="1459490"/>
      </dsp:txXfrm>
    </dsp:sp>
    <dsp:sp modelId="{EAC96916-D04F-0449-B8B3-4F57A579AC88}">
      <dsp:nvSpPr>
        <dsp:cNvPr id="6" name="Right Arrow 5"/>
        <dsp:cNvSpPr/>
      </dsp:nvSpPr>
      <dsp:spPr bwMode="white">
        <a:xfrm rot="32661781">
          <a:off x="4310034" y="2262517"/>
          <a:ext cx="456765" cy="603256"/>
        </a:xfrm>
        <a:prstGeom prst="rightArrow">
          <a:avLst>
            <a:gd name="adj1" fmla="val 60000"/>
            <a:gd name="adj2" fmla="val 50000"/>
          </a:avLst>
        </a:prstGeom>
        <a:ln>
          <a:solidFill>
            <a:schemeClr val="accent3"/>
          </a:solidFill>
        </a:ln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23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 rot="32661781">
        <a:off x="4310034" y="2262517"/>
        <a:ext cx="456765" cy="603256"/>
      </dsp:txXfrm>
    </dsp:sp>
    <dsp:sp modelId="{E1D0B650-6FD3-9746-883B-EEA6315414F1}">
      <dsp:nvSpPr>
        <dsp:cNvPr id="7" name="Rounded Rectangle 6"/>
        <dsp:cNvSpPr/>
      </dsp:nvSpPr>
      <dsp:spPr bwMode="white">
        <a:xfrm>
          <a:off x="1717477" y="1807076"/>
          <a:ext cx="2432484" cy="1459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</a:p>
      </dsp:txBody>
      <dsp:txXfrm>
        <a:off x="1717477" y="1807076"/>
        <a:ext cx="2432484" cy="1459490"/>
      </dsp:txXfrm>
    </dsp:sp>
    <dsp:sp modelId="{F08B99C8-E512-E94F-9D50-A6E9CD11FDAF}">
      <dsp:nvSpPr>
        <dsp:cNvPr id="8" name="Right Arrow 7"/>
        <dsp:cNvSpPr/>
      </dsp:nvSpPr>
      <dsp:spPr bwMode="white">
        <a:xfrm rot="27669353">
          <a:off x="1734132" y="3218927"/>
          <a:ext cx="586498" cy="603256"/>
        </a:xfrm>
        <a:prstGeom prst="rightArrow">
          <a:avLst>
            <a:gd name="adj1" fmla="val 60000"/>
            <a:gd name="adj2" fmla="val 50000"/>
          </a:avLst>
        </a:prstGeom>
        <a:ln>
          <a:solidFill>
            <a:schemeClr val="accent3"/>
          </a:solidFill>
        </a:ln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 rot="27669353">
        <a:off x="1734132" y="3218927"/>
        <a:ext cx="586498" cy="603256"/>
      </dsp:txXfrm>
    </dsp:sp>
    <dsp:sp modelId="{998DAFB8-E39C-BE46-91C1-DECBBA8ED85B}">
      <dsp:nvSpPr>
        <dsp:cNvPr id="9" name="Rounded Rectangle 8"/>
        <dsp:cNvSpPr/>
      </dsp:nvSpPr>
      <dsp:spPr bwMode="white">
        <a:xfrm>
          <a:off x="277029" y="4216357"/>
          <a:ext cx="2432484" cy="1459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</a:p>
      </dsp:txBody>
      <dsp:txXfrm>
        <a:off x="277029" y="4216357"/>
        <a:ext cx="2432484" cy="1459490"/>
      </dsp:txXfrm>
    </dsp:sp>
    <dsp:sp modelId="{2673DEDF-52E2-8948-A118-3539869702FD}">
      <dsp:nvSpPr>
        <dsp:cNvPr id="10" name="Right Arrow 9"/>
        <dsp:cNvSpPr/>
      </dsp:nvSpPr>
      <dsp:spPr bwMode="white">
        <a:xfrm rot="18637689">
          <a:off x="2905998" y="5036236"/>
          <a:ext cx="268668" cy="603256"/>
        </a:xfrm>
        <a:prstGeom prst="rightArrow">
          <a:avLst>
            <a:gd name="adj1" fmla="val 60000"/>
            <a:gd name="adj2" fmla="val 50000"/>
          </a:avLst>
        </a:prstGeom>
        <a:ln>
          <a:solidFill>
            <a:schemeClr val="accent3"/>
          </a:solidFill>
        </a:ln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3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 rot="18637689">
        <a:off x="2905998" y="5036236"/>
        <a:ext cx="268668" cy="603256"/>
      </dsp:txXfrm>
    </dsp:sp>
    <dsp:sp modelId="{5FA7667B-6936-5640-89ED-F385431265F7}">
      <dsp:nvSpPr>
        <dsp:cNvPr id="11" name="Rounded Rectangle 10"/>
        <dsp:cNvSpPr/>
      </dsp:nvSpPr>
      <dsp:spPr bwMode="white">
        <a:xfrm>
          <a:off x="3201526" y="3491021"/>
          <a:ext cx="2432484" cy="1459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</a:p>
      </dsp:txBody>
      <dsp:txXfrm>
        <a:off x="3201526" y="3491021"/>
        <a:ext cx="2432484" cy="1459490"/>
      </dsp:txXfrm>
    </dsp:sp>
    <dsp:sp modelId="{1741DF79-D173-874A-80E7-876315F82D04}">
      <dsp:nvSpPr>
        <dsp:cNvPr id="12" name="Right Arrow 11"/>
        <dsp:cNvSpPr/>
      </dsp:nvSpPr>
      <dsp:spPr bwMode="white">
        <a:xfrm rot="-20472634" flipV="1">
          <a:off x="5672072" y="4124816"/>
          <a:ext cx="52465" cy="603256"/>
        </a:xfrm>
        <a:prstGeom prst="rightArrow">
          <a:avLst>
            <a:gd name="adj1" fmla="val 60000"/>
            <a:gd name="adj2" fmla="val 50000"/>
          </a:avLst>
        </a:prstGeom>
        <a:ln>
          <a:solidFill>
            <a:schemeClr val="accent3"/>
          </a:solidFill>
        </a:ln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3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 rot="-20472634" flipV="1">
        <a:off x="5672072" y="4124816"/>
        <a:ext cx="52465" cy="603256"/>
      </dsp:txXfrm>
    </dsp:sp>
    <dsp:sp modelId="{C3FF9332-829D-4A45-A6A1-CA38F38D6ED1}">
      <dsp:nvSpPr>
        <dsp:cNvPr id="13" name="Rounded Rectangle 12"/>
        <dsp:cNvSpPr/>
      </dsp:nvSpPr>
      <dsp:spPr bwMode="white">
        <a:xfrm>
          <a:off x="5720916" y="4865110"/>
          <a:ext cx="2432484" cy="1459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</a:p>
      </dsp:txBody>
      <dsp:txXfrm>
        <a:off x="5720916" y="4865110"/>
        <a:ext cx="2432484" cy="145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00" tIns="46800" rIns="90000" bIns="46800" numCol="1" anchor="b" anchorCtr="0" compatLnSpc="1"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00" tIns="46800" rIns="90000" bIns="46800" numCol="1" anchor="b" anchorCtr="0" compatLnSpc="1"/>
          <a:lstStyle>
            <a:lvl1pPr algn="r">
              <a:defRPr sz="1200"/>
            </a:lvl1pPr>
          </a:lstStyle>
          <a:p>
            <a:fld id="{84A63070-95B0-C841-848B-70D96460402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00" tIns="46800" rIns="90000" bIns="46800" numCol="1" anchor="b" anchorCtr="0" compatLnSpc="1"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000" tIns="46800" rIns="90000" bIns="46800" numCol="1" anchor="b" anchorCtr="0" compatLnSpc="1"/>
          <a:lstStyle>
            <a:lvl1pPr algn="r">
              <a:defRPr sz="1200"/>
            </a:lvl1pPr>
          </a:lstStyle>
          <a:p>
            <a:fld id="{D1D245E4-CB43-F844-B5DA-3C7BAF45101A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anose="020B0600070205080204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anose="020B0600070205080204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anose="020B0600070205080204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anose="020B0600070205080204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C1486A-64A2-174A-9561-2035EFB54CD6}" type="slidenum">
              <a:rPr lang="en-US"/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Times New Roman" panose="02020603050405020304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anose="02020603050405020304" pitchFamily="-110" charset="0"/>
              </a:rPr>
              <a:t> and Architecture</a:t>
            </a:r>
            <a:r>
              <a:rPr lang="en-US" dirty="0">
                <a:latin typeface="Times New Roman" panose="02020603050405020304" pitchFamily="-110" charset="0"/>
              </a:rPr>
              <a:t>”, 9/e, by William Stallings, Chapter 6 “External</a:t>
            </a:r>
            <a:r>
              <a:rPr lang="en-US" baseline="0" dirty="0">
                <a:latin typeface="Times New Roman" panose="02020603050405020304" pitchFamily="-110" charset="0"/>
              </a:rPr>
              <a:t> Memory</a:t>
            </a:r>
            <a:r>
              <a:rPr lang="en-US" dirty="0">
                <a:latin typeface="Times New Roman" panose="02020603050405020304" pitchFamily="-110" charset="0"/>
              </a:rPr>
              <a:t>”.</a:t>
            </a:r>
            <a:endParaRPr lang="en-AU" dirty="0">
              <a:latin typeface="Times New Roman" panose="02020603050405020304" pitchFamily="-110" charset="0"/>
            </a:endParaRPr>
          </a:p>
          <a:p>
            <a:endParaRPr lang="en-US">
              <a:latin typeface="Times New Roman" panose="02020603050405020304" pitchFamily="-110" charset="0"/>
            </a:endParaRPr>
          </a:p>
          <a:p>
            <a:r>
              <a:rPr lang="en-US">
                <a:latin typeface="Times New Roman" panose="02020603050405020304" pitchFamily="-110" charset="0"/>
              </a:rPr>
              <a:t>Adapted</a:t>
            </a:r>
            <a:r>
              <a:rPr lang="en-GB"/>
              <a:t> by Thân</a:t>
            </a:r>
            <a:r>
              <a:rPr lang="en-GB" baseline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Some disk drives accommodate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multiple platters stacked vertically a fraction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an inch apart. Multiple arms are provided (Figure 6.5). Multiple–platter disks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employ a movable head, with one read-write head per platter surface. All of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heads are mechanically fixed so that all are at the same distance from the center of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disk and move together. Thus, at any time, all of the heads are positioned over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tracks that are of equal distance from the center of the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Cylinder: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tập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hợp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các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 track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trên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các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mặt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 (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nhìn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từ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trên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nhìn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xuống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)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set of all the tracks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the same relative position on the platter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cylinder. 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For example, all of the shaded tracks in Figure 6.6 are part of one cylinder.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D65405E-CE8E-3F42-AD5D-8DE8A2BC0207}" type="slidenum">
              <a:rPr lang="en-US"/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Finally, the head mechanism provides a classification of disks into three types.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Traditionally, the read-write head has been positioned a fixed distance above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platter, allowing an air gap. At the other extreme is a head mechanism that actually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comes into physical contact with the medium during a read or write operation. This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mechanism is used with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floppy disk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, which is a small, flexible platter and the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least expensive type of disk.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To understand the third type of disk, we need to comment on the relationship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between data density and the size of the air gap. The head must generate or sense an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electromagnetic field of sufficient magnitude to write and read properly. The narrower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head is, the closer it must be to the platter surface to function. A narrower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head means narrower tracks and therefore greater data density, which is desirable.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However, the closer the head is to the disk, the greater the risk of error from impurities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or imperfections. To push the technology further, the Winchester disk was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developed. Winchester heads are used in sealed drive assemblies that are almost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free of contaminants. They are designed to operate closer to the disk’s surface than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conventional rigid disk heads, thus allowing greater data density. The head is actually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an aerodynamic foil that rests lightly on the platter’s surface when the disk is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motionless. The air pressure generated by a spinning disk is enough to make the foil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rise above the surface. The resulting noncontact system can be engineered to use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narrower heads that operate closer to the platter’s surface than conventional rigid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disk heads.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95B6D5-9271-8C43-9BA9-361A11A8899D}" type="slidenum">
              <a:rPr lang="en-US"/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Table 6.2 gives disk parameters for typical contemporary high-performance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disks.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When the disk drive is operating, the disk is rotating at constant speed. To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the desired sector on that track. Track selection involves moving the head in a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movable-head system or electronically selecting one head on a fixed-head system.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On a movable-head system, the time it takes to position the head at the track is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either case, once the track is selected, the disk controller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, or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sum of the seek time, if any, and the rotational delay equals</a:t>
            </a:r>
            <a:endParaRPr lang="en-US" sz="1200" i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, which is the time it takes to get into position to read or write. Once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moves under the head; this is the data transfer portion of the operation; the time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transfer time.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effect on I/O performance. In the case of file access in which multiple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sectors are read or written, we have some control over the way in which sectors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environment, there will be I/O requests competing for the same disk.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Thus, it is worthwhile to examine ways in which the performance of disk I/O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can be improved over that achieved with purely random access to the disk. This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leads to a consideration of disk scheduling algorithms, which is the province of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operating system and beyond the scope of this book (see [STAL12] for a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discussion).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When the disk drive is operating, the disk is rotating at constant speed. To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the desired sector on that track. Track selection involves moving the head in a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movable-head system or electronically selecting one head on a fixed-head system.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On a movable-head system, the time it takes to position the head at the track is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either case, once the track is selected, the disk controller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, or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sum of the seek time, if any, and the rotational delay equals</a:t>
            </a:r>
            <a:endParaRPr lang="en-US" sz="1200" i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, which is the time it takes to get into position to read or write. Once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moves under the head; this is the data transfer portion of the operation; the time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transfer time.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effect on I/O performance. In the case of file access in which multiple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sectors are read or written, we have some control over the way in which sectors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environment, there will be I/O requests competing for the same disk.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Thus, it is worthwhile to examine ways in which the performance of disk I/O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can be improved over that achieved with purely random access to the disk. This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leads to a consideration of disk scheduling algorithms, which is the province of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operating system and beyond the scope of this book (see [STAL12] for a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discussion).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35BBECF-5663-7E4B-A431-896C1B22399A}" type="slidenum">
              <a:rPr lang="en-US"/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With the use of multiple disks, there is a wide variety of ways in which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data can be organized and in which redundancy can be added to improve reliability.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This could make it difficult to develop database schemes that are usable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on a number of platforms and operating systems. Fortunately, industry has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agreed on a standardized scheme for multiple-disk database design, known as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RAID (Redundant Array of Independent Disks). The RAID scheme consists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seven levels, zero through six. These levels do not imply a hierarchical relationship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but designate different design architectures that share three common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characteristics: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1. RAID is a set of physical disk drives viewed by the operating system as a single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logical drive.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2. Data are distributed across the physical drives of an array in a scheme known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as striping, described subsequently.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3. Redundant disk capacity is used to store parity information, which guarantees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data recoverability in case of a disk failure.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details of the second and third characteristics differ for the different RAID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levels. RAID 0 and RAID 1 do not support the third characteristic.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D6CA8D-032B-EF4D-ADE1-BBAE35C05B9E}" type="slidenum">
              <a:rPr lang="en-US"/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We now examine each of the RAID levels. Table 6.3 provides a rough guide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to the seven levels. In the table, I/O performance is shown both in terms of data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transfer capacity, or ability to move data, and I/O request rate, or ability to satisfy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I/O requests, since these RAID levels inherently perform differently relative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to these two metrics. Each RAID level’s strong point is highlighted by darker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shading.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1F2779-CA6D-3B41-A858-EC3911333370}" type="slidenum">
              <a:rPr lang="en-US"/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Figure 6.8 illustrates the use of the seven RAID schemes to support a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data capacity requiring four disks with no redundancy. The figures highlight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layout of user data and redundant data and indicates the relative storage requirements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the various levels. We refer to these figures throughout the following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discussion.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4104403-97C8-424F-9205-9E80F543074F}" type="slidenum">
              <a:rPr lang="en-US"/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 disk is a circular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platter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constructed of nonmagnetic material, called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substrate,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coated with a magnetizable material. Traditionally, the substrate has been an aluminum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or aluminum alloy material. More recently, glass substrates have been introduced.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glass substrate has a number of benefits, including the following: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• Improvement in the uniformity of the magnetic film surface to increase disk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reliability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• A significant reduction in overall surface defects to help reduce read-write errors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• Ability to support lower fly heights (described subsequently)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• Better stiffness to reduce disk dynamics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• Greater ability to withstand shock and damage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1F2779-CA6D-3B41-A858-EC3911333370}" type="slidenum">
              <a:rPr lang="en-US"/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Figure 6.8 continued.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But RAID 0, as with all of the RAID levels, goes further than simply distributing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striped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across the available disks. This is</a:t>
            </a:r>
            <a:endParaRPr lang="en-US" sz="1200" i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best understood by considering Figure 6.9. All of the user and system data are viewed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as being stored on a logical disk. The logical disk is divided into strips; these strips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may be physical blocks, sectors, or some other unit. The strips are mapped round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robin to consecutive physical disks in the RAID array. A set of logically consecutive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strips that maps exactly one strip to each array member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stripe.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n-disk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array, the first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 logical strips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are physically stored as the first strip on</a:t>
            </a:r>
            <a:endParaRPr lang="en-US" sz="1200" i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each of the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disks, forming the first stripe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;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second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 strips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are distributed as the</a:t>
            </a:r>
            <a:endParaRPr lang="en-US" sz="1200" i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second strips on each disk; and so on. The advantage of this layout is that if a single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I/O request consists of multiple logically contiguous strips, then up to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 strips for</a:t>
            </a:r>
            <a:endParaRPr lang="en-US" sz="1200" i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that request can be handled in parallel, greatly reducing the I/O transfer time.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Figure 6.9 indicates the use of array management software to map between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logical and physical disk space. This software may execute either in the disk subsystem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or in a host computer.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BA0D3B-CC43-744C-8A13-8978A16C061F}" type="slidenum">
              <a:rPr lang="en-US"/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performance of any of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RAID levels depends critically on the request patterns of the host system and on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layout of the data. These issues can be most clearly addressed in RAID 0, where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impact of redundancy does not interfere with the analysis. First, let us consider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use of RAID 0 to achieve a high data transfer rate. For applications to experience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 high transfer rate, two requirements must be met. First, a high transfer capacity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must exist along the entire path between host memory and the individual disk drives.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This includes internal controller buses, host system I/O buses, I/O adapters, and host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memory buses.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second requirement is that the application must make I/O requests that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drive the disk array efficiently. This requirement is met if the typical request is for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large amounts of logically contiguous data, compared to the size of a strip. In this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case, a single I/O request involves the parallel transfer of data from multiple disks,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increasing the effective transfer rate compared to a single-disk transfer.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b="0" i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a transaction-oriented environment, 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user is typically more concerned with 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response time than with transfer rate. For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an individual I/O request for a small amount of data, the I/O time is dominated by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motion of the disk heads (seek time) and the movement of the disk (rotational latency).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a transaction environment, there may be hundreds of I/O requests per second.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 disk array can provide high I/O execution rates by balancing the I/O load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across multiple disks. Effective load balancing is achieved only if there are typically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multiple I/O requests outstanding. This, in turn, implies that there are multiple independent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applications or a single transaction-oriented application that is capable of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multiple asynchronous I/O requests. The performance will also be influenced by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strip size. If the strip size is relatively large, so that a single I/O request only involves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 single disk access, then multiple waiting I/O requests can be handled in parallel,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reducing the queuing time for each request.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RAID 1 differs from RAID levels 2 through 6 in the way in which redundancy is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achieved. In these other RAID schemes, some form of parity calculation is used to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introduce redundancy, whereas in RAID 1, redundancy is achieved by the simple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expedient of duplicating all the data. As Figure 6.8b shows, data striping is used, as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RAID 0. But in this case, each logical strip is mapped to two separate physical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disks so that every disk in the array has a mirror disk that contains the same data.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RAID 1 can also be implemented without data striping, though this is less common.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There are a number of positive aspects to the RAID 1 organization: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1. A read request can be serviced by either of the two disks that contains the requested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data, whichever one involves the minimum seek time plus rotational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latency.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2. A write request requires that both corresponding strips be updated, but this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can be done in parallel. Thus, the write performance is dictated by the slower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the two writes (i.e., the one that involves the larger seek time plus rotational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latency). However, there is no “write penalty” with RAID 1. RAID levels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2 through 6 involve the use of parity bits. Therefore, when a single strip is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updated, the array management software must first compute and update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parity bits as well as updating the actual strip in question.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3. Recovery from a failure is simple. When a drive fails, the data may still be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accessed from the second drive.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principal disadvantage of RAID 1 is the cost; it requires twice the disk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space of the logical disk that it supports. Because of that, a RAID 1 configuration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is likely to be limited to drives that store system software and data and other highly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critical files. In these cases, RAID 1 provides real-time copy of all data so that in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event of a disk failure, all of the critical data are still immediately available.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a transaction-oriented environment, RAID 1 can achieve high I/O request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rates if the bulk of the requests are reads. In this situation, the performance of RAID 1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can approach double of that of RAID 0. However, if a substantial fraction of the I/O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requests are write requests, then there may be no significant performance gain over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RAID 0. RAID 1 may also provide improved performance over RAID 0 for data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transfer intensive applications with a high percentage of reads. Improvement occurs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RAID levels 2 and 3 make use of a parallel access technique. In a parallel access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array, all member disks participate in the execution of every I/O request. Typically,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spindles of the individual drives are synchronized so that each disk head is in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same position on each disk at any given time.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As in the other RAID schemes, data striping is used. In the case of RAID 2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and 3, the strips are very small, often as small as a single byte or word. With RAID 2,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an error-correcting code is calculated across corresponding bits on each data disk,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and the bits of the code are stored in the corresponding bit positions on multiple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parity disks. Typically, a Hamming code is used, which is able to correct single-bit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errors and detect double-bit errors.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Although RAID 2 requires fewer disks than RAID 1, it is still rather costly.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number of redundant disks is proportional to the log of the number of data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disks. On a single read, all disks are simultaneously accessed. The requested data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and the associated error-correcting code are delivered to the array controller. If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there is a single-bit error, the controller can recognize and correct the error instantly,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so that the read access time is not slowed. On a single write, all data disks and parity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disks must be accessed for the write operation.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RAID 2 would only be an effective choice in an environment in which many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disk errors occur. Given the high reliability of individual disks and disk drives,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RAID 3 is organized in a similar fashion to RAID 2. The difference is that RAID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3 requires only a single redundant disk, no matter how large the disk array. RAID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3 employs parallel access, with data distributed in small strips. Instead of an error correcting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code, a simple parity bit is computed for the set of individual bits in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same position on all of the data disks.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the event of a drive failure, the parity drive is accessed and data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is reconstructed from the remaining devices. Once the failed drive is replaced,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missing data can be restored on the new drive and operation resumed.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the event of a disk failure, all of the data are still available in what is referred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to as reduced mode. In this mode, for reads, the missing data are regenerated on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fly using the exclusive-OR calculation. When data are written to a reduced RAID 3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array, consistency of the parity must be maintained for later regeneration. Return to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full operation requires that the failed disk be replaced and the entire contents of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failed disk be regenerated on the new disk.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Because data are striped in very small strips, RAID 3 can achieve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very high data transfer rates. Any I/O request will involve the parallel transfer of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data from all of the data disks. For large transfers, the performance improvement is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especially noticeable. On the other hand, only one I/O request can be executed at a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RAID levels 4 through 6 make use of an independent access technique. In an independent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access array, each member disk operates independently, so that separate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I/O requests can be satisfied in parallel. Because of this, independent access arrays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are more suitable for applications that require high I/O request rates and are relatively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less suited for applications that require high data transfer rates.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As in the other RAID schemes, data striping is used. In the case of RAID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4 through 6, the strips are relatively large. With RAID 4, a bit-by-bit parity strip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is calculated across corresponding strips on each data disk, and the parity bits are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stored in the corresponding strip on the parity disk.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RAID 4 involves a write penalty when an I/O write request of small size is performed.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Each time that a write occurs, the array management software must update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not only the user data but also the corresponding parity bits.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To calculate the new parity, the array management software must read the old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user strip and the old parity strip. Then it can update these two strips with the new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data and the newly calculated parity. Thus, each strip write involves two reads and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two writes.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the case of a larger size I/O write that involves strips on all disk drives, parity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is easily computed by calculation using only the new data bits. Thus, the parity drive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can be updated in parallel with the data drives and there are no extra reads or writes.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any case, every write operation must involve the parity disk, which therefore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can become a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D5E4D1B-3B62-AF4E-AD97-68ECBE40EF0C}" type="slidenum">
              <a:rPr lang="en-US"/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RAID 5 is organized in a similar fashion to RAID 4. The difference is that RAID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5 distributes the parity strips across all disks. A typical allocation is a round-robin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scheme, as illustrated in Figure 6.8f. For 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n-disk array,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parity strip is on a</a:t>
            </a:r>
            <a:endParaRPr lang="en-US" sz="1200" i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stripes, and the pattern then repeats.</a:t>
            </a:r>
            <a:endParaRPr lang="en-US" sz="1200" i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distribution of parity strips across all drives avoids the potential I/O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bottle-neck found in RAID 4.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RAID 6 was introduced in a subsequent paper by the Berkeley researchers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[KATZ89]. In the RAID 6 scheme, two different parity calculations are carried out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and stored in separate blocks on different disks. Thus, a RAID 6 array whose user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data require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 disks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consists of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 + 2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disks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.</a:t>
            </a:r>
            <a:endParaRPr lang="en-US" sz="1200" i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Figure 6.8g illustrates the scheme. P and Q are two different data check algorithms.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One of the two is the exclusive-OR calculation used in RAID 4 and 5. But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other is an independent data check algorithm. This makes it possible to regenerate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data even if two disks containing user data fail.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advantage of RAID 6 is that it provides extremely high data availability.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Three disks would have to fail within the MTTR (mean time to repair) interval to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cause data to be lost. On the other hand, RAID 6 incurs a substantial write penalty,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because each write affects two parity blocks. Performance benchmarks [EISC07]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show a RAID 6 controller can suffer more than a 30% drop in overall write performance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compared with a RAID 5 implementation. RAID 5 and RAID 6 read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performance is comparable.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Table 6.4 is a comparative summary of the seven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6.4 RAID comparison (page 2</a:t>
            </a:r>
            <a:r>
              <a:rPr lang="en-US" baseline="0" dirty="0"/>
              <a:t>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Data are recorded on and later retrieved from the disk via a conducting coil named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head;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many systems, there are two heads, a read head and a write head. During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 read or write operation, the head is stationary while the platter rotates beneath it.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write mechanism exploits the fact that electricity flowing through a coil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produces a magnetic field. Electric pulses are sent to the write head, and the resulting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magnetic patterns are recorded on the surface below, with different patterns for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positive and negative currents. The write head itself is made of easily magnetizable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material and is in the shape of a rectangular doughnut with a gap along one side and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 few turns of conducting wire along the opposite side (Figure 6.1). An electric current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the wire induces a magnetic field across the gap, which in turn magnetizes a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small area of the recording medium. Reversing the direction of the current reverses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direction of the magnetization on the recording medium.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traditional read mechanism exploits the fact that a magnetic field moving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relative to a coil produces an electrical current in the coil. When the surface of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disk passes under the head, it generates a current of the same polarity as the one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already recorded. The structure of the head for reading is in this case essentially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same as for writing and therefore the same head can be used for both. Such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single heads are used in floppy disk systems and in older rigid disk systems.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Contemporary rigid disk systems use a different read mechanism, requiring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 separate read head, positioned for convenience close to the write head. The read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head consists of a partially shielded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magnetoresistive (MR) sensor. The MR material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has an electrical resistance that depends on the direction of the magnetization of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medium moving under it. By passing a current through the MR sensor, resistance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changes are detected as voltage signals. The MR design allows higher-frequency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operation, which equates to greater storage densities and operating speeds.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Shield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  <a:p>
            <a:r>
              <a:rPr lang="en-US" dirty="0"/>
              <a:t>Figure 6.1.  Inductive Write/Magnetoresistive Read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write head) slower than a bit on the outside. Therefore, some way must be found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same rate. This can be done by increasing the spacing between bits of information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recorded in segments of the disk. The information can then be scanned at the same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constant angular velocity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(CAV). Figure 6.3a shows the layout of a disk using CAV. The disk is divided into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using CAV is that individual blocks of data can be directly addressed by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proper sector to spin under the head. The disadvantage of CAV is that the amount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stored on the short inner tracks.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bits per linear inch, increases in moving from the outermost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track to the innermost track, disk storage capacity in a straightforward CAV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system is limited by the maximum recording density that can be achieved on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innermost track. To increase density, modern hard disk systems use a technique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which the surface is divided into a number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somewhat more complex circuitry. As the disk head moves from one zone to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another, the length (along the track) of individual bits changes, causing a change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write head) slower than a bit on the outside. Therefore, some way must be found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same rate. This can be done by increasing the spacing between bits of information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recorded in segments of the disk. The information can then be scanned at the same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constant angular velocity</a:t>
            </a:r>
            <a:endParaRPr lang="en-US" sz="1200" b="1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(CAV). Figure 6.3a shows the layout of a disk using CAV. The disk is divided into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using CAV is that individual blocks of data can be directly addressed by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proper sector to spin under the head. The disadvantage of CAV is that the amount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stored on the short inner tracks.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bits per linear inch, increases in moving from the outermost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track to the innermost track, disk storage capacity in a straightforward CAV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system is limited by the maximum recording density that can be achieved on the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innermost track. To increase density, modern hard disk systems use a technique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which the surface is divided into a number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somewhat more complex circuitry. As the disk head moves from one zone to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another, the length (along the track) of individual bits changes, causing a change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D19CF20-8AA9-C544-9A23-7B0710516CFC}" type="slidenum">
              <a:rPr lang="en-US"/>
            </a:fld>
            <a:endParaRPr 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Some means is needed to locate sector positions within a track. Clearly, there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must be some starting point on the track and a way of identifying the start and end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each sector. These requirements are handled by means of control data recorded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on the disk. Thus, the disk is formatted with some extra data used only by the disk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drive and not accessible to the user.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An example of disk formatting is shown in Figure 6.4. In this case, each track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contains 30 fixed-length sectors of 600 bytes each. Each sector holds 512 bytes of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data plus control information useful to the disk controller. The ID field is a unique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identifier or address used to locate a particular sector. The SYNCH byte is a special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bit pattern that delimits the beginning of the field. The track number identifies a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track on a surface. The head number identifies a head, because this disk has multiple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surfaces (explained presently). The ID and data fields each contain an error detecting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code.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799C9E-3D64-6647-841A-924D1B77A985}" type="slidenum">
              <a:rPr lang="en-US"/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Table 6.1 lists the major characteristics that differentiate among the various types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of magnetic disks.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B594D9-D6CF-CE47-A607-33DB68A214E1}" type="slidenum">
              <a:rPr lang="en-US"/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First, the head may either be fixed or movable with respect to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, there is one read-write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head per track. All of the heads are mounted on a rigid arm that extends across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there is only one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read-write head. Again, the head is mounted on an arm. Because the head must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be able to be positioned above any track, the arm can be extended or retracted for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this purpose.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The disk itself is mounted in a disk drive, which consists of the arm, a spindle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is permanently mounted in the disk drive; the hard disk in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can be removed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and replaced with another disk. The advantage of the latter type is that unlimited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amounts of data are available with a limited number of disk systems. Furthermore,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such a disk may be moved from one computer system to another. Floppy disks and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ZIP cartridge disks are examples of removable disks.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For most disks, the magnetizable coating is applied to both sides of the platter,</a:t>
            </a:r>
            <a:endParaRPr lang="en-US" sz="120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Some less expensive disk systems use</a:t>
            </a:r>
            <a:endParaRPr lang="en-US" sz="1200" b="0" kern="1200" baseline="0" dirty="0">
              <a:solidFill>
                <a:schemeClr val="tx1"/>
              </a:solidFill>
              <a:latin typeface="Times New Roman" panose="02020603050405020304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anose="02020603050405020304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/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  <a:endParaRPr sz="2400" b="1" baseline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  <a:endParaRPr sz="2400" b="1" baseline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  <a:endParaRPr sz="2400" b="1" baseline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/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4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20.pd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22.pd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24.pd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6429396"/>
            <a:ext cx="8643998" cy="285752"/>
          </a:xfrm>
        </p:spPr>
        <p:txBody>
          <a:bodyPr>
            <a:noAutofit/>
          </a:bodyPr>
          <a:lstStyle/>
          <a:p>
            <a:r>
              <a:rPr lang="en-GB" sz="1800"/>
              <a:t>William Stallings, Computer Organization and Architecture, 9</a:t>
            </a:r>
            <a:r>
              <a:rPr lang="en-GB" sz="1800" baseline="30000"/>
              <a:t>th</a:t>
            </a:r>
            <a:r>
              <a:rPr lang="en-GB" sz="1800"/>
              <a:t> </a:t>
            </a:r>
            <a:r>
              <a:rPr lang="en-GB" sz="1800" dirty="0"/>
              <a:t>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8"/>
          <p:cNvSpPr txBox="1"/>
          <p:nvPr/>
        </p:nvSpPr>
        <p:spPr>
          <a:xfrm>
            <a:off x="506505" y="4952736"/>
            <a:ext cx="3422553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6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10"/>
          <p:cNvSpPr txBox="1"/>
          <p:nvPr/>
        </p:nvSpPr>
        <p:spPr>
          <a:xfrm>
            <a:off x="4000496" y="5000636"/>
            <a:ext cx="4994189" cy="88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External Memory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4" y="142852"/>
            <a:ext cx="3857620" cy="828660"/>
          </a:xfrm>
        </p:spPr>
        <p:txBody>
          <a:bodyPr/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>
          <a:xfrm>
            <a:off x="457200" y="1000108"/>
            <a:ext cx="3611880" cy="385765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Fixed-head disk</a:t>
            </a:r>
            <a:endParaRPr lang="en-GB" sz="2000" b="1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One read-write head per track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Heads are mounted on a fixed ridged arm that extends across all tracks</a:t>
            </a:r>
            <a:endParaRPr lang="en-GB" dirty="0">
              <a:solidFill>
                <a:srgbClr val="001642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Movable-head disk</a:t>
            </a:r>
            <a:endParaRPr lang="en-GB" sz="2000" b="1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One read-write head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Head is mounted on an arm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The arm can be extended or retracted</a:t>
            </a:r>
            <a:endParaRPr lang="en-GB" dirty="0">
              <a:solidFill>
                <a:srgbClr val="001642"/>
              </a:solidFill>
            </a:endParaRPr>
          </a:p>
          <a:p>
            <a:endParaRPr lang="en-US" sz="1200" dirty="0">
              <a:solidFill>
                <a:srgbClr val="001642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half" idx="18"/>
          </p:nvPr>
        </p:nvSpPr>
        <p:spPr>
          <a:xfrm>
            <a:off x="457200" y="4986342"/>
            <a:ext cx="3688080" cy="1514492"/>
          </a:xfrm>
        </p:spPr>
        <p:txBody>
          <a:bodyPr>
            <a:noAutofit/>
          </a:bodyPr>
          <a:lstStyle/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Non-removable disk</a:t>
            </a:r>
            <a:endParaRPr lang="en-GB" sz="2000" b="1" dirty="0">
              <a:solidFill>
                <a:srgbClr val="00164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dirty="0">
                <a:solidFill>
                  <a:srgbClr val="001642"/>
                </a:solidFill>
              </a:rPr>
              <a:t>Permanently mounted in the disk drive</a:t>
            </a:r>
            <a:endParaRPr lang="en-GB" dirty="0">
              <a:solidFill>
                <a:srgbClr val="00164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dirty="0">
                <a:solidFill>
                  <a:srgbClr val="001642"/>
                </a:solidFill>
              </a:rPr>
              <a:t>The hard disk in a personal computer is a non-removable disk</a:t>
            </a:r>
            <a:endParaRPr lang="en-GB" dirty="0">
              <a:solidFill>
                <a:srgbClr val="001642"/>
              </a:solidFill>
            </a:endParaRP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648200" y="1000108"/>
            <a:ext cx="3657600" cy="421484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Removable disk</a:t>
            </a:r>
            <a:endParaRPr lang="en-GB" sz="2000" b="1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Can be removed and replaced with another disk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Advantages:</a:t>
            </a:r>
            <a:endParaRPr lang="en-GB" dirty="0">
              <a:solidFill>
                <a:srgbClr val="001642"/>
              </a:solidFill>
            </a:endParaRPr>
          </a:p>
          <a:p>
            <a:pPr lvl="2"/>
            <a:r>
              <a:rPr lang="en-GB" sz="1600" dirty="0">
                <a:solidFill>
                  <a:srgbClr val="001642"/>
                </a:solidFill>
              </a:rPr>
              <a:t>Unlimited amounts of data are available with a limited number of disk systems</a:t>
            </a:r>
            <a:endParaRPr lang="en-GB" sz="1600" dirty="0">
              <a:solidFill>
                <a:srgbClr val="001642"/>
              </a:solidFill>
            </a:endParaRPr>
          </a:p>
          <a:p>
            <a:pPr lvl="2"/>
            <a:r>
              <a:rPr lang="en-GB" sz="1600" dirty="0">
                <a:solidFill>
                  <a:srgbClr val="001642"/>
                </a:solidFill>
              </a:rPr>
              <a:t>A disk may be moved from one computer system to another</a:t>
            </a:r>
            <a:endParaRPr lang="en-GB" sz="1600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Floppy disks and ZIP cartridge disks are examples of removable disks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6"/>
          </p:nvPr>
        </p:nvSpPr>
        <p:spPr>
          <a:xfrm>
            <a:off x="4714876" y="5219704"/>
            <a:ext cx="3657600" cy="142400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1642"/>
                </a:solidFill>
              </a:rPr>
              <a:t>Double sided disk</a:t>
            </a:r>
            <a:endParaRPr lang="en-US" sz="2000" b="1" dirty="0">
              <a:solidFill>
                <a:srgbClr val="001642"/>
              </a:solidFill>
            </a:endParaRPr>
          </a:p>
          <a:p>
            <a:pPr lvl="1"/>
            <a:r>
              <a:rPr lang="en-US" dirty="0">
                <a:solidFill>
                  <a:srgbClr val="001642"/>
                </a:solidFill>
              </a:rPr>
              <a:t>Magnetizable coating is applied to both sides of the platter</a:t>
            </a:r>
            <a:endParaRPr lang="en-US" dirty="0">
              <a:solidFill>
                <a:srgbClr val="001642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8082" y="-24"/>
            <a:ext cx="1699726" cy="1412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169545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b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Platters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29058" y="504825"/>
            <a:ext cx="48577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62800" y="914400"/>
            <a:ext cx="1435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Tracks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048000"/>
            <a:ext cx="20531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Cylinders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152400" y="4572000"/>
            <a:ext cx="486918" cy="7661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52" y="124653"/>
            <a:ext cx="4857784" cy="660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10" y="214290"/>
            <a:ext cx="4929190" cy="928694"/>
          </a:xfrm>
        </p:spPr>
        <p:txBody>
          <a:bodyPr/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Disk Classificati</a:t>
            </a:r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57158" y="1428736"/>
            <a:ext cx="3795715" cy="4449763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001642"/>
                </a:solidFill>
              </a:rPr>
              <a:t>The head must generate or sense an electromagnetic field of sufficient magnitude to write and read properly</a:t>
            </a:r>
            <a:endParaRPr lang="en-GB" sz="2000" dirty="0">
              <a:solidFill>
                <a:srgbClr val="001642"/>
              </a:solidFill>
            </a:endParaRPr>
          </a:p>
          <a:p>
            <a:r>
              <a:rPr lang="en-GB" sz="2000" dirty="0">
                <a:solidFill>
                  <a:srgbClr val="001642"/>
                </a:solidFill>
              </a:rPr>
              <a:t>The narrower the head, the closer it must be to the platter surface to function</a:t>
            </a:r>
            <a:endParaRPr lang="en-GB" sz="2000" dirty="0">
              <a:solidFill>
                <a:srgbClr val="001642"/>
              </a:solidFill>
            </a:endParaRP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A narrower head means narrower tracks and therefore greater data density</a:t>
            </a:r>
            <a:endParaRPr lang="en-GB" sz="2000" dirty="0">
              <a:solidFill>
                <a:srgbClr val="001642"/>
              </a:solidFill>
            </a:endParaRPr>
          </a:p>
          <a:p>
            <a:r>
              <a:rPr lang="en-GB" sz="2000" dirty="0">
                <a:solidFill>
                  <a:srgbClr val="001642"/>
                </a:solidFill>
              </a:rPr>
              <a:t>The closer the head is to the disk the greater the risk of error from impurities or imperfections</a:t>
            </a:r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9124" y="1857364"/>
            <a:ext cx="4500594" cy="4714908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001642"/>
                </a:solidFill>
              </a:rPr>
              <a:t>Used in sealed drive assemblies that are almost free of </a:t>
            </a:r>
            <a:r>
              <a:rPr lang="en-GB" sz="2000">
                <a:solidFill>
                  <a:srgbClr val="001642"/>
                </a:solidFill>
              </a:rPr>
              <a:t>contaminants (chất ô nhiễm)</a:t>
            </a:r>
            <a:endParaRPr lang="en-GB" sz="2000" dirty="0">
              <a:solidFill>
                <a:srgbClr val="001642"/>
              </a:solidFill>
            </a:endParaRPr>
          </a:p>
          <a:p>
            <a:r>
              <a:rPr lang="en-GB" sz="2000" dirty="0">
                <a:solidFill>
                  <a:srgbClr val="001642"/>
                </a:solidFill>
              </a:rPr>
              <a:t>Designed to operate closer to the disk’s surface than </a:t>
            </a:r>
            <a:r>
              <a:rPr lang="en-GB" sz="2000">
                <a:solidFill>
                  <a:srgbClr val="001642"/>
                </a:solidFill>
              </a:rPr>
              <a:t>conventional rigid (rời) </a:t>
            </a:r>
            <a:r>
              <a:rPr lang="en-GB" sz="2000" dirty="0">
                <a:solidFill>
                  <a:srgbClr val="001642"/>
                </a:solidFill>
              </a:rPr>
              <a:t>disk heads, thus allowing greater data density</a:t>
            </a:r>
            <a:endParaRPr lang="en-GB" sz="2000" dirty="0">
              <a:solidFill>
                <a:srgbClr val="001642"/>
              </a:solidFill>
            </a:endParaRPr>
          </a:p>
          <a:p>
            <a:r>
              <a:rPr lang="en-GB" sz="2000" dirty="0">
                <a:solidFill>
                  <a:srgbClr val="001642"/>
                </a:solidFill>
              </a:rPr>
              <a:t>Is actually an </a:t>
            </a:r>
            <a:r>
              <a:rPr lang="en-GB" sz="2000">
                <a:solidFill>
                  <a:srgbClr val="001642"/>
                </a:solidFill>
              </a:rPr>
              <a:t>aerodynamic foil (lá) </a:t>
            </a:r>
            <a:r>
              <a:rPr lang="en-GB" sz="2000" dirty="0">
                <a:solidFill>
                  <a:srgbClr val="001642"/>
                </a:solidFill>
              </a:rPr>
              <a:t>that rests lightly on the platter’s surface when the disk is motionless</a:t>
            </a:r>
            <a:endParaRPr lang="en-GB" sz="2000" dirty="0">
              <a:solidFill>
                <a:srgbClr val="001642"/>
              </a:solidFill>
            </a:endParaRP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The air pressure generated by a spinning disk is enough to make the foil rise above the surface</a:t>
            </a:r>
            <a:endParaRPr lang="en-GB" sz="2000" dirty="0">
              <a:solidFill>
                <a:srgbClr val="001642"/>
              </a:solidFill>
            </a:endParaRPr>
          </a:p>
          <a:p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1472" y="357166"/>
            <a:ext cx="3581400" cy="914400"/>
          </a:xfrm>
        </p:spPr>
        <p:txBody>
          <a:bodyPr/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head mechanism provides a classification of disks into three types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1292588"/>
            <a:ext cx="4286280" cy="564776"/>
          </a:xfrm>
        </p:spPr>
        <p:txBody>
          <a:bodyPr/>
          <a:lstStyle/>
          <a:p>
            <a:r>
              <a:rPr lang="en-US" sz="2400" dirty="0">
                <a:solidFill>
                  <a:srgbClr val="0016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Heads</a:t>
            </a:r>
            <a:endParaRPr lang="en-US" sz="2400" dirty="0">
              <a:solidFill>
                <a:srgbClr val="0016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Hard Disk Parameters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9550" y="1138258"/>
            <a:ext cx="87249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Disk I/O Transfer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1571612"/>
            <a:ext cx="8134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00100" y="4002480"/>
            <a:ext cx="7215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actual details of disk I/O operation depend on the computer system, the operating</a:t>
            </a:r>
            <a:endParaRPr lang="en-US"/>
          </a:p>
          <a:p>
            <a:r>
              <a:rPr lang="en-US"/>
              <a:t>system, and the nature of the I/O channel and disk controller hardware.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62082"/>
            <a:ext cx="7859739" cy="495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1642"/>
                </a:solidFill>
              </a:rPr>
              <a:t>When the disk drive is operating the disk is rotating at constant speed</a:t>
            </a:r>
            <a:endParaRPr lang="en-US" sz="2400" dirty="0">
              <a:solidFill>
                <a:srgbClr val="001642"/>
              </a:solidFill>
            </a:endParaRPr>
          </a:p>
          <a:p>
            <a:r>
              <a:rPr lang="en-US" sz="2400" dirty="0">
                <a:solidFill>
                  <a:srgbClr val="001642"/>
                </a:solidFill>
              </a:rPr>
              <a:t>To read or write the head must be positioned at the desired track and at the beginning of the desired sector on the track</a:t>
            </a:r>
            <a:endParaRPr lang="en-US" sz="2400" dirty="0">
              <a:solidFill>
                <a:srgbClr val="001642"/>
              </a:solidFill>
            </a:endParaRP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Track selection involves moving the head in a movable-head system or electronically selecting one head on a fixed-head system</a:t>
            </a:r>
            <a:endParaRPr lang="en-US" sz="2000" dirty="0">
              <a:solidFill>
                <a:srgbClr val="001642"/>
              </a:solidFill>
            </a:endParaRP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Once the track is selected, the disk controller waits until the appropriate sector rotates to line up with the head</a:t>
            </a:r>
            <a:endParaRPr lang="en-US" sz="2000" dirty="0">
              <a:solidFill>
                <a:srgbClr val="001642"/>
              </a:solidFill>
            </a:endParaRPr>
          </a:p>
          <a:p>
            <a:r>
              <a:rPr lang="en-US" sz="2400" dirty="0">
                <a:solidFill>
                  <a:srgbClr val="001642"/>
                </a:solidFill>
              </a:rPr>
              <a:t>Seek time</a:t>
            </a:r>
            <a:endParaRPr lang="en-US" sz="2400" dirty="0">
              <a:solidFill>
                <a:srgbClr val="001642"/>
              </a:solidFill>
            </a:endParaRP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On a movable–head system, the time it takes to position the head at </a:t>
            </a:r>
            <a:r>
              <a:rPr lang="en-US" sz="2000">
                <a:solidFill>
                  <a:srgbClr val="001642"/>
                </a:solidFill>
              </a:rPr>
              <a:t>the track</a:t>
            </a:r>
            <a:endParaRPr lang="en-US" dirty="0">
              <a:solidFill>
                <a:srgbClr val="001642"/>
              </a:solidFill>
            </a:endParaRPr>
          </a:p>
          <a:p>
            <a:pPr lvl="1"/>
            <a:endParaRPr lang="en-US" dirty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6451" y="92234"/>
            <a:ext cx="1789038" cy="11936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290"/>
            <a:ext cx="7556313" cy="74769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587" y="1762148"/>
            <a:ext cx="7556313" cy="4953000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>
                <a:solidFill>
                  <a:srgbClr val="001642"/>
                </a:solidFill>
              </a:rPr>
              <a:t>Rotational </a:t>
            </a:r>
            <a:r>
              <a:rPr lang="en-US" sz="2800" dirty="0">
                <a:solidFill>
                  <a:srgbClr val="001642"/>
                </a:solidFill>
              </a:rPr>
              <a:t>delay </a:t>
            </a:r>
            <a:r>
              <a:rPr lang="en-US" sz="2800" i="1" dirty="0">
                <a:solidFill>
                  <a:srgbClr val="001642"/>
                </a:solidFill>
              </a:rPr>
              <a:t>(rotational latency)</a:t>
            </a:r>
            <a:endParaRPr lang="en-US" sz="2800" dirty="0">
              <a:solidFill>
                <a:srgbClr val="001642"/>
              </a:solidFill>
            </a:endParaRPr>
          </a:p>
          <a:p>
            <a:pPr lvl="1"/>
            <a:r>
              <a:rPr lang="en-US" sz="2400" dirty="0">
                <a:solidFill>
                  <a:srgbClr val="001642"/>
                </a:solidFill>
              </a:rPr>
              <a:t>The time it takes for the beginning of the sector to reach the head </a:t>
            </a:r>
            <a:endParaRPr lang="en-US" sz="2400" dirty="0">
              <a:solidFill>
                <a:srgbClr val="001642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>
                <a:solidFill>
                  <a:srgbClr val="001642"/>
                </a:solidFill>
              </a:rPr>
              <a:t>Access time</a:t>
            </a:r>
            <a:endParaRPr lang="en-US" sz="2800" dirty="0">
              <a:solidFill>
                <a:srgbClr val="001642"/>
              </a:solidFill>
            </a:endParaRP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The sum of the seek time and the rotational delay</a:t>
            </a:r>
            <a:endParaRPr lang="en-US" sz="2000" dirty="0">
              <a:solidFill>
                <a:srgbClr val="001642"/>
              </a:solidFill>
            </a:endParaRP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The time it takes to get into position to read or write</a:t>
            </a:r>
            <a:endParaRPr lang="en-US" sz="2000" dirty="0">
              <a:solidFill>
                <a:srgbClr val="001642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>
                <a:solidFill>
                  <a:srgbClr val="001642"/>
                </a:solidFill>
              </a:rPr>
              <a:t>Transfer time</a:t>
            </a:r>
            <a:endParaRPr lang="en-US" sz="2800" dirty="0">
              <a:solidFill>
                <a:srgbClr val="001642"/>
              </a:solidFill>
            </a:endParaRP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Once the head is in position, the read or write operation is then performed as the sector moves under the head</a:t>
            </a:r>
            <a:endParaRPr lang="en-US" sz="2000" dirty="0">
              <a:solidFill>
                <a:srgbClr val="001642"/>
              </a:solidFill>
            </a:endParaRP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This is the data transfer portion of </a:t>
            </a:r>
            <a:r>
              <a:rPr lang="en-US" sz="2000">
                <a:solidFill>
                  <a:srgbClr val="001642"/>
                </a:solidFill>
              </a:rPr>
              <a:t>the operation</a:t>
            </a:r>
            <a:endParaRPr lang="en-US" sz="2000" dirty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6314" y="214290"/>
            <a:ext cx="2208075" cy="147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28604"/>
            <a:ext cx="3255264" cy="1162050"/>
          </a:xfrm>
        </p:spPr>
        <p:txBody>
          <a:bodyPr>
            <a:normAutofit/>
          </a:bodyPr>
          <a:lstStyle/>
          <a:p>
            <a:r>
              <a:rPr lang="en-GB" sz="4000"/>
              <a:t>6.2- RAID</a:t>
            </a:r>
            <a:endParaRPr lang="en-GB" sz="4000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168775" y="357166"/>
            <a:ext cx="4597399" cy="6000792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001642"/>
                </a:solidFill>
              </a:rPr>
              <a:t>Consists of 7 levels</a:t>
            </a:r>
            <a:endParaRPr lang="en-GB" sz="2000" dirty="0">
              <a:solidFill>
                <a:srgbClr val="001642"/>
              </a:solidFill>
            </a:endParaRP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01642"/>
                </a:solidFill>
              </a:rPr>
              <a:t>Levels do not imply a hierarchical relationship but designate different design architectures that share three common characteristics:</a:t>
            </a:r>
            <a:endParaRPr lang="en-GB" sz="2000" dirty="0">
              <a:solidFill>
                <a:srgbClr val="001642"/>
              </a:solidFill>
            </a:endParaRP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Set of physical disk drives viewed by the operating system as a single logical drive</a:t>
            </a:r>
            <a:endParaRPr lang="en-GB" sz="2000" dirty="0">
              <a:solidFill>
                <a:srgbClr val="001642"/>
              </a:solidFill>
            </a:endParaRP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Data are distributed across the physical drives of an array in a scheme known as striping</a:t>
            </a:r>
            <a:endParaRPr lang="en-GB" sz="2000" dirty="0">
              <a:solidFill>
                <a:srgbClr val="001642"/>
              </a:solidFill>
            </a:endParaRP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Redundant disk capacity is used to store parity information, which guarantees </a:t>
            </a:r>
            <a:r>
              <a:rPr lang="en-GB" sz="2000" b="1" dirty="0">
                <a:solidFill>
                  <a:srgbClr val="001642"/>
                </a:solidFill>
              </a:rPr>
              <a:t>data recoverability in case of a disk failure</a:t>
            </a:r>
            <a:endParaRPr lang="en-GB" sz="2000" b="1" dirty="0">
              <a:solidFill>
                <a:srgbClr val="00164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58" y="1857364"/>
            <a:ext cx="3255264" cy="2392363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/>
              <a:t>R</a:t>
            </a:r>
            <a:r>
              <a:rPr lang="en-US" sz="2400" dirty="0"/>
              <a:t>edundant </a:t>
            </a:r>
            <a:r>
              <a:rPr lang="en-US" sz="2400" u="sng" dirty="0"/>
              <a:t>A</a:t>
            </a:r>
            <a:r>
              <a:rPr lang="en-US" sz="2400" dirty="0"/>
              <a:t>rray of </a:t>
            </a:r>
            <a:r>
              <a:rPr lang="en-US" sz="2400" u="sng"/>
              <a:t>I</a:t>
            </a:r>
            <a:r>
              <a:rPr lang="en-US" sz="2400"/>
              <a:t>ndependent </a:t>
            </a:r>
            <a:r>
              <a:rPr lang="en-US" sz="2400" u="sng"/>
              <a:t>D</a:t>
            </a:r>
            <a:r>
              <a:rPr lang="en-US" sz="2400"/>
              <a:t>isks</a:t>
            </a:r>
            <a:endParaRPr lang="en-US" sz="2400"/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/>
              <a:t>R</a:t>
            </a:r>
            <a:r>
              <a:rPr lang="en-US" sz="2400"/>
              <a:t>edundant </a:t>
            </a:r>
            <a:r>
              <a:rPr lang="en-US" sz="2400" u="sng"/>
              <a:t>A</a:t>
            </a:r>
            <a:r>
              <a:rPr lang="en-US" sz="2400"/>
              <a:t>rray of </a:t>
            </a:r>
            <a:r>
              <a:rPr lang="en-US" sz="2400" u="sng"/>
              <a:t>I</a:t>
            </a:r>
            <a:r>
              <a:rPr lang="en-US" sz="2400"/>
              <a:t>nexpensive </a:t>
            </a:r>
            <a:r>
              <a:rPr lang="en-US" sz="2400" u="sng"/>
              <a:t>D</a:t>
            </a:r>
            <a:r>
              <a:rPr lang="en-US" sz="2400"/>
              <a:t>isks</a:t>
            </a:r>
            <a:endParaRPr lang="en-US" sz="2400"/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42844" y="4857761"/>
            <a:ext cx="4403770" cy="19389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Long life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Availability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Performance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 Parallel accessing</a:t>
            </a:r>
            <a:endParaRPr lang="en-US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>
                <a:solidFill>
                  <a:schemeClr val="bg1"/>
                </a:solidFill>
              </a:rPr>
              <a:t>Reliability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 Backup, checking</a:t>
            </a:r>
            <a:endParaRPr lang="en-US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 Multi-disk design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Table 6.3  RAID Levels </a:t>
            </a:r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5992" y="1142984"/>
            <a:ext cx="8852018" cy="4572032"/>
          </a:xfrm>
          <a:prstGeom prst="rect">
            <a:avLst/>
          </a:prstGeom>
          <a:noFill/>
          <a:ln w="28575">
            <a:solidFill>
              <a:srgbClr val="00164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Contents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6.1 Magnetic Disk</a:t>
            </a:r>
            <a:endParaRPr lang="en-US" sz="2800">
              <a:solidFill>
                <a:srgbClr val="002060"/>
              </a:solidFill>
            </a:endParaRPr>
          </a:p>
          <a:p>
            <a:r>
              <a:rPr lang="en-US" sz="2800">
                <a:solidFill>
                  <a:srgbClr val="002060"/>
                </a:solidFill>
              </a:rPr>
              <a:t>6.2 Raid </a:t>
            </a:r>
            <a:endParaRPr lang="en-US" sz="280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838200"/>
            <a:ext cx="3124200" cy="111601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Levels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0, 1, 2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tretch>
                <a:fillRect/>
              </a:stretch>
            </p:blipFill>
          </mc:Choice>
          <mc:Fallback>
            <p:blipFill>
              <a:blip r:embed="rId2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67400" y="1600200"/>
            <a:ext cx="2514600" cy="2590800"/>
          </a:xfrm>
        </p:spPr>
        <p:txBody>
          <a:bodyPr/>
          <a:lstStyle/>
          <a:p>
            <a:pPr algn="ctr">
              <a:lnSpc>
                <a:spcPts val="5820"/>
              </a:lnSpc>
              <a:spcAft>
                <a:spcPts val="3000"/>
              </a:spcAft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3, 4, 5, 6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8-2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2353" t="909" r="9412" b="3636"/>
              <a:stretch>
                <a:fillRect/>
              </a:stretch>
            </p:blipFill>
          </mc:Choice>
          <mc:Fallback>
            <p:blipFill>
              <a:blip r:embed="rId2"/>
              <a:srcRect l="2353" t="909" r="9412" b="3636"/>
              <a:stretch>
                <a:fillRect/>
              </a:stretch>
            </p:blipFill>
          </mc:Fallback>
        </mc:AlternateContent>
        <p:spPr>
          <a:xfrm>
            <a:off x="685800" y="-5585"/>
            <a:ext cx="4902503" cy="6863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4545" t="10588" r="16364" b="9412"/>
              <a:stretch>
                <a:fillRect/>
              </a:stretch>
            </p:blipFill>
          </mc:Choice>
          <mc:Fallback>
            <p:blipFill>
              <a:blip r:embed="rId2"/>
              <a:srcRect l="4545" t="10588" r="16364" b="9412"/>
              <a:stretch>
                <a:fillRect/>
              </a:stretch>
            </p:blipFill>
          </mc:Fallback>
        </mc:AlternateContent>
        <p:spPr>
          <a:xfrm>
            <a:off x="914400" y="762000"/>
            <a:ext cx="7799375" cy="6096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7556500" cy="963613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Mapping for a RAID Level 0 Array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3071834" cy="1116106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3505200"/>
            <a:ext cx="3657600" cy="26209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282" y="2819400"/>
            <a:ext cx="3900518" cy="38243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solidFill>
                  <a:srgbClr val="001642"/>
                </a:solidFill>
              </a:rPr>
              <a:t>For applications to experience a high transfer rate two requirements must be met:</a:t>
            </a:r>
            <a:endParaRPr lang="en-US" sz="2000" dirty="0">
              <a:solidFill>
                <a:srgbClr val="001642"/>
              </a:solidFill>
            </a:endParaRP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1642"/>
                </a:solidFill>
              </a:rPr>
              <a:t>A high transfer capacity must exist along the entire path between host memory and the individual disk drives</a:t>
            </a:r>
            <a:endParaRPr lang="en-US" dirty="0">
              <a:solidFill>
                <a:srgbClr val="001642"/>
              </a:solidFill>
            </a:endParaRP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1642"/>
                </a:solidFill>
              </a:rPr>
              <a:t>The application must make I/O requests that drive the disk array efficiently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068881"/>
            <a:ext cx="3657600" cy="71717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Data Transfer Capacity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362200"/>
            <a:ext cx="4419600" cy="717176"/>
          </a:xfrm>
          <a:solidFill>
            <a:schemeClr val="tx2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I/O Request Rate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06" y="1212845"/>
            <a:ext cx="9072594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1800" dirty="0">
                <a:solidFill>
                  <a:srgbClr val="001642"/>
                </a:solidFill>
                <a:latin typeface="+mn-lt"/>
              </a:rPr>
              <a:t>Addresses the issues of request patterns of the host systemand layout of th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e data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1800" dirty="0">
                <a:solidFill>
                  <a:srgbClr val="001642"/>
                </a:solidFill>
                <a:latin typeface="+mn-lt"/>
              </a:rPr>
              <a:t>Impact of redundancy does not interfere </a:t>
            </a:r>
            <a:r>
              <a:rPr lang="en-US" sz="1800">
                <a:solidFill>
                  <a:srgbClr val="001642"/>
                </a:solidFill>
                <a:latin typeface="+mn-lt"/>
              </a:rPr>
              <a:t>with analysis</a:t>
            </a:r>
            <a:endParaRPr lang="en-US" sz="2800" dirty="0">
              <a:solidFill>
                <a:srgbClr val="001642"/>
              </a:solidFill>
            </a:endParaRPr>
          </a:p>
        </p:txBody>
      </p:sp>
      <p:sp>
        <p:nvSpPr>
          <p:cNvPr id="9" name="Content Placeholder 5"/>
          <p:cNvSpPr txBox="1"/>
          <p:nvPr/>
        </p:nvSpPr>
        <p:spPr>
          <a:xfrm>
            <a:off x="4800600" y="3276600"/>
            <a:ext cx="4038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2285" dirty="0">
                <a:solidFill>
                  <a:srgbClr val="001642"/>
                </a:solidFill>
                <a:latin typeface="+mn-lt"/>
              </a:rPr>
              <a:t>For an individual I/O request for a small amount of data the I/O time is dominated by the seek time and rotational latency</a:t>
            </a:r>
            <a:endParaRPr lang="en-US" sz="2285" dirty="0">
              <a:solidFill>
                <a:srgbClr val="001642"/>
              </a:solidFill>
              <a:latin typeface="+mn-lt"/>
            </a:endParaRPr>
          </a:p>
          <a:p>
            <a:pPr marL="228600" indent="-228600" defTabSz="914400" eaLnBrk="1" fontAlgn="auto" latinLnBrk="0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325" dirty="0">
                <a:solidFill>
                  <a:srgbClr val="001642"/>
                </a:solidFill>
                <a:latin typeface="+mn-lt"/>
              </a:rPr>
              <a:t>A disk array can provide high I/O execution rates by balancing the I/O load across multiple disks</a:t>
            </a:r>
            <a:endParaRPr lang="en-US" sz="2325" dirty="0">
              <a:solidFill>
                <a:srgbClr val="001642"/>
              </a:solidFill>
              <a:latin typeface="+mn-lt"/>
            </a:endParaRPr>
          </a:p>
          <a:p>
            <a:pPr marL="22860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325" dirty="0">
                <a:solidFill>
                  <a:srgbClr val="001642"/>
                </a:solidFill>
                <a:latin typeface="+mn-lt"/>
              </a:rPr>
              <a:t>If the strip size is relatively large multiple waiting I/O requests can be handled in parallel, reducing the queuing time for </a:t>
            </a:r>
            <a:r>
              <a:rPr lang="en-US" sz="2325">
                <a:solidFill>
                  <a:srgbClr val="001642"/>
                </a:solidFill>
                <a:latin typeface="+mn-lt"/>
              </a:rPr>
              <a:t>each request</a:t>
            </a:r>
            <a:endParaRPr lang="en-US" sz="2325" dirty="0">
              <a:solidFill>
                <a:srgbClr val="001642"/>
              </a:solidFill>
              <a:latin typeface="+mn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86446" y="178900"/>
            <a:ext cx="2124606" cy="10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3228972" cy="685784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42844" y="1643050"/>
            <a:ext cx="4000528" cy="39534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Differs from RAID levels 2 through 6 in the way in which redundancy is achieved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Redundancy is achieved by the simple expedient of duplicating all the data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Data striping is used but each logical strip is mapped to two separate physical disks so that every disk in the array has a mirror disk that contains the same data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RAID 1 can also be implemented without data striping, although this is less common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2323561"/>
            <a:ext cx="4367242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A read request can be serviced by either of the two disks that contains the requested data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There is no “write penalty”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Recovery from a failure is simple, when a drive fails the data can be accessed from the second drive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Provides real-time copy of all data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Can achieve high I/O request rates if the bulk of the requests are reads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Principal disadvantage is the cost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14282" y="1159236"/>
            <a:ext cx="3657600" cy="412376"/>
          </a:xfrm>
        </p:spPr>
        <p:txBody>
          <a:bodyPr/>
          <a:lstStyle/>
          <a:p>
            <a:r>
              <a:rPr lang="en-US" sz="2000" b="1" dirty="0"/>
              <a:t>Characteristics</a:t>
            </a:r>
            <a:endParaRPr lang="en-US" sz="20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00562" y="1857364"/>
            <a:ext cx="4071966" cy="412376"/>
          </a:xfrm>
        </p:spPr>
        <p:txBody>
          <a:bodyPr/>
          <a:lstStyle/>
          <a:p>
            <a:r>
              <a:rPr lang="en-US" b="1" dirty="0"/>
              <a:t>Positive Aspects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0" y="87754"/>
            <a:ext cx="3429024" cy="84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76210"/>
            <a:ext cx="2881306" cy="6810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2000240"/>
            <a:ext cx="3657600" cy="39534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Makes use of a parallel access technique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In a parallel access array all member disks participate in the execution of every I/O request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Spindles of the individual drives are synchronized so that each disk head is in the same position on each disk at any given time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Data striping is used</a:t>
            </a:r>
            <a:endParaRPr lang="en-US" dirty="0">
              <a:solidFill>
                <a:srgbClr val="001642"/>
              </a:solidFill>
            </a:endParaRPr>
          </a:p>
          <a:p>
            <a:pPr lvl="1"/>
            <a:r>
              <a:rPr lang="en-US" sz="1600" dirty="0">
                <a:solidFill>
                  <a:srgbClr val="001642"/>
                </a:solidFill>
              </a:rPr>
              <a:t>Strips are very small, often as small as a single byte or word</a:t>
            </a:r>
            <a:endParaRPr lang="en-US" sz="1600" dirty="0">
              <a:solidFill>
                <a:srgbClr val="001642"/>
              </a:solidFill>
            </a:endParaRP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57686" y="2109247"/>
            <a:ext cx="4572032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An error-correcting code is calculated across corresponding bits on each data disk and the bits of the code are stored in the corresponding bit positions on multiple parity disks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Typically a Hamming code is used, which is able to correct single-bit errors and detect double-bit errors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The number of redundant disks is proportional to the log of the number of data disks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Would only be an effective choice in an environment in which many disk errors occur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4282" y="1428736"/>
            <a:ext cx="3657600" cy="488576"/>
          </a:xfrm>
        </p:spPr>
        <p:txBody>
          <a:bodyPr/>
          <a:lstStyle/>
          <a:p>
            <a:r>
              <a:rPr lang="en-US" b="1" dirty="0"/>
              <a:t>Characteristics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29124" y="1500174"/>
            <a:ext cx="3657600" cy="488576"/>
          </a:xfrm>
        </p:spPr>
        <p:txBody>
          <a:bodyPr/>
          <a:lstStyle/>
          <a:p>
            <a:r>
              <a:rPr lang="en-US" b="1" dirty="0"/>
              <a:t>    Performance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868" y="157896"/>
            <a:ext cx="4286280" cy="119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3000396" cy="685784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7158" y="1928802"/>
            <a:ext cx="3357586" cy="435771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Requires only a single redundant disk, no matter how large the disk array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Employs parallel access, with data distributed in small strips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Instead of an error correcting code, a simple parity bit is computed for the set of individual bits in the same position on all of the data disks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Can achieve very high data transfer rates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3714744" y="1500174"/>
            <a:ext cx="5143536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In the event of a drive failure, the parity </a:t>
            </a:r>
            <a:r>
              <a:rPr lang="en-US" dirty="0">
                <a:solidFill>
                  <a:schemeClr val="bg1"/>
                </a:solidFill>
              </a:rPr>
              <a:t>drive </a:t>
            </a:r>
            <a:r>
              <a:rPr lang="en-US" dirty="0">
                <a:solidFill>
                  <a:srgbClr val="001642"/>
                </a:solidFill>
              </a:rPr>
              <a:t>is accessed and data is reconstructed from the remaining devices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Once the failed drive is replaced, the missing data can be restored on the new drive and operation resumed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In the event of a disk failure, all of the data are still available in what is referred to as </a:t>
            </a:r>
            <a:r>
              <a:rPr lang="en-US" i="1" dirty="0">
                <a:solidFill>
                  <a:srgbClr val="001642"/>
                </a:solidFill>
              </a:rPr>
              <a:t>reduced mode</a:t>
            </a:r>
            <a:endParaRPr lang="en-US" i="1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Return to full operation requires that the failed disk be replaced and the entire contents of the failed disk be regenerated on the new disk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In a transaction-oriented environment performance suffers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7541" y="1391759"/>
            <a:ext cx="2860013" cy="322729"/>
          </a:xfrm>
        </p:spPr>
        <p:txBody>
          <a:bodyPr/>
          <a:lstStyle/>
          <a:p>
            <a:r>
              <a:rPr lang="en-US" b="1" dirty="0"/>
              <a:t>Redundancy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786182" y="1214422"/>
            <a:ext cx="4214842" cy="322729"/>
          </a:xfrm>
        </p:spPr>
        <p:txBody>
          <a:bodyPr/>
          <a:lstStyle/>
          <a:p>
            <a:r>
              <a:rPr lang="en-US" b="1" dirty="0"/>
              <a:t>Performance</a:t>
            </a:r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10074" y="127259"/>
            <a:ext cx="2533694" cy="99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3381372" cy="609584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1877250"/>
            <a:ext cx="4572032" cy="476645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1642"/>
                </a:solidFill>
              </a:rPr>
              <a:t>Makes use of an independent access technique</a:t>
            </a:r>
            <a:endParaRPr lang="en-US" sz="2000" dirty="0">
              <a:solidFill>
                <a:srgbClr val="001642"/>
              </a:solidFill>
            </a:endParaRP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In an independent access array, each member disk operates independently so that separate I/O requests can be satisfied in parallel</a:t>
            </a:r>
            <a:endParaRPr lang="en-US" sz="2000" dirty="0">
              <a:solidFill>
                <a:srgbClr val="001642"/>
              </a:solidFill>
            </a:endParaRPr>
          </a:p>
          <a:p>
            <a:r>
              <a:rPr lang="en-US" sz="2000" dirty="0">
                <a:solidFill>
                  <a:srgbClr val="001642"/>
                </a:solidFill>
              </a:rPr>
              <a:t>Data striping is used</a:t>
            </a:r>
            <a:endParaRPr lang="en-US" sz="2000" dirty="0">
              <a:solidFill>
                <a:srgbClr val="001642"/>
              </a:solidFill>
            </a:endParaRP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Strips are relatively large</a:t>
            </a:r>
            <a:endParaRPr lang="en-US" sz="2000" dirty="0">
              <a:solidFill>
                <a:srgbClr val="001642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1642"/>
                </a:solidFill>
              </a:rPr>
              <a:t>To calculate the new parity the array management software must read the old user strip and the old parity strip</a:t>
            </a:r>
            <a:endParaRPr lang="en-US" sz="2000" dirty="0">
              <a:solidFill>
                <a:srgbClr val="001642"/>
              </a:solidFill>
            </a:endParaRPr>
          </a:p>
          <a:p>
            <a:pPr lvl="1"/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072066" y="2571744"/>
            <a:ext cx="3753522" cy="38100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1642"/>
                </a:solidFill>
              </a:rPr>
              <a:t>Involves a write penalty when an I/O write request of small size is performed</a:t>
            </a:r>
            <a:endParaRPr lang="en-US" sz="2000" dirty="0">
              <a:solidFill>
                <a:srgbClr val="001642"/>
              </a:solidFill>
            </a:endParaRPr>
          </a:p>
          <a:p>
            <a:r>
              <a:rPr lang="en-US" sz="2000" dirty="0">
                <a:solidFill>
                  <a:srgbClr val="001642"/>
                </a:solidFill>
              </a:rPr>
              <a:t>Each time a write occurs the array management software must update the user data the corresponding parity bits</a:t>
            </a:r>
            <a:endParaRPr lang="en-US" sz="2000" dirty="0">
              <a:solidFill>
                <a:srgbClr val="001642"/>
              </a:solidFill>
            </a:endParaRPr>
          </a:p>
          <a:p>
            <a:r>
              <a:rPr lang="en-US" sz="2000" dirty="0">
                <a:solidFill>
                  <a:srgbClr val="001642"/>
                </a:solidFill>
              </a:rPr>
              <a:t>Thus each strip write involves two reads and two writes</a:t>
            </a:r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5720" y="1463197"/>
            <a:ext cx="4286280" cy="322729"/>
          </a:xfrm>
        </p:spPr>
        <p:txBody>
          <a:bodyPr/>
          <a:lstStyle/>
          <a:p>
            <a:r>
              <a:rPr lang="en-US" b="1" dirty="0"/>
              <a:t> Characteristics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143504" y="2143116"/>
            <a:ext cx="3657600" cy="322729"/>
          </a:xfrm>
        </p:spPr>
        <p:txBody>
          <a:bodyPr/>
          <a:lstStyle/>
          <a:p>
            <a:r>
              <a:rPr lang="en-US" b="1" dirty="0"/>
              <a:t> Performance</a:t>
            </a: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57686" y="71414"/>
            <a:ext cx="2895594" cy="112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3271838" cy="68102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5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97541" y="2514600"/>
            <a:ext cx="3657600" cy="4038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1642"/>
                </a:solidFill>
              </a:rPr>
              <a:t>Organized in a similar fashion to RAID 4</a:t>
            </a:r>
            <a:endParaRPr lang="en-GB" dirty="0">
              <a:solidFill>
                <a:srgbClr val="001642"/>
              </a:solidFill>
            </a:endParaRPr>
          </a:p>
          <a:p>
            <a:r>
              <a:rPr lang="en-GB" dirty="0">
                <a:solidFill>
                  <a:srgbClr val="001642"/>
                </a:solidFill>
              </a:rPr>
              <a:t>Difference is distribution of the parity strips across all disks</a:t>
            </a:r>
            <a:endParaRPr lang="en-GB" dirty="0">
              <a:solidFill>
                <a:srgbClr val="001642"/>
              </a:solidFill>
            </a:endParaRPr>
          </a:p>
          <a:p>
            <a:r>
              <a:rPr lang="en-GB" dirty="0">
                <a:solidFill>
                  <a:srgbClr val="001642"/>
                </a:solidFill>
              </a:rPr>
              <a:t>A typical allocation is a round-robin scheme</a:t>
            </a:r>
            <a:endParaRPr lang="en-GB" dirty="0">
              <a:solidFill>
                <a:srgbClr val="001642"/>
              </a:solidFill>
            </a:endParaRPr>
          </a:p>
          <a:p>
            <a:r>
              <a:rPr lang="en-GB" dirty="0">
                <a:solidFill>
                  <a:srgbClr val="001642"/>
                </a:solidFill>
              </a:rPr>
              <a:t>The distribution of parity strips across all drives avoids the potential I/O bottleneck found in RAID 4</a:t>
            </a:r>
            <a:endParaRPr lang="en-GB" dirty="0">
              <a:solidFill>
                <a:srgbClr val="00164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4458402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Two different parity calculations are carried out and stored in separate blocks on different disks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Advantage is that it provides extremely high data availability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 dirty="0">
                <a:solidFill>
                  <a:srgbClr val="001642"/>
                </a:solidFill>
              </a:rPr>
              <a:t>Three disks would have to fail within the </a:t>
            </a:r>
            <a:r>
              <a:rPr lang="en-US" b="1" u="sng" dirty="0">
                <a:solidFill>
                  <a:srgbClr val="001642"/>
                </a:solidFill>
              </a:rPr>
              <a:t>m</a:t>
            </a:r>
            <a:r>
              <a:rPr lang="en-US" dirty="0">
                <a:solidFill>
                  <a:srgbClr val="001642"/>
                </a:solidFill>
              </a:rPr>
              <a:t>ean </a:t>
            </a:r>
            <a:r>
              <a:rPr lang="en-US" b="1" u="sng" dirty="0">
                <a:solidFill>
                  <a:srgbClr val="001642"/>
                </a:solidFill>
              </a:rPr>
              <a:t>t</a:t>
            </a:r>
            <a:r>
              <a:rPr lang="en-US" dirty="0">
                <a:solidFill>
                  <a:srgbClr val="001642"/>
                </a:solidFill>
              </a:rPr>
              <a:t>ime </a:t>
            </a:r>
            <a:r>
              <a:rPr lang="en-US" b="1" u="sng" dirty="0">
                <a:solidFill>
                  <a:srgbClr val="001642"/>
                </a:solidFill>
              </a:rPr>
              <a:t>t</a:t>
            </a:r>
            <a:r>
              <a:rPr lang="en-US" dirty="0">
                <a:solidFill>
                  <a:srgbClr val="001642"/>
                </a:solidFill>
              </a:rPr>
              <a:t>o </a:t>
            </a:r>
            <a:r>
              <a:rPr lang="en-US" b="1" u="sng" dirty="0">
                <a:solidFill>
                  <a:srgbClr val="001642"/>
                </a:solidFill>
              </a:rPr>
              <a:t>r</a:t>
            </a:r>
            <a:r>
              <a:rPr lang="en-US" dirty="0">
                <a:solidFill>
                  <a:srgbClr val="001642"/>
                </a:solidFill>
              </a:rPr>
              <a:t>epair (MTTR) interval to cause data to </a:t>
            </a:r>
            <a:r>
              <a:rPr lang="en-US">
                <a:solidFill>
                  <a:srgbClr val="001642"/>
                </a:solidFill>
              </a:rPr>
              <a:t>be lost (</a:t>
            </a:r>
            <a:r>
              <a:rPr lang="en-US"/>
              <a:t>usually expressed in hours</a:t>
            </a:r>
            <a:r>
              <a:rPr lang="en-US">
                <a:solidFill>
                  <a:srgbClr val="001642"/>
                </a:solidFill>
              </a:rPr>
              <a:t>)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>
                <a:solidFill>
                  <a:srgbClr val="001642"/>
                </a:solidFill>
              </a:rPr>
              <a:t>Incurs (bears) </a:t>
            </a:r>
            <a:r>
              <a:rPr lang="en-US" dirty="0">
                <a:solidFill>
                  <a:srgbClr val="001642"/>
                </a:solidFill>
              </a:rPr>
              <a:t>a substantial write penalty because each write affects two parity blocks</a:t>
            </a:r>
            <a:endParaRPr lang="en-US" dirty="0">
              <a:solidFill>
                <a:srgbClr val="001642"/>
              </a:solidFill>
            </a:endParaRP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Characteristics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Characteristics</a:t>
            </a:r>
            <a:endParaRPr lang="en-US" b="1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3438" y="109534"/>
            <a:ext cx="2957538" cy="6048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RAID Level 6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778303"/>
            <a:ext cx="2857520" cy="12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740580"/>
            <a:ext cx="3571900" cy="113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" y="214290"/>
            <a:ext cx="8286808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6.4: RAID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 (page 1 of 2) 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8356" y="1019182"/>
            <a:ext cx="8529924" cy="498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6715172" cy="496730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1642"/>
                </a:solidFill>
              </a:rPr>
              <a:t>A disk is a circular </a:t>
            </a:r>
            <a:r>
              <a:rPr lang="en-GB" i="1" dirty="0">
                <a:solidFill>
                  <a:srgbClr val="001642"/>
                </a:solidFill>
              </a:rPr>
              <a:t>platter</a:t>
            </a:r>
            <a:r>
              <a:rPr lang="en-GB" dirty="0">
                <a:solidFill>
                  <a:srgbClr val="001642"/>
                </a:solidFill>
              </a:rPr>
              <a:t> constructed of nonmagnetic material, called </a:t>
            </a:r>
            <a:r>
              <a:rPr lang="en-GB">
                <a:solidFill>
                  <a:srgbClr val="001642"/>
                </a:solidFill>
              </a:rPr>
              <a:t>the </a:t>
            </a:r>
            <a:r>
              <a:rPr lang="en-GB" i="1">
                <a:solidFill>
                  <a:srgbClr val="001642"/>
                </a:solidFill>
              </a:rPr>
              <a:t>substrate-chất nền, </a:t>
            </a:r>
            <a:r>
              <a:rPr lang="en-GB" dirty="0">
                <a:solidFill>
                  <a:srgbClr val="001642"/>
                </a:solidFill>
              </a:rPr>
              <a:t>coated with a magnetizable material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Traditionally the substrate has been an aluminium or </a:t>
            </a:r>
            <a:r>
              <a:rPr lang="en-GB">
                <a:solidFill>
                  <a:srgbClr val="001642"/>
                </a:solidFill>
              </a:rPr>
              <a:t>aluminium alloy (hợp kim nhôm) </a:t>
            </a:r>
            <a:r>
              <a:rPr lang="en-GB" dirty="0">
                <a:solidFill>
                  <a:srgbClr val="001642"/>
                </a:solidFill>
              </a:rPr>
              <a:t>material 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Recently glass substrates have been introduced</a:t>
            </a:r>
            <a:endParaRPr lang="en-GB" dirty="0">
              <a:solidFill>
                <a:srgbClr val="001642"/>
              </a:solidFill>
            </a:endParaRPr>
          </a:p>
          <a:p>
            <a:r>
              <a:rPr lang="en-GB" dirty="0">
                <a:solidFill>
                  <a:srgbClr val="001642"/>
                </a:solidFill>
              </a:rPr>
              <a:t>Benefits of the glass substrate: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Improvement in the uniformity of the magnetic film surface to increase disk reliability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A significant reduction in overall surface defects to help reduce read-write errors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Ability to support lower </a:t>
            </a:r>
            <a:r>
              <a:rPr lang="en-GB">
                <a:solidFill>
                  <a:srgbClr val="001642"/>
                </a:solidFill>
              </a:rPr>
              <a:t>fly heights (cho phép mỏng hơn)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>
                <a:solidFill>
                  <a:srgbClr val="001642"/>
                </a:solidFill>
              </a:rPr>
              <a:t>Better stiffness (cứng) </a:t>
            </a:r>
            <a:r>
              <a:rPr lang="en-GB" dirty="0">
                <a:solidFill>
                  <a:srgbClr val="001642"/>
                </a:solidFill>
              </a:rPr>
              <a:t>to reduce disk dynamics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 dirty="0">
                <a:solidFill>
                  <a:srgbClr val="001642"/>
                </a:solidFill>
              </a:rPr>
              <a:t>Greater ability </a:t>
            </a:r>
            <a:r>
              <a:rPr lang="en-GB">
                <a:solidFill>
                  <a:srgbClr val="001642"/>
                </a:solidFill>
              </a:rPr>
              <a:t>to withstand(anti) </a:t>
            </a:r>
            <a:r>
              <a:rPr lang="en-GB" dirty="0">
                <a:solidFill>
                  <a:srgbClr val="001642"/>
                </a:solidFill>
              </a:rPr>
              <a:t>shock and damage</a:t>
            </a:r>
            <a:endParaRPr lang="en-GB" dirty="0">
              <a:solidFill>
                <a:srgbClr val="001642"/>
              </a:solidFill>
            </a:endParaRPr>
          </a:p>
          <a:p>
            <a:endParaRPr lang="en-GB" dirty="0">
              <a:solidFill>
                <a:srgbClr val="00164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9583" y="4876800"/>
            <a:ext cx="2004417" cy="1981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81700" y="2747965"/>
            <a:ext cx="3162300" cy="1038225"/>
            <a:chOff x="5572132" y="214290"/>
            <a:chExt cx="3162300" cy="10382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72132" y="214290"/>
              <a:ext cx="316230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86710" y="214290"/>
              <a:ext cx="790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rgbClr val="001642"/>
                  </a:solidFill>
                </a:rPr>
                <a:t>(Wiki)</a:t>
              </a:r>
              <a:endParaRPr lang="en-US" sz="1800"/>
            </a:p>
          </p:txBody>
        </p:sp>
      </p:grpSp>
      <p:pic>
        <p:nvPicPr>
          <p:cNvPr id="8" name="Picture 6" descr="hdd-sp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003478" y="357166"/>
            <a:ext cx="2069116" cy="194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781800" y="1371600"/>
            <a:ext cx="2362200" cy="202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 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Comparison (page 2 of 2) 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2340" y="28214"/>
            <a:ext cx="6534238" cy="68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0" y="-27305"/>
            <a:ext cx="9117965" cy="68846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 rot="19560000">
            <a:off x="7027545" y="4791710"/>
            <a:ext cx="2458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If you have any question ...</a:t>
            </a:r>
            <a:endParaRPr lang="en-US" sz="1400"/>
          </a:p>
          <a:p>
            <a:r>
              <a:rPr lang="en-US" sz="1400"/>
              <a:t>Ask google, don’t ask me &lt;3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Read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Write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</p:nvPr>
        </p:nvGraphicFramePr>
        <p:xfrm>
          <a:off x="685800" y="228600"/>
          <a:ext cx="8153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" name="Bent Arrow 14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/>
          </a:prstGeom>
          <a:gradFill flip="none" rotWithShape="1">
            <a:gsLst>
              <a:gs pos="92000">
                <a:schemeClr val="bg1">
                  <a:lumMod val="75000"/>
                  <a:alpha val="86000"/>
                </a:schemeClr>
              </a:gs>
              <a:gs pos="99000">
                <a:srgbClr val="FFFFFF"/>
              </a:gs>
              <a:gs pos="82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Write/Magnetoresistive Read Head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t="16364" b="28182"/>
              <a:stretch>
                <a:fillRect/>
              </a:stretch>
            </p:blipFill>
          </mc:Choice>
          <mc:Fallback>
            <p:blipFill>
              <a:blip r:embed="rId2"/>
              <a:srcRect t="16364" b="28182"/>
              <a:stretch>
                <a:fillRect/>
              </a:stretch>
            </p:blipFill>
          </mc:Fallback>
        </mc:AlternateContent>
        <p:spPr>
          <a:xfrm>
            <a:off x="609600" y="958211"/>
            <a:ext cx="8229600" cy="5905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5214950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Inductive Write: Ghi cảm ứng điện từ</a:t>
            </a:r>
            <a:endParaRPr lang="en-US" sz="1800"/>
          </a:p>
          <a:p>
            <a:r>
              <a:rPr lang="en-US" sz="1800"/>
              <a:t>Magneto-resistive Read: đọc từ điện</a:t>
            </a:r>
            <a:endParaRPr lang="en-US" sz="1800"/>
          </a:p>
          <a:p>
            <a:r>
              <a:rPr lang="en-US" sz="1800"/>
              <a:t>N: North, S: South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Allocation Unit in Windows: Cluster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57422" y="928670"/>
            <a:ext cx="485778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Layout Methods Diagram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v="urn:schemas-microsoft-com:mac:vml" xmlns:ma="http://schemas.microsoft.com/office/mac/drawingml/2008/main" Requires="ma">
            <p:blipFill>
              <a:blip r:embed="rId1"/>
              <a:srcRect l="7273" t="16471" r="8182" b="12941"/>
              <a:stretch>
                <a:fillRect/>
              </a:stretch>
            </p:blipFill>
          </mc:Choice>
          <mc:Fallback>
            <p:blipFill>
              <a:blip r:embed="rId2"/>
              <a:srcRect l="7273" t="16471" r="8182" b="12941"/>
              <a:stretch>
                <a:fillRect/>
              </a:stretch>
            </p:blipFill>
          </mc:Fallback>
        </mc:AlternateContent>
        <p:spPr>
          <a:xfrm>
            <a:off x="0" y="1143000"/>
            <a:ext cx="9186600" cy="59267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5786454"/>
            <a:ext cx="4273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Characteristics: Read by yourself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Disk Format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Seagate ST506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9140" y="1500174"/>
            <a:ext cx="8865722" cy="400052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42910" y="5643578"/>
            <a:ext cx="7202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CRC- cyclic redundancy check – Data for error checking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2910" y="6072206"/>
            <a:ext cx="6579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Synch. Byte: Byte for identify the beginning of data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13513" cy="1981200"/>
          </a:xfrm>
        </p:spPr>
        <p:txBody>
          <a:bodyPr/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6.1: Physical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Disk Systems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1928802"/>
            <a:ext cx="849270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0</TotalTime>
  <Words>9528</Words>
  <Application>WPS Presentation</Application>
  <PresentationFormat>On-screen Show (4:3)</PresentationFormat>
  <Paragraphs>275</Paragraphs>
  <Slides>31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SimSun</vt:lpstr>
      <vt:lpstr>Wingdings</vt:lpstr>
      <vt:lpstr>Times New Roman</vt:lpstr>
      <vt:lpstr>MS PGothic</vt:lpstr>
      <vt:lpstr>Rockwell</vt:lpstr>
      <vt:lpstr>Microsoft YaHei</vt:lpstr>
      <vt:lpstr>Arial Unicode MS</vt:lpstr>
      <vt:lpstr>Advantage</vt:lpstr>
      <vt:lpstr>William Stallings, Computer Organization and Architecture, 9th Edition</vt:lpstr>
      <vt:lpstr>Contents</vt:lpstr>
      <vt:lpstr>6.1- Magnetic Disk</vt:lpstr>
      <vt:lpstr>Magnetic Read and Write  Mechanisms</vt:lpstr>
      <vt:lpstr>Inductive Write/Magnetoresistive Read Head</vt:lpstr>
      <vt:lpstr>Disk Allocation Unit in Windows: Cluster</vt:lpstr>
      <vt:lpstr>Disk Layout Methods Diagram</vt:lpstr>
      <vt:lpstr>Winchester Disk Format Seagate ST506</vt:lpstr>
      <vt:lpstr>Table 6.1: Physical Characteristics  of Disk Systems</vt:lpstr>
      <vt:lpstr>Characteristics</vt:lpstr>
      <vt:lpstr>Multiple Platters</vt:lpstr>
      <vt:lpstr>PowerPoint 演示文稿</vt:lpstr>
      <vt:lpstr> Disk Classification</vt:lpstr>
      <vt:lpstr>Typical Hard Disk Parameters</vt:lpstr>
      <vt:lpstr>Timing of Disk I/O Transfer</vt:lpstr>
      <vt:lpstr>Disk Performance  Parameters</vt:lpstr>
      <vt:lpstr>Disk Performance  Parameters</vt:lpstr>
      <vt:lpstr>6.2- RAID</vt:lpstr>
      <vt:lpstr>PowerPoint 演示文稿</vt:lpstr>
      <vt:lpstr>RAID Levels 0, 1, 2</vt:lpstr>
      <vt:lpstr>RAID Levels 3, 4, 5, 6</vt:lpstr>
      <vt:lpstr>Data Mapping for a RAID Level 0 Array</vt:lpstr>
      <vt:lpstr>RAID Level 0</vt:lpstr>
      <vt:lpstr>RAID Level 1</vt:lpstr>
      <vt:lpstr>RAID Level 2</vt:lpstr>
      <vt:lpstr>RAID Level 3</vt:lpstr>
      <vt:lpstr>RAID Level 4</vt:lpstr>
      <vt:lpstr>RAID Level 5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External Memory</dc:title>
  <dc:creator>Adrian J Pullin</dc:creator>
  <cp:lastModifiedBy>user</cp:lastModifiedBy>
  <cp:revision>172</cp:revision>
  <dcterms:created xsi:type="dcterms:W3CDTF">2012-06-20T16:57:00Z</dcterms:created>
  <dcterms:modified xsi:type="dcterms:W3CDTF">2022-05-31T02:30:49Z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67C8120E01194C12A589DB25FA90DE8C</vt:lpwstr>
  </property>
  <property fmtid="{D5CDD505-2E9C-101B-9397-08002B2CF9AE}" pid="3" name="KSOProductBuildVer">
    <vt:lpwstr>1033-11.2.0.11130</vt:lpwstr>
  </property>
</Properties>
</file>