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34" r:id="rId3"/>
    <p:sldId id="342" r:id="rId5"/>
    <p:sldId id="343" r:id="rId6"/>
    <p:sldId id="347" r:id="rId7"/>
    <p:sldId id="346" r:id="rId8"/>
    <p:sldId id="345" r:id="rId9"/>
    <p:sldId id="367" r:id="rId10"/>
    <p:sldId id="349" r:id="rId11"/>
    <p:sldId id="368" r:id="rId12"/>
    <p:sldId id="350" r:id="rId13"/>
    <p:sldId id="382" r:id="rId14"/>
    <p:sldId id="351" r:id="rId15"/>
    <p:sldId id="369" r:id="rId16"/>
    <p:sldId id="370" r:id="rId17"/>
    <p:sldId id="371" r:id="rId18"/>
    <p:sldId id="372" r:id="rId19"/>
    <p:sldId id="373" r:id="rId20"/>
    <p:sldId id="352" r:id="rId21"/>
    <p:sldId id="374" r:id="rId22"/>
    <p:sldId id="353" r:id="rId23"/>
    <p:sldId id="384" r:id="rId24"/>
    <p:sldId id="383" r:id="rId25"/>
    <p:sldId id="354" r:id="rId26"/>
    <p:sldId id="376" r:id="rId27"/>
    <p:sldId id="375" r:id="rId28"/>
    <p:sldId id="385" r:id="rId29"/>
    <p:sldId id="386" r:id="rId30"/>
    <p:sldId id="336" r:id="rId3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CCFF"/>
    <a:srgbClr val="CC00CC"/>
    <a:srgbClr val="3333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87294" autoAdjust="0"/>
  </p:normalViewPr>
  <p:slideViewPr>
    <p:cSldViewPr>
      <p:cViewPr varScale="1">
        <p:scale>
          <a:sx n="80" d="100"/>
          <a:sy n="80" d="100"/>
        </p:scale>
        <p:origin x="15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" charset="0"/>
        <a:ea typeface="MS PGothic" panose="020B0600070205080204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" charset="0"/>
        <a:ea typeface="MS PGothic" panose="020B0600070205080204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" charset="0"/>
        <a:ea typeface="MS PGothic" panose="020B0600070205080204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" charset="0"/>
        <a:ea typeface="MS PGothic" panose="020B0600070205080204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5DC1486A-64A2-174A-9561-2035EFB54CD6}" type="slidenum">
              <a:rPr lang="en-US"/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Văn Sử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These slides are prepared using step-by-step approach, students can study by themselves.</a:t>
            </a:r>
            <a:endParaRPr lang="en-GB" baseline="0" dirty="0"/>
          </a:p>
          <a:p>
            <a:r>
              <a:rPr lang="en-GB" baseline="0" dirty="0"/>
              <a:t>All needed concepts are presented on </a:t>
            </a:r>
            <a:r>
              <a:rPr lang="en-GB" baseline="0"/>
              <a:t>each slide</a:t>
            </a:r>
            <a:endParaRPr lang="en-GB" baseline="0"/>
          </a:p>
          <a:p>
            <a:endParaRPr lang="en-GB" baseline="0"/>
          </a:p>
          <a:p>
            <a:r>
              <a:rPr lang="en-GB" baseline="0"/>
              <a:t>Teachers should explain sample code, memory map of  programs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Familiarize: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/>
              <a:t>quen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9F2598D2-2ED8-8547-B4B7-C382E9B8AC9E}" type="slidenum">
              <a:rPr lang="en-US"/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/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4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/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To pay more attention to </a:t>
            </a:r>
            <a:r>
              <a:rPr lang="en-US" sz="3200" b="1">
                <a:solidFill>
                  <a:schemeClr val="bg1"/>
                </a:solidFill>
              </a:rPr>
              <a:t>gain better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; «« Comment begins with ';' to the end of a line </a:t>
            </a:r>
            <a:endParaRPr lang="en-US" sz="900" dirty="0"/>
          </a:p>
          <a:p>
            <a:r>
              <a:rPr lang="en-US" sz="900" dirty="0"/>
              <a:t>; From masm32\tutorial\console\demo1  </a:t>
            </a:r>
            <a:endParaRPr lang="en-US" sz="900" dirty="0"/>
          </a:p>
          <a:p>
            <a:r>
              <a:rPr lang="en-US" sz="900" dirty="0"/>
              <a:t>;</a:t>
            </a:r>
            <a:endParaRPr lang="en-US" sz="900" dirty="0"/>
          </a:p>
          <a:p>
            <a:r>
              <a:rPr lang="en-US" sz="900" dirty="0"/>
              <a:t>; Build this with the "Project" menu using  </a:t>
            </a:r>
            <a:endParaRPr lang="en-US" sz="900" dirty="0"/>
          </a:p>
          <a:p>
            <a:r>
              <a:rPr lang="en-US" sz="900" dirty="0"/>
              <a:t>; "Console Assemble and Link"</a:t>
            </a:r>
            <a:endParaRPr lang="en-US" sz="900" dirty="0"/>
          </a:p>
          <a:p>
            <a:r>
              <a:rPr lang="en-US" sz="900" dirty="0"/>
              <a:t>; «««««««««««««««««««««««««««««««««««««««««««««««««««««««««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.486                                       ; create 32 bit code</a:t>
            </a:r>
            <a:endParaRPr lang="en-US" sz="900" dirty="0"/>
          </a:p>
          <a:p>
            <a:r>
              <a:rPr lang="en-US" sz="900" dirty="0"/>
              <a:t>    .model flat, stdcall                       ; 32 bit memory model</a:t>
            </a:r>
            <a:endParaRPr lang="en-US" sz="900" dirty="0"/>
          </a:p>
          <a:p>
            <a:r>
              <a:rPr lang="en-US" sz="900" dirty="0"/>
              <a:t>    option casemap :none                       ; case sensitive</a:t>
            </a:r>
            <a:endParaRPr lang="en-US" sz="900" dirty="0"/>
          </a:p>
          <a:p>
            <a:r>
              <a:rPr lang="en-US" sz="900" dirty="0"/>
              <a:t> </a:t>
            </a:r>
            <a:endParaRPr lang="en-US" sz="900" dirty="0"/>
          </a:p>
          <a:p>
            <a:r>
              <a:rPr lang="en-US" sz="900" dirty="0"/>
              <a:t>    include \masm32\include\windows.inc        ; always first</a:t>
            </a:r>
            <a:endParaRPr lang="en-US" sz="900" dirty="0"/>
          </a:p>
          <a:p>
            <a:r>
              <a:rPr lang="en-US" sz="900" dirty="0"/>
              <a:t>    include \masm32\macros\macros.asm          ; MASM support macros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; -----------------------------------------------------------------</a:t>
            </a:r>
            <a:endParaRPr lang="en-US" sz="900" dirty="0"/>
          </a:p>
          <a:p>
            <a:r>
              <a:rPr lang="en-US" sz="900" dirty="0"/>
              <a:t>  ; include files that have MASM format prototypes for function calls</a:t>
            </a:r>
            <a:endParaRPr lang="en-US" sz="900" dirty="0"/>
          </a:p>
          <a:p>
            <a:r>
              <a:rPr lang="en-US" sz="900" dirty="0"/>
              <a:t>  ; -----------------------------------------------------------------</a:t>
            </a:r>
            <a:endParaRPr lang="en-US" sz="900" dirty="0"/>
          </a:p>
          <a:p>
            <a:r>
              <a:rPr lang="en-US" sz="900" dirty="0"/>
              <a:t>    include \masm32\include\masm32.inc</a:t>
            </a:r>
            <a:endParaRPr lang="en-US" sz="900" dirty="0"/>
          </a:p>
          <a:p>
            <a:r>
              <a:rPr lang="en-US" sz="900" dirty="0"/>
              <a:t>    include \masm32\include\gdi32.inc</a:t>
            </a:r>
            <a:endParaRPr lang="en-US" sz="900" dirty="0"/>
          </a:p>
          <a:p>
            <a:r>
              <a:rPr lang="en-US" sz="900" dirty="0"/>
              <a:t>    include \masm32\include\user32.inc</a:t>
            </a:r>
            <a:endParaRPr lang="en-US" sz="900" dirty="0"/>
          </a:p>
          <a:p>
            <a:r>
              <a:rPr lang="en-US" sz="900" dirty="0"/>
              <a:t>    include \masm32\include\kernel32.inc</a:t>
            </a:r>
            <a:endParaRPr lang="en-US" sz="900" dirty="0"/>
          </a:p>
          <a:p>
            <a:r>
              <a:rPr lang="en-US" sz="900" dirty="0"/>
              <a:t>  ; ------------------------------------------------</a:t>
            </a:r>
            <a:endParaRPr lang="en-US" sz="900" dirty="0"/>
          </a:p>
          <a:p>
            <a:r>
              <a:rPr lang="en-US" sz="900" dirty="0"/>
              <a:t>  ; Library files that have definitions for function exports </a:t>
            </a:r>
            <a:endParaRPr lang="en-US" sz="900" dirty="0"/>
          </a:p>
          <a:p>
            <a:r>
              <a:rPr lang="en-US" sz="900" dirty="0"/>
              <a:t>  ; and tested reliable prebuilt code.</a:t>
            </a:r>
            <a:endParaRPr lang="en-US" sz="900" dirty="0"/>
          </a:p>
          <a:p>
            <a:r>
              <a:rPr lang="en-US" sz="900" dirty="0"/>
              <a:t>  ; ------------------------------------------------</a:t>
            </a:r>
            <a:endParaRPr lang="en-US" sz="900" dirty="0"/>
          </a:p>
          <a:p>
            <a:r>
              <a:rPr lang="en-US" sz="900" dirty="0"/>
              <a:t>    includelib \masm32\lib\masm32.lib</a:t>
            </a:r>
            <a:endParaRPr lang="en-US" sz="900" dirty="0"/>
          </a:p>
          <a:p>
            <a:r>
              <a:rPr lang="en-US" sz="900" dirty="0"/>
              <a:t>    includelib \masm32\lib\gdi32.lib</a:t>
            </a:r>
            <a:endParaRPr lang="en-US" sz="900" dirty="0"/>
          </a:p>
          <a:p>
            <a:r>
              <a:rPr lang="en-US" sz="900" dirty="0"/>
              <a:t>    includelib \masm32\lib\user32.lib</a:t>
            </a:r>
            <a:endParaRPr lang="en-US" sz="900" dirty="0"/>
          </a:p>
          <a:p>
            <a:r>
              <a:rPr lang="en-US" sz="900" dirty="0"/>
              <a:t>    includelib \masm32\lib\kernel32.lib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.code                       ; Tell MASM where the code starts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start:                          ; The CODE entry point to the program</a:t>
            </a:r>
            <a:endParaRPr lang="en-US" sz="900" dirty="0"/>
          </a:p>
          <a:p>
            <a:r>
              <a:rPr lang="en-US" sz="900" dirty="0"/>
              <a:t>        print chr$("Hello world!",13,10) ; 13: carriage return, 10: new line</a:t>
            </a:r>
            <a:endParaRPr lang="en-US" sz="900" dirty="0"/>
          </a:p>
          <a:p>
            <a:r>
              <a:rPr lang="en-US" sz="900" dirty="0"/>
              <a:t>    exit                            ; exit the program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; -------------------------------</a:t>
            </a:r>
            <a:endParaRPr lang="en-US" sz="900" dirty="0"/>
          </a:p>
          <a:p>
            <a:r>
              <a:rPr lang="en-US" sz="900" dirty="0"/>
              <a:t>    end start                       ; Tell MASM where the program ends</a:t>
            </a:r>
            <a:endParaRPr lang="en-US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Results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>
                <a:solidFill>
                  <a:srgbClr val="0000CC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CC"/>
                </a:solidFill>
              </a:rPr>
              <a:t>Create EX01_Hello.bat file the  run it.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command </a:t>
            </a:r>
            <a:r>
              <a:rPr lang="en-US" b="1" dirty="0"/>
              <a:t>dir *.exe</a:t>
            </a:r>
            <a:r>
              <a:rPr lang="en-US" dirty="0"/>
              <a:t> will show all exe files stored in the current folder.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an application by it’s file name (.exe can be ignored)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>
                <a:solidFill>
                  <a:srgbClr val="0000CC"/>
                </a:solidFill>
              </a:rPr>
              <a:t>Procedures</a:t>
            </a:r>
            <a:r>
              <a:rPr lang="en-US" dirty="0">
                <a:solidFill>
                  <a:srgbClr val="0000CC"/>
                </a:solidFill>
              </a:rPr>
              <a:t> are a fundamental building block of programs that are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code is in the directory  </a:t>
            </a:r>
            <a:r>
              <a:rPr lang="en-US" b="1" dirty="0">
                <a:solidFill>
                  <a:srgbClr val="002060"/>
                </a:solidFill>
              </a:rPr>
              <a:t>masm32\tutorial\console\demo2\Proc.asm 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Procedure syntax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From masm32\tutorial\console\demo2 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Build this with the "Project" menu using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    "Console Assemble and Link"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««««««««««««««««««««««««««««««««««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.486                                    ; create 32 bit code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.model flat, stdcall                    ; 32 bit memory model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option casemap :none                    ; case sensitive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\masm32\include\windows.inc     ; always first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\masm32\macros\macros.asm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include files for function calls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\masm32\include\masm32.inc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\masm32\include\gdi32.inc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\masm32\include\user32.inc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\masm32\include\kernel32.inc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Library files that have definitions for function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exports and tested reliable prebuilt code.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\masm32\lib\masm32.lib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\masm32\lib\gdi32.lib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\masm32\lib\user32.lib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\masm32\lib\kernel32.lib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.code                       ; Tell MASM where the code starts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start</a:t>
            </a:r>
            <a:r>
              <a:rPr lang="en-US" sz="1200" b="1">
                <a:solidFill>
                  <a:srgbClr val="002060"/>
                </a:solidFill>
              </a:rPr>
              <a:t>:                ; </a:t>
            </a:r>
            <a:r>
              <a:rPr lang="en-US" sz="1200" b="1" dirty="0">
                <a:solidFill>
                  <a:srgbClr val="002060"/>
                </a:solidFill>
              </a:rPr>
              <a:t>The CODE entry point to the program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call main                   ; branch to the "main" procedure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exit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proc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print chr$("Hi, I am in the 'main' procedure",13,10)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ret                         ; return to the next instruction after "call"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endp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</a:t>
            </a:r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end start                       ; Tell MASM where the program ends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FF00"/>
                    </a:solidFill>
                  </a:rPr>
                  <a:t>Code</a:t>
                </a:r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COMMENT </a:t>
              </a:r>
              <a:r>
                <a:rPr lang="en-US" sz="1600" b="1" dirty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/>
                <a:t> </a:t>
              </a:r>
              <a:endParaRPr lang="en-US" sz="1600" b="1" dirty="0"/>
            </a:p>
            <a:p>
              <a:r>
                <a:rPr lang="en-US" sz="1600" b="1" dirty="0"/>
                <a:t>    [Comment block,  extending to the </a:t>
              </a:r>
              <a:r>
                <a:rPr lang="en-US" sz="1600" b="1" dirty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/>
                <a:t>]</a:t>
              </a:r>
              <a:br>
                <a:rPr lang="en-US" sz="1600" b="1" dirty="0"/>
              </a:br>
              <a:r>
                <a:rPr lang="en-US" sz="1600" b="1" dirty="0"/>
                <a:t>  </a:t>
              </a:r>
              <a:r>
                <a:rPr lang="en-US" sz="1600" b="1" dirty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; Comment line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a string declared in the program using the operator OFFSET.</a:t>
            </a:r>
            <a:endParaRPr lang="en-US" sz="1800" dirty="0"/>
          </a:p>
          <a:p>
            <a:r>
              <a:rPr lang="en-US" sz="1800" dirty="0"/>
              <a:t>The OFFSET operator tells MASM that the text data is at an OFFSET within the file which means in this instance that it is in the </a:t>
            </a:r>
            <a:r>
              <a:rPr lang="en-US" sz="1800" b="1" dirty="0">
                <a:solidFill>
                  <a:srgbClr val="FF0000"/>
                </a:solidFill>
              </a:rPr>
              <a:t>.DATA</a:t>
            </a:r>
            <a:r>
              <a:rPr lang="en-US" sz="1800" dirty="0"/>
              <a:t> section.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 are declared in the </a:t>
            </a:r>
            <a:r>
              <a:rPr lang="en-US" sz="1800" b="1" dirty="0"/>
              <a:t>.data </a:t>
            </a:r>
            <a:r>
              <a:rPr lang="en-US" sz="1800" dirty="0"/>
              <a:t>are called as global data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571504"/>
                <a:gridCol w="714380"/>
                <a:gridCol w="1285884"/>
                <a:gridCol w="4714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Abbr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(bytes)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  <a:r>
                        <a:rPr lang="en-US" sz="1200" baseline="0" dirty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Types Allowed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-128.. 127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Character, string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-32768..32767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near ptr,</a:t>
                      </a:r>
                      <a:r>
                        <a:rPr lang="en-US" sz="1200" baseline="0" dirty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-2Gig..(4Gig-1)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far per, 32-bit near ptr, 32-bit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32-bit far ptr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BCD, 10-byte binary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Single-precision floating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Double-precision floating number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10-byte floating point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Initialized data has this form: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.data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var1  dd  0         </a:t>
            </a:r>
            <a:r>
              <a:rPr lang="en-US" sz="1400" dirty="0"/>
              <a:t>; 32 bit value initialized to zero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var2  dd  125     </a:t>
            </a:r>
            <a:r>
              <a:rPr lang="en-US" sz="1400" dirty="0"/>
              <a:t>; 32 bit value initialized to 125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/>
              <a:t>; Initialize a  NULL string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array dd 1,2,3,4,5,6,7,8   </a:t>
            </a:r>
            <a:r>
              <a:rPr lang="en-US" sz="1400" dirty="0"/>
              <a:t>; array of 8 initialized elements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Uninitialized data has this form:</a:t>
            </a:r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.data?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udat1 dd ?     </a:t>
            </a:r>
            <a:r>
              <a:rPr lang="en-US" sz="1400" dirty="0"/>
              <a:t>; Uninitialized single 32 bit space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/>
              <a:t>; buffer 128 bytes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Defined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; From K:\masm32\tutorial\console\demo3</a:t>
            </a:r>
            <a:endParaRPr lang="en-US" sz="1050" dirty="0"/>
          </a:p>
          <a:p>
            <a:r>
              <a:rPr lang="en-US" sz="1050" dirty="0"/>
              <a:t>;                 Build this with the "Project" menu using</a:t>
            </a:r>
            <a:endParaRPr lang="en-US" sz="1050" dirty="0"/>
          </a:p>
          <a:p>
            <a:r>
              <a:rPr lang="en-US" sz="1050" dirty="0"/>
              <a:t>;                       "Console Assemble and Link"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.486                                    ; create 32 bit code</a:t>
            </a:r>
            <a:endParaRPr lang="en-US" sz="1050" dirty="0"/>
          </a:p>
          <a:p>
            <a:r>
              <a:rPr lang="en-US" sz="1050" dirty="0"/>
              <a:t>    .model flat, stdcall                    ; 32 bit memory model</a:t>
            </a:r>
            <a:endParaRPr lang="en-US" sz="1050" dirty="0"/>
          </a:p>
          <a:p>
            <a:r>
              <a:rPr lang="en-US" sz="1050" dirty="0"/>
              <a:t>    option casemap :none                    ; case sensitive</a:t>
            </a:r>
            <a:endParaRPr lang="en-US" sz="1050" dirty="0"/>
          </a:p>
          <a:p>
            <a:r>
              <a:rPr lang="en-US" sz="1050" dirty="0"/>
              <a:t> </a:t>
            </a:r>
            <a:endParaRPr lang="en-US" sz="1050" dirty="0"/>
          </a:p>
          <a:p>
            <a:r>
              <a:rPr lang="en-US" sz="1050" dirty="0"/>
              <a:t>    include \masm32\include\windows.inc     ; always first</a:t>
            </a:r>
            <a:endParaRPr lang="en-US" sz="1050" dirty="0"/>
          </a:p>
          <a:p>
            <a:r>
              <a:rPr lang="en-US" sz="1050" dirty="0"/>
              <a:t>    include \masm32\macros\macros.asm       ; MASM support macros</a:t>
            </a:r>
            <a:endParaRPr lang="en-US" sz="1050" dirty="0"/>
          </a:p>
          <a:p>
            <a:r>
              <a:rPr lang="en-US" sz="1050" dirty="0"/>
              <a:t>    include \masm32\include\masm32.inc</a:t>
            </a:r>
            <a:endParaRPr lang="en-US" sz="1050" dirty="0"/>
          </a:p>
          <a:p>
            <a:r>
              <a:rPr lang="en-US" sz="1050" dirty="0"/>
              <a:t>    include \masm32\include\gdi32.inc</a:t>
            </a:r>
            <a:endParaRPr lang="en-US" sz="1050" dirty="0"/>
          </a:p>
          <a:p>
            <a:r>
              <a:rPr lang="en-US" sz="1050" dirty="0"/>
              <a:t>    include \masm32\include\user32.inc</a:t>
            </a:r>
            <a:endParaRPr lang="en-US" sz="1050" dirty="0"/>
          </a:p>
          <a:p>
            <a:r>
              <a:rPr lang="en-US" sz="1050" dirty="0"/>
              <a:t>    include \masm32\include\kernel32.inc</a:t>
            </a:r>
            <a:endParaRPr lang="en-US" sz="1050" dirty="0"/>
          </a:p>
          <a:p>
            <a:r>
              <a:rPr lang="en-US" sz="1050" dirty="0"/>
              <a:t>     includelib \masm32\lib\masm32.lib</a:t>
            </a:r>
            <a:endParaRPr lang="en-US" sz="1050" dirty="0"/>
          </a:p>
          <a:p>
            <a:r>
              <a:rPr lang="en-US" sz="1050" dirty="0"/>
              <a:t>    includelib \masm32\lib\gdi32.lib</a:t>
            </a:r>
            <a:endParaRPr lang="en-US" sz="1050" dirty="0"/>
          </a:p>
          <a:p>
            <a:r>
              <a:rPr lang="en-US" sz="1050" dirty="0"/>
              <a:t>    includelib \masm32\lib\user32.lib</a:t>
            </a:r>
            <a:endParaRPr lang="en-US" sz="1050" dirty="0"/>
          </a:p>
          <a:p>
            <a:r>
              <a:rPr lang="en-US" sz="1050" dirty="0"/>
              <a:t>    includelib \masm32\lib\kernel32.lib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.data</a:t>
            </a:r>
            <a:endParaRPr lang="en-US" sz="1050" dirty="0"/>
          </a:p>
          <a:p>
            <a:r>
              <a:rPr lang="en-US" sz="1050" dirty="0"/>
              <a:t>      txtmsg db "I am data in the initialised data section",0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.code                       ; Tell MASM where the code starts</a:t>
            </a:r>
            <a:endParaRPr lang="en-US" sz="1050" dirty="0"/>
          </a:p>
          <a:p>
            <a:r>
              <a:rPr lang="en-US" sz="1050" dirty="0"/>
              <a:t>; ««««««««««««««««««««««««««««««««««««««««««««««</a:t>
            </a:r>
            <a:endParaRPr lang="en-US" sz="1050" dirty="0"/>
          </a:p>
          <a:p>
            <a:r>
              <a:rPr lang="en-US" sz="1050" dirty="0"/>
              <a:t>start:                          ; The CODE entry point to the program</a:t>
            </a:r>
            <a:endParaRPr lang="en-US" sz="1050" dirty="0"/>
          </a:p>
          <a:p>
            <a:r>
              <a:rPr lang="en-US" sz="1050" dirty="0"/>
              <a:t>    call main                   ; branch to the "main" procedure</a:t>
            </a:r>
            <a:endParaRPr lang="en-US" sz="1050" dirty="0"/>
          </a:p>
          <a:p>
            <a:r>
              <a:rPr lang="en-US" sz="1050" dirty="0"/>
              <a:t>    exit</a:t>
            </a:r>
            <a:endParaRPr lang="en-US" sz="1050" dirty="0"/>
          </a:p>
          <a:p>
            <a:r>
              <a:rPr lang="en-US" sz="1050" dirty="0"/>
              <a:t>; ««««««««««««««««««««««««««««««««««««««««««««««««««</a:t>
            </a:r>
            <a:endParaRPr lang="en-US" sz="1050" dirty="0"/>
          </a:p>
          <a:p>
            <a:r>
              <a:rPr lang="en-US" sz="1050" dirty="0"/>
              <a:t>main proc</a:t>
            </a:r>
            <a:endParaRPr lang="en-US" sz="1050" dirty="0"/>
          </a:p>
          <a:p>
            <a:r>
              <a:rPr lang="en-US" sz="1050" dirty="0"/>
              <a:t>    print OFFSET txtmsg</a:t>
            </a:r>
            <a:endParaRPr lang="en-US" sz="1050" dirty="0"/>
          </a:p>
          <a:p>
            <a:r>
              <a:rPr lang="en-US" sz="1050" dirty="0"/>
              <a:t>    ret                         ; return to the next instruction after "call“</a:t>
            </a:r>
            <a:endParaRPr lang="en-US" sz="1050" dirty="0"/>
          </a:p>
          <a:p>
            <a:r>
              <a:rPr lang="en-US" sz="1050" dirty="0"/>
              <a:t>main endp</a:t>
            </a:r>
            <a:endParaRPr lang="en-US" sz="1050" dirty="0"/>
          </a:p>
          <a:p>
            <a:r>
              <a:rPr lang="en-US" sz="1050" dirty="0"/>
              <a:t>; ««««««««««««««««««««««««««««««««««««««««««««««««««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end start                       ; Tell MASM where the program ends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use of LOCAL variables declared in a procedure?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When the procedure is called, these variables are allocated in program’s stack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u="sng" dirty="0">
                <a:solidFill>
                  <a:srgbClr val="002060"/>
                </a:solidFill>
              </a:rPr>
              <a:t>DECLARE LOCAL VARIABLES</a:t>
            </a:r>
            <a:endParaRPr lang="en-US" sz="2000" b="1" u="sng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LOCAL MyVar:DWORD       ; allocate a 32 bit space on the stack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LOCAL Buffer[128]:BYTE    ; allocate 128 BYTEs of space for TEXT data.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PROTOTYPE and implement a procedure along with it’s parameters?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How to call user-defined procedure? 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430"/>
            <a:r>
              <a:rPr lang="en-US" sz="1000" dirty="0"/>
              <a:t>; Source code From masm32\tutorial\console\demo4\locals.asm</a:t>
            </a:r>
            <a:endParaRPr lang="en-US" sz="1000" dirty="0"/>
          </a:p>
          <a:p>
            <a:pPr marL="519430"/>
            <a:r>
              <a:rPr lang="en-US" sz="1000" dirty="0"/>
              <a:t>    .486                                    ; create 32 bit code</a:t>
            </a:r>
            <a:endParaRPr lang="en-US" sz="1000" dirty="0"/>
          </a:p>
          <a:p>
            <a:pPr marL="519430"/>
            <a:r>
              <a:rPr lang="en-US" sz="1000" dirty="0"/>
              <a:t>    .model flat, stdcall                    ; 32 bit memory model</a:t>
            </a:r>
            <a:endParaRPr lang="en-US" sz="1000" dirty="0"/>
          </a:p>
          <a:p>
            <a:pPr marL="519430"/>
            <a:r>
              <a:rPr lang="en-US" sz="1000" dirty="0"/>
              <a:t>    option casemap :none                    ; case sensitive</a:t>
            </a:r>
            <a:endParaRPr lang="en-US" sz="1000" dirty="0"/>
          </a:p>
          <a:p>
            <a:pPr marL="519430"/>
            <a:r>
              <a:rPr lang="en-US" sz="1000" dirty="0"/>
              <a:t> </a:t>
            </a:r>
            <a:endParaRPr lang="en-US" sz="1000" dirty="0"/>
          </a:p>
          <a:p>
            <a:pPr marL="519430"/>
            <a:r>
              <a:rPr lang="en-US" sz="1000" dirty="0"/>
              <a:t>    include \masm32\include\windows.inc     ; always first</a:t>
            </a:r>
            <a:endParaRPr lang="en-US" sz="1000" dirty="0"/>
          </a:p>
          <a:p>
            <a:pPr marL="519430"/>
            <a:r>
              <a:rPr lang="en-US" sz="1000" dirty="0"/>
              <a:t>    include \masm32\macros\macros.asm       ; MASM support macros</a:t>
            </a:r>
            <a:endParaRPr lang="en-US" sz="1000" dirty="0"/>
          </a:p>
          <a:p>
            <a:pPr marL="519430"/>
            <a:r>
              <a:rPr lang="en-US" sz="1000" dirty="0"/>
              <a:t>    include \masm32\include\masm32.inc</a:t>
            </a:r>
            <a:endParaRPr lang="en-US" sz="1000" dirty="0"/>
          </a:p>
          <a:p>
            <a:pPr marL="519430"/>
            <a:r>
              <a:rPr lang="en-US" sz="1000" dirty="0"/>
              <a:t>    include \masm32\include\gdi32.inc</a:t>
            </a:r>
            <a:endParaRPr lang="en-US" sz="1000" dirty="0"/>
          </a:p>
          <a:p>
            <a:pPr marL="519430"/>
            <a:r>
              <a:rPr lang="en-US" sz="1000" dirty="0"/>
              <a:t>    include \masm32\include\user32.inc</a:t>
            </a:r>
            <a:endParaRPr lang="en-US" sz="1000" dirty="0"/>
          </a:p>
          <a:p>
            <a:pPr marL="519430"/>
            <a:r>
              <a:rPr lang="en-US" sz="1000" dirty="0"/>
              <a:t>    include \masm32\include\kernel32.inc</a:t>
            </a:r>
            <a:endParaRPr lang="en-US" sz="1000" dirty="0"/>
          </a:p>
          <a:p>
            <a:pPr marL="519430"/>
            <a:r>
              <a:rPr lang="en-US" sz="1000" dirty="0"/>
              <a:t>    includelib \masm32\lib\masm32.lib</a:t>
            </a:r>
            <a:endParaRPr lang="en-US" sz="1000" dirty="0"/>
          </a:p>
          <a:p>
            <a:pPr marL="519430"/>
            <a:r>
              <a:rPr lang="en-US" sz="1000" dirty="0"/>
              <a:t>    includelib \masm32\lib\gdi32.lib</a:t>
            </a:r>
            <a:endParaRPr lang="en-US" sz="1000" dirty="0"/>
          </a:p>
          <a:p>
            <a:pPr marL="519430"/>
            <a:r>
              <a:rPr lang="en-US" sz="1000" dirty="0"/>
              <a:t>    includelib \masm32\lib\user32.lib</a:t>
            </a:r>
            <a:endParaRPr lang="en-US" sz="1000" dirty="0"/>
          </a:p>
          <a:p>
            <a:pPr marL="519430"/>
            <a:r>
              <a:rPr lang="en-US" sz="1000" dirty="0"/>
              <a:t>    includelib \masm32\lib\kernel32.lib</a:t>
            </a:r>
            <a:endParaRPr lang="en-US" sz="1000" dirty="0"/>
          </a:p>
          <a:p>
            <a:pPr marL="519430"/>
            <a:endParaRPr lang="en-US" sz="1000" dirty="0"/>
          </a:p>
          <a:p>
            <a:pPr marL="519430"/>
            <a:r>
              <a:rPr lang="en-US" sz="1000" dirty="0"/>
              <a:t>    show_text PROTO :DWORD      ;  prototype a method + type of parameter</a:t>
            </a:r>
            <a:endParaRPr lang="en-US" sz="1000" dirty="0"/>
          </a:p>
          <a:p>
            <a:pPr marL="519430"/>
            <a:endParaRPr lang="en-US" sz="1000" dirty="0"/>
          </a:p>
          <a:p>
            <a:pPr marL="519430"/>
            <a:r>
              <a:rPr lang="en-US" sz="1000" dirty="0"/>
              <a:t>    .code                       ; Tell MASM where the code starts</a:t>
            </a:r>
            <a:endParaRPr lang="en-US" sz="1000" dirty="0"/>
          </a:p>
          <a:p>
            <a:pPr marL="519430"/>
            <a:endParaRPr lang="en-US" sz="1000" dirty="0"/>
          </a:p>
          <a:p>
            <a:pPr marL="519430"/>
            <a:r>
              <a:rPr lang="en-US" sz="1000" dirty="0"/>
              <a:t>start:                          ; The CODE entry point to the program</a:t>
            </a:r>
            <a:endParaRPr lang="en-US" sz="1000" dirty="0"/>
          </a:p>
          <a:p>
            <a:pPr marL="519430"/>
            <a:r>
              <a:rPr lang="en-US" sz="1000" dirty="0"/>
              <a:t>    call main                   ; branch to the "main" procedure</a:t>
            </a:r>
            <a:endParaRPr lang="en-US" sz="1000" dirty="0"/>
          </a:p>
          <a:p>
            <a:pPr marL="519430"/>
            <a:r>
              <a:rPr lang="en-US" sz="1000" dirty="0"/>
              <a:t>    exit</a:t>
            </a:r>
            <a:endParaRPr lang="en-US" sz="1000" dirty="0"/>
          </a:p>
          <a:p>
            <a:pPr marL="519430"/>
            <a:endParaRPr lang="en-US" sz="1000" dirty="0"/>
          </a:p>
          <a:p>
            <a:pPr marL="519430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  <a:endParaRPr lang="en-US" sz="1000" dirty="0"/>
          </a:p>
          <a:p>
            <a:pPr marL="519430"/>
            <a:r>
              <a:rPr lang="en-US" sz="1000" dirty="0"/>
              <a:t>main proc</a:t>
            </a:r>
            <a:endParaRPr lang="en-US" sz="1000" dirty="0"/>
          </a:p>
          <a:p>
            <a:pPr marL="519430"/>
            <a:r>
              <a:rPr lang="en-US" sz="1000" dirty="0"/>
              <a:t>    LOCAL txtinput:DWORD        ; a "handle" for the text returned by "input"</a:t>
            </a:r>
            <a:endParaRPr lang="en-US" sz="1000" dirty="0"/>
          </a:p>
          <a:p>
            <a:pPr marL="519430"/>
            <a:r>
              <a:rPr lang="en-US" sz="1000" dirty="0"/>
              <a:t>    mov txtinput, input("Type some text at the cursor : ") ; get input string</a:t>
            </a:r>
            <a:endParaRPr lang="en-US" sz="1000" dirty="0"/>
          </a:p>
          <a:p>
            <a:pPr marL="519430"/>
            <a:r>
              <a:rPr lang="en-US" sz="1000" dirty="0"/>
              <a:t>    invoke show_text, txtinput  ; show inputted string</a:t>
            </a:r>
            <a:endParaRPr lang="en-US" sz="1000" dirty="0"/>
          </a:p>
          <a:p>
            <a:pPr marL="519430"/>
            <a:r>
              <a:rPr lang="en-US" sz="1000" dirty="0"/>
              <a:t>    ret</a:t>
            </a:r>
            <a:endParaRPr lang="en-US" sz="1000" dirty="0"/>
          </a:p>
          <a:p>
            <a:pPr marL="519430"/>
            <a:r>
              <a:rPr lang="en-US" sz="1000" dirty="0"/>
              <a:t>main endp</a:t>
            </a:r>
            <a:endParaRPr lang="en-US" sz="1000" dirty="0"/>
          </a:p>
          <a:p>
            <a:pPr marL="519430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  <a:endParaRPr lang="en-US" sz="1000" dirty="0"/>
          </a:p>
          <a:p>
            <a:pPr marL="519430"/>
            <a:r>
              <a:rPr lang="en-US" sz="1000" dirty="0"/>
              <a:t>show_text proc string:DWORD</a:t>
            </a:r>
            <a:endParaRPr lang="en-US" sz="1000" dirty="0"/>
          </a:p>
          <a:p>
            <a:pPr marL="519430"/>
            <a:r>
              <a:rPr lang="en-US" sz="1000" dirty="0"/>
              <a:t>    print chr$("This is what you typed at the cursor",13,10,"     *** ")</a:t>
            </a:r>
            <a:endParaRPr lang="en-US" sz="1000" dirty="0"/>
          </a:p>
          <a:p>
            <a:pPr marL="519430"/>
            <a:r>
              <a:rPr lang="en-US" sz="1000" dirty="0"/>
              <a:t>    print string                ; show the string at the console</a:t>
            </a:r>
            <a:endParaRPr lang="en-US" sz="1000" dirty="0"/>
          </a:p>
          <a:p>
            <a:pPr marL="519430"/>
            <a:r>
              <a:rPr lang="en-US" sz="1000" dirty="0"/>
              <a:t>    print chr$(" ***",13,10)</a:t>
            </a:r>
            <a:endParaRPr lang="en-US" sz="1000" dirty="0"/>
          </a:p>
          <a:p>
            <a:pPr marL="519430"/>
            <a:r>
              <a:rPr lang="en-US" sz="1000" dirty="0"/>
              <a:t>    ret</a:t>
            </a:r>
            <a:endParaRPr lang="en-US" sz="1000" dirty="0"/>
          </a:p>
          <a:p>
            <a:pPr marL="519430"/>
            <a:r>
              <a:rPr lang="en-US" sz="1000" dirty="0"/>
              <a:t>show_text endp</a:t>
            </a:r>
            <a:endParaRPr lang="en-US" sz="1000" dirty="0"/>
          </a:p>
          <a:p>
            <a:pPr marL="519430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  <a:endParaRPr lang="en-US" sz="1000" dirty="0"/>
          </a:p>
          <a:p>
            <a:pPr marL="519430"/>
            <a:r>
              <a:rPr lang="en-US" sz="1000" dirty="0"/>
              <a:t>end start                       ; Tell MASM where the program ends</a:t>
            </a:r>
            <a:endParaRPr lang="en-US" sz="1000" dirty="0"/>
          </a:p>
          <a:p>
            <a:pPr marL="519430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>
                <a:solidFill>
                  <a:srgbClr val="002060"/>
                </a:solidFill>
              </a:rPr>
              <a:t>After studying this part, you should be able to: </a:t>
            </a:r>
            <a:endParaRPr lang="en-US" sz="2800" dirty="0">
              <a:solidFill>
                <a:srgbClr val="002060"/>
              </a:solidFill>
            </a:endParaRP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Familiarize yourself with the assembly language, a low level language</a:t>
            </a:r>
            <a:endParaRPr lang="en-US" sz="2800" dirty="0">
              <a:solidFill>
                <a:srgbClr val="002060"/>
              </a:solidFill>
            </a:endParaRP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Understand how a program is compiled</a:t>
            </a:r>
            <a:endParaRPr lang="en-US" sz="2800" dirty="0">
              <a:solidFill>
                <a:srgbClr val="002060"/>
              </a:solidFill>
            </a:endParaRP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Develop some basic console applications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/>
                <a:gridCol w="1285884"/>
                <a:gridCol w="1285884"/>
                <a:gridCol w="1285884"/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 panose="020B0502040204020203"/>
                        </a:rPr>
                        <a:t>64-bit register</a:t>
                      </a:r>
                      <a:endParaRPr lang="en-US" sz="2000" b="1" i="0" u="none" strike="noStrike" dirty="0">
                        <a:solidFill>
                          <a:srgbClr val="636363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 panose="020B0502040204020203"/>
                        </a:rPr>
                        <a:t>Lower 32 bits</a:t>
                      </a:r>
                      <a:endParaRPr lang="en-US" sz="2000" b="1" i="0" u="none" strike="noStrike" dirty="0">
                        <a:solidFill>
                          <a:srgbClr val="636363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 panose="020B0502040204020203"/>
                        </a:rPr>
                        <a:t>Lower 16 bits</a:t>
                      </a:r>
                      <a:endParaRPr lang="en-US" sz="2000" b="1" i="0" u="none" strike="noStrike" dirty="0">
                        <a:solidFill>
                          <a:srgbClr val="636363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 panose="020B0502040204020203"/>
                        </a:rPr>
                        <a:t>Lower 8 bits</a:t>
                      </a:r>
                      <a:endParaRPr lang="en-US" sz="2000" b="1" i="0" u="none" strike="noStrike" dirty="0">
                        <a:solidFill>
                          <a:srgbClr val="636363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rax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eax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ax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rbx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ebx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bx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bl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rcx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ecx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cx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cl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rdx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edx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dx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dl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rsi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esi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si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sil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rdi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edi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di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dil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rbp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ebp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bp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bpl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rsp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esp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sp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spl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r8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r8d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r8w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r8b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r9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r9d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r9w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r9b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r10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r10d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r10w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r10b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r11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r11d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r11w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r11b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r12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r12d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r12w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r12b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r13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r13d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r13w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r13b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r14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r14d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r14w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r14b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 panose="020B0502040204020203"/>
                        </a:rPr>
                        <a:t>r15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 panose="020B0502040204020203"/>
                        </a:rPr>
                        <a:t>r15d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 panose="020B0502040204020203"/>
                        </a:rPr>
                        <a:t>r15w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 panose="020B0502040204020203"/>
                        </a:rPr>
                        <a:t>r15b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Segoe UI" panose="020B0502040204020203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https://msdn.microsoft.com/en-us/library/windows/hardware/ff561499(v=vs.85).aspx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CS</a:t>
            </a:r>
            <a:r>
              <a:rPr lang="en-US" sz="1800" b="1" dirty="0"/>
              <a:t> Code</a:t>
            </a:r>
            <a:r>
              <a:rPr lang="en-US" sz="1800" dirty="0"/>
              <a:t> </a:t>
            </a:r>
            <a:r>
              <a:rPr lang="en-US" sz="1800" b="1" dirty="0"/>
              <a:t>Segment </a:t>
            </a:r>
            <a:endParaRPr lang="en-US" sz="1800" b="1" dirty="0"/>
          </a:p>
          <a:p>
            <a:r>
              <a:rPr lang="en-US" sz="1800" b="1" dirty="0">
                <a:solidFill>
                  <a:srgbClr val="FF0000"/>
                </a:solidFill>
              </a:rPr>
              <a:t>DS</a:t>
            </a:r>
            <a:r>
              <a:rPr lang="en-US" sz="1800" b="1" dirty="0"/>
              <a:t>: Data Segment 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SS</a:t>
            </a:r>
            <a:r>
              <a:rPr lang="en-US" sz="1800" dirty="0"/>
              <a:t>: </a:t>
            </a:r>
            <a:r>
              <a:rPr lang="en-US" sz="1800" b="1" dirty="0"/>
              <a:t>Stack Segment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/>
              <a:t>(1) How to receive numbers from user?</a:t>
            </a:r>
            <a:endParaRPr lang="en-US" sz="2000" dirty="0"/>
          </a:p>
          <a:p>
            <a:pPr marL="457200" indent="-457200"/>
            <a:r>
              <a:rPr lang="en-US" sz="2000" dirty="0"/>
              <a:t>    Raw data from keyboard are string. The function </a:t>
            </a:r>
            <a:r>
              <a:rPr lang="en-US" sz="2000" b="1" dirty="0">
                <a:solidFill>
                  <a:srgbClr val="0000CC"/>
                </a:solidFill>
              </a:rPr>
              <a:t>sval(string)</a:t>
            </a:r>
            <a:r>
              <a:rPr lang="en-US" sz="2000" dirty="0"/>
              <a:t> will convert num-string to signed number. </a:t>
            </a:r>
            <a:endParaRPr lang="en-US" sz="2000" dirty="0"/>
          </a:p>
          <a:p>
            <a:pPr marL="457200" indent="-457200"/>
            <a:r>
              <a:rPr lang="en-US" sz="2000" dirty="0"/>
              <a:t>(2) How to perform a simple addition using registers </a:t>
            </a:r>
            <a:endParaRPr lang="en-US" sz="2000" dirty="0"/>
          </a:p>
          <a:p>
            <a:pPr marL="457200" indent="-457200"/>
            <a:r>
              <a:rPr lang="en-US" sz="2000" dirty="0">
                <a:sym typeface="Wingdings" panose="05000000000000000000" pitchFamily="2" charset="2"/>
              </a:rPr>
              <a:t>     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add reg1, reg2 </a:t>
            </a:r>
            <a:r>
              <a:rPr lang="en-US" sz="2000" dirty="0">
                <a:sym typeface="Wingdings" panose="05000000000000000000" pitchFamily="2" charset="2"/>
              </a:rPr>
              <a:t>will accumulate value in reg2 to reg1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indent="-457200"/>
            <a:r>
              <a:rPr lang="en-US" sz="2000"/>
              <a:t>(3) </a:t>
            </a:r>
            <a:r>
              <a:rPr lang="en-US" sz="2000" dirty="0"/>
              <a:t>How to print value in a register/variable to screen</a:t>
            </a:r>
            <a:endParaRPr lang="en-US" sz="2000" dirty="0"/>
          </a:p>
          <a:p>
            <a:pPr marL="457200" indent="-457200"/>
            <a:r>
              <a:rPr lang="en-US" sz="2000" dirty="0">
                <a:sym typeface="Wingdings" panose="05000000000000000000" pitchFamily="2" charset="2"/>
              </a:rPr>
              <a:t>     Function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str$(number) </a:t>
            </a:r>
            <a:r>
              <a:rPr lang="en-US" sz="2000" dirty="0">
                <a:sym typeface="Wingdings" panose="05000000000000000000" pitchFamily="2" charset="2"/>
              </a:rPr>
              <a:t> num-string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indent="-457200"/>
            <a:r>
              <a:rPr lang="en-US" sz="2000"/>
              <a:t>(4) </a:t>
            </a:r>
            <a:r>
              <a:rPr lang="en-US" sz="2000" dirty="0"/>
              <a:t>How to compare a memory variable to an immediate number</a:t>
            </a:r>
            <a:endParaRPr lang="en-US" sz="2000" dirty="0"/>
          </a:p>
          <a:p>
            <a:pPr marL="457200" indent="-457200"/>
            <a:r>
              <a:rPr lang="en-US" sz="2000" dirty="0"/>
              <a:t>      Use the instruction  </a:t>
            </a:r>
            <a:r>
              <a:rPr lang="en-US" sz="2000" dirty="0">
                <a:solidFill>
                  <a:srgbClr val="0000CC"/>
                </a:solidFill>
              </a:rPr>
              <a:t>CMP  reg, reg/ CMP reg, var/ CMP var, reg/ CMP  mem, immed/ CMP reg, immed (immed= </a:t>
            </a:r>
            <a:r>
              <a:rPr lang="en-US" sz="2000">
                <a:solidFill>
                  <a:srgbClr val="0000CC"/>
                </a:solidFill>
              </a:rPr>
              <a:t>immediate value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pPr marL="457200" indent="-457200"/>
            <a:r>
              <a:rPr lang="en-US" sz="2000"/>
              <a:t>(5) </a:t>
            </a:r>
            <a:r>
              <a:rPr lang="en-US" sz="2000" dirty="0"/>
              <a:t>How to branching to different labels after camparation?</a:t>
            </a:r>
            <a:endParaRPr lang="en-US" sz="2000" dirty="0"/>
          </a:p>
          <a:p>
            <a:pPr marL="457200" indent="-457200"/>
            <a:r>
              <a:rPr lang="en-US" sz="2000" dirty="0"/>
              <a:t>     Use </a:t>
            </a:r>
            <a:r>
              <a:rPr lang="en-US" sz="2000" b="1" dirty="0"/>
              <a:t>j</a:t>
            </a:r>
            <a:r>
              <a:rPr lang="en-US" sz="2000" dirty="0"/>
              <a:t>umps: </a:t>
            </a:r>
            <a:r>
              <a:rPr lang="en-US" sz="2000" b="1" dirty="0">
                <a:solidFill>
                  <a:srgbClr val="0000CC"/>
                </a:solidFill>
              </a:rPr>
              <a:t>J</a:t>
            </a:r>
            <a:r>
              <a:rPr lang="en-US" sz="2000" dirty="0">
                <a:solidFill>
                  <a:srgbClr val="0000CC"/>
                </a:solidFill>
              </a:rPr>
              <a:t>E </a:t>
            </a:r>
            <a:r>
              <a:rPr lang="en-US" sz="2000" dirty="0"/>
              <a:t>(equal), </a:t>
            </a:r>
            <a:r>
              <a:rPr lang="en-US" sz="2000" dirty="0">
                <a:solidFill>
                  <a:srgbClr val="0000CC"/>
                </a:solidFill>
              </a:rPr>
              <a:t>JG</a:t>
            </a:r>
            <a:r>
              <a:rPr lang="en-US" sz="2000" dirty="0"/>
              <a:t> (greater than), </a:t>
            </a:r>
            <a:r>
              <a:rPr lang="en-US" sz="2000" dirty="0">
                <a:solidFill>
                  <a:srgbClr val="0000CC"/>
                </a:solidFill>
              </a:rPr>
              <a:t>JL</a:t>
            </a:r>
            <a:r>
              <a:rPr lang="en-US" sz="2000" dirty="0"/>
              <a:t> (less than)</a:t>
            </a:r>
            <a:endParaRPr lang="en-US" sz="2000" dirty="0"/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Instruction Syntax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; compare 2 variables and process the result</a:t>
            </a:r>
            <a:endParaRPr lang="en-US" sz="1200" dirty="0"/>
          </a:p>
          <a:p>
            <a:r>
              <a:rPr lang="en-US" sz="1200" dirty="0"/>
              <a:t>    mov eax, var1               ; copy var1 to eax</a:t>
            </a:r>
            <a:endParaRPr lang="en-US" sz="1200" dirty="0"/>
          </a:p>
          <a:p>
            <a:r>
              <a:rPr lang="en-US" sz="1200" dirty="0"/>
              <a:t>    cmp eax, var2               ; CMP REG, VAR</a:t>
            </a:r>
            <a:endParaRPr lang="en-US" sz="1200" dirty="0"/>
          </a:p>
          <a:p>
            <a:r>
              <a:rPr lang="en-US" sz="1200" dirty="0"/>
              <a:t>    je equal                    ; jump if var1 is equal to 100 to "equal"</a:t>
            </a:r>
            <a:endParaRPr lang="en-US" sz="1200" dirty="0"/>
          </a:p>
          <a:p>
            <a:r>
              <a:rPr lang="en-US" sz="1200" dirty="0"/>
              <a:t>    jg bigger                   ; jump if var1 is greater than 100 to "bigger"</a:t>
            </a:r>
            <a:endParaRPr lang="en-US" sz="1200" dirty="0"/>
          </a:p>
          <a:p>
            <a:r>
              <a:rPr lang="en-US" sz="1200" dirty="0"/>
              <a:t>    jl smaller                  ; jump if var1 is less than 100 to "smaller"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equal:</a:t>
            </a:r>
            <a:endParaRPr lang="en-US" sz="1200" dirty="0"/>
          </a:p>
          <a:p>
            <a:r>
              <a:rPr lang="en-US" sz="1200" dirty="0"/>
              <a:t>    print chr$("2 numbers you entered are equal.",13,10)</a:t>
            </a:r>
            <a:endParaRPr lang="en-US" sz="1200" dirty="0"/>
          </a:p>
          <a:p>
            <a:r>
              <a:rPr lang="en-US" sz="1200" dirty="0"/>
              <a:t>    jmp over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bigger:</a:t>
            </a:r>
            <a:endParaRPr lang="en-US" sz="1200" dirty="0"/>
          </a:p>
          <a:p>
            <a:r>
              <a:rPr lang="en-US" sz="1200" dirty="0"/>
              <a:t>    print chr$("The number 1 you entered is greater than number 2",13,10)</a:t>
            </a:r>
            <a:endParaRPr lang="en-US" sz="1200" dirty="0"/>
          </a:p>
          <a:p>
            <a:r>
              <a:rPr lang="en-US" sz="1200" dirty="0"/>
              <a:t>    jmp over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smaller:</a:t>
            </a:r>
            <a:endParaRPr lang="en-US" sz="1200" dirty="0"/>
          </a:p>
          <a:p>
            <a:r>
              <a:rPr lang="en-US" sz="1200" dirty="0"/>
              <a:t>    print chr$("The number 1 you entered is smaller than number 2",13,10)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over:</a:t>
            </a:r>
            <a:endParaRPr lang="en-US" sz="1200" dirty="0"/>
          </a:p>
          <a:p>
            <a:r>
              <a:rPr lang="en-US" sz="1200" dirty="0"/>
              <a:t>    ret</a:t>
            </a:r>
            <a:endParaRPr lang="en-US" sz="1200" dirty="0"/>
          </a:p>
          <a:p>
            <a:r>
              <a:rPr lang="en-US" sz="1200" dirty="0"/>
              <a:t>main endp</a:t>
            </a:r>
            <a:endParaRPr lang="en-US" sz="1200" dirty="0"/>
          </a:p>
          <a:p>
            <a:r>
              <a:rPr lang="en-US" sz="1200" dirty="0"/>
              <a:t>; «««««««««««««««««««««««««««««««««««««««««««««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end start                       ; Tell MASM where the program ends</a:t>
            </a:r>
            <a:endParaRPr lang="en-US" sz="1200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; EX05_Numbers.asm</a:t>
            </a:r>
            <a:endParaRPr lang="en-US" sz="1000" dirty="0"/>
          </a:p>
          <a:p>
            <a:r>
              <a:rPr lang="en-US" sz="1000" dirty="0"/>
              <a:t>; Declare program model and all libraries using only one file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include \masm32\include\masm32rt.inc </a:t>
            </a:r>
            <a:endParaRPr lang="en-US" sz="1000" dirty="0"/>
          </a:p>
          <a:p>
            <a:r>
              <a:rPr lang="en-US" sz="1000" dirty="0"/>
              <a:t>   </a:t>
            </a:r>
            <a:endParaRPr lang="en-US" sz="1000" dirty="0"/>
          </a:p>
          <a:p>
            <a:r>
              <a:rPr lang="en-US" sz="1000" dirty="0"/>
              <a:t>.code                       </a:t>
            </a:r>
            <a:endParaRPr lang="en-US" sz="1000" dirty="0"/>
          </a:p>
          <a:p>
            <a:r>
              <a:rPr lang="en-US" sz="1000" dirty="0"/>
              <a:t>start:                          ; The CODE entry point to the program</a:t>
            </a:r>
            <a:endParaRPr lang="en-US" sz="1000" dirty="0"/>
          </a:p>
          <a:p>
            <a:r>
              <a:rPr lang="en-US" sz="1000" dirty="0"/>
              <a:t>    call main                   ; branch to the "main" procedure</a:t>
            </a:r>
            <a:endParaRPr lang="en-US" sz="1000" dirty="0"/>
          </a:p>
          <a:p>
            <a:r>
              <a:rPr lang="en-US" sz="1000" dirty="0"/>
              <a:t>    exit</a:t>
            </a:r>
            <a:endParaRPr lang="en-US" sz="1000" dirty="0"/>
          </a:p>
          <a:p>
            <a:r>
              <a:rPr lang="en-US" sz="1000" dirty="0"/>
              <a:t>; «««««««««««««««««««««««««««««««««««««««««««««««««««««««««««««</a:t>
            </a:r>
            <a:endParaRPr lang="en-US" sz="1000" dirty="0"/>
          </a:p>
          <a:p>
            <a:r>
              <a:rPr lang="en-US" sz="1000" dirty="0"/>
              <a:t>main proc</a:t>
            </a:r>
            <a:endParaRPr lang="en-US" sz="1000" dirty="0"/>
          </a:p>
          <a:p>
            <a:r>
              <a:rPr lang="en-US" sz="1000" dirty="0"/>
              <a:t>    LOCAL var1:DWORD            ; 2 DWORD integral variables</a:t>
            </a:r>
            <a:endParaRPr lang="en-US" sz="1000" dirty="0"/>
          </a:p>
          <a:p>
            <a:r>
              <a:rPr lang="en-US" sz="1000" dirty="0"/>
              <a:t>    LOCAL var2:DWORD            ; </a:t>
            </a:r>
            <a:endParaRPr lang="en-US" sz="1000" dirty="0"/>
          </a:p>
          <a:p>
            <a:r>
              <a:rPr lang="en-US" sz="1000" dirty="0"/>
              <a:t>    LOCAL str1:DWORD            ; a string handle for the input data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; test the MOV and ADD instructions</a:t>
            </a:r>
            <a:endParaRPr lang="en-US" sz="1000" dirty="0"/>
          </a:p>
          <a:p>
            <a:r>
              <a:rPr lang="en-US" sz="1000" dirty="0"/>
              <a:t>    print chr$("Add 2 registers: 100 + 250= ") </a:t>
            </a:r>
            <a:endParaRPr lang="en-US" sz="1000" dirty="0"/>
          </a:p>
          <a:p>
            <a:r>
              <a:rPr lang="en-US" sz="1000" dirty="0"/>
              <a:t>    mov eax, 100                ; copy the IMMEDIATE number 100 into the EAX register</a:t>
            </a:r>
            <a:endParaRPr lang="en-US" sz="1000" dirty="0"/>
          </a:p>
          <a:p>
            <a:r>
              <a:rPr lang="en-US" sz="1000" dirty="0"/>
              <a:t>    mov ecx, 250                ; copy the IMMEDIATE number 250 into the ECX register</a:t>
            </a:r>
            <a:endParaRPr lang="en-US" sz="1000" dirty="0"/>
          </a:p>
          <a:p>
            <a:r>
              <a:rPr lang="en-US" sz="1000" dirty="0"/>
              <a:t>    add ecx, eax                ; ADD EAX to ECX</a:t>
            </a:r>
            <a:endParaRPr lang="en-US" sz="1000" dirty="0"/>
          </a:p>
          <a:p>
            <a:r>
              <a:rPr lang="en-US" sz="1000" dirty="0"/>
              <a:t>    print str$(ecx)             ; show the result at the console</a:t>
            </a:r>
            <a:endParaRPr lang="en-US" sz="1000" dirty="0"/>
          </a:p>
          <a:p>
            <a:r>
              <a:rPr lang="en-US" sz="1000" dirty="0"/>
              <a:t>    print chr$(13,10,13,10)     ; 2 empty lines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; Input 2 integers</a:t>
            </a:r>
            <a:endParaRPr lang="en-US" sz="1000" dirty="0"/>
          </a:p>
          <a:p>
            <a:r>
              <a:rPr lang="en-US" sz="1000" dirty="0"/>
              <a:t>    mov var1, sval(input("Enter number 1 : "))</a:t>
            </a:r>
            <a:endParaRPr lang="en-US" sz="1000" dirty="0"/>
          </a:p>
          <a:p>
            <a:r>
              <a:rPr lang="en-US" sz="1000" dirty="0"/>
              <a:t>    mov var2, sval(input("Enter number 2 : "))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Ex1</a:t>
            </a:r>
            <a:r>
              <a:rPr lang="en-US" b="1" dirty="0"/>
              <a:t>: Write answers to your notebook</a:t>
            </a:r>
            <a:endParaRPr lang="en-US" b="1" dirty="0"/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Opcodes help </a:t>
            </a:r>
            <a:r>
              <a:rPr lang="en-US" dirty="0"/>
              <a:t>of the menu Help, describe syntaxes of following MASM instructions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/>
              <a:t>ADD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/>
              <a:t>SUB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/>
              <a:t>MUL, IMUL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/>
              <a:t>DIV, IDIV</a:t>
            </a:r>
            <a:r>
              <a:rPr lang="en-US"/>
              <a:t>. Which  </a:t>
            </a:r>
            <a:r>
              <a:rPr lang="en-US" dirty="0"/>
              <a:t>register will store the remainder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Ex2</a:t>
            </a:r>
            <a:r>
              <a:rPr lang="en-US" b="1" dirty="0">
                <a:solidFill>
                  <a:srgbClr val="0000CC"/>
                </a:solidFill>
              </a:rPr>
              <a:t>: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Write a MASM program that will print the following cantor of Hàn Mặc Tử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/>
              <a:t>Ex3</a:t>
            </a:r>
            <a:r>
              <a:rPr lang="en-US" sz="2800"/>
              <a:t>: Write a program that will accept 3 numbers, then sum of them and their average will be printed out.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800" b="1"/>
              <a:t>Ex4</a:t>
            </a:r>
            <a:r>
              <a:rPr lang="en-US" sz="2800"/>
              <a:t>: Write </a:t>
            </a:r>
            <a:r>
              <a:rPr lang="en-US" sz="2800" dirty="0"/>
              <a:t>a MASM program that </a:t>
            </a:r>
            <a:r>
              <a:rPr lang="en-US" sz="2800"/>
              <a:t>will solve the equation ax+b=0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/>
              <a:t>Ex5</a:t>
            </a:r>
            <a:r>
              <a:rPr lang="en-US" sz="2800"/>
              <a:t>: Write </a:t>
            </a:r>
            <a:r>
              <a:rPr lang="en-US" sz="2800" dirty="0"/>
              <a:t>a MASM program that </a:t>
            </a:r>
            <a:r>
              <a:rPr lang="en-US" sz="2800"/>
              <a:t>will accept 2 numbers, v1, v2 then print out v1+v2, v1-v2, v1*v2, v1/v2.</a:t>
            </a:r>
            <a:endParaRPr lang="en-US" sz="2800"/>
          </a:p>
          <a:p>
            <a:r>
              <a:rPr lang="en-US" sz="2800"/>
              <a:t>Attention: The case in which v2=0 must be managed.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  <a:endParaRPr lang="en-US" sz="4400" b="1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Form of a MASM program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Variable declarations: DB, DD, DW, …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Basic input, output operations: print, chr$(…), str$(…)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Data type conversion: sval(..),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Procedure with parameters: CALL, INVOKE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Instructions: MOV, ADD, CMP, JE, JG, JL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Install 32/64-bit MASM – MS Macro Assembly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2- MASM Integrated Development Environment(IDE)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3- Introduction to Microsoft  Macro Assembly Language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Some sample programs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Microsoft Macro Assembler:  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>
                <a:solidFill>
                  <a:schemeClr val="tx1"/>
                </a:solidFill>
              </a:rPr>
              <a:t>ML64</a:t>
            </a:r>
            <a:r>
              <a:rPr lang="en-US" sz="2800" dirty="0">
                <a:solidFill>
                  <a:schemeClr val="tx1"/>
                </a:solidFill>
              </a:rPr>
              <a:t>) for 64-bit sources only (Wiki)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Unzip: masm32v11r.zip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Install.exe  Run for installation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Interface after installation: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Installed Contents: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Icon of MASM, executable file: </a:t>
            </a:r>
            <a:r>
              <a:rPr lang="en-US" b="1" dirty="0"/>
              <a:t>qeditor.exe</a:t>
            </a:r>
            <a:endParaRPr lang="en-US" b="1" dirty="0"/>
          </a:p>
          <a:p>
            <a:r>
              <a:rPr lang="en-US" dirty="0"/>
              <a:t>Compiler: bin/ml.exe (32 bit),  ml64.exe (64 bit)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</a:rPr>
              <a:t>You should create a folder as a storage of your exercises</a:t>
            </a:r>
            <a:endParaRPr 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file </a:t>
            </a:r>
            <a:r>
              <a:rPr lang="en-US" dirty="0"/>
              <a:t>allows user working with files, run program,…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Project</a:t>
            </a:r>
            <a:r>
              <a:rPr lang="en-US" dirty="0"/>
              <a:t> allows user compiling program,…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Menu </a:t>
              </a:r>
              <a:r>
                <a:rPr lang="en-US" b="1" dirty="0"/>
                <a:t>Help</a:t>
              </a:r>
              <a:r>
                <a:rPr lang="en-US" dirty="0"/>
                <a:t> allows user referencing to relative topics: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/>
                <a:t>Using editor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Build-in Libraries in MASM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Opcodes of Intel CPU</a:t>
              </a:r>
              <a:endParaRPr lang="en-US" sz="2000" dirty="0"/>
            </a:p>
            <a:p>
              <a:r>
                <a:rPr lang="en-US" sz="2000" dirty="0"/>
                <a:t>Syntaxes of  MASM language 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Demo 1: Write an Assembly program that displays the string 'Hello World' on the screen: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 of a MASM program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CC"/>
                  </a:solidFill>
                </a:rPr>
                <a:t>Directives helps the program will conform to Windows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to create it? NEXT SLIDE</a:t>
              </a:r>
              <a:endParaRPr lang="en-US" sz="18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flat memory model</a:t>
            </a:r>
            <a:r>
              <a:rPr lang="en-US" sz="1400" dirty="0"/>
              <a:t> is a </a:t>
            </a:r>
            <a:r>
              <a:rPr lang="en-US" sz="1400" i="1" dirty="0"/>
              <a:t>non-segmented</a:t>
            </a:r>
            <a:r>
              <a:rPr lang="en-US" sz="1400" dirty="0"/>
              <a:t> configuration available in 32-bit operating systems.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Open MASM/ Menu File/ New</a:t>
            </a:r>
            <a:endParaRPr lang="en-US" dirty="0"/>
          </a:p>
          <a:p>
            <a:r>
              <a:rPr lang="en-US" dirty="0"/>
              <a:t>Step 2: Copy and paste the code in the next slide to it’s editor</a:t>
            </a:r>
            <a:endParaRPr lang="en-US" dirty="0"/>
          </a:p>
          <a:p>
            <a:r>
              <a:rPr lang="en-US" dirty="0"/>
              <a:t>Step 3: Save file/EX1_Hello.asm</a:t>
            </a:r>
            <a:endParaRPr lang="en-US" dirty="0"/>
          </a:p>
          <a:p>
            <a:r>
              <a:rPr lang="en-US" dirty="0"/>
              <a:t>Step 4: Menu Project/ Console Assemble&amp;Link</a:t>
            </a:r>
            <a:endParaRPr lang="en-US" dirty="0"/>
          </a:p>
          <a:p>
            <a:r>
              <a:rPr lang="en-US" dirty="0"/>
              <a:t>Step 5: View results in containing folder</a:t>
            </a:r>
            <a:endParaRPr lang="en-US" dirty="0"/>
          </a:p>
          <a:p>
            <a:r>
              <a:rPr lang="en-US" dirty="0"/>
              <a:t>Step 6: Run the program: Click the EX01_Hello.exe</a:t>
            </a:r>
            <a:endParaRPr lang="en-US" dirty="0"/>
          </a:p>
          <a:p>
            <a:r>
              <a:rPr lang="en-US" dirty="0"/>
              <a:t>            A black window will show then disappear because </a:t>
            </a:r>
            <a:endParaRPr lang="en-US" dirty="0"/>
          </a:p>
          <a:p>
            <a:r>
              <a:rPr lang="en-US" dirty="0"/>
              <a:t>            there is no code to block it.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 Assembly source code is a file whose extension MUST BE .ASM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What is the result of compilation?</a:t>
            </a:r>
            <a:endParaRPr lang="en-US" dirty="0">
              <a:solidFill>
                <a:srgbClr val="0000CC"/>
              </a:solidFill>
            </a:endParaRPr>
          </a:p>
          <a:p>
            <a:pPr algn="ctr"/>
            <a:r>
              <a:rPr lang="en-US" dirty="0">
                <a:solidFill>
                  <a:srgbClr val="0000CC"/>
                </a:solidFill>
              </a:rPr>
              <a:t>You can see them in the folder containing you ASM files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14841</Words>
  <Application>WPS Presentation</Application>
  <PresentationFormat>On-screen Show (4:3)</PresentationFormat>
  <Paragraphs>675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MS PGothic</vt:lpstr>
      <vt:lpstr>Rockwell</vt:lpstr>
      <vt:lpstr>Microsoft YaHei</vt:lpstr>
      <vt:lpstr>Arial Unicode MS</vt:lpstr>
      <vt:lpstr>Segoe UI</vt:lpstr>
      <vt:lpstr>Advantage</vt:lpstr>
      <vt:lpstr>PowerPoint 演示文稿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user</cp:lastModifiedBy>
  <cp:revision>121</cp:revision>
  <dcterms:created xsi:type="dcterms:W3CDTF">2012-07-21T04:30:00Z</dcterms:created>
  <dcterms:modified xsi:type="dcterms:W3CDTF">2022-06-18T02:01:58Z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08CFA2F918AC439D806E40BBAFD2C29F</vt:lpwstr>
  </property>
  <property fmtid="{D5CDD505-2E9C-101B-9397-08002B2CF9AE}" pid="3" name="KSOProductBuildVer">
    <vt:lpwstr>1033-11.2.0.11156</vt:lpwstr>
  </property>
</Properties>
</file>