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5"/>
  </p:handoutMasterIdLst>
  <p:sldIdLst>
    <p:sldId id="256" r:id="rId3"/>
    <p:sldId id="486" r:id="rId5"/>
    <p:sldId id="453" r:id="rId6"/>
    <p:sldId id="338" r:id="rId7"/>
    <p:sldId id="257" r:id="rId8"/>
    <p:sldId id="325" r:id="rId9"/>
    <p:sldId id="414" r:id="rId10"/>
    <p:sldId id="544" r:id="rId11"/>
    <p:sldId id="545" r:id="rId12"/>
    <p:sldId id="547" r:id="rId13"/>
    <p:sldId id="481" r:id="rId14"/>
    <p:sldId id="447" r:id="rId15"/>
    <p:sldId id="448" r:id="rId16"/>
    <p:sldId id="330" r:id="rId17"/>
    <p:sldId id="460" r:id="rId18"/>
    <p:sldId id="454" r:id="rId19"/>
    <p:sldId id="386" r:id="rId20"/>
    <p:sldId id="423" r:id="rId21"/>
    <p:sldId id="427" r:id="rId22"/>
    <p:sldId id="387" r:id="rId23"/>
    <p:sldId id="390" r:id="rId24"/>
    <p:sldId id="421" r:id="rId25"/>
    <p:sldId id="550" r:id="rId26"/>
    <p:sldId id="422" r:id="rId27"/>
    <p:sldId id="379" r:id="rId28"/>
    <p:sldId id="380" r:id="rId29"/>
    <p:sldId id="551" r:id="rId30"/>
    <p:sldId id="552" r:id="rId31"/>
    <p:sldId id="458" r:id="rId32"/>
    <p:sldId id="381" r:id="rId33"/>
    <p:sldId id="577" r:id="rId34"/>
    <p:sldId id="430" r:id="rId35"/>
    <p:sldId id="382" r:id="rId36"/>
    <p:sldId id="334" r:id="rId37"/>
    <p:sldId id="348" r:id="rId38"/>
    <p:sldId id="442" r:id="rId39"/>
    <p:sldId id="355" r:id="rId40"/>
    <p:sldId id="362" r:id="rId41"/>
    <p:sldId id="357" r:id="rId42"/>
    <p:sldId id="439" r:id="rId43"/>
    <p:sldId id="440" r:id="rId44"/>
    <p:sldId id="363" r:id="rId45"/>
    <p:sldId id="368" r:id="rId46"/>
    <p:sldId id="366" r:id="rId47"/>
    <p:sldId id="468" r:id="rId48"/>
    <p:sldId id="469" r:id="rId49"/>
    <p:sldId id="470" r:id="rId50"/>
    <p:sldId id="471" r:id="rId51"/>
    <p:sldId id="394" r:id="rId52"/>
    <p:sldId id="395" r:id="rId53"/>
    <p:sldId id="396" r:id="rId54"/>
    <p:sldId id="398" r:id="rId55"/>
    <p:sldId id="399" r:id="rId56"/>
    <p:sldId id="400" r:id="rId57"/>
    <p:sldId id="411" r:id="rId58"/>
    <p:sldId id="401" r:id="rId59"/>
    <p:sldId id="408" r:id="rId60"/>
    <p:sldId id="434" r:id="rId61"/>
    <p:sldId id="435" r:id="rId62"/>
    <p:sldId id="404" r:id="rId63"/>
    <p:sldId id="270" r:id="rId64"/>
  </p:sldIdLst>
  <p:sldSz cx="9144000" cy="6858000" type="screen4x3"/>
  <p:notesSz cx="6858000" cy="9144000"/>
  <p:custDataLst>
    <p:tags r:id="rId7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0118BF"/>
    <a:srgbClr val="FFFF99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1.xml"/><Relationship Id="rId7" Type="http://schemas.openxmlformats.org/officeDocument/2006/relationships/slide" Target="slides/slide4.xml"/><Relationship Id="rId69" Type="http://schemas.openxmlformats.org/officeDocument/2006/relationships/commentAuthors" Target="commentAuthors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handoutMaster" Target="handoutMasters/handoutMaster1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9T09:00:09.194" idx="1">
    <p:pos x="10" y="10"/>
    <p:text>Simple graph: no multi-edges, loops
multi-graph: no loops
pseu-graph: have loops and multi-edges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E9B08-E88D-4F45-92C8-2D0E5548CD3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46C31-97FF-4AF4-BB5D-AE56AA352EE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C1105-B935-4572-B19B-0D394C45993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Local Area Networks: The various computers in a building, such as minicomputers and per­sonal computers,  as  well as  peripheral devices such as  printers  and plotters,  can be connected using a local area network.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Interconnection Networks for Parallel Computation: A linear array for n processors or a mesh network n = m</a:t>
            </a:r>
            <a:r>
              <a:rPr lang="en-US" altLang="en-US" baseline="30000"/>
              <a:t>2</a:t>
            </a:r>
            <a:r>
              <a:rPr lang="en-US" altLang="en-US"/>
              <a:t> processors </a:t>
            </a:r>
            <a:r>
              <a:rPr lang="en-US" altLang="en-US">
                <a:sym typeface="Wingdings" panose="05000000000000000000" pitchFamily="2" charset="2"/>
              </a:rPr>
              <a:t> Computers  made up of many separate processors, each with its  own memory,  helps overcome the limitations of computers with a single processor.</a:t>
            </a:r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B1B4AE3-A34E-46DB-9FE7-2148195B8477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en-US"/>
              <a:t>- Sometimes  we  need  only  part  of  a  graph to solve  a  problem.  For  instance, we  may  care  only about  the  part  of a  large  computer network that  involves  the  computer  centers  in  New  York, Denver,  Detroit,  and  Atlanta </a:t>
            </a:r>
            <a:r>
              <a:rPr lang="en-US" altLang="en-US">
                <a:sym typeface="Wingdings" panose="05000000000000000000" pitchFamily="2" charset="2"/>
              </a:rPr>
              <a:t> subgraphs are used.</a:t>
            </a:r>
            <a:endParaRPr lang="en-US" alt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77F2319-0866-4C6B-9049-1E7B0A9E923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Isomorphic simple  graphs also  must have  the  same  number  of  edges and  the  degrees of  the  vertices in isomorphic  simple  graphs  must be the  same.  In figure 9, H has a  vertex of  degree one, namely, e, whereas G has no vertices of degree one </a:t>
            </a:r>
            <a:r>
              <a:rPr lang="en-US" altLang="en-US">
                <a:sym typeface="Wingdings" panose="05000000000000000000" pitchFamily="2" charset="2"/>
              </a:rPr>
              <a:t> they are not isomorphic.</a:t>
            </a:r>
            <a:endParaRPr lang="en-US" altLang="en-US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en-US">
                <a:sym typeface="Wingdings" panose="05000000000000000000" pitchFamily="2" charset="2"/>
              </a:rPr>
              <a:t>In figure 10, deg(a) =2  a must correspond to t, u, x, or y in H (vertices of with degree 2)  a must be adjacent to another vertex of degree two in G. This is impossible. </a:t>
            </a:r>
            <a:endParaRPr lang="en-US" alt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E9CA28-2A29-40EC-908F-2AFD01176B3C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A  directed  graph  is  weakly  connected  if and  only  if  there  is  always  a  path  between two  vertices when the  directions of  the  edges  are  disregarded.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Note that if a directed graph is strongly connected, then it is also weakly connected.</a:t>
            </a:r>
            <a:endParaRPr lang="en-US" altLang="en-US"/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49D9B-EAD5-41A2-A16C-A1D6CED2D6AD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Many  problems  can  be modeled  using  graphs  with  weights  assigned  to  their  edges.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A basic graph model:  representing cities by vertices  and  flights by  edges.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Problems  involving  distances: assigning distances between cities to the edges.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Problems involving flight time: assigning flight  times  to  edges.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Problems  involving  fares: assigning  fares  to  the  edges.</a:t>
            </a:r>
            <a:endParaRPr lang="en-US" altLang="en-US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8D90488-3815-40C6-AE1B-EB90BF0499BE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Dijkstra’s algorithm for finding the shortest path between a and z in a connected simple undirected weighted graph.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Dijkstra’s algorithm  proceeds by finding the  length  of  a shortest path from a  to a first vertex, the  length of  a  shortest path from a to a second vertex,  and so on, until the  length of  a shortest path from a  to z  is found.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The algorithm relies on a series of  iterations.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S: a distinguished set of  vertices is constructed by adding one vertex at each iteration.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L(v): the label of vertex v.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A vertex w is labeled with the length of a shortest path from a  to w  that contains only vertices already in the distinguished set.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The vertex added to the distinguished set is one with  a minimal label  among  those vertices not already in the  set. </a:t>
            </a:r>
            <a:endParaRPr lang="en-US" altLang="en-US"/>
          </a:p>
          <a:p>
            <a:pPr marL="171450" indent="-171450">
              <a:buFontTx/>
              <a:buChar char="-"/>
            </a:pPr>
            <a:endParaRPr lang="en-US" altLang="en-US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C3644BD-BBA7-4A11-AEBC-7E4661F24A35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Note that Hamilton circuits and Hamilton paths are SIMPLE paths, which do not contain the same edge more than once.</a:t>
            </a: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Not that having an Hamilton circuit implies the existence of an Hamilton path.</a:t>
            </a:r>
            <a:endParaRPr lang="en-US" dirty="0"/>
          </a:p>
          <a:p>
            <a:pPr>
              <a:defRPr/>
            </a:pPr>
            <a:r>
              <a:rPr lang="en-US" dirty="0"/>
              <a:t> </a:t>
            </a:r>
            <a:endParaRPr lang="en-US" dirty="0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B33DC8-8F37-4D30-AB0D-3B738A7CE26B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0" indent="0">
              <a:buFontTx/>
              <a:buNone/>
            </a:pPr>
            <a:endParaRPr lang="en-US" altLang="en-US" dirty="0"/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0E7416F-E529-4455-9E47-6131D0683A6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r>
              <a:rPr lang="en-US" altLang="en-US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The Traveling Salesman Problem is a</a:t>
            </a:r>
            <a:r>
              <a:rPr lang="en-US" altLang="en-US"/>
              <a:t>n  important  problem involving  weighted graphs. </a:t>
            </a:r>
            <a:endParaRPr lang="en-US" alt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D3AB69E-FFDC-4F33-94C8-C4B4DABC3BCC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  <a:defRPr/>
            </a:pPr>
            <a:r>
              <a:rPr lang="en-US" dirty="0"/>
              <a:t>The terminology for the various types of graphs is summarized in Table 1.</a:t>
            </a:r>
            <a:endParaRPr lang="en-US" dirty="0"/>
          </a:p>
          <a:p>
            <a:pPr>
              <a:defRPr/>
            </a:pPr>
            <a:r>
              <a:rPr lang="en-US" dirty="0"/>
              <a:t>    Three key questions can help us understand the structure of  a graph:</a:t>
            </a: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Are the edges  of  the graph undirected or directed (or  both)?</a:t>
            </a: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If the  graph is  undirected,  are multiple edges present  that  connect  the  same  pair  of  vertices?</a:t>
            </a:r>
            <a:endParaRPr lang="en-US" dirty="0"/>
          </a:p>
          <a:p>
            <a:pPr marL="171450" indent="-171450">
              <a:buFontTx/>
              <a:buChar char="-"/>
              <a:defRPr/>
            </a:pPr>
            <a:r>
              <a:rPr lang="en-US" dirty="0"/>
              <a:t>Are  loops present? 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B713CF5-FF70-4B66-9208-59FE20B78BA4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If the relationship between objects is symmetric </a:t>
            </a:r>
            <a:r>
              <a:rPr lang="en-US" altLang="en-US">
                <a:sym typeface="Wingdings" panose="05000000000000000000" pitchFamily="2" charset="2"/>
              </a:rPr>
              <a:t> an undirected graph is used. Otherwise, a directed graph usually works best.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A Niche Overlap Graph: representing competition between species in an  ecosystem, where each species is represented by a vertex and an undirected edge connects two vertices if the  two  species represented by these vertices compete  </a:t>
            </a:r>
            <a:r>
              <a:rPr lang="en-US" altLang="en-US">
                <a:sym typeface="Wingdings" panose="05000000000000000000" pitchFamily="2" charset="2"/>
              </a:rPr>
              <a:t> </a:t>
            </a:r>
            <a:r>
              <a:rPr lang="en-US" altLang="en-US"/>
              <a:t>no loop, no multiple edges </a:t>
            </a:r>
            <a:r>
              <a:rPr lang="en-US" altLang="en-US">
                <a:sym typeface="Wingdings" panose="05000000000000000000" pitchFamily="2" charset="2"/>
              </a:rPr>
              <a:t> simple graph.</a:t>
            </a:r>
            <a:r>
              <a:rPr lang="en-US" altLang="en-US"/>
              <a:t> 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An Acquaintanceship Graph: representing represent whether two people know each other, that is,  whether they are acquainted, where each person is represented by a vertex and an undirected edge  is used to connect two people when these peo­ple know each other </a:t>
            </a:r>
            <a:r>
              <a:rPr lang="en-US" altLang="en-US">
                <a:sym typeface="Wingdings" panose="05000000000000000000" pitchFamily="2" charset="2"/>
              </a:rPr>
              <a:t> no loop, no multiple edges  simple graph.</a:t>
            </a:r>
            <a:endParaRPr lang="en-US" alt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FEC90FB-ACB9-4680-9523-971424B8F538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marL="171450" indent="-171450">
              <a:buFontTx/>
              <a:buChar char="-"/>
            </a:pPr>
            <a:r>
              <a:rPr lang="en-US" altLang="en-US"/>
              <a:t>A Round Robin Tournament Graph: a tournament where each team plays each other team exactly once is called a round-robin tournament. Each team is represented by a vertex and (a, b) is an edge if team a beats team b </a:t>
            </a:r>
            <a:r>
              <a:rPr lang="en-US" altLang="en-US">
                <a:sym typeface="Wingdings" panose="05000000000000000000" pitchFamily="2" charset="2"/>
              </a:rPr>
              <a:t> directed graphs with no loop and no multiple edges.</a:t>
            </a:r>
            <a:endParaRPr lang="en-US" altLang="en-US"/>
          </a:p>
          <a:p>
            <a:pPr marL="171450" indent="-171450">
              <a:buFontTx/>
              <a:buChar char="-"/>
            </a:pPr>
            <a:r>
              <a:rPr lang="en-US" altLang="en-US"/>
              <a:t>An Precedence Graph: in computer programs, some statements requires results of statements not yet executed. Each statement is  represented  by a  vertex, and there is an edge from one vertex to a second vertex if the statement represented by the  second vertex cannot  be executed before the statement represented by the first vertex has been executed </a:t>
            </a:r>
            <a:r>
              <a:rPr lang="en-US" altLang="en-US">
                <a:sym typeface="Wingdings" panose="05000000000000000000" pitchFamily="2" charset="2"/>
              </a:rPr>
              <a:t> directed graph, no loop, no multiple edges.</a:t>
            </a:r>
            <a:endParaRPr lang="en-US" altLang="en-US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en-US" altLang="en-US">
                <a:sym typeface="Wingdings" panose="05000000000000000000" pitchFamily="2" charset="2"/>
              </a:rPr>
              <a:t>Other graph models: Influence Graphs, Call Graphs</a:t>
            </a: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DBC28FD-CF8D-4EA7-B779-B33C86E3B7D0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60DCF8-FD03-4BBE-A754-433540852E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BDD5448-2F0E-4AFA-ACDA-FEB21B96B1B9}" type="datetime1">
              <a:rPr lang="en-US" smtClean="0"/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EA7A9-DA2A-452C-A806-ED4DA153458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DB5E-C039-4731-8C68-48FA04015DD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990600"/>
          </a:xfrm>
        </p:spPr>
        <p:txBody>
          <a:bodyPr/>
          <a:lstStyle>
            <a:lvl1pPr algn="ctr">
              <a:defRPr b="1">
                <a:solidFill>
                  <a:srgbClr val="0070C0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8A50-0479-408E-A7C4-537D77CBA25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9 - Graphs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15824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C3F4847-B6B0-450F-8065-E507D9762F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B3F81-0B01-43C6-9B4B-E06236977D0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CA3E-BADB-4782-BE83-D0BD25B1084D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3975-EEDB-43F0-89C4-D4014DD8ACB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CDD2-D2F8-4B09-8722-7C9E0D266C9E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38F5-E3A6-476A-A0BD-0AD55854274C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A30-A6F6-4A77-9298-497A0F0C7FA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3A381FC-DE03-4A5F-A9C4-69F79FCAF09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Chapter 9 - Graphs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jpeg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7.png"/><Relationship Id="rId2" Type="http://schemas.openxmlformats.org/officeDocument/2006/relationships/image" Target="../media/image66.wmf"/><Relationship Id="rId1" Type="http://schemas.openxmlformats.org/officeDocument/2006/relationships/oleObject" Target="../embeddings/oleObject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9.png"/><Relationship Id="rId1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9.png"/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image" Target="../media/image7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3.png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image" Target="../media/image9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1" Type="http://schemas.openxmlformats.org/officeDocument/2006/relationships/image" Target="../media/image9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733800"/>
            <a:ext cx="6858000" cy="990600"/>
          </a:xfrm>
        </p:spPr>
        <p:txBody>
          <a:bodyPr>
            <a:normAutofit/>
          </a:bodyPr>
          <a:lstStyle/>
          <a:p>
            <a:pPr algn="ctr"/>
            <a:r>
              <a:rPr lang="en-US" sz="4600" b="1" dirty="0">
                <a:solidFill>
                  <a:srgbClr val="0070C0"/>
                </a:solidFill>
              </a:rPr>
              <a:t>Chapter 9-Graphs</a:t>
            </a:r>
            <a:endParaRPr lang="en-US" sz="4600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105400"/>
            <a:ext cx="6858000" cy="533400"/>
          </a:xfrm>
        </p:spPr>
        <p:txBody>
          <a:bodyPr>
            <a:normAutofit fontScale="62500" lnSpcReduction="20000"/>
          </a:bodyPr>
          <a:lstStyle/>
          <a:p>
            <a:r>
              <a:rPr lang="en-US" sz="2600" i="1" dirty="0"/>
              <a:t>“One graph is worth a thousand logs.” </a:t>
            </a:r>
            <a:endParaRPr lang="en-US" sz="2600" i="1" dirty="0"/>
          </a:p>
          <a:p>
            <a:r>
              <a:rPr lang="en-US" dirty="0"/>
              <a:t>Michal </a:t>
            </a:r>
            <a:r>
              <a:rPr lang="en-US" dirty="0" err="1"/>
              <a:t>Aharon</a:t>
            </a:r>
            <a:r>
              <a:rPr lang="en-US" dirty="0"/>
              <a:t>, Gilad </a:t>
            </a:r>
            <a:r>
              <a:rPr lang="en-US" dirty="0" err="1"/>
              <a:t>Barash</a:t>
            </a:r>
            <a:r>
              <a:rPr lang="en-US" dirty="0"/>
              <a:t>, Ira Cohen and Eli Mordechai.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83143-E33D-4DCC-B645-0A080B4C6E17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09_1_10"/>
          <p:cNvPicPr>
            <a:picLocks noChangeAspect="1" noChangeArrowheads="1"/>
          </p:cNvPicPr>
          <p:nvPr/>
        </p:nvPicPr>
        <p:blipFill>
          <a:blip r:embed="rId1">
            <a:lum bright="-20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3898900"/>
            <a:ext cx="9117012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solidFill>
                  <a:srgbClr val="0000FF"/>
                </a:solidFill>
              </a:rPr>
              <a:t>Graphs and Graph Models….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grpSp>
        <p:nvGrpSpPr>
          <p:cNvPr id="12292" name="Group 8"/>
          <p:cNvGrpSpPr/>
          <p:nvPr/>
        </p:nvGrpSpPr>
        <p:grpSpPr bwMode="auto">
          <a:xfrm>
            <a:off x="0" y="838200"/>
            <a:ext cx="2895600" cy="2667000"/>
            <a:chOff x="48200" y="1447800"/>
            <a:chExt cx="3325354" cy="2590800"/>
          </a:xfrm>
        </p:grpSpPr>
        <p:pic>
          <p:nvPicPr>
            <p:cNvPr id="12300" name="Picture 3" descr="09_1_08"/>
            <p:cNvPicPr>
              <a:picLocks noChangeAspect="1" noChangeArrowheads="1"/>
            </p:cNvPicPr>
            <p:nvPr/>
          </p:nvPicPr>
          <p:blipFill>
            <a:blip r:embed="rId2">
              <a:lum bright="-20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00" y="1447800"/>
              <a:ext cx="3325354" cy="228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686289" y="3742509"/>
              <a:ext cx="2162209" cy="296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An Influence Graph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93" name="Group 9"/>
          <p:cNvGrpSpPr/>
          <p:nvPr/>
        </p:nvGrpSpPr>
        <p:grpSpPr bwMode="auto">
          <a:xfrm>
            <a:off x="3124200" y="838200"/>
            <a:ext cx="2895600" cy="3124200"/>
            <a:chOff x="5029200" y="990600"/>
            <a:chExt cx="3200400" cy="3352800"/>
          </a:xfrm>
        </p:grpSpPr>
        <p:pic>
          <p:nvPicPr>
            <p:cNvPr id="12298" name="Picture 3" descr="09_1_09"/>
            <p:cNvPicPr>
              <a:picLocks noChangeAspect="1" noChangeArrowheads="1"/>
            </p:cNvPicPr>
            <p:nvPr/>
          </p:nvPicPr>
          <p:blipFill>
            <a:blip r:embed="rId3">
              <a:lum bright="-20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990600"/>
              <a:ext cx="3200400" cy="2870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029200" y="3886820"/>
              <a:ext cx="3200400" cy="4565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 Graph Model of a Round-Robin Tournament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3505200" y="617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Call Graph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295" name="Group 14"/>
          <p:cNvGrpSpPr/>
          <p:nvPr/>
        </p:nvGrpSpPr>
        <p:grpSpPr bwMode="auto">
          <a:xfrm>
            <a:off x="6526213" y="1066800"/>
            <a:ext cx="2541587" cy="2667000"/>
            <a:chOff x="6526072" y="914400"/>
            <a:chExt cx="2541728" cy="2667000"/>
          </a:xfrm>
        </p:grpSpPr>
        <p:pic>
          <p:nvPicPr>
            <p:cNvPr id="12296" name="Picture 3" descr="09_1_11"/>
            <p:cNvPicPr>
              <a:picLocks noChangeAspect="1" noChangeArrowheads="1"/>
            </p:cNvPicPr>
            <p:nvPr/>
          </p:nvPicPr>
          <p:blipFill>
            <a:blip r:embed="rId4">
              <a:lum bright="-20000" contrast="2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6072" y="914400"/>
              <a:ext cx="2541728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6781673" y="3276600"/>
              <a:ext cx="2209923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An Precedence Graph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models - Social networks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7398" y="1219200"/>
            <a:ext cx="7295002" cy="41608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Basic </a:t>
            </a:r>
            <a:r>
              <a:rPr lang="en-US" i="1" dirty="0">
                <a:solidFill>
                  <a:srgbClr val="0000FF"/>
                </a:solidFill>
              </a:rPr>
              <a:t>Terminology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121920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19200" y="3276600"/>
          <a:ext cx="2819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vertex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FFFF99"/>
                          </a:solidFill>
                        </a:rPr>
                        <a:t>adjacency</a:t>
                      </a:r>
                      <a:r>
                        <a:rPr lang="en-US" sz="2400" i="1" dirty="0">
                          <a:solidFill>
                            <a:srgbClr val="FFCC00"/>
                          </a:solidFill>
                        </a:rPr>
                        <a:t> </a:t>
                      </a:r>
                      <a:r>
                        <a:rPr lang="en-US" sz="2400" dirty="0"/>
                        <a:t>list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b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4953000" y="3810000"/>
          <a:ext cx="28194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752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FFFF99"/>
                          </a:solidFill>
                        </a:rPr>
                        <a:t>incident</a:t>
                      </a:r>
                      <a:r>
                        <a:rPr lang="en-US" sz="2400" dirty="0"/>
                        <a:t> vertices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{a, a}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{a, c}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 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{c, b}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c, b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953001" y="2819400"/>
            <a:ext cx="313854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i="1" dirty="0">
                <a:solidFill>
                  <a:srgbClr val="0000FF"/>
                </a:solidFill>
              </a:rPr>
              <a:t>edge {u, v}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is called </a:t>
            </a:r>
            <a:r>
              <a:rPr lang="en-US" sz="2800" b="1" i="1" dirty="0">
                <a:solidFill>
                  <a:srgbClr val="0000FF"/>
                </a:solidFill>
              </a:rPr>
              <a:t>incident</a:t>
            </a:r>
            <a:r>
              <a:rPr lang="en-US" sz="2000" i="1" dirty="0"/>
              <a:t> </a:t>
            </a:r>
            <a:r>
              <a:rPr lang="en-US" sz="2000" dirty="0"/>
              <a:t>with u and v</a:t>
            </a:r>
            <a:endParaRPr lang="en-US" sz="2000" dirty="0">
              <a:sym typeface="Symbol" panose="0505010201070602050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6750" y="2323981"/>
            <a:ext cx="3829050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If an </a:t>
            </a:r>
            <a:r>
              <a:rPr lang="en-US" sz="2200" i="1" dirty="0"/>
              <a:t>edge </a:t>
            </a:r>
            <a:r>
              <a:rPr lang="en-US" sz="2200" b="1" dirty="0">
                <a:solidFill>
                  <a:srgbClr val="0000FF"/>
                </a:solidFill>
              </a:rPr>
              <a:t>{u, v}</a:t>
            </a:r>
            <a:r>
              <a:rPr lang="en-US" sz="2200" dirty="0"/>
              <a:t> exists, then </a:t>
            </a:r>
            <a:r>
              <a:rPr lang="en-US" sz="2200" i="1" dirty="0">
                <a:solidFill>
                  <a:srgbClr val="0000FF"/>
                </a:solidFill>
              </a:rPr>
              <a:t>u and v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are called </a:t>
            </a:r>
            <a:r>
              <a:rPr lang="en-US" sz="2800" b="1" i="1" dirty="0">
                <a:solidFill>
                  <a:srgbClr val="0000FF"/>
                </a:solidFill>
              </a:rPr>
              <a:t>adjacent</a:t>
            </a:r>
            <a:r>
              <a:rPr lang="en-US" sz="2800" dirty="0"/>
              <a:t> 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152400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Basic 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075" y="121920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105400" y="2880360"/>
          <a:ext cx="1981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990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00"/>
                          </a:solidFill>
                        </a:rPr>
                        <a:t>degree</a:t>
                      </a:r>
                      <a:endParaRPr lang="en-US" dirty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5800" y="2743200"/>
            <a:ext cx="38862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sym typeface="Wingdings" panose="05000000000000000000" pitchFamily="2" charset="2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sym typeface="Wingdings" panose="05000000000000000000" pitchFamily="2" charset="2"/>
              </a:rPr>
              <a:t>degree </a:t>
            </a:r>
            <a:r>
              <a:rPr lang="en-US" sz="2200" dirty="0">
                <a:sym typeface="Wingdings" panose="05000000000000000000" pitchFamily="2" charset="2"/>
              </a:rPr>
              <a:t>of a vertex 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sz="2200" dirty="0">
                <a:sym typeface="Wingdings" panose="05000000000000000000" pitchFamily="2" charset="2"/>
              </a:rPr>
              <a:t>: </a:t>
            </a:r>
            <a:endParaRPr lang="en-US" sz="2200" dirty="0">
              <a:sym typeface="Wingdings" panose="05000000000000000000" pitchFamily="2" charset="2"/>
            </a:endParaRPr>
          </a:p>
          <a:p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dirty="0">
                <a:sym typeface="Wingdings" panose="05000000000000000000" pitchFamily="2" charset="2"/>
              </a:rPr>
              <a:t>= the number of edges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incident</a:t>
            </a:r>
            <a:r>
              <a:rPr lang="en-US" sz="2200" dirty="0">
                <a:sym typeface="Wingdings" panose="05000000000000000000" pitchFamily="2" charset="2"/>
              </a:rPr>
              <a:t> with </a:t>
            </a:r>
            <a:r>
              <a:rPr lang="en-US" sz="2200" dirty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sz="2200" dirty="0">
                <a:sym typeface="Wingdings" panose="05000000000000000000" pitchFamily="2" charset="2"/>
              </a:rPr>
              <a:t>, except that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a loop </a:t>
            </a:r>
            <a:r>
              <a:rPr lang="en-US" sz="2200" dirty="0">
                <a:sym typeface="Wingdings" panose="05000000000000000000" pitchFamily="2" charset="2"/>
              </a:rPr>
              <a:t>at a vertex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contributes twice</a:t>
            </a:r>
            <a:r>
              <a:rPr lang="en-US" sz="2200" dirty="0">
                <a:sym typeface="Wingdings" panose="05000000000000000000" pitchFamily="2" charset="2"/>
              </a:rPr>
              <a:t>.</a:t>
            </a:r>
            <a:endParaRPr lang="en-US" sz="2200" dirty="0">
              <a:sym typeface="Wingdings" panose="05000000000000000000" pitchFamily="2" charset="2"/>
            </a:endParaRPr>
          </a:p>
          <a:p>
            <a:r>
              <a:rPr lang="en-US" sz="2200" i="1" dirty="0">
                <a:sym typeface="Wingdings" panose="05000000000000000000" pitchFamily="2" charset="2"/>
              </a:rPr>
              <a:t>Notation:  </a:t>
            </a:r>
            <a:r>
              <a:rPr lang="en-US" sz="2800" dirty="0" err="1">
                <a:solidFill>
                  <a:srgbClr val="0000FF"/>
                </a:solidFill>
                <a:sym typeface="Wingdings" panose="05000000000000000000" pitchFamily="2" charset="2"/>
              </a:rPr>
              <a:t>deg</a:t>
            </a:r>
            <a:r>
              <a:rPr lang="en-US" sz="2800" dirty="0">
                <a:solidFill>
                  <a:srgbClr val="0000FF"/>
                </a:solidFill>
                <a:sym typeface="Wingdings" panose="05000000000000000000" pitchFamily="2" charset="2"/>
              </a:rPr>
              <a:t>(v)</a:t>
            </a:r>
            <a:endParaRPr lang="en-US" sz="2800" dirty="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0" y="3622040"/>
            <a:ext cx="2010487" cy="369332"/>
          </a:xfrm>
          <a:prstGeom prst="rect">
            <a:avLst/>
          </a:prstGeom>
          <a:solidFill>
            <a:srgbClr val="FFFF99"/>
          </a:solidFill>
          <a:ln>
            <a:solidFill>
              <a:srgbClr val="FFFF99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b is called </a:t>
            </a:r>
            <a:r>
              <a:rPr lang="en-US" b="1" i="1" dirty="0">
                <a:solidFill>
                  <a:srgbClr val="0000FF"/>
                </a:solidFill>
              </a:rPr>
              <a:t>pendant</a:t>
            </a:r>
            <a:r>
              <a:rPr lang="en-US" i="1" dirty="0"/>
              <a:t> 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4355068"/>
            <a:ext cx="19575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i="1" dirty="0"/>
              <a:t>d is called </a:t>
            </a:r>
            <a:r>
              <a:rPr lang="en-US" b="1" i="1" dirty="0">
                <a:solidFill>
                  <a:srgbClr val="0000FF"/>
                </a:solidFill>
              </a:rPr>
              <a:t>isolated</a:t>
            </a:r>
            <a:r>
              <a:rPr lang="en-US" i="1" dirty="0"/>
              <a:t> </a:t>
            </a:r>
            <a:endParaRPr lang="en-US" i="1" dirty="0"/>
          </a:p>
        </p:txBody>
      </p:sp>
      <p:sp>
        <p:nvSpPr>
          <p:cNvPr id="6" name="TextBox 5"/>
          <p:cNvSpPr txBox="1"/>
          <p:nvPr/>
        </p:nvSpPr>
        <p:spPr>
          <a:xfrm>
            <a:off x="5105400" y="5196840"/>
            <a:ext cx="2941318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Remark:  </a:t>
            </a:r>
            <a:r>
              <a:rPr lang="en-US" dirty="0">
                <a:sym typeface="Symbol" panose="05050102010706020507"/>
              </a:rPr>
              <a:t></a:t>
            </a:r>
            <a:r>
              <a:rPr lang="en-US" baseline="-25000" dirty="0">
                <a:sym typeface="Symbol" panose="05050102010706020507"/>
              </a:rPr>
              <a:t>degree</a:t>
            </a:r>
            <a:r>
              <a:rPr lang="en-US" dirty="0">
                <a:sym typeface="Symbol" panose="05050102010706020507"/>
              </a:rPr>
              <a:t> = 2| Edges |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38800" y="4724400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sym typeface="Symbol" panose="05050102010706020507"/>
              </a:rPr>
              <a:t></a:t>
            </a:r>
            <a:r>
              <a:rPr lang="en-US" b="1" baseline="-25000" dirty="0">
                <a:sym typeface="Symbol" panose="05050102010706020507"/>
              </a:rPr>
              <a:t>degree</a:t>
            </a:r>
            <a:r>
              <a:rPr lang="en-US" dirty="0"/>
              <a:t>= 6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6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00760" y="3124200"/>
            <a:ext cx="6777317" cy="2514600"/>
          </a:xfrm>
          <a:ln>
            <a:solidFill>
              <a:schemeClr val="accent1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THE HANDSHAKING THEOREM: </a:t>
            </a:r>
            <a:endParaRPr lang="en-US" b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(one edge = two degrees)</a:t>
            </a:r>
            <a:endParaRPr lang="en-US" sz="2200" i="1" dirty="0">
              <a:solidFill>
                <a:srgbClr val="0000FF"/>
              </a:solidFill>
              <a:sym typeface="Wingdings" panose="05000000000000000000" pitchFamily="2" charset="2"/>
            </a:endParaRPr>
          </a:p>
          <a:p>
            <a:pPr marL="68580" indent="0" algn="ctr">
              <a:buNone/>
            </a:pPr>
            <a:r>
              <a:rPr lang="en-US" sz="4000" dirty="0">
                <a:solidFill>
                  <a:srgbClr val="7030A0"/>
                </a:solidFill>
                <a:sym typeface="Symbol" panose="05050102010706020507"/>
              </a:rPr>
              <a:t></a:t>
            </a:r>
            <a:r>
              <a:rPr lang="en-US" sz="4000" baseline="-25000" dirty="0" err="1">
                <a:solidFill>
                  <a:srgbClr val="7030A0"/>
                </a:solidFill>
                <a:sym typeface="Symbol" panose="05050102010706020507"/>
              </a:rPr>
              <a:t>vV</a:t>
            </a:r>
            <a:r>
              <a:rPr lang="en-US" sz="4000" dirty="0" err="1">
                <a:solidFill>
                  <a:srgbClr val="7030A0"/>
                </a:solidFill>
                <a:sym typeface="Symbol" panose="05050102010706020507"/>
              </a:rPr>
              <a:t>deg</a:t>
            </a:r>
            <a:r>
              <a:rPr lang="en-US" sz="4000" dirty="0">
                <a:solidFill>
                  <a:srgbClr val="7030A0"/>
                </a:solidFill>
                <a:sym typeface="Symbol" panose="05050102010706020507"/>
              </a:rPr>
              <a:t>(v) = 2|E| </a:t>
            </a:r>
            <a:endParaRPr lang="en-US" sz="4000" dirty="0">
              <a:solidFill>
                <a:srgbClr val="7030A0"/>
              </a:solidFill>
              <a:sym typeface="Symbol" panose="05050102010706020507"/>
            </a:endParaRPr>
          </a:p>
          <a:p>
            <a:pPr marL="0" indent="0">
              <a:buNone/>
            </a:pPr>
            <a:endParaRPr lang="en-US" sz="2200" i="1" dirty="0"/>
          </a:p>
          <a:p>
            <a:pPr marL="0" indent="0">
              <a:buNone/>
            </a:pPr>
            <a:r>
              <a:rPr lang="en-US" sz="2200" i="1" dirty="0"/>
              <a:t>“the sum of the degrees </a:t>
            </a:r>
            <a:r>
              <a:rPr lang="en-US" sz="2200" i="1" dirty="0">
                <a:solidFill>
                  <a:srgbClr val="0000FF"/>
                </a:solidFill>
              </a:rPr>
              <a:t>is twice</a:t>
            </a:r>
            <a:r>
              <a:rPr lang="en-US" sz="2200" i="1" dirty="0"/>
              <a:t> the number of edges”. </a:t>
            </a:r>
            <a:endParaRPr lang="en-US" sz="2200" i="1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sym typeface="Symbol" panose="05050102010706020507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493520"/>
            <a:ext cx="38290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029200" y="1295400"/>
            <a:ext cx="280288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</a:t>
            </a:r>
            <a:r>
              <a:rPr lang="en-US" i="1" dirty="0">
                <a:solidFill>
                  <a:srgbClr val="0000FF"/>
                </a:solidFill>
              </a:rPr>
              <a:t>3 edges:  </a:t>
            </a:r>
            <a:r>
              <a:rPr lang="en-US" dirty="0"/>
              <a:t>{a, a},  {c, b},  {a, c}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(a) = 3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(b) = 1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deg</a:t>
            </a:r>
            <a:r>
              <a:rPr lang="en-US" dirty="0"/>
              <a:t>(c) = 2</a:t>
            </a:r>
            <a:endParaRPr lang="en-US" dirty="0"/>
          </a:p>
          <a:p>
            <a:r>
              <a:rPr lang="en-US" u="sng" dirty="0"/>
              <a:t>  </a:t>
            </a:r>
            <a:r>
              <a:rPr lang="en-US" u="sng" dirty="0" err="1"/>
              <a:t>deg</a:t>
            </a:r>
            <a:r>
              <a:rPr lang="en-US" u="sng" dirty="0"/>
              <a:t>(d) = 0   </a:t>
            </a:r>
            <a:endParaRPr lang="en-US" u="sng" dirty="0"/>
          </a:p>
          <a:p>
            <a:r>
              <a:rPr lang="en-US" dirty="0"/>
              <a:t>   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/>
              </a:rPr>
              <a:t></a:t>
            </a:r>
            <a:r>
              <a:rPr lang="en-US" b="1" baseline="-25000" dirty="0" err="1">
                <a:solidFill>
                  <a:srgbClr val="FF0000"/>
                </a:solidFill>
                <a:sym typeface="Symbol" panose="05050102010706020507"/>
              </a:rPr>
              <a:t>deg</a:t>
            </a:r>
            <a:r>
              <a:rPr lang="en-US" sz="2400" i="1" dirty="0">
                <a:solidFill>
                  <a:srgbClr val="FF0000"/>
                </a:solidFill>
              </a:rPr>
              <a:t>= 6</a:t>
            </a:r>
            <a:endParaRPr lang="en-US" sz="2400" i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85280" y="4148328"/>
            <a:ext cx="1938736" cy="461665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always EVEN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400800" y="4168648"/>
            <a:ext cx="271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324600" y="2865120"/>
            <a:ext cx="1676400" cy="1303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531062" y="609600"/>
            <a:ext cx="610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THE HANDSHAKING THEOREM </a:t>
            </a:r>
            <a:r>
              <a:rPr lang="en-US" dirty="0">
                <a:sym typeface="Wingdings" panose="05000000000000000000" pitchFamily="2" charset="2"/>
              </a:rPr>
              <a:t>(for undirected graphs)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uiExpand="1" build="p"/>
      <p:bldP spid="13" grpId="0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-76200"/>
            <a:ext cx="7024744" cy="11430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FF"/>
                </a:solidFill>
                <a:sym typeface="Wingdings" panose="05000000000000000000" pitchFamily="2" charset="2"/>
              </a:rPr>
              <a:t>THE HANDSHAKING THEOREM - </a:t>
            </a:r>
            <a:r>
              <a:rPr lang="en-US" sz="2800" i="1" dirty="0">
                <a:solidFill>
                  <a:srgbClr val="C00000"/>
                </a:solidFill>
              </a:rPr>
              <a:t>Examples</a:t>
            </a:r>
            <a:endParaRPr lang="en-US" sz="28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43492" y="1143000"/>
                <a:ext cx="6777317" cy="3508977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dirty="0">
                    <a:solidFill>
                      <a:srgbClr val="C00000"/>
                    </a:solidFill>
                    <a:sym typeface="Symbol" panose="05050102010706020507"/>
                  </a:rPr>
                  <a:t>Ex2.  </a:t>
                </a:r>
                <a:r>
                  <a:rPr lang="en-US" sz="2400" i="1" dirty="0">
                    <a:solidFill>
                      <a:srgbClr val="0000FF"/>
                    </a:solidFill>
                    <a:sym typeface="Symbol" panose="05050102010706020507"/>
                  </a:rPr>
                  <a:t>How many edges</a:t>
                </a:r>
                <a:r>
                  <a:rPr lang="en-US" sz="2400" dirty="0">
                    <a:sym typeface="Symbol" panose="05050102010706020507"/>
                  </a:rPr>
                  <a:t> does a graph have if its </a:t>
                </a:r>
                <a:r>
                  <a:rPr lang="en-US" sz="2400" i="1" dirty="0">
                    <a:solidFill>
                      <a:srgbClr val="0000FF"/>
                    </a:solidFill>
                    <a:sym typeface="Symbol" panose="05050102010706020507"/>
                  </a:rPr>
                  <a:t>degree sequence</a:t>
                </a:r>
                <a:r>
                  <a:rPr lang="en-US" sz="2400" i="1" dirty="0">
                    <a:sym typeface="Symbol" panose="05050102010706020507"/>
                  </a:rPr>
                  <a:t> </a:t>
                </a:r>
                <a:r>
                  <a:rPr lang="en-US" sz="2400" dirty="0">
                    <a:sym typeface="Symbol" panose="05050102010706020507"/>
                  </a:rPr>
                  <a:t>is 5, 5, 4, 3, 2, 1, 0 ? </a:t>
                </a:r>
                <a:endParaRPr lang="en-US" sz="2400" dirty="0">
                  <a:sym typeface="Symbol" panose="05050102010706020507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Symbol" panose="05050102010706020507"/>
                  </a:rPr>
                  <a:t>Draw a such graph. </a:t>
                </a:r>
                <a:endParaRPr lang="en-US" sz="2400" dirty="0">
                  <a:sym typeface="Symbol" panose="05050102010706020507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00FF"/>
                    </a:solidFill>
                    <a:sym typeface="Symbol" panose="05050102010706020507"/>
                  </a:rPr>
                  <a:t>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deg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v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>
                    <a:solidFill>
                      <a:srgbClr val="0000FF"/>
                    </a:solidFill>
                    <a:sym typeface="Symbol" panose="05050102010706020507"/>
                  </a:rPr>
                  <a:t> </a:t>
                </a:r>
                <a:r>
                  <a:rPr lang="en-US" sz="2400" dirty="0">
                    <a:sym typeface="Symbol" panose="05050102010706020507"/>
                  </a:rPr>
                  <a:t>= 5 + 5 + 4 + 3 + 2 + 1 + 0 </a:t>
                </a:r>
                <a:endParaRPr lang="en-US" sz="2400" dirty="0">
                  <a:sym typeface="Symbol" panose="05050102010706020507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sym typeface="Symbol" panose="05050102010706020507"/>
                  </a:rPr>
                  <a:t>	= 20 = </a:t>
                </a:r>
                <a:r>
                  <a:rPr lang="en-US" sz="2400" dirty="0">
                    <a:solidFill>
                      <a:srgbClr val="0000FF"/>
                    </a:solidFill>
                    <a:sym typeface="Symbol" panose="05050102010706020507"/>
                  </a:rPr>
                  <a:t>2.|E| 	</a:t>
                </a:r>
                <a:r>
                  <a:rPr lang="en-US" sz="2400" dirty="0">
                    <a:solidFill>
                      <a:srgbClr val="0000FF"/>
                    </a:solidFill>
                    <a:sym typeface="Wingdings" panose="05000000000000000000" pitchFamily="2" charset="2"/>
                  </a:rPr>
                  <a:t> </a:t>
                </a:r>
                <a:r>
                  <a:rPr lang="en-US" sz="2400" dirty="0">
                    <a:sym typeface="Wingdings" panose="05000000000000000000" pitchFamily="2" charset="2"/>
                  </a:rPr>
                  <a:t>|E| = 10.</a:t>
                </a:r>
                <a:endParaRPr lang="en-US" sz="2400" dirty="0"/>
              </a:p>
              <a:p>
                <a:pPr>
                  <a:buFontTx/>
                  <a:buChar char="-"/>
                </a:pPr>
                <a:endParaRPr lang="en-US" sz="2400" dirty="0"/>
              </a:p>
              <a:p>
                <a:endParaRPr lang="en-US" sz="2400" dirty="0">
                  <a:sym typeface="Symbol" panose="05050102010706020507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43492" y="1143000"/>
                <a:ext cx="6777317" cy="3508977"/>
              </a:xfrm>
              <a:blipFill rotWithShape="1">
                <a:blip r:embed="rId1"/>
                <a:stretch>
                  <a:fillRect l="-3" r="2" b="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751703"/>
            <a:ext cx="2667000" cy="1734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255254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053" y="47625"/>
            <a:ext cx="7024744" cy="1143000"/>
          </a:xfrm>
        </p:spPr>
        <p:txBody>
          <a:bodyPr>
            <a:normAutofit/>
          </a:bodyPr>
          <a:lstStyle/>
          <a:p>
            <a:r>
              <a:rPr lang="en-US" dirty="0"/>
              <a:t>Directed graphs -Basic Terminology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5" y="1190625"/>
            <a:ext cx="3914775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914400" y="2306320"/>
          <a:ext cx="3969386" cy="2142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86"/>
                <a:gridCol w="1371600"/>
                <a:gridCol w="15240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Vertex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99"/>
                          </a:solidFill>
                        </a:rPr>
                        <a:t>In-degree</a:t>
                      </a:r>
                      <a:endParaRPr lang="en-US" i="0" baseline="-25000" dirty="0">
                        <a:solidFill>
                          <a:srgbClr val="FFFF99"/>
                        </a:solidFill>
                      </a:endParaRPr>
                    </a:p>
                    <a:p>
                      <a:pPr algn="ctr"/>
                      <a:r>
                        <a:rPr lang="en-US" i="0" baseline="0" dirty="0" err="1">
                          <a:solidFill>
                            <a:srgbClr val="FFFF99"/>
                          </a:solidFill>
                        </a:rPr>
                        <a:t>deg</a:t>
                      </a:r>
                      <a:r>
                        <a:rPr lang="en-US" sz="2600" i="0" baseline="30000" dirty="0">
                          <a:solidFill>
                            <a:srgbClr val="FFFF99"/>
                          </a:solidFill>
                        </a:rPr>
                        <a:t>-</a:t>
                      </a:r>
                      <a:endParaRPr lang="en-US" sz="2600" i="1" baseline="30000" dirty="0">
                        <a:solidFill>
                          <a:srgbClr val="FFFF99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rgbClr val="FFFF99"/>
                          </a:solidFill>
                        </a:rPr>
                        <a:t>Out-degree</a:t>
                      </a:r>
                      <a:endParaRPr lang="en-US" i="1" dirty="0">
                        <a:solidFill>
                          <a:srgbClr val="FFFF99"/>
                        </a:solidFill>
                      </a:endParaRPr>
                    </a:p>
                    <a:p>
                      <a:pPr algn="ctr"/>
                      <a:r>
                        <a:rPr lang="en-US" i="0" dirty="0" err="1">
                          <a:solidFill>
                            <a:srgbClr val="FFFF99"/>
                          </a:solidFill>
                        </a:rPr>
                        <a:t>deg</a:t>
                      </a:r>
                      <a:r>
                        <a:rPr lang="en-US" i="0" baseline="30000" dirty="0">
                          <a:solidFill>
                            <a:srgbClr val="FFFF99"/>
                          </a:solidFill>
                        </a:rPr>
                        <a:t>+</a:t>
                      </a:r>
                      <a:endParaRPr lang="en-US" i="0" baseline="30000" dirty="0">
                        <a:solidFill>
                          <a:srgbClr val="FFFF99"/>
                        </a:solidFill>
                      </a:endParaRPr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56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199640" y="4491335"/>
            <a:ext cx="2334293" cy="46166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/>
              </a:rPr>
              <a:t> </a:t>
            </a:r>
            <a:r>
              <a:rPr lang="en-US" sz="2400" baseline="-25000" dirty="0" err="1">
                <a:solidFill>
                  <a:srgbClr val="0000FF"/>
                </a:solidFill>
              </a:rPr>
              <a:t>deg</a:t>
            </a:r>
            <a:r>
              <a:rPr lang="en-US" sz="2400" baseline="-25000" dirty="0">
                <a:solidFill>
                  <a:srgbClr val="0000FF"/>
                </a:solidFill>
              </a:rPr>
              <a:t>-</a:t>
            </a:r>
            <a:r>
              <a:rPr lang="en-US" sz="2400" dirty="0"/>
              <a:t>    =    </a:t>
            </a:r>
            <a:r>
              <a:rPr lang="en-US" sz="2400" dirty="0">
                <a:sym typeface="Symbol" panose="05050102010706020507"/>
              </a:rPr>
              <a:t></a:t>
            </a:r>
            <a:r>
              <a:rPr lang="en-US" sz="2400" baseline="-25000" dirty="0" err="1">
                <a:solidFill>
                  <a:srgbClr val="0000FF"/>
                </a:solidFill>
              </a:rPr>
              <a:t>deg</a:t>
            </a:r>
            <a:r>
              <a:rPr lang="en-US" sz="2400" baseline="-25000" dirty="0">
                <a:solidFill>
                  <a:srgbClr val="0000FF"/>
                </a:solidFill>
              </a:rPr>
              <a:t>+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82532" y="4556760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4</a:t>
            </a:r>
            <a:endParaRPr lang="en-US" i="1" dirty="0">
              <a:solidFill>
                <a:srgbClr val="0000FF"/>
              </a:solidFill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148" y="3164181"/>
            <a:ext cx="3183890" cy="1179219"/>
          </a:xfrm>
          <a:prstGeom prst="rect">
            <a:avLst/>
          </a:prstGeom>
          <a:solidFill>
            <a:srgbClr val="FFFF99"/>
          </a:solidFill>
          <a:ln w="9525">
            <a:solidFill>
              <a:srgbClr val="FF9900"/>
            </a:solidFill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4881880" y="4526280"/>
            <a:ext cx="142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directed edges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96000" y="3429000"/>
            <a:ext cx="1043094" cy="11277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Special simple graphs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219200"/>
            <a:ext cx="5561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Complete graphs </a:t>
            </a:r>
            <a:r>
              <a:rPr lang="en-US" sz="3200" b="1" dirty="0" err="1">
                <a:solidFill>
                  <a:srgbClr val="0000FF"/>
                </a:solidFill>
              </a:rPr>
              <a:t>K</a:t>
            </a:r>
            <a:r>
              <a:rPr lang="en-US" sz="3200" b="1" baseline="-25000" dirty="0" err="1">
                <a:solidFill>
                  <a:srgbClr val="0000FF"/>
                </a:solidFill>
              </a:rPr>
              <a:t>n</a:t>
            </a:r>
            <a:r>
              <a:rPr lang="en-US" sz="3200" b="1" baseline="-25000" dirty="0">
                <a:solidFill>
                  <a:srgbClr val="0000FF"/>
                </a:solidFill>
              </a:rPr>
              <a:t> 	</a:t>
            </a:r>
            <a:r>
              <a:rPr lang="en-US" sz="2400" dirty="0"/>
              <a:t>(n </a:t>
            </a:r>
            <a:r>
              <a:rPr lang="en-US" sz="2400" dirty="0">
                <a:sym typeface="Symbol" panose="05050102010706020507"/>
              </a:rPr>
              <a:t>1</a:t>
            </a:r>
            <a:r>
              <a:rPr lang="en-US" sz="2400" dirty="0"/>
              <a:t>)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370596" y="2514600"/>
            <a:ext cx="1642733" cy="2133600"/>
            <a:chOff x="1252867" y="1905000"/>
            <a:chExt cx="1642733" cy="2133600"/>
          </a:xfrm>
        </p:grpSpPr>
        <p:pic>
          <p:nvPicPr>
            <p:cNvPr id="12290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2867" y="1905000"/>
              <a:ext cx="1642733" cy="1648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2026108" y="3669268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4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148881" y="2603123"/>
            <a:ext cx="1651810" cy="2055257"/>
            <a:chOff x="3529790" y="1981200"/>
            <a:chExt cx="1651810" cy="2055257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790" y="1981200"/>
              <a:ext cx="165181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211862" y="366712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5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872850" y="2616179"/>
            <a:ext cx="1676399" cy="2066052"/>
            <a:chOff x="5562600" y="1981200"/>
            <a:chExt cx="1676399" cy="2066052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2600" y="1981200"/>
              <a:ext cx="1676399" cy="16601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6172200" y="367792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K</a:t>
              </a:r>
              <a:r>
                <a:rPr lang="en-US" b="1" baseline="-25000" dirty="0">
                  <a:solidFill>
                    <a:srgbClr val="0000FF"/>
                  </a:solidFill>
                </a:rPr>
                <a:t>6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804552" y="2083505"/>
            <a:ext cx="2656840" cy="3099375"/>
            <a:chOff x="467360" y="1983382"/>
            <a:chExt cx="2656840" cy="3099375"/>
          </a:xfrm>
        </p:grpSpPr>
        <p:pic>
          <p:nvPicPr>
            <p:cNvPr id="19" name="Picture 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360" y="1983382"/>
              <a:ext cx="2656840" cy="2664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1428817" y="4497982"/>
              <a:ext cx="7809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0000FF"/>
                  </a:solidFill>
                </a:rPr>
                <a:t>20</a:t>
              </a:r>
              <a:endParaRPr lang="en-US" sz="3200" b="1" baseline="-25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Cycles C</a:t>
            </a:r>
            <a:r>
              <a:rPr lang="en-US" b="1" baseline="-25000" dirty="0"/>
              <a:t>n</a:t>
            </a:r>
            <a:endParaRPr lang="en-US" b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457200" y="1219200"/>
                <a:ext cx="38763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FF"/>
                    </a:solidFill>
                  </a:rPr>
                  <a:t>Cycles C</a:t>
                </a:r>
                <a:r>
                  <a:rPr lang="en-US" sz="3200" b="1" baseline="-25000" dirty="0">
                    <a:solidFill>
                      <a:srgbClr val="0000FF"/>
                    </a:solidFill>
                  </a:rPr>
                  <a:t>n 	</a:t>
                </a:r>
                <a:r>
                  <a:rPr lang="en-US" sz="2400" dirty="0">
                    <a:solidFill>
                      <a:schemeClr val="tx1"/>
                    </a:solidFill>
                  </a:rPr>
                  <a:t>(n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/>
                        <a:sym typeface="Symbol" panose="05050102010706020507"/>
                      </a:rPr>
                      <m:t>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/>
                        <a:sym typeface="Symbol" panose="05050102010706020507"/>
                      </a:rPr>
                      <m:t>3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19200"/>
                <a:ext cx="3876382" cy="584775"/>
              </a:xfrm>
              <a:prstGeom prst="rect">
                <a:avLst/>
              </a:prstGeom>
              <a:blipFill rotWithShape="1">
                <a:blip r:embed="rId1"/>
                <a:stretch>
                  <a:fillRect r="9" b="-511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752600" y="2084506"/>
            <a:ext cx="1485076" cy="1851938"/>
            <a:chOff x="1914725" y="1905754"/>
            <a:chExt cx="1485076" cy="1851938"/>
          </a:xfrm>
        </p:grpSpPr>
        <p:sp>
          <p:nvSpPr>
            <p:cNvPr id="7" name="TextBox 6"/>
            <p:cNvSpPr txBox="1"/>
            <p:nvPr/>
          </p:nvSpPr>
          <p:spPr>
            <a:xfrm>
              <a:off x="2371842" y="3388360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5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  <p:pic>
          <p:nvPicPr>
            <p:cNvPr id="12293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725" y="1905754"/>
              <a:ext cx="1485076" cy="14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AutoShape 2" descr="Káº¿t quáº£ hÃ¬nh áº£nh cho cycle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952675" y="2083752"/>
            <a:ext cx="1580877" cy="1904048"/>
            <a:chOff x="4114800" y="1905000"/>
            <a:chExt cx="1580877" cy="1904048"/>
          </a:xfrm>
        </p:grpSpPr>
        <p:sp>
          <p:nvSpPr>
            <p:cNvPr id="16" name="TextBox 15"/>
            <p:cNvSpPr txBox="1"/>
            <p:nvPr/>
          </p:nvSpPr>
          <p:spPr>
            <a:xfrm>
              <a:off x="4611565" y="3439716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6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905000"/>
              <a:ext cx="1580877" cy="138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6086275" y="1891109"/>
            <a:ext cx="1784657" cy="2147491"/>
            <a:chOff x="6248400" y="1712357"/>
            <a:chExt cx="1784657" cy="2147491"/>
          </a:xfrm>
        </p:grpSpPr>
        <p:sp>
          <p:nvSpPr>
            <p:cNvPr id="17" name="TextBox 16"/>
            <p:cNvSpPr txBox="1"/>
            <p:nvPr/>
          </p:nvSpPr>
          <p:spPr>
            <a:xfrm>
              <a:off x="6867725" y="349051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C</a:t>
              </a:r>
              <a:r>
                <a:rPr lang="en-US" b="1" baseline="-25000" dirty="0">
                  <a:solidFill>
                    <a:srgbClr val="0000FF"/>
                  </a:solidFill>
                </a:rPr>
                <a:t>8</a:t>
              </a:r>
              <a:endParaRPr lang="en-US" b="1" baseline="-25000" dirty="0">
                <a:solidFill>
                  <a:srgbClr val="0000FF"/>
                </a:solidFill>
              </a:endParaRPr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12357"/>
              <a:ext cx="1784657" cy="179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/>
          <p:cNvSpPr txBox="1"/>
          <p:nvPr/>
        </p:nvSpPr>
        <p:spPr>
          <a:xfrm>
            <a:off x="2180882" y="4793814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baseline="-25000" dirty="0">
                <a:solidFill>
                  <a:srgbClr val="0000FF"/>
                </a:solidFill>
              </a:rPr>
              <a:t>5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pic>
        <p:nvPicPr>
          <p:cNvPr id="3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280" y="3373120"/>
            <a:ext cx="1485076" cy="146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" name="Group 55"/>
          <p:cNvGrpSpPr/>
          <p:nvPr/>
        </p:nvGrpSpPr>
        <p:grpSpPr>
          <a:xfrm>
            <a:off x="2001521" y="3505200"/>
            <a:ext cx="1226616" cy="1257220"/>
            <a:chOff x="2001521" y="3505200"/>
            <a:chExt cx="1226616" cy="1257220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2011681" y="3733802"/>
              <a:ext cx="508258" cy="349128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2560625" y="3505200"/>
              <a:ext cx="182575" cy="565586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2560625" y="4093090"/>
              <a:ext cx="667512" cy="31473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560625" y="4098666"/>
              <a:ext cx="182575" cy="663754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2001521" y="4098666"/>
              <a:ext cx="559104" cy="407295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Wheels </a:t>
            </a:r>
            <a:r>
              <a:rPr lang="en-US" b="1" dirty="0" err="1"/>
              <a:t>W</a:t>
            </a:r>
            <a:r>
              <a:rPr lang="en-US" b="1" baseline="-25000" dirty="0" err="1"/>
              <a:t>n</a:t>
            </a:r>
            <a:endParaRPr lang="en-US" b="1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52400" y="3679448"/>
                <a:ext cx="1542410" cy="892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solidFill>
                      <a:srgbClr val="0000FF"/>
                    </a:solidFill>
                  </a:rPr>
                  <a:t>Wheels </a:t>
                </a:r>
                <a:endParaRPr lang="en-US" sz="2600" b="1" dirty="0">
                  <a:solidFill>
                    <a:srgbClr val="0000FF"/>
                  </a:solidFill>
                </a:endParaRPr>
              </a:p>
              <a:p>
                <a:r>
                  <a:rPr lang="en-US" sz="2400" b="1" dirty="0" err="1">
                    <a:solidFill>
                      <a:srgbClr val="0000FF"/>
                    </a:solidFill>
                  </a:rPr>
                  <a:t>W</a:t>
                </a:r>
                <a:r>
                  <a:rPr lang="en-US" sz="2400" b="1" baseline="-25000" dirty="0" err="1">
                    <a:solidFill>
                      <a:srgbClr val="0000FF"/>
                    </a:solidFill>
                  </a:rPr>
                  <a:t>n</a:t>
                </a:r>
                <a:r>
                  <a:rPr lang="en-US" sz="2600" b="1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(n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/>
                        <a:sym typeface="Symbol" panose="05050102010706020507"/>
                      </a:rPr>
                      <m:t>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/>
                        <a:sym typeface="Symbol" panose="05050102010706020507"/>
                      </a:rPr>
                      <m:t>3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)</a:t>
                </a:r>
                <a:endParaRPr lang="en-US" sz="22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679448"/>
                <a:ext cx="1542410" cy="892552"/>
              </a:xfrm>
              <a:prstGeom prst="rect">
                <a:avLst/>
              </a:prstGeom>
              <a:blipFill rotWithShape="1">
                <a:blip r:embed="rId2"/>
                <a:stretch>
                  <a:fillRect t="-29" r="41" b="-2846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AutoShape 2" descr="Káº¿t quáº£ hÃ¬nh áº£nh cho cycle grap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8600" y="1524000"/>
            <a:ext cx="11176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Cycles</a:t>
            </a:r>
            <a:endParaRPr lang="en-US" sz="2400" b="1" dirty="0"/>
          </a:p>
          <a:p>
            <a:r>
              <a:rPr lang="en-US" sz="2400" b="1" dirty="0"/>
              <a:t>C</a:t>
            </a:r>
            <a:r>
              <a:rPr lang="en-US" sz="2400" b="1" baseline="-25000" dirty="0"/>
              <a:t>n</a:t>
            </a:r>
            <a:endParaRPr lang="en-US" sz="2400" b="1" baseline="-25000" dirty="0"/>
          </a:p>
        </p:txBody>
      </p:sp>
      <p:grpSp>
        <p:nvGrpSpPr>
          <p:cNvPr id="26" name="Group 25"/>
          <p:cNvGrpSpPr/>
          <p:nvPr/>
        </p:nvGrpSpPr>
        <p:grpSpPr>
          <a:xfrm>
            <a:off x="2057400" y="1295400"/>
            <a:ext cx="1219200" cy="1359932"/>
            <a:chOff x="1914725" y="1905754"/>
            <a:chExt cx="1485076" cy="1821688"/>
          </a:xfrm>
        </p:grpSpPr>
        <p:sp>
          <p:nvSpPr>
            <p:cNvPr id="27" name="TextBox 26"/>
            <p:cNvSpPr txBox="1"/>
            <p:nvPr/>
          </p:nvSpPr>
          <p:spPr>
            <a:xfrm>
              <a:off x="2193177" y="3232706"/>
              <a:ext cx="545159" cy="4947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5</a:t>
              </a:r>
              <a:endParaRPr lang="en-US" b="1" baseline="-25000" dirty="0"/>
            </a:p>
          </p:txBody>
        </p:sp>
        <p:pic>
          <p:nvPicPr>
            <p:cNvPr id="28" name="Picture 5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4725" y="1905754"/>
              <a:ext cx="1485076" cy="14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9" name="Group 28"/>
          <p:cNvGrpSpPr/>
          <p:nvPr/>
        </p:nvGrpSpPr>
        <p:grpSpPr>
          <a:xfrm>
            <a:off x="4105075" y="1295400"/>
            <a:ext cx="1228925" cy="1359932"/>
            <a:chOff x="4114800" y="1905000"/>
            <a:chExt cx="1580877" cy="1871926"/>
          </a:xfrm>
        </p:grpSpPr>
        <p:sp>
          <p:nvSpPr>
            <p:cNvPr id="30" name="TextBox 29"/>
            <p:cNvSpPr txBox="1"/>
            <p:nvPr/>
          </p:nvSpPr>
          <p:spPr>
            <a:xfrm>
              <a:off x="4611565" y="3268546"/>
              <a:ext cx="575734" cy="5083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6</a:t>
              </a:r>
              <a:endParaRPr lang="en-US" b="1" baseline="-25000" dirty="0"/>
            </a:p>
          </p:txBody>
        </p:sp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1905000"/>
              <a:ext cx="1580877" cy="1383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6238675" y="1219200"/>
            <a:ext cx="1305125" cy="1640443"/>
            <a:chOff x="6248400" y="1712357"/>
            <a:chExt cx="1784657" cy="2235429"/>
          </a:xfrm>
        </p:grpSpPr>
        <p:sp>
          <p:nvSpPr>
            <p:cNvPr id="33" name="TextBox 32"/>
            <p:cNvSpPr txBox="1"/>
            <p:nvPr/>
          </p:nvSpPr>
          <p:spPr>
            <a:xfrm>
              <a:off x="6837795" y="3444498"/>
              <a:ext cx="778472" cy="5032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  <a:r>
                <a:rPr lang="en-US" b="1" baseline="-25000" dirty="0"/>
                <a:t>8</a:t>
              </a:r>
              <a:endParaRPr lang="en-US" b="1" baseline="-25000" dirty="0"/>
            </a:p>
          </p:txBody>
        </p:sp>
        <p:pic>
          <p:nvPicPr>
            <p:cNvPr id="3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712357"/>
              <a:ext cx="1784657" cy="1792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" name="TextBox 39"/>
          <p:cNvSpPr txBox="1"/>
          <p:nvPr/>
        </p:nvSpPr>
        <p:spPr>
          <a:xfrm>
            <a:off x="4579508" y="48006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</a:t>
            </a:r>
            <a:r>
              <a:rPr lang="en-US" b="1" baseline="-25000" dirty="0">
                <a:solidFill>
                  <a:srgbClr val="0000FF"/>
                </a:solidFill>
              </a:rPr>
              <a:t>6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743" y="3379152"/>
            <a:ext cx="1580877" cy="1383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397760" y="384048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sym typeface="Symbol" panose="05050102010706020507"/>
              </a:rPr>
              <a:t>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13326" name="Group 13325"/>
          <p:cNvGrpSpPr/>
          <p:nvPr/>
        </p:nvGrpSpPr>
        <p:grpSpPr>
          <a:xfrm>
            <a:off x="4174183" y="3479801"/>
            <a:ext cx="1388417" cy="1186853"/>
            <a:chOff x="4174183" y="3479801"/>
            <a:chExt cx="1489437" cy="1186853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4545741" y="3484880"/>
              <a:ext cx="381936" cy="598050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4902999" y="3479801"/>
              <a:ext cx="390047" cy="591977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endCxn id="41" idx="3"/>
            </p:cNvCxnSpPr>
            <p:nvPr/>
          </p:nvCxnSpPr>
          <p:spPr>
            <a:xfrm>
              <a:off x="4877889" y="4070785"/>
              <a:ext cx="785731" cy="1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13" name="Straight Connector 13312"/>
            <p:cNvCxnSpPr/>
            <p:nvPr/>
          </p:nvCxnSpPr>
          <p:spPr>
            <a:xfrm>
              <a:off x="4924039" y="4082930"/>
              <a:ext cx="371166" cy="583724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1" name="Straight Connector 13320"/>
            <p:cNvCxnSpPr/>
            <p:nvPr/>
          </p:nvCxnSpPr>
          <p:spPr>
            <a:xfrm flipH="1">
              <a:off x="4552223" y="4114403"/>
              <a:ext cx="320958" cy="552251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24" name="Straight Connector 13323"/>
            <p:cNvCxnSpPr/>
            <p:nvPr/>
          </p:nvCxnSpPr>
          <p:spPr>
            <a:xfrm>
              <a:off x="4174183" y="4060627"/>
              <a:ext cx="698998" cy="22303"/>
            </a:xfrm>
            <a:prstGeom prst="line">
              <a:avLst/>
            </a:prstGeom>
            <a:ln w="1905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4678680" y="378968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ym typeface="Symbol" panose="05050102010706020507"/>
              </a:rPr>
              <a:t></a:t>
            </a:r>
            <a:endParaRPr lang="en-US" sz="2800" dirty="0"/>
          </a:p>
        </p:txBody>
      </p:sp>
      <p:sp>
        <p:nvSpPr>
          <p:cNvPr id="13335" name="Striped Right Arrow 13334"/>
          <p:cNvSpPr/>
          <p:nvPr/>
        </p:nvSpPr>
        <p:spPr>
          <a:xfrm rot="5400000">
            <a:off x="346468" y="2701533"/>
            <a:ext cx="873117" cy="651652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37" y="3330934"/>
            <a:ext cx="1600200" cy="1850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1" grpId="0"/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955680" y="1295400"/>
            <a:ext cx="2327881" cy="2170331"/>
            <a:chOff x="6260480" y="2057400"/>
            <a:chExt cx="2327881" cy="217033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199" y="2057400"/>
              <a:ext cx="122872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60480" y="3581400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LEONHARD </a:t>
              </a:r>
              <a:r>
                <a:rPr lang="en-US" b="1" dirty="0">
                  <a:solidFill>
                    <a:srgbClr val="0000FF"/>
                  </a:solidFill>
                </a:rPr>
                <a:t>EULER</a:t>
              </a:r>
              <a:r>
                <a:rPr lang="en-US" dirty="0"/>
                <a:t> </a:t>
              </a:r>
              <a:endParaRPr lang="en-US" dirty="0"/>
            </a:p>
            <a:p>
              <a:pPr algn="ctr"/>
              <a:r>
                <a:rPr lang="en-US" dirty="0"/>
                <a:t>(1707–1783)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547738" y="1597954"/>
            <a:ext cx="5179111" cy="2807732"/>
            <a:chOff x="474929" y="2819400"/>
            <a:chExt cx="5179111" cy="2807732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29" y="2819400"/>
              <a:ext cx="5179111" cy="237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0745" y="5257800"/>
              <a:ext cx="33088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Seven Bridges of </a:t>
              </a:r>
              <a:r>
                <a:rPr lang="en-US" dirty="0" err="1"/>
                <a:t>Königsberg</a:t>
              </a:r>
              <a:r>
                <a:rPr lang="en-US" dirty="0"/>
                <a:t>.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2600" y="3505200"/>
            <a:ext cx="3267237" cy="2612570"/>
            <a:chOff x="5631180" y="3505200"/>
            <a:chExt cx="3267237" cy="2612570"/>
          </a:xfrm>
        </p:grpSpPr>
        <p:sp>
          <p:nvSpPr>
            <p:cNvPr id="9" name="Striped Right Arrow 8"/>
            <p:cNvSpPr/>
            <p:nvPr/>
          </p:nvSpPr>
          <p:spPr>
            <a:xfrm>
              <a:off x="5631180" y="4191000"/>
              <a:ext cx="228600" cy="429372"/>
            </a:xfrm>
            <a:prstGeom prst="stripedRight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505200"/>
              <a:ext cx="1676400" cy="261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10400" y="5486400"/>
              <a:ext cx="188801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Multigraph Model </a:t>
              </a:r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183554" y="457200"/>
            <a:ext cx="3488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33CC"/>
                </a:solidFill>
              </a:rPr>
              <a:t>Introduction</a:t>
            </a:r>
            <a:endParaRPr lang="en-US" sz="4400" b="1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659125"/>
            <a:ext cx="7267575" cy="24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n-cubes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Q</a:t>
            </a:r>
            <a:r>
              <a:rPr lang="en-US" baseline="-25000" dirty="0" err="1">
                <a:solidFill>
                  <a:srgbClr val="0000FF"/>
                </a:solidFill>
              </a:rPr>
              <a:t>n</a:t>
            </a:r>
            <a:endParaRPr lang="en-US" baseline="-25000" dirty="0">
              <a:solidFill>
                <a:srgbClr val="0000FF"/>
              </a:solidFill>
            </a:endParaRPr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990600" y="4607560"/>
          <a:ext cx="7010400" cy="80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2939143"/>
                <a:gridCol w="3004457"/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Graph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|V| = number of vertices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|E| = number of edges</a:t>
                      </a:r>
                      <a:endParaRPr lang="en-US" dirty="0"/>
                    </a:p>
                  </a:txBody>
                  <a:tcPr/>
                </a:tc>
              </a:tr>
              <a:tr h="3181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Q</a:t>
                      </a:r>
                      <a:r>
                        <a:rPr lang="en-US" baseline="-25000" dirty="0" err="1"/>
                        <a:t>n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n.2</a:t>
                      </a:r>
                      <a:r>
                        <a:rPr lang="en-US" baseline="30000" dirty="0"/>
                        <a:t>n-1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260157"/>
            <a:ext cx="363195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</a:rPr>
              <a:t>n-dimensional hypercube </a:t>
            </a:r>
            <a:endParaRPr lang="en-US" sz="2600" dirty="0">
              <a:solidFill>
                <a:srgbClr val="0000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4052" y="34290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1-D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0" y="3886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2-D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4600" y="38862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3-D</a:t>
            </a:r>
            <a:endParaRPr 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n-cube </a:t>
            </a:r>
            <a:r>
              <a:rPr lang="en-US" dirty="0" err="1"/>
              <a:t>Q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Construct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baseline="-25000" dirty="0">
                <a:solidFill>
                  <a:srgbClr val="0000FF"/>
                </a:solidFill>
              </a:rPr>
              <a:t>4</a:t>
            </a:r>
            <a:r>
              <a:rPr lang="en-US" dirty="0"/>
              <a:t> from two copies of </a:t>
            </a:r>
            <a:r>
              <a:rPr lang="en-US" b="1" dirty="0">
                <a:solidFill>
                  <a:srgbClr val="0000FF"/>
                </a:solidFill>
              </a:rPr>
              <a:t>Q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endParaRPr lang="en-US" b="1" baseline="-25000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320" y="2509659"/>
            <a:ext cx="1943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900" y="2910979"/>
            <a:ext cx="19431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2961640" y="399809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322320" y="364757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13480" y="325641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8600" y="289065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51480" y="325133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302000" y="2895739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058920" y="3654564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703320" y="3994924"/>
            <a:ext cx="1981200" cy="409575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3764708" y="2133600"/>
            <a:ext cx="2244932" cy="1178699"/>
            <a:chOff x="3764708" y="2595741"/>
            <a:chExt cx="2244932" cy="1178699"/>
          </a:xfrm>
        </p:grpSpPr>
        <p:sp>
          <p:nvSpPr>
            <p:cNvPr id="16" name="TextBox 15"/>
            <p:cNvSpPr txBox="1"/>
            <p:nvPr/>
          </p:nvSpPr>
          <p:spPr>
            <a:xfrm>
              <a:off x="5029200" y="26024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6" idx="1"/>
            </p:cNvCxnSpPr>
            <p:nvPr/>
          </p:nvCxnSpPr>
          <p:spPr>
            <a:xfrm flipH="1">
              <a:off x="3942080" y="2787134"/>
              <a:ext cx="1087120" cy="3472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764708" y="310388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40014" y="34974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39691" y="259574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00FF"/>
                  </a:solidFill>
                </a:rPr>
                <a:t>1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22" idx="2"/>
              <a:endCxn id="21" idx="0"/>
            </p:cNvCxnSpPr>
            <p:nvPr/>
          </p:nvCxnSpPr>
          <p:spPr>
            <a:xfrm>
              <a:off x="5696946" y="2965073"/>
              <a:ext cx="177881" cy="5323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580640" y="2636659"/>
            <a:ext cx="1666240" cy="1635760"/>
            <a:chOff x="2580640" y="3098800"/>
            <a:chExt cx="1666240" cy="1635760"/>
          </a:xfrm>
        </p:grpSpPr>
        <p:sp>
          <p:nvSpPr>
            <p:cNvPr id="29" name="TextBox 28"/>
            <p:cNvSpPr txBox="1"/>
            <p:nvPr/>
          </p:nvSpPr>
          <p:spPr>
            <a:xfrm>
              <a:off x="3027294" y="30988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80640" y="34466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21934" y="3429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977254" y="39902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865120" y="39038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08680" y="44575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656454" y="44423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0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561840" y="3043059"/>
            <a:ext cx="1666240" cy="1635760"/>
            <a:chOff x="2580640" y="3098800"/>
            <a:chExt cx="1666240" cy="1635760"/>
          </a:xfrm>
        </p:grpSpPr>
        <p:sp>
          <p:nvSpPr>
            <p:cNvPr id="38" name="TextBox 37"/>
            <p:cNvSpPr txBox="1"/>
            <p:nvPr/>
          </p:nvSpPr>
          <p:spPr>
            <a:xfrm>
              <a:off x="3027294" y="30988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580640" y="34466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21934" y="3429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77254" y="396988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54960" y="390384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408680" y="445756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656454" y="444232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0000FF"/>
                  </a:solidFill>
                </a:rPr>
                <a:t>1</a:t>
              </a:r>
              <a:endParaRPr lang="en-US" sz="12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479304"/>
            <a:ext cx="2209800" cy="223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simple graph G = (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, E) is called </a:t>
            </a:r>
            <a:r>
              <a:rPr lang="en-US" b="1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if: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</a:t>
            </a:r>
            <a:r>
              <a:rPr lang="en-US" dirty="0"/>
              <a:t> = V1</a:t>
            </a:r>
            <a:r>
              <a:rPr lang="en-US" dirty="0">
                <a:sym typeface="Symbol" panose="05050102010706020507"/>
              </a:rPr>
              <a:t> </a:t>
            </a:r>
            <a:r>
              <a:rPr lang="en-US" dirty="0"/>
              <a:t>V2, 	V1 </a:t>
            </a:r>
            <a:r>
              <a:rPr lang="en-US" dirty="0">
                <a:sym typeface="Symbol" panose="05050102010706020507"/>
              </a:rPr>
              <a:t> </a:t>
            </a:r>
            <a:r>
              <a:rPr lang="en-US" dirty="0"/>
              <a:t>V2 = </a:t>
            </a:r>
            <a:r>
              <a:rPr lang="en-US" dirty="0">
                <a:sym typeface="Symbol" panose="05050102010706020507"/>
              </a:rPr>
              <a:t> </a:t>
            </a:r>
            <a:endParaRPr lang="en-US" dirty="0"/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no edge</a:t>
            </a:r>
            <a:r>
              <a:rPr lang="en-US" dirty="0"/>
              <a:t> connects two vertices </a:t>
            </a:r>
            <a:r>
              <a:rPr lang="en-US" dirty="0">
                <a:solidFill>
                  <a:srgbClr val="0000FF"/>
                </a:solidFill>
              </a:rPr>
              <a:t>in V1 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no edge</a:t>
            </a:r>
            <a:r>
              <a:rPr lang="en-US" dirty="0"/>
              <a:t> connects two vertices </a:t>
            </a:r>
            <a:r>
              <a:rPr lang="en-US" dirty="0">
                <a:solidFill>
                  <a:srgbClr val="0000FF"/>
                </a:solidFill>
              </a:rPr>
              <a:t>in V2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We call the pair (V1,V2) a </a:t>
            </a:r>
            <a:r>
              <a:rPr lang="en-US" i="1" dirty="0">
                <a:solidFill>
                  <a:srgbClr val="0000FF"/>
                </a:solidFill>
              </a:rPr>
              <a:t>bipartition</a:t>
            </a:r>
            <a:r>
              <a:rPr lang="en-US" dirty="0"/>
              <a:t> of V. </a:t>
            </a:r>
            <a:endParaRPr lang="en-US" dirty="0"/>
          </a:p>
          <a:p>
            <a:pPr marL="6858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Ex.  </a:t>
            </a:r>
            <a:r>
              <a:rPr lang="en-US" dirty="0"/>
              <a:t>Study graph </a:t>
            </a:r>
            <a:r>
              <a:rPr lang="en-US" b="1" dirty="0">
                <a:solidFill>
                  <a:srgbClr val="0000FF"/>
                </a:solidFill>
              </a:rPr>
              <a:t>C</a:t>
            </a:r>
            <a:r>
              <a:rPr lang="en-US" b="1" baseline="-25000" dirty="0">
                <a:solidFill>
                  <a:srgbClr val="0000FF"/>
                </a:solidFill>
              </a:rPr>
              <a:t>6  </a:t>
            </a:r>
            <a:r>
              <a:rPr lang="en-US" dirty="0"/>
              <a:t>(cycle)</a:t>
            </a:r>
            <a:endParaRPr lang="en-US" i="1" dirty="0"/>
          </a:p>
          <a:p>
            <a:pPr marL="68580" indent="0">
              <a:buNone/>
            </a:pPr>
            <a:r>
              <a:rPr lang="en-US" dirty="0"/>
              <a:t>V = { a, b, c, d, e, f } 	</a:t>
            </a:r>
            <a:endParaRPr lang="en-US" dirty="0"/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	V1 = {a, e, c}	</a:t>
            </a:r>
            <a:r>
              <a:rPr lang="en-US" sz="2800" dirty="0">
                <a:sym typeface="Wingdings" panose="05000000000000000000" pitchFamily="2" charset="2"/>
              </a:rPr>
              <a:t>  </a:t>
            </a:r>
            <a:r>
              <a:rPr lang="en-US" sz="2400" b="1" strike="sngStrike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ae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1" strike="sngStrike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ac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r>
              <a:rPr lang="en-US" sz="2400" b="1" strike="sngStrike" dirty="0" err="1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ec</a:t>
            </a:r>
            <a:r>
              <a:rPr lang="en-US" sz="2400" b="1" dirty="0">
                <a:solidFill>
                  <a:srgbClr val="C00000"/>
                </a:solidFill>
                <a:latin typeface="Century Gothic" panose="020B0502020202020204" pitchFamily="34" charset="0"/>
                <a:sym typeface="Wingdings" panose="05000000000000000000" pitchFamily="2" charset="2"/>
              </a:rPr>
              <a:t> </a:t>
            </a:r>
            <a:endParaRPr lang="en-US" sz="2400" b="1" dirty="0">
              <a:solidFill>
                <a:srgbClr val="C00000"/>
              </a:solidFill>
              <a:latin typeface="Century Gothic" panose="020B0502020202020204" pitchFamily="34" charset="0"/>
              <a:sym typeface="Wingdings" panose="05000000000000000000" pitchFamily="2" charset="2"/>
            </a:endParaRPr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	V2 = {b, f, d}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>
                <a:solidFill>
                  <a:srgbClr val="C00000"/>
                </a:solidFill>
              </a:rPr>
              <a:t>  </a:t>
            </a:r>
            <a:r>
              <a:rPr lang="en-US" sz="2800" strike="sngStrike" dirty="0">
                <a:solidFill>
                  <a:srgbClr val="C00000"/>
                </a:solidFill>
              </a:rPr>
              <a:t>bf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strike="sngStrike" dirty="0" err="1">
                <a:solidFill>
                  <a:srgbClr val="C00000"/>
                </a:solidFill>
              </a:rPr>
              <a:t>bd</a:t>
            </a:r>
            <a:r>
              <a:rPr lang="en-US" sz="2800" dirty="0">
                <a:solidFill>
                  <a:srgbClr val="C00000"/>
                </a:solidFill>
              </a:rPr>
              <a:t>  </a:t>
            </a:r>
            <a:r>
              <a:rPr lang="en-US" sz="2800" strike="sngStrike" dirty="0" err="1">
                <a:solidFill>
                  <a:srgbClr val="C00000"/>
                </a:solidFill>
              </a:rPr>
              <a:t>fd</a:t>
            </a:r>
            <a:endParaRPr lang="en-US" sz="2800" strike="sngStrike" dirty="0">
              <a:solidFill>
                <a:srgbClr val="C00000"/>
              </a:solidFill>
            </a:endParaRPr>
          </a:p>
          <a:p>
            <a:pPr marL="68580" indent="0">
              <a:buNone/>
            </a:pPr>
            <a:r>
              <a:rPr lang="en-US" sz="2200" dirty="0">
                <a:sym typeface="Wingdings" panose="05000000000000000000" pitchFamily="2" charset="2"/>
              </a:rPr>
              <a:t> C</a:t>
            </a:r>
            <a:r>
              <a:rPr lang="en-US" sz="2200" baseline="-25000" dirty="0">
                <a:sym typeface="Wingdings" panose="05000000000000000000" pitchFamily="2" charset="2"/>
              </a:rPr>
              <a:t>6</a:t>
            </a:r>
            <a:r>
              <a:rPr lang="en-US" sz="2200" dirty="0">
                <a:sym typeface="Wingdings" panose="05000000000000000000" pitchFamily="2" charset="2"/>
              </a:rPr>
              <a:t> is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bipartite</a:t>
            </a:r>
            <a:endParaRPr lang="en-US" sz="2200" i="1" dirty="0">
              <a:solidFill>
                <a:srgbClr val="0000FF"/>
              </a:solidFill>
            </a:endParaRPr>
          </a:p>
        </p:txBody>
      </p:sp>
      <p:pic>
        <p:nvPicPr>
          <p:cNvPr id="923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171" y="3646944"/>
            <a:ext cx="1777829" cy="176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37" name="TextBox 9236"/>
          <p:cNvSpPr txBox="1"/>
          <p:nvPr/>
        </p:nvSpPr>
        <p:spPr>
          <a:xfrm>
            <a:off x="6400800" y="4495800"/>
            <a:ext cx="6767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92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13"/>
          <p:cNvPicPr>
            <a:picLocks noChangeAspect="1" noChangeArrowheads="1"/>
          </p:cNvPicPr>
          <p:nvPr/>
        </p:nvPicPr>
        <p:blipFill>
          <a:blip r:embed="rId1">
            <a:lum bright="-34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95400"/>
            <a:ext cx="50673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</a:rPr>
              <a:t>Bipartite Graphs…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1143000" y="2133600"/>
            <a:ext cx="1295400" cy="10668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67400" y="1905000"/>
            <a:ext cx="1524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bipartite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14"/>
          <p:cNvPicPr>
            <a:picLocks noChangeAspect="1" noChangeArrowheads="1"/>
          </p:cNvPicPr>
          <p:nvPr/>
        </p:nvPicPr>
        <p:blipFill>
          <a:blip r:embed="rId2">
            <a:lum bright="-42000" contrast="3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3048000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352800" y="3429000"/>
          <a:ext cx="5257800" cy="292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1981200"/>
                <a:gridCol w="1219200"/>
              </a:tblGrid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Edge considered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1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Set 2</a:t>
                      </a:r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ab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ae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e</a:t>
                      </a:r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af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e, f</a:t>
                      </a:r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bc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/>
                        <a:t>be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c, e</a:t>
                      </a:r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r>
                        <a:rPr lang="en-US" sz="1800" dirty="0"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800" b="1" dirty="0">
                          <a:sym typeface="Wingdings" panose="05000000000000000000" pitchFamily="2" charset="2"/>
                        </a:rPr>
                        <a:t>Non- bipartite</a:t>
                      </a:r>
                      <a:endParaRPr lang="en-US" sz="1800" b="1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</a:tr>
              <a:tr h="36572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02" marB="45702"/>
                </a:tc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6629400" y="5181600"/>
            <a:ext cx="1371600" cy="457200"/>
          </a:xfrm>
          <a:prstGeom prst="ellipse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rgbClr val="C00000"/>
                </a:solidFill>
              </a:rPr>
              <a:t>Conflict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 rot="10800000">
            <a:off x="6096000" y="5410200"/>
            <a:ext cx="533400" cy="1588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0"/>
          </p:cNvCxnSpPr>
          <p:nvPr/>
        </p:nvCxnSpPr>
        <p:spPr>
          <a:xfrm rot="5400000" flipH="1" flipV="1">
            <a:off x="7353300" y="4838700"/>
            <a:ext cx="304800" cy="3810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435350" y="3332480"/>
            <a:ext cx="2212850" cy="2306320"/>
            <a:chOff x="936750" y="3103880"/>
            <a:chExt cx="2212850" cy="2306320"/>
          </a:xfrm>
        </p:grpSpPr>
        <p:pic>
          <p:nvPicPr>
            <p:cNvPr id="921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0775" y="3276600"/>
              <a:ext cx="2028825" cy="209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275080" y="3103880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1750" y="3440668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936750" y="435506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98750" y="4038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774950" y="50408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65550" y="4842748"/>
              <a:ext cx="2423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C00000"/>
                </a:solidFill>
              </a:rPr>
              <a:t>Bipartite</a:t>
            </a:r>
            <a:r>
              <a:rPr lang="en-US" dirty="0"/>
              <a:t> 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Ex. </a:t>
            </a:r>
            <a:endParaRPr lang="en-US" b="1" i="1" dirty="0">
              <a:solidFill>
                <a:srgbClr val="C00000"/>
              </a:solidFill>
            </a:endParaRPr>
          </a:p>
          <a:p>
            <a:pPr marL="68580" indent="0"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660" y="382466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/>
              </a:rPr>
              <a:t>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388360" y="41187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/>
              </a:rPr>
              <a:t>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2560320" y="464254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 panose="05050102010706020507"/>
              </a:rPr>
              <a:t></a:t>
            </a:r>
            <a:endParaRPr lang="en-US" sz="3200" dirty="0"/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60" y="1676400"/>
            <a:ext cx="17526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440546" y="1640840"/>
            <a:ext cx="4106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 panose="05050102010706020507"/>
              </a:rPr>
              <a:t> </a:t>
            </a:r>
            <a:endParaRPr lang="en-US" sz="2400" dirty="0">
              <a:solidFill>
                <a:srgbClr val="FF0000"/>
              </a:solidFill>
              <a:sym typeface="Symbol" panose="05050102010706020507"/>
            </a:endParaRPr>
          </a:p>
          <a:p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30386" y="2809855"/>
            <a:ext cx="3257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2400" dirty="0">
              <a:solidFill>
                <a:srgbClr val="FF0000"/>
              </a:solidFill>
              <a:sym typeface="Symbol" panose="05050102010706020507"/>
            </a:endParaRPr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56546" y="2219960"/>
            <a:ext cx="410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Symbol" panose="05050102010706020507"/>
              </a:rPr>
              <a:t>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87258" y="15240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6268586" y="16002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4953000" y="2252246"/>
            <a:ext cx="248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649586" y="228600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5410066" y="3027680"/>
            <a:ext cx="324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192386" y="3014246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1524001" y="1755616"/>
            <a:ext cx="3276600" cy="1569660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sz="2400" b="1" i="1" dirty="0">
                <a:solidFill>
                  <a:srgbClr val="C00000"/>
                </a:solidFill>
              </a:rPr>
              <a:t>color</a:t>
            </a:r>
            <a:r>
              <a:rPr lang="en-US" dirty="0"/>
              <a:t> the vertices using  </a:t>
            </a:r>
            <a:r>
              <a:rPr lang="en-US" i="1" dirty="0">
                <a:solidFill>
                  <a:srgbClr val="0000FF"/>
                </a:solidFill>
              </a:rPr>
              <a:t>2 different colors</a:t>
            </a:r>
            <a:endParaRPr lang="en-US" i="1" dirty="0">
              <a:solidFill>
                <a:srgbClr val="0000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</a:t>
            </a:r>
            <a:r>
              <a:rPr lang="en-US" b="1" i="1" dirty="0">
                <a:solidFill>
                  <a:srgbClr val="0000FF"/>
                </a:solidFill>
              </a:rPr>
              <a:t>adjacent </a:t>
            </a:r>
            <a:r>
              <a:rPr lang="en-US" b="1" i="1" dirty="0"/>
              <a:t>vertices</a:t>
            </a:r>
            <a:r>
              <a:rPr lang="en-US" b="1" dirty="0"/>
              <a:t> </a:t>
            </a:r>
            <a:r>
              <a:rPr lang="en-US" dirty="0"/>
              <a:t>must have </a:t>
            </a:r>
            <a:r>
              <a:rPr lang="en-US" b="1" i="1" dirty="0">
                <a:solidFill>
                  <a:srgbClr val="0000FF"/>
                </a:solidFill>
              </a:rPr>
              <a:t>different </a:t>
            </a:r>
            <a:r>
              <a:rPr lang="en-US" b="1" i="1" dirty="0"/>
              <a:t>colors</a:t>
            </a:r>
            <a:r>
              <a:rPr lang="en-US" b="1" dirty="0"/>
              <a:t> </a:t>
            </a:r>
            <a:r>
              <a:rPr lang="en-US" dirty="0"/>
              <a:t>(e.g.,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4419600"/>
            <a:ext cx="1440907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/>
              <a:buChar char="è"/>
            </a:pPr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V1 = {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dirty="0"/>
              <a:t>}</a:t>
            </a:r>
            <a:endParaRPr lang="en-US" dirty="0"/>
          </a:p>
          <a:p>
            <a:r>
              <a:rPr lang="en-US" dirty="0"/>
              <a:t>V2 = {b, c, d} 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934200" y="1905000"/>
            <a:ext cx="1889876" cy="9233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 C</a:t>
            </a:r>
            <a:r>
              <a:rPr lang="en-US" baseline="-25000" dirty="0">
                <a:sym typeface="Wingdings" panose="05000000000000000000" pitchFamily="2" charset="2"/>
              </a:rPr>
              <a:t>6</a:t>
            </a:r>
            <a:r>
              <a:rPr lang="en-US" dirty="0">
                <a:sym typeface="Wingdings" panose="05000000000000000000" pitchFamily="2" charset="2"/>
              </a:rPr>
              <a:t> is </a:t>
            </a:r>
            <a:r>
              <a:rPr lang="en-US" b="1" i="1" dirty="0">
                <a:solidFill>
                  <a:srgbClr val="0000FF"/>
                </a:solidFill>
                <a:sym typeface="Wingdings" panose="05000000000000000000" pitchFamily="2" charset="2"/>
              </a:rPr>
              <a:t>b</a:t>
            </a:r>
            <a:r>
              <a:rPr lang="en-US" b="1" i="1" dirty="0">
                <a:solidFill>
                  <a:srgbClr val="0000FF"/>
                </a:solidFill>
              </a:rPr>
              <a:t>ipartite</a:t>
            </a:r>
            <a:endParaRPr lang="en-US" b="1" i="1" dirty="0">
              <a:solidFill>
                <a:srgbClr val="0000FF"/>
              </a:solidFill>
            </a:endParaRPr>
          </a:p>
          <a:p>
            <a:r>
              <a:rPr lang="en-US" dirty="0"/>
              <a:t>V1 = {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}</a:t>
            </a:r>
            <a:endParaRPr lang="en-US" dirty="0"/>
          </a:p>
          <a:p>
            <a:r>
              <a:rPr lang="en-US" dirty="0"/>
              <a:t>V2 = {b, d, f}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6" grpId="0"/>
      <p:bldP spid="27" grpId="0"/>
      <p:bldP spid="28" grpId="0"/>
      <p:bldP spid="8" grpId="0" animBg="1"/>
      <p:bldP spid="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Ex. </a:t>
            </a:r>
            <a:r>
              <a:rPr lang="en-US" dirty="0"/>
              <a:t>Is the graph G </a:t>
            </a:r>
            <a:r>
              <a:rPr lang="en-US" i="1" dirty="0">
                <a:solidFill>
                  <a:srgbClr val="0000FF"/>
                </a:solidFill>
              </a:rPr>
              <a:t>bipartite</a:t>
            </a:r>
            <a:r>
              <a:rPr lang="en-US" dirty="0"/>
              <a:t>?</a:t>
            </a: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548" y="1715522"/>
            <a:ext cx="3362325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3962400" y="4722371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67000" y="2504440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47346" y="3986778"/>
            <a:ext cx="39145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35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241800"/>
            <a:ext cx="357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29000" y="5037842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4907105" y="4495800"/>
            <a:ext cx="2408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ym typeface="Wingdings" panose="05000000000000000000" pitchFamily="2" charset="2"/>
              </a:rPr>
              <a:t> G is </a:t>
            </a:r>
            <a:r>
              <a:rPr lang="en-US" sz="2200" i="1" dirty="0">
                <a:solidFill>
                  <a:srgbClr val="0000FF"/>
                </a:solidFill>
                <a:sym typeface="Wingdings" panose="05000000000000000000" pitchFamily="2" charset="2"/>
              </a:rPr>
              <a:t>not bipartite</a:t>
            </a:r>
            <a:endParaRPr lang="en-US" sz="22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36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K</a:t>
            </a:r>
            <a:r>
              <a:rPr lang="en-US" baseline="-25000" dirty="0" err="1">
                <a:solidFill>
                  <a:srgbClr val="FF0000"/>
                </a:solidFill>
              </a:rPr>
              <a:t>m,n</a:t>
            </a:r>
            <a:r>
              <a:rPr lang="en-US" dirty="0"/>
              <a:t> - </a:t>
            </a:r>
            <a:r>
              <a:rPr lang="en-US" i="1" dirty="0">
                <a:solidFill>
                  <a:srgbClr val="0000FF"/>
                </a:solidFill>
              </a:rPr>
              <a:t>Complete bipartite </a:t>
            </a:r>
            <a:r>
              <a:rPr lang="en-US" dirty="0"/>
              <a:t>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9239" name="Group 9238"/>
          <p:cNvGrpSpPr/>
          <p:nvPr/>
        </p:nvGrpSpPr>
        <p:grpSpPr>
          <a:xfrm>
            <a:off x="2941320" y="1798320"/>
            <a:ext cx="2087880" cy="213360"/>
            <a:chOff x="2941320" y="1798320"/>
            <a:chExt cx="2087880" cy="213360"/>
          </a:xfrm>
        </p:grpSpPr>
        <p:sp>
          <p:nvSpPr>
            <p:cNvPr id="7" name="Flowchart: Connector 6"/>
            <p:cNvSpPr/>
            <p:nvPr/>
          </p:nvSpPr>
          <p:spPr>
            <a:xfrm>
              <a:off x="2941320" y="179832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3942080" y="179832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4846320" y="1828800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40" name="Group 9239"/>
          <p:cNvGrpSpPr/>
          <p:nvPr/>
        </p:nvGrpSpPr>
        <p:grpSpPr>
          <a:xfrm>
            <a:off x="1874520" y="3520440"/>
            <a:ext cx="3916680" cy="198120"/>
            <a:chOff x="1874520" y="3520440"/>
            <a:chExt cx="3916680" cy="198120"/>
          </a:xfrm>
        </p:grpSpPr>
        <p:sp>
          <p:nvSpPr>
            <p:cNvPr id="10" name="Flowchart: Connector 9"/>
            <p:cNvSpPr/>
            <p:nvPr/>
          </p:nvSpPr>
          <p:spPr>
            <a:xfrm>
              <a:off x="1874520" y="352044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865120" y="353060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733800" y="352044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/>
            <p:cNvSpPr/>
            <p:nvPr/>
          </p:nvSpPr>
          <p:spPr>
            <a:xfrm>
              <a:off x="4648200" y="353568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/>
            <p:cNvSpPr/>
            <p:nvPr/>
          </p:nvSpPr>
          <p:spPr>
            <a:xfrm>
              <a:off x="5608320" y="3535680"/>
              <a:ext cx="182880" cy="182880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400800" y="1600200"/>
            <a:ext cx="1173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m = 3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08209" y="3276600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n = 5</a:t>
            </a:r>
            <a:endParaRPr lang="en-US" sz="3200" dirty="0">
              <a:solidFill>
                <a:srgbClr val="0000FF"/>
              </a:solidFill>
            </a:endParaRPr>
          </a:p>
        </p:txBody>
      </p:sp>
      <p:cxnSp>
        <p:nvCxnSpPr>
          <p:cNvPr id="18" name="Straight Connector 17"/>
          <p:cNvCxnSpPr>
            <a:stCxn id="7" idx="4"/>
            <a:endCxn id="10" idx="7"/>
          </p:cNvCxnSpPr>
          <p:nvPr/>
        </p:nvCxnSpPr>
        <p:spPr>
          <a:xfrm flipH="1">
            <a:off x="2030618" y="1981200"/>
            <a:ext cx="1002142" cy="156602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11" idx="0"/>
          </p:cNvCxnSpPr>
          <p:nvPr/>
        </p:nvCxnSpPr>
        <p:spPr>
          <a:xfrm flipH="1">
            <a:off x="2956560" y="1981200"/>
            <a:ext cx="76200" cy="154940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4"/>
            <a:endCxn id="12" idx="0"/>
          </p:cNvCxnSpPr>
          <p:nvPr/>
        </p:nvCxnSpPr>
        <p:spPr>
          <a:xfrm>
            <a:off x="3032760" y="1981200"/>
            <a:ext cx="792480" cy="1539240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4"/>
            <a:endCxn id="13" idx="1"/>
          </p:cNvCxnSpPr>
          <p:nvPr/>
        </p:nvCxnSpPr>
        <p:spPr>
          <a:xfrm>
            <a:off x="3032760" y="1981200"/>
            <a:ext cx="1642222" cy="1581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14" idx="1"/>
          </p:cNvCxnSpPr>
          <p:nvPr/>
        </p:nvCxnSpPr>
        <p:spPr>
          <a:xfrm>
            <a:off x="3032760" y="1981200"/>
            <a:ext cx="2602342" cy="1581262"/>
          </a:xfrm>
          <a:prstGeom prst="line">
            <a:avLst/>
          </a:prstGeom>
          <a:ln w="127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42" name="Group 9241"/>
          <p:cNvGrpSpPr/>
          <p:nvPr/>
        </p:nvGrpSpPr>
        <p:grpSpPr>
          <a:xfrm>
            <a:off x="2030618" y="1981200"/>
            <a:ext cx="3604484" cy="1581262"/>
            <a:chOff x="2030618" y="1981200"/>
            <a:chExt cx="3604484" cy="1581262"/>
          </a:xfrm>
        </p:grpSpPr>
        <p:cxnSp>
          <p:nvCxnSpPr>
            <p:cNvPr id="31" name="Straight Connector 30"/>
            <p:cNvCxnSpPr>
              <a:stCxn id="8" idx="4"/>
              <a:endCxn id="10" idx="7"/>
            </p:cNvCxnSpPr>
            <p:nvPr/>
          </p:nvCxnSpPr>
          <p:spPr>
            <a:xfrm flipH="1">
              <a:off x="2030618" y="1981200"/>
              <a:ext cx="2002902" cy="156602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7" name="Straight Connector 9216"/>
            <p:cNvCxnSpPr>
              <a:stCxn id="8" idx="4"/>
              <a:endCxn id="11" idx="0"/>
            </p:cNvCxnSpPr>
            <p:nvPr/>
          </p:nvCxnSpPr>
          <p:spPr>
            <a:xfrm flipH="1">
              <a:off x="2956560" y="1981200"/>
              <a:ext cx="1076960" cy="154940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0" name="Straight Connector 9219"/>
            <p:cNvCxnSpPr>
              <a:stCxn id="8" idx="4"/>
              <a:endCxn id="12" idx="0"/>
            </p:cNvCxnSpPr>
            <p:nvPr/>
          </p:nvCxnSpPr>
          <p:spPr>
            <a:xfrm flipH="1">
              <a:off x="3825240" y="1981200"/>
              <a:ext cx="208280" cy="1539240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2" name="Straight Connector 9221"/>
            <p:cNvCxnSpPr>
              <a:stCxn id="8" idx="4"/>
              <a:endCxn id="13" idx="1"/>
            </p:cNvCxnSpPr>
            <p:nvPr/>
          </p:nvCxnSpPr>
          <p:spPr>
            <a:xfrm>
              <a:off x="4033520" y="1981200"/>
              <a:ext cx="641462" cy="158126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4" name="Straight Connector 9223"/>
            <p:cNvCxnSpPr>
              <a:stCxn id="8" idx="4"/>
              <a:endCxn id="14" idx="1"/>
            </p:cNvCxnSpPr>
            <p:nvPr/>
          </p:nvCxnSpPr>
          <p:spPr>
            <a:xfrm>
              <a:off x="4033520" y="1981200"/>
              <a:ext cx="1601582" cy="1581262"/>
            </a:xfrm>
            <a:prstGeom prst="line">
              <a:avLst/>
            </a:prstGeom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43" name="Group 9242"/>
          <p:cNvGrpSpPr/>
          <p:nvPr/>
        </p:nvGrpSpPr>
        <p:grpSpPr>
          <a:xfrm>
            <a:off x="2030618" y="2011680"/>
            <a:ext cx="3604484" cy="1550782"/>
            <a:chOff x="2030618" y="2011680"/>
            <a:chExt cx="3604484" cy="1550782"/>
          </a:xfrm>
        </p:grpSpPr>
        <p:cxnSp>
          <p:nvCxnSpPr>
            <p:cNvPr id="9230" name="Straight Connector 9229"/>
            <p:cNvCxnSpPr>
              <a:stCxn id="9" idx="4"/>
              <a:endCxn id="10" idx="7"/>
            </p:cNvCxnSpPr>
            <p:nvPr/>
          </p:nvCxnSpPr>
          <p:spPr>
            <a:xfrm flipH="1">
              <a:off x="2030618" y="2011680"/>
              <a:ext cx="2907142" cy="153554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2" name="Straight Connector 9231"/>
            <p:cNvCxnSpPr>
              <a:stCxn id="9" idx="4"/>
              <a:endCxn id="11" idx="0"/>
            </p:cNvCxnSpPr>
            <p:nvPr/>
          </p:nvCxnSpPr>
          <p:spPr>
            <a:xfrm flipH="1">
              <a:off x="2956560" y="2011680"/>
              <a:ext cx="1981200" cy="151892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4" name="Straight Connector 9233"/>
            <p:cNvCxnSpPr>
              <a:stCxn id="9" idx="4"/>
              <a:endCxn id="12" idx="0"/>
            </p:cNvCxnSpPr>
            <p:nvPr/>
          </p:nvCxnSpPr>
          <p:spPr>
            <a:xfrm flipH="1">
              <a:off x="3825240" y="2011680"/>
              <a:ext cx="1112520" cy="1508760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6" name="Straight Connector 9235"/>
            <p:cNvCxnSpPr>
              <a:stCxn id="9" idx="4"/>
              <a:endCxn id="13" idx="1"/>
            </p:cNvCxnSpPr>
            <p:nvPr/>
          </p:nvCxnSpPr>
          <p:spPr>
            <a:xfrm flipH="1">
              <a:off x="4674982" y="2011680"/>
              <a:ext cx="262778" cy="15507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Connector 9237"/>
            <p:cNvCxnSpPr>
              <a:stCxn id="9" idx="4"/>
              <a:endCxn id="14" idx="1"/>
            </p:cNvCxnSpPr>
            <p:nvPr/>
          </p:nvCxnSpPr>
          <p:spPr>
            <a:xfrm>
              <a:off x="4937760" y="2011680"/>
              <a:ext cx="697342" cy="1550782"/>
            </a:xfrm>
            <a:prstGeom prst="line">
              <a:avLst/>
            </a:prstGeom>
            <a:ln w="127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564879" y="4038600"/>
            <a:ext cx="8547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K</a:t>
            </a:r>
            <a:r>
              <a:rPr lang="en-US" sz="3200" b="1" baseline="-25000" dirty="0">
                <a:solidFill>
                  <a:srgbClr val="0000FF"/>
                </a:solidFill>
              </a:rPr>
              <a:t>3,5</a:t>
            </a:r>
            <a:endParaRPr lang="en-US" sz="3200" b="1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/>
          <p:cNvPicPr>
            <a:picLocks noChangeAspect="1" noChangeArrowheads="1"/>
          </p:cNvPicPr>
          <p:nvPr/>
        </p:nvPicPr>
        <p:blipFill>
          <a:blip r:embed="rId1">
            <a:lum bright="-44000" contras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886200"/>
            <a:ext cx="5029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en-US" sz="2800" b="1">
                <a:solidFill>
                  <a:srgbClr val="0000FF"/>
                </a:solidFill>
              </a:rPr>
              <a:t>Some Applications of Special Types of Graphs</a:t>
            </a:r>
            <a:endParaRPr lang="en-US" altLang="en-US" sz="2800" b="1">
              <a:solidFill>
                <a:srgbClr val="0000FF"/>
              </a:solidFill>
            </a:endParaRPr>
          </a:p>
        </p:txBody>
      </p:sp>
      <p:pic>
        <p:nvPicPr>
          <p:cNvPr id="25604" name="Picture 3" descr="09_2_10"/>
          <p:cNvPicPr>
            <a:picLocks noChangeAspect="1" noChangeArrowheads="1"/>
          </p:cNvPicPr>
          <p:nvPr/>
        </p:nvPicPr>
        <p:blipFill>
          <a:blip r:embed="rId2">
            <a:lum bright="-30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39624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3352800"/>
            <a:ext cx="3962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Figure 10: Modeling the jobs for which  employees have been trained</a:t>
            </a:r>
            <a:endParaRPr lang="en-US" dirty="0"/>
          </a:p>
        </p:txBody>
      </p:sp>
      <p:pic>
        <p:nvPicPr>
          <p:cNvPr id="25606" name="Picture 5"/>
          <p:cNvPicPr>
            <a:picLocks noChangeAspect="1" noChangeArrowheads="1"/>
          </p:cNvPicPr>
          <p:nvPr/>
        </p:nvPicPr>
        <p:blipFill>
          <a:blip r:embed="rId3">
            <a:lum bright="-44000" contrast="3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143000"/>
            <a:ext cx="45434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</a:rPr>
              <a:t>New Graphs From Old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8" y="1143000"/>
            <a:ext cx="89455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200400"/>
            <a:ext cx="33337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010400" y="4267200"/>
            <a:ext cx="38100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00600"/>
            <a:ext cx="43529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09800"/>
            <a:ext cx="15906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rot="5400000">
            <a:off x="2019301" y="4229100"/>
            <a:ext cx="533400" cy="3175"/>
          </a:xfrm>
          <a:prstGeom prst="straightConnector1">
            <a:avLst/>
          </a:prstGeom>
          <a:ln w="38100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Isomorphism 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447800"/>
            <a:ext cx="532447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62000" y="4382869"/>
            <a:ext cx="2664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THE SAME</a:t>
            </a:r>
            <a:endParaRPr 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33CC"/>
                </a:solidFill>
              </a:rPr>
              <a:t>Introduction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64833" y="4572000"/>
            <a:ext cx="6227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 </a:t>
            </a:r>
            <a:r>
              <a:rPr lang="en-US" sz="3200" i="1" dirty="0"/>
              <a:t>network </a:t>
            </a:r>
            <a:r>
              <a:rPr lang="en-US" sz="3200" dirty="0"/>
              <a:t>with </a:t>
            </a:r>
            <a:r>
              <a:rPr lang="en-US" sz="3200" b="1" i="1" dirty="0">
                <a:solidFill>
                  <a:srgbClr val="0000FF"/>
                </a:solidFill>
              </a:rPr>
              <a:t>5 websites </a:t>
            </a:r>
            <a:r>
              <a:rPr lang="en-US" sz="3200" dirty="0"/>
              <a:t>and </a:t>
            </a:r>
            <a:r>
              <a:rPr lang="en-US" sz="3200" b="1" i="1" dirty="0">
                <a:solidFill>
                  <a:srgbClr val="0000FF"/>
                </a:solidFill>
              </a:rPr>
              <a:t>links</a:t>
            </a:r>
            <a:endParaRPr lang="en-US" sz="3200" b="1" i="1" dirty="0">
              <a:solidFill>
                <a:srgbClr val="0000FF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564" y="1433497"/>
            <a:ext cx="3768236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1524000"/>
            <a:ext cx="1819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Graph</a:t>
            </a:r>
            <a:endParaRPr lang="en-US" dirty="0"/>
          </a:p>
          <a:p>
            <a:r>
              <a:rPr lang="en-US" dirty="0"/>
              <a:t>Google PageRank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12" y="2188145"/>
            <a:ext cx="3768236" cy="2056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Isomorphism 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67200" y="4168914"/>
            <a:ext cx="4433971" cy="707886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function  </a:t>
            </a:r>
            <a:r>
              <a:rPr lang="en-US" dirty="0"/>
              <a:t>f = {(a, m); (b, p); (d, n); (c, q)}</a:t>
            </a:r>
            <a:endParaRPr lang="en-US" dirty="0"/>
          </a:p>
          <a:p>
            <a:r>
              <a:rPr lang="en-US" sz="2200" dirty="0">
                <a:sym typeface="Wingdings" panose="05000000000000000000" pitchFamily="2" charset="2"/>
              </a:rPr>
              <a:t> Two graphs are called </a:t>
            </a:r>
            <a:r>
              <a:rPr lang="en-US" sz="2200" b="1" i="1" dirty="0">
                <a:solidFill>
                  <a:srgbClr val="0000FF"/>
                </a:solidFill>
                <a:sym typeface="Wingdings" panose="05000000000000000000" pitchFamily="2" charset="2"/>
              </a:rPr>
              <a:t>isomorphic</a:t>
            </a:r>
            <a:endParaRPr lang="en-US" sz="2200" b="1" i="1" dirty="0">
              <a:solidFill>
                <a:srgbClr val="0000FF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820" y="1809988"/>
            <a:ext cx="1952875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716" y="1809988"/>
            <a:ext cx="23104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50360" y="15763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87160" y="157630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56361" y="159154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7160" y="311497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67900" y="314545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41580" y="158081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34762" y="3129746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45021" y="3149025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sym typeface="Symbol" panose="05050102010706020507"/>
              </a:rPr>
              <a:t>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15051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732270" y="15051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191000" y="344066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638800" y="3430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26120" y="15371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15760" y="3288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385114" y="3354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724000" y="1555988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676400"/>
            <a:ext cx="3957045" cy="29546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pPr marL="68580" indent="0">
              <a:buNone/>
            </a:pPr>
            <a:endParaRPr lang="en-US" dirty="0">
              <a:solidFill>
                <a:srgbClr val="0000FF"/>
              </a:solidFill>
              <a:sym typeface="Symbol" panose="05050102010706020507"/>
            </a:endParaRPr>
          </a:p>
          <a:p>
            <a:pPr marL="68580" indent="0">
              <a:buNone/>
            </a:pPr>
            <a:r>
              <a:rPr lang="en-US" dirty="0">
                <a:solidFill>
                  <a:srgbClr val="0000FF"/>
                </a:solidFill>
                <a:sym typeface="Symbol" panose="05050102010706020507"/>
              </a:rPr>
              <a:t>G1 </a:t>
            </a:r>
            <a:r>
              <a:rPr lang="en-US" dirty="0">
                <a:sym typeface="Symbol" panose="05050102010706020507"/>
              </a:rPr>
              <a:t>= (V1, E1), </a:t>
            </a:r>
            <a:r>
              <a:rPr lang="en-US" dirty="0">
                <a:solidFill>
                  <a:srgbClr val="0000FF"/>
                </a:solidFill>
                <a:sym typeface="Symbol" panose="05050102010706020507"/>
              </a:rPr>
              <a:t>G2</a:t>
            </a:r>
            <a:r>
              <a:rPr lang="en-US" dirty="0">
                <a:sym typeface="Symbol" panose="05050102010706020507"/>
              </a:rPr>
              <a:t> = (V2, E2)</a:t>
            </a:r>
            <a:endParaRPr lang="en-US" dirty="0">
              <a:sym typeface="Symbol" panose="05050102010706020507"/>
            </a:endParaRPr>
          </a:p>
          <a:p>
            <a:pPr marL="68580" indent="0">
              <a:buNone/>
            </a:pPr>
            <a:r>
              <a:rPr lang="en-US" dirty="0">
                <a:sym typeface="Symbol" panose="05050102010706020507"/>
              </a:rPr>
              <a:t>G1 and G2 are called </a:t>
            </a:r>
            <a:r>
              <a:rPr lang="en-US" sz="2400" b="1" i="1" dirty="0">
                <a:solidFill>
                  <a:srgbClr val="0000FF"/>
                </a:solidFill>
                <a:sym typeface="Symbol" panose="05050102010706020507"/>
              </a:rPr>
              <a:t>isomorphic</a:t>
            </a:r>
            <a:r>
              <a:rPr lang="en-US" dirty="0">
                <a:sym typeface="Symbol" panose="05050102010706020507"/>
              </a:rPr>
              <a:t> if</a:t>
            </a:r>
            <a:endParaRPr lang="en-US" dirty="0">
              <a:sym typeface="Symbol" panose="05050102010706020507"/>
            </a:endParaRPr>
          </a:p>
          <a:p>
            <a:pPr marL="354330" indent="-285750">
              <a:buFont typeface="Symbol" panose="05050102010706020507"/>
              <a:buChar char="$"/>
            </a:pPr>
            <a:r>
              <a:rPr lang="en-US" b="1" dirty="0">
                <a:solidFill>
                  <a:srgbClr val="0000FF"/>
                </a:solidFill>
              </a:rPr>
              <a:t>function  f: </a:t>
            </a:r>
            <a:r>
              <a:rPr lang="en-US" dirty="0"/>
              <a:t>V1 </a:t>
            </a:r>
            <a:r>
              <a:rPr lang="en-US" dirty="0">
                <a:sym typeface="Symbol" panose="05050102010706020507"/>
              </a:rPr>
              <a:t></a:t>
            </a:r>
            <a:r>
              <a:rPr lang="en-US" dirty="0">
                <a:sym typeface="Wingdings" panose="05000000000000000000" pitchFamily="2" charset="2"/>
              </a:rPr>
              <a:t> V2</a:t>
            </a:r>
            <a:endParaRPr lang="en-US" dirty="0">
              <a:sym typeface="Wingdings" panose="05000000000000000000" pitchFamily="2" charset="2"/>
            </a:endParaRPr>
          </a:p>
          <a:p>
            <a:pPr marL="68580"/>
            <a:endParaRPr lang="en-US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One-to-one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Onto</a:t>
            </a:r>
            <a:endParaRPr lang="en-US" dirty="0">
              <a:sym typeface="Wingdings" panose="05000000000000000000" pitchFamily="2" charset="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ym typeface="Wingdings" panose="05000000000000000000" pitchFamily="2" charset="2"/>
              </a:rPr>
              <a:t>  a, b are </a:t>
            </a:r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adjacent</a:t>
            </a:r>
            <a:r>
              <a:rPr lang="en-US" dirty="0">
                <a:sym typeface="Wingdings" panose="05000000000000000000" pitchFamily="2" charset="2"/>
              </a:rPr>
              <a:t> in  V1 </a:t>
            </a:r>
            <a:endParaRPr lang="en-US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r>
              <a:rPr lang="en-US" dirty="0">
                <a:sym typeface="Symbol" panose="05050102010706020507"/>
              </a:rPr>
              <a:t>        f(a), f(b) are </a:t>
            </a:r>
            <a:r>
              <a:rPr lang="en-US" i="1" dirty="0">
                <a:solidFill>
                  <a:srgbClr val="0000FF"/>
                </a:solidFill>
                <a:sym typeface="Symbol" panose="05050102010706020507"/>
              </a:rPr>
              <a:t>adjacent</a:t>
            </a:r>
            <a:r>
              <a:rPr lang="en-US" dirty="0">
                <a:sym typeface="Symbol" panose="05050102010706020507"/>
              </a:rPr>
              <a:t> in V2</a:t>
            </a:r>
            <a:endParaRPr lang="en-US" dirty="0">
              <a:sym typeface="Symbol" panose="05050102010706020507"/>
            </a:endParaRPr>
          </a:p>
          <a:p>
            <a:pPr marL="274320" lvl="1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3"/>
          </a:xfrm>
        </p:spPr>
        <p:txBody>
          <a:bodyPr>
            <a:normAutofit fontScale="90000"/>
          </a:bodyPr>
          <a:lstStyle/>
          <a:p>
            <a:r>
              <a:rPr lang="en-US" altLang="en-US" sz="3200" b="1">
                <a:solidFill>
                  <a:srgbClr val="0000FF"/>
                </a:solidFill>
              </a:rPr>
              <a:t>Isomorphism of Graphs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0"/>
            <a:ext cx="337185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914400"/>
            <a:ext cx="42005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6"/>
          <p:cNvPicPr>
            <a:picLocks noChangeAspect="1" noChangeArrowheads="1"/>
          </p:cNvPicPr>
          <p:nvPr/>
        </p:nvPicPr>
        <p:blipFill>
          <a:blip r:embed="rId3">
            <a:lum bright="-5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191000"/>
            <a:ext cx="398145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/>
          <p:cNvCxnSpPr/>
          <p:nvPr/>
        </p:nvCxnSpPr>
        <p:spPr>
          <a:xfrm rot="10800000">
            <a:off x="2514600" y="3962400"/>
            <a:ext cx="1219200" cy="990600"/>
          </a:xfrm>
          <a:prstGeom prst="straightConnector1">
            <a:avLst/>
          </a:prstGeom>
          <a:ln w="28575" cmpd="sng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819400" y="3810000"/>
            <a:ext cx="1371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Pull out</a:t>
            </a:r>
            <a:endParaRPr lang="en-US" dirty="0"/>
          </a:p>
        </p:txBody>
      </p:sp>
      <p:pic>
        <p:nvPicPr>
          <p:cNvPr id="33800" name="Picture 8"/>
          <p:cNvPicPr>
            <a:picLocks noChangeAspect="1" noChangeArrowheads="1"/>
          </p:cNvPicPr>
          <p:nvPr/>
        </p:nvPicPr>
        <p:blipFill>
          <a:blip r:embed="rId4">
            <a:lum bright="-36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14800"/>
            <a:ext cx="39719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Isomorphic?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828800"/>
            <a:ext cx="2743200" cy="2680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67560"/>
            <a:ext cx="2438400" cy="2418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/>
          <p:cNvGrpSpPr/>
          <p:nvPr/>
        </p:nvGrpSpPr>
        <p:grpSpPr>
          <a:xfrm>
            <a:off x="1214120" y="2117864"/>
            <a:ext cx="2331720" cy="2316976"/>
            <a:chOff x="1214120" y="2117864"/>
            <a:chExt cx="2331720" cy="2316976"/>
          </a:xfrm>
        </p:grpSpPr>
        <p:sp>
          <p:nvSpPr>
            <p:cNvPr id="8" name="Flowchart: Connector 7"/>
            <p:cNvSpPr/>
            <p:nvPr/>
          </p:nvSpPr>
          <p:spPr>
            <a:xfrm>
              <a:off x="1214120" y="2529840"/>
              <a:ext cx="182880" cy="182880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2540000" y="211786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1239520" y="3860800"/>
              <a:ext cx="182880" cy="18288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2555240" y="4251960"/>
              <a:ext cx="182880" cy="182880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/>
            <p:cNvSpPr/>
            <p:nvPr/>
          </p:nvSpPr>
          <p:spPr>
            <a:xfrm>
              <a:off x="3362960" y="3175000"/>
              <a:ext cx="182880" cy="18288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516120" y="1828800"/>
            <a:ext cx="2687320" cy="2651760"/>
            <a:chOff x="4516120" y="1828800"/>
            <a:chExt cx="2687320" cy="2651760"/>
          </a:xfrm>
        </p:grpSpPr>
        <p:sp>
          <p:nvSpPr>
            <p:cNvPr id="14" name="Flowchart: Connector 13"/>
            <p:cNvSpPr/>
            <p:nvPr/>
          </p:nvSpPr>
          <p:spPr>
            <a:xfrm>
              <a:off x="5765800" y="1828800"/>
              <a:ext cx="182880" cy="182880"/>
            </a:xfrm>
            <a:prstGeom prst="flowChartConnector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/>
            <p:cNvSpPr/>
            <p:nvPr/>
          </p:nvSpPr>
          <p:spPr>
            <a:xfrm>
              <a:off x="6614160" y="4297184"/>
              <a:ext cx="182880" cy="182880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4932680" y="4297680"/>
              <a:ext cx="182880" cy="182880"/>
            </a:xfrm>
            <a:prstGeom prst="flowChartConnecto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7020560" y="2646680"/>
              <a:ext cx="182880" cy="182880"/>
            </a:xfrm>
            <a:prstGeom prst="flowChartConnector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4516120" y="2651760"/>
              <a:ext cx="182880" cy="182880"/>
            </a:xfrm>
            <a:prstGeom prst="flowChartConnector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653453" y="1400909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00FF"/>
                </a:solidFill>
              </a:rPr>
              <a:t>YES</a:t>
            </a:r>
            <a:endParaRPr lang="en-US" sz="36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Isomorphic?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9800" y="4851400"/>
            <a:ext cx="5039841" cy="707886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 and H are </a:t>
            </a:r>
            <a:r>
              <a:rPr lang="en-US" b="1" dirty="0">
                <a:solidFill>
                  <a:srgbClr val="0000FF"/>
                </a:solidFill>
              </a:rPr>
              <a:t>NOT </a:t>
            </a:r>
            <a:r>
              <a:rPr lang="en-US" b="1" i="1" dirty="0">
                <a:solidFill>
                  <a:srgbClr val="0000FF"/>
                </a:solidFill>
              </a:rPr>
              <a:t>isomorphic</a:t>
            </a:r>
            <a:endParaRPr lang="en-US" b="1" i="1" dirty="0">
              <a:solidFill>
                <a:srgbClr val="0000FF"/>
              </a:solidFill>
            </a:endParaRPr>
          </a:p>
          <a:p>
            <a:r>
              <a:rPr lang="en-US" sz="2000" dirty="0"/>
              <a:t>(in H: </a:t>
            </a:r>
            <a:r>
              <a:rPr lang="en-US" sz="2200" i="1" dirty="0" err="1">
                <a:solidFill>
                  <a:srgbClr val="0000FF"/>
                </a:solidFill>
              </a:rPr>
              <a:t>deg</a:t>
            </a:r>
            <a:r>
              <a:rPr lang="en-US" sz="2200" i="1" dirty="0">
                <a:solidFill>
                  <a:srgbClr val="0000FF"/>
                </a:solidFill>
              </a:rPr>
              <a:t>(e) = 1</a:t>
            </a:r>
            <a:r>
              <a:rPr lang="en-US" sz="2000" dirty="0"/>
              <a:t>, no vertex in G has degree 1)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981200" y="1219200"/>
            <a:ext cx="5487049" cy="3555087"/>
            <a:chOff x="1981200" y="1219200"/>
            <a:chExt cx="5487049" cy="3555087"/>
          </a:xfrm>
        </p:grpSpPr>
        <p:pic>
          <p:nvPicPr>
            <p:cNvPr id="28674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1219200"/>
              <a:ext cx="5487049" cy="3437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44212" y="4343400"/>
              <a:ext cx="4138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G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09092" y="4343400"/>
              <a:ext cx="42030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rgbClr val="0000FF"/>
                  </a:solidFill>
                </a:rPr>
                <a:t>H</a:t>
              </a:r>
              <a:endParaRPr lang="en-US" sz="2200" b="1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graphs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Adjacency</a:t>
            </a:r>
            <a:r>
              <a:rPr lang="en-US" dirty="0"/>
              <a:t> matrix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pPr marL="6858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>
                <a:solidFill>
                  <a:srgbClr val="0000FF"/>
                </a:solidFill>
              </a:rPr>
              <a:t>Incidence </a:t>
            </a:r>
            <a:r>
              <a:rPr lang="en-US" dirty="0"/>
              <a:t>matrix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3454398" y="3810000"/>
            <a:ext cx="4013202" cy="1752600"/>
            <a:chOff x="4292598" y="4267200"/>
            <a:chExt cx="4013202" cy="1752600"/>
          </a:xfrm>
        </p:grpSpPr>
        <p:sp>
          <p:nvSpPr>
            <p:cNvPr id="8" name="TextBox 7"/>
            <p:cNvSpPr txBox="1"/>
            <p:nvPr/>
          </p:nvSpPr>
          <p:spPr>
            <a:xfrm>
              <a:off x="4292598" y="4724400"/>
              <a:ext cx="90800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</a:t>
              </a:r>
              <a:r>
                <a:rPr lang="en-US" dirty="0"/>
                <a:t> 1</a:t>
              </a:r>
              <a:endParaRPr lang="en-US" dirty="0"/>
            </a:p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</a:t>
              </a:r>
              <a:r>
                <a:rPr lang="en-US" dirty="0"/>
                <a:t> 2</a:t>
              </a:r>
              <a:endParaRPr lang="en-US" dirty="0"/>
            </a:p>
            <a:p>
              <a:pPr algn="ctr"/>
              <a:r>
                <a:rPr lang="en-US" dirty="0"/>
                <a:t>…</a:t>
              </a:r>
              <a:endParaRPr lang="en-US" dirty="0"/>
            </a:p>
            <a:p>
              <a:pPr algn="ctr"/>
              <a:r>
                <a:rPr lang="en-US" i="1" dirty="0">
                  <a:solidFill>
                    <a:srgbClr val="0000FF"/>
                  </a:solidFill>
                </a:rPr>
                <a:t>Vertex </a:t>
              </a:r>
              <a:r>
                <a:rPr lang="en-US" dirty="0"/>
                <a:t>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60164" y="4267200"/>
              <a:ext cx="25531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1  </a:t>
              </a:r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2 …  </a:t>
              </a:r>
              <a:r>
                <a:rPr lang="en-US" i="1" dirty="0">
                  <a:solidFill>
                    <a:srgbClr val="FF0000"/>
                  </a:solidFill>
                </a:rPr>
                <a:t>edge</a:t>
              </a:r>
              <a:r>
                <a:rPr lang="en-US" dirty="0"/>
                <a:t> m</a:t>
              </a:r>
              <a:endParaRPr lang="en-US" dirty="0"/>
            </a:p>
          </p:txBody>
        </p:sp>
        <p:sp>
          <p:nvSpPr>
            <p:cNvPr id="10" name="Double Bracket 9"/>
            <p:cNvSpPr/>
            <p:nvPr/>
          </p:nvSpPr>
          <p:spPr>
            <a:xfrm>
              <a:off x="5486400" y="4724400"/>
              <a:ext cx="2819400" cy="129540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524000"/>
            <a:ext cx="4676775" cy="1994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43580"/>
            <a:ext cx="7024744" cy="52322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Adjacency</a:t>
            </a:r>
            <a:r>
              <a:rPr lang="en-US" dirty="0"/>
              <a:t> </a:t>
            </a:r>
            <a:r>
              <a:rPr lang="en-US" b="0" dirty="0"/>
              <a:t>matrices</a:t>
            </a:r>
            <a:endParaRPr lang="en-US" b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958848" y="3994150"/>
            <a:ext cx="5407152" cy="163121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68580" indent="0">
              <a:buNone/>
            </a:pPr>
            <a:r>
              <a:rPr lang="en-US" sz="2500" b="1" i="1" dirty="0">
                <a:solidFill>
                  <a:srgbClr val="0000FF"/>
                </a:solidFill>
              </a:rPr>
              <a:t>Adjacency matrix. </a:t>
            </a:r>
            <a:endParaRPr lang="en-US" sz="2500" b="1" i="1" dirty="0">
              <a:solidFill>
                <a:srgbClr val="0000FF"/>
              </a:solidFill>
            </a:endParaRPr>
          </a:p>
          <a:p>
            <a:pPr marL="68580" indent="0">
              <a:buNone/>
            </a:pPr>
            <a:r>
              <a:rPr lang="en-US" sz="2500" dirty="0"/>
              <a:t>A = [</a:t>
            </a:r>
            <a:r>
              <a:rPr lang="en-US" sz="2500" dirty="0" err="1"/>
              <a:t>a</a:t>
            </a:r>
            <a:r>
              <a:rPr lang="en-US" sz="2500" baseline="-25000" dirty="0" err="1"/>
              <a:t>ij</a:t>
            </a:r>
            <a:r>
              <a:rPr lang="en-US" sz="2500" dirty="0"/>
              <a:t>], </a:t>
            </a:r>
            <a:endParaRPr lang="en-US" sz="2500" dirty="0"/>
          </a:p>
          <a:p>
            <a:pPr marL="68580" indent="0">
              <a:buNone/>
            </a:pPr>
            <a:r>
              <a:rPr lang="en-US" sz="2500" dirty="0"/>
              <a:t>	where </a:t>
            </a:r>
            <a:r>
              <a:rPr lang="en-US" sz="2500" dirty="0" err="1">
                <a:solidFill>
                  <a:srgbClr val="0000FF"/>
                </a:solidFill>
              </a:rPr>
              <a:t>a</a:t>
            </a:r>
            <a:r>
              <a:rPr lang="en-US" sz="2500" baseline="-25000" dirty="0" err="1">
                <a:solidFill>
                  <a:srgbClr val="0000FF"/>
                </a:solidFill>
              </a:rPr>
              <a:t>ij</a:t>
            </a:r>
            <a:r>
              <a:rPr lang="en-US" sz="2500" dirty="0">
                <a:solidFill>
                  <a:srgbClr val="0000FF"/>
                </a:solidFill>
              </a:rPr>
              <a:t> =</a:t>
            </a:r>
            <a:r>
              <a:rPr lang="en-US" sz="2500" dirty="0"/>
              <a:t> the </a:t>
            </a:r>
            <a:r>
              <a:rPr lang="en-US" sz="2500" i="1" dirty="0">
                <a:solidFill>
                  <a:srgbClr val="0000FF"/>
                </a:solidFill>
              </a:rPr>
              <a:t>number of edges</a:t>
            </a:r>
            <a:r>
              <a:rPr lang="en-US" sz="2500" dirty="0"/>
              <a:t> that are associated to {v</a:t>
            </a:r>
            <a:r>
              <a:rPr lang="en-US" sz="2500" baseline="-25000" dirty="0"/>
              <a:t>i</a:t>
            </a:r>
            <a:r>
              <a:rPr lang="en-US" sz="2500" dirty="0"/>
              <a:t>, </a:t>
            </a:r>
            <a:r>
              <a:rPr lang="en-US" sz="2500" dirty="0" err="1"/>
              <a:t>v</a:t>
            </a:r>
            <a:r>
              <a:rPr lang="en-US" sz="2500" baseline="-25000" dirty="0" err="1"/>
              <a:t>j</a:t>
            </a:r>
            <a:r>
              <a:rPr lang="en-US" sz="2500" dirty="0"/>
              <a:t>}</a:t>
            </a:r>
            <a:endParaRPr lang="en-US" sz="2500" baseline="-250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4953000" y="1454780"/>
          <a:ext cx="2413000" cy="197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</a:tblGrid>
              <a:tr h="39484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48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16" y="1284830"/>
            <a:ext cx="2263063" cy="2634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2010 the </a:t>
            </a:r>
            <a:r>
              <a:rPr lang="en-US" sz="4000" b="1" i="1" dirty="0">
                <a:solidFill>
                  <a:srgbClr val="0000FF"/>
                </a:solidFill>
              </a:rPr>
              <a:t>Web graph</a:t>
            </a:r>
            <a:r>
              <a:rPr lang="en-US" sz="4000" dirty="0"/>
              <a:t> was estimated to have at least </a:t>
            </a:r>
            <a:r>
              <a:rPr lang="en-US" sz="4000" i="1" dirty="0">
                <a:solidFill>
                  <a:srgbClr val="0000FF"/>
                </a:solidFill>
              </a:rPr>
              <a:t>55 billion vertices </a:t>
            </a:r>
            <a:r>
              <a:rPr lang="en-US" sz="4000" dirty="0"/>
              <a:t>and one </a:t>
            </a:r>
            <a:r>
              <a:rPr lang="en-US" sz="4000" i="1" dirty="0">
                <a:solidFill>
                  <a:srgbClr val="0000FF"/>
                </a:solidFill>
              </a:rPr>
              <a:t>trillion edges</a:t>
            </a:r>
            <a:r>
              <a:rPr lang="en-US" sz="4000" dirty="0"/>
              <a:t>. </a:t>
            </a:r>
            <a:endParaRPr lang="en-US" sz="4000" dirty="0"/>
          </a:p>
          <a:p>
            <a:pPr marL="0" indent="0">
              <a:buNone/>
            </a:pPr>
            <a:r>
              <a:rPr lang="en-US" sz="4000" dirty="0">
                <a:sym typeface="Wingdings" panose="05000000000000000000" pitchFamily="2" charset="2"/>
              </a:rPr>
              <a:t> M</a:t>
            </a:r>
            <a:r>
              <a:rPr lang="en-US" sz="4000" dirty="0"/>
              <a:t>ore than </a:t>
            </a:r>
            <a:r>
              <a:rPr lang="en-US" sz="4000" b="1" i="1" dirty="0">
                <a:solidFill>
                  <a:srgbClr val="0000FF"/>
                </a:solidFill>
              </a:rPr>
              <a:t>40 TB </a:t>
            </a:r>
            <a:r>
              <a:rPr lang="en-US" sz="4000" dirty="0"/>
              <a:t>of computer memory would have been needed to represent its </a:t>
            </a:r>
            <a:r>
              <a:rPr lang="en-US" sz="4000" i="1" dirty="0">
                <a:solidFill>
                  <a:srgbClr val="0000FF"/>
                </a:solidFill>
              </a:rPr>
              <a:t>adjacency matrix</a:t>
            </a:r>
            <a:r>
              <a:rPr lang="en-US" sz="4000" dirty="0"/>
              <a:t>.</a:t>
            </a:r>
            <a:endParaRPr lang="en-US" sz="4000" dirty="0"/>
          </a:p>
          <a:p>
            <a:pPr marL="0" indent="0">
              <a:buNone/>
            </a:pPr>
            <a:endParaRPr lang="en-US" sz="40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Incidence</a:t>
            </a:r>
            <a:r>
              <a:rPr lang="en-US" dirty="0"/>
              <a:t> matrices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000" y="4335959"/>
            <a:ext cx="3690947" cy="769441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i="1" dirty="0"/>
              <a:t>Vertices</a:t>
            </a:r>
            <a:r>
              <a:rPr lang="en-US" sz="2200" dirty="0"/>
              <a:t> = { a, b, c, d, e, f }</a:t>
            </a:r>
            <a:endParaRPr lang="en-US" sz="2200" dirty="0"/>
          </a:p>
          <a:p>
            <a:r>
              <a:rPr lang="en-US" sz="2200" i="1" dirty="0">
                <a:solidFill>
                  <a:srgbClr val="0000FF"/>
                </a:solidFill>
              </a:rPr>
              <a:t>Edges</a:t>
            </a:r>
            <a:r>
              <a:rPr lang="en-US" sz="2200" dirty="0"/>
              <a:t> = { e</a:t>
            </a:r>
            <a:r>
              <a:rPr lang="en-US" sz="2200" baseline="-25000" dirty="0"/>
              <a:t>1</a:t>
            </a:r>
            <a:r>
              <a:rPr lang="en-US" sz="2200" dirty="0"/>
              <a:t>, e</a:t>
            </a:r>
            <a:r>
              <a:rPr lang="en-US" sz="2200" baseline="-25000" dirty="0"/>
              <a:t>2</a:t>
            </a:r>
            <a:r>
              <a:rPr lang="en-US" sz="2200" dirty="0"/>
              <a:t>,  e</a:t>
            </a:r>
            <a:r>
              <a:rPr lang="en-US" sz="2200" baseline="-25000" dirty="0"/>
              <a:t>3</a:t>
            </a:r>
            <a:r>
              <a:rPr lang="en-US" sz="2200" dirty="0"/>
              <a:t>,  e</a:t>
            </a:r>
            <a:r>
              <a:rPr lang="en-US" sz="2200" baseline="-25000" dirty="0"/>
              <a:t>4</a:t>
            </a:r>
            <a:r>
              <a:rPr lang="en-US" sz="2200" dirty="0"/>
              <a:t>,  e</a:t>
            </a:r>
            <a:r>
              <a:rPr lang="en-US" sz="2200" baseline="-25000" dirty="0"/>
              <a:t>5</a:t>
            </a:r>
            <a:r>
              <a:rPr lang="en-US" sz="2200" dirty="0"/>
              <a:t>, e</a:t>
            </a:r>
            <a:r>
              <a:rPr lang="en-US" sz="2200" baseline="-25000" dirty="0"/>
              <a:t>6</a:t>
            </a:r>
            <a:r>
              <a:rPr lang="en-US" sz="2200" dirty="0"/>
              <a:t> }</a:t>
            </a:r>
            <a:endParaRPr lang="en-US" sz="22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668003" y="2781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0" name="Equation" r:id="rId1" imgW="2743200" imgH="4267200" progId="Equation.DSMT4">
                  <p:embed/>
                </p:oleObj>
              </mc:Choice>
              <mc:Fallback>
                <p:oleObj name="Equation" r:id="rId1" imgW="2743200" imgH="4267200" progId="Equation.DSMT4">
                  <p:embed/>
                  <p:pic>
                    <p:nvPicPr>
                      <p:cNvPr id="0" name="Picture 246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68003" y="27813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4652003" y="2006600"/>
          <a:ext cx="3505201" cy="309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743"/>
                <a:gridCol w="500743"/>
                <a:gridCol w="500743"/>
                <a:gridCol w="500743"/>
                <a:gridCol w="500743"/>
                <a:gridCol w="500743"/>
                <a:gridCol w="500743"/>
              </a:tblGrid>
              <a:tr h="38735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3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4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5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-25000" dirty="0"/>
                        <a:t>6</a:t>
                      </a:r>
                      <a:endParaRPr lang="en-US" baseline="-25000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a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73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105005" y="1355209"/>
            <a:ext cx="856068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edges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Flowchart: Connector 21"/>
          <p:cNvSpPr/>
          <p:nvPr/>
        </p:nvSpPr>
        <p:spPr>
          <a:xfrm>
            <a:off x="5744203" y="2418080"/>
            <a:ext cx="320040" cy="32004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Connector 24"/>
          <p:cNvSpPr/>
          <p:nvPr/>
        </p:nvSpPr>
        <p:spPr>
          <a:xfrm>
            <a:off x="5739123" y="3185160"/>
            <a:ext cx="320040" cy="32004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838200" y="1553290"/>
            <a:ext cx="2373420" cy="2667000"/>
            <a:chOff x="838200" y="1447800"/>
            <a:chExt cx="2373420" cy="2667000"/>
          </a:xfrm>
        </p:grpSpPr>
        <p:grpSp>
          <p:nvGrpSpPr>
            <p:cNvPr id="16" name="Group 15"/>
            <p:cNvGrpSpPr/>
            <p:nvPr/>
          </p:nvGrpSpPr>
          <p:grpSpPr>
            <a:xfrm>
              <a:off x="838200" y="1671320"/>
              <a:ext cx="2286000" cy="2443480"/>
              <a:chOff x="838200" y="1671320"/>
              <a:chExt cx="2286000" cy="2443480"/>
            </a:xfrm>
          </p:grpSpPr>
          <p:pic>
            <p:nvPicPr>
              <p:cNvPr id="24578" name="Picture 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1711944"/>
                <a:ext cx="2286000" cy="24028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Oval 14"/>
              <p:cNvSpPr/>
              <p:nvPr/>
            </p:nvSpPr>
            <p:spPr>
              <a:xfrm>
                <a:off x="2524760" y="1671320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1752600" y="176784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1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38200" y="22860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2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91594" y="283106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3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996394" y="322072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4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97480" y="3003788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5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28182" y="1447800"/>
              <a:ext cx="3834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0000FF"/>
                  </a:solidFill>
                </a:rPr>
                <a:t>e</a:t>
              </a:r>
              <a:r>
                <a:rPr lang="en-US" b="1" i="1" baseline="-25000" dirty="0">
                  <a:solidFill>
                    <a:srgbClr val="0000FF"/>
                  </a:solidFill>
                </a:rPr>
                <a:t>6</a:t>
              </a:r>
              <a:endParaRPr lang="en-US" b="1" i="1" baseline="-25000" dirty="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2" grpId="0" animBg="1"/>
      <p:bldP spid="2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476500"/>
            <a:ext cx="299357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Incidence</a:t>
            </a:r>
            <a:r>
              <a:rPr lang="en-US" dirty="0"/>
              <a:t> matrices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7" y="3200400"/>
            <a:ext cx="5257800" cy="2790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2648" y="1158242"/>
            <a:ext cx="63578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dirty="0">
                <a:sym typeface="Wingdings" panose="05000000000000000000" pitchFamily="2" charset="2"/>
              </a:rPr>
              <a:t>the </a:t>
            </a:r>
            <a:r>
              <a:rPr 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edge </a:t>
            </a:r>
            <a:r>
              <a:rPr lang="en-US" sz="2800" dirty="0" err="1">
                <a:solidFill>
                  <a:srgbClr val="0033CC"/>
                </a:solidFill>
                <a:sym typeface="Wingdings" panose="05000000000000000000" pitchFamily="2" charset="2"/>
              </a:rPr>
              <a:t>e</a:t>
            </a:r>
            <a:r>
              <a:rPr lang="en-US" sz="2800" baseline="-25000" dirty="0" err="1">
                <a:solidFill>
                  <a:srgbClr val="0033CC"/>
                </a:solidFill>
                <a:sym typeface="Wingdings" panose="05000000000000000000" pitchFamily="2" charset="2"/>
              </a:rPr>
              <a:t>j</a:t>
            </a:r>
            <a:r>
              <a:rPr 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is </a:t>
            </a:r>
            <a:r>
              <a:rPr 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incident</a:t>
            </a:r>
            <a:r>
              <a:rPr lang="en-US" sz="2800" dirty="0">
                <a:sym typeface="Wingdings" panose="05000000000000000000" pitchFamily="2" charset="2"/>
              </a:rPr>
              <a:t> with the </a:t>
            </a:r>
            <a:r>
              <a:rPr 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vertex v</a:t>
            </a:r>
            <a:r>
              <a:rPr lang="en-US" sz="2800" baseline="-25000" dirty="0">
                <a:solidFill>
                  <a:srgbClr val="0033CC"/>
                </a:solidFill>
                <a:sym typeface="Wingdings" panose="05000000000000000000" pitchFamily="2" charset="2"/>
              </a:rPr>
              <a:t>i</a:t>
            </a:r>
            <a:r>
              <a:rPr lang="en-US" sz="2800" dirty="0">
                <a:solidFill>
                  <a:srgbClr val="0033CC"/>
                </a:solidFill>
                <a:sym typeface="Wingdings" panose="05000000000000000000" pitchFamily="2" charset="2"/>
              </a:rPr>
              <a:t> </a:t>
            </a:r>
            <a:endParaRPr lang="en-US" sz="2800" dirty="0">
              <a:solidFill>
                <a:srgbClr val="0033CC"/>
              </a:solidFill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	the </a:t>
            </a:r>
            <a:r>
              <a:rPr lang="en-US" sz="2800" dirty="0"/>
              <a:t>(v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e</a:t>
            </a:r>
            <a:r>
              <a:rPr lang="en-US" sz="2800" baseline="-25000" dirty="0" err="1"/>
              <a:t>j</a:t>
            </a:r>
            <a:r>
              <a:rPr lang="en-US" sz="2800" dirty="0"/>
              <a:t>)-entry = 1 </a:t>
            </a:r>
            <a:endParaRPr lang="en-US" sz="2800" dirty="0"/>
          </a:p>
          <a:p>
            <a:r>
              <a:rPr lang="en-US" sz="2800" dirty="0">
                <a:sym typeface="Wingdings" panose="05000000000000000000" pitchFamily="2" charset="2"/>
              </a:rPr>
              <a:t>Else</a:t>
            </a:r>
            <a:endParaRPr lang="en-US" sz="2800" dirty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	 the </a:t>
            </a:r>
            <a:r>
              <a:rPr lang="en-US" sz="2800" dirty="0"/>
              <a:t>(v</a:t>
            </a:r>
            <a:r>
              <a:rPr lang="en-US" sz="2800" baseline="-25000" dirty="0"/>
              <a:t>i</a:t>
            </a:r>
            <a:r>
              <a:rPr lang="en-US" sz="2800" dirty="0"/>
              <a:t>, </a:t>
            </a:r>
            <a:r>
              <a:rPr lang="en-US" sz="2800" dirty="0" err="1"/>
              <a:t>e</a:t>
            </a:r>
            <a:r>
              <a:rPr lang="en-US" sz="2800" baseline="-25000" dirty="0" err="1"/>
              <a:t>j</a:t>
            </a:r>
            <a:r>
              <a:rPr lang="en-US" sz="2800" dirty="0"/>
              <a:t>)-entry = 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A path of length n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524000"/>
            <a:ext cx="3962400" cy="2308324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0000FF"/>
                </a:solidFill>
              </a:rPr>
              <a:t>path of length n</a:t>
            </a:r>
            <a:r>
              <a:rPr lang="en-US" sz="2400" dirty="0"/>
              <a:t> </a:t>
            </a:r>
            <a:r>
              <a:rPr lang="en-US" sz="2000" dirty="0"/>
              <a:t>from u to v:</a:t>
            </a:r>
            <a:endParaRPr lang="en-US" sz="2000" dirty="0"/>
          </a:p>
          <a:p>
            <a:r>
              <a:rPr lang="en-US" sz="2000" dirty="0"/>
              <a:t>A sequence of </a:t>
            </a:r>
            <a:r>
              <a:rPr lang="en-US" sz="2400" i="1" dirty="0">
                <a:solidFill>
                  <a:srgbClr val="0000FF"/>
                </a:solidFill>
              </a:rPr>
              <a:t>n consecutive edges</a:t>
            </a:r>
            <a:endParaRPr lang="en-US" sz="2400" i="1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u="sng" dirty="0"/>
              <a:t>Ex.</a:t>
            </a:r>
            <a:r>
              <a:rPr lang="en-US" sz="2400" b="1" i="1" dirty="0">
                <a:solidFill>
                  <a:srgbClr val="C00000"/>
                </a:solidFill>
              </a:rPr>
              <a:t> </a:t>
            </a:r>
            <a:endParaRPr lang="en-US" sz="2400" b="1" i="1" dirty="0">
              <a:solidFill>
                <a:srgbClr val="C00000"/>
              </a:solidFill>
            </a:endParaRPr>
          </a:p>
          <a:p>
            <a:r>
              <a:rPr lang="en-US" sz="2400" b="1" i="1" dirty="0">
                <a:solidFill>
                  <a:srgbClr val="C00000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a, e, f, c, d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0000"/>
                </a:solidFill>
              </a:rPr>
              <a:t>	</a:t>
            </a:r>
            <a:r>
              <a:rPr lang="en-US" sz="2400" dirty="0"/>
              <a:t>is a </a:t>
            </a:r>
            <a:r>
              <a:rPr lang="en-US" sz="2400" i="1" dirty="0"/>
              <a:t>path of </a:t>
            </a:r>
            <a:r>
              <a:rPr lang="en-US" sz="2400" b="1" i="1" dirty="0">
                <a:solidFill>
                  <a:srgbClr val="0000FF"/>
                </a:solidFill>
              </a:rPr>
              <a:t>length 4</a:t>
            </a:r>
            <a:r>
              <a:rPr lang="en-US" sz="2400" dirty="0"/>
              <a:t>.</a:t>
            </a:r>
            <a:endParaRPr lang="en-US" sz="2400" b="1" i="1" dirty="0">
              <a:solidFill>
                <a:srgbClr val="C0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653280" y="2463016"/>
            <a:ext cx="1743871" cy="173814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468271" y="4241800"/>
            <a:ext cx="16916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20910" y="22606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9390" y="4060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222635" y="2493496"/>
            <a:ext cx="0" cy="1707664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02771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132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4653281" y="2493496"/>
            <a:ext cx="3506630" cy="1748304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2976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24" grpId="0"/>
      <p:bldP spid="28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FF"/>
                </a:solidFill>
              </a:rPr>
              <a:t>Objectives</a:t>
            </a:r>
            <a:endParaRPr lang="en-US" altLang="en-US" b="1">
              <a:solidFill>
                <a:srgbClr val="0000FF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9.1- Graphs and Graph Models</a:t>
            </a:r>
            <a:endParaRPr lang="en-US" altLang="en-US" sz="3600" dirty="0"/>
          </a:p>
          <a:p>
            <a:r>
              <a:rPr lang="en-US" altLang="en-US" sz="3600" dirty="0"/>
              <a:t>9.2- Graph Terminology and Special Types of Graphs</a:t>
            </a:r>
            <a:endParaRPr lang="en-US" altLang="en-US" sz="3600" dirty="0"/>
          </a:p>
          <a:p>
            <a:r>
              <a:rPr lang="en-US" altLang="en-US" sz="3600" dirty="0"/>
              <a:t>9.3- Representing Graphs and Graph Isomorphism </a:t>
            </a:r>
            <a:endParaRPr lang="en-US" altLang="en-US" sz="3600" dirty="0"/>
          </a:p>
          <a:p>
            <a:r>
              <a:rPr lang="en-US" altLang="en-US" sz="3600" dirty="0"/>
              <a:t>9.4- Connectivity</a:t>
            </a:r>
            <a:endParaRPr lang="en-US" altLang="en-US" sz="3600" dirty="0"/>
          </a:p>
          <a:p>
            <a:r>
              <a:rPr lang="en-US" altLang="en-US" sz="3600" dirty="0"/>
              <a:t>9.5- Euler and Hamilton Paths</a:t>
            </a:r>
            <a:endParaRPr lang="en-US" altLang="en-US" sz="3600" dirty="0"/>
          </a:p>
          <a:p>
            <a:r>
              <a:rPr lang="en-US" altLang="en-US" sz="3600" dirty="0"/>
              <a:t>9.6- Shortest Path Problems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Circuits 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524000"/>
            <a:ext cx="3886200" cy="2262158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 </a:t>
            </a:r>
            <a:r>
              <a:rPr lang="en-US" sz="2600" b="1" i="1" dirty="0">
                <a:solidFill>
                  <a:srgbClr val="0000FF"/>
                </a:solidFill>
              </a:rPr>
              <a:t>circuit </a:t>
            </a:r>
            <a:r>
              <a:rPr lang="en-US" sz="2300" dirty="0"/>
              <a:t>is a path of </a:t>
            </a:r>
            <a:r>
              <a:rPr lang="en-US" sz="2300" i="1" dirty="0"/>
              <a:t>length greater than zero </a:t>
            </a:r>
            <a:r>
              <a:rPr lang="en-US" sz="2300" dirty="0"/>
              <a:t>that </a:t>
            </a:r>
            <a:r>
              <a:rPr lang="en-US" sz="2300" b="1" i="1" dirty="0">
                <a:solidFill>
                  <a:srgbClr val="0000FF"/>
                </a:solidFill>
              </a:rPr>
              <a:t>starts</a:t>
            </a:r>
            <a:r>
              <a:rPr lang="en-US" sz="2300" dirty="0"/>
              <a:t> and </a:t>
            </a:r>
            <a:r>
              <a:rPr lang="en-US" sz="2300" b="1" i="1" dirty="0">
                <a:solidFill>
                  <a:srgbClr val="0000FF"/>
                </a:solidFill>
              </a:rPr>
              <a:t>ends</a:t>
            </a:r>
            <a:r>
              <a:rPr lang="en-US" sz="2300" dirty="0"/>
              <a:t> at the </a:t>
            </a:r>
            <a:r>
              <a:rPr lang="en-US" sz="2300" i="1" dirty="0">
                <a:solidFill>
                  <a:srgbClr val="0000FF"/>
                </a:solidFill>
              </a:rPr>
              <a:t>same vertex</a:t>
            </a:r>
            <a:r>
              <a:rPr lang="en-US" sz="2300" dirty="0"/>
              <a:t>. 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u="sng" dirty="0"/>
              <a:t>Ex.</a:t>
            </a:r>
            <a:r>
              <a:rPr lang="en-US" sz="2300" b="1" i="1" dirty="0">
                <a:solidFill>
                  <a:srgbClr val="C00000"/>
                </a:solidFill>
              </a:rPr>
              <a:t> </a:t>
            </a:r>
            <a:endParaRPr lang="en-US" sz="2300" b="1" i="1" dirty="0">
              <a:solidFill>
                <a:srgbClr val="C00000"/>
              </a:solidFill>
            </a:endParaRPr>
          </a:p>
          <a:p>
            <a:r>
              <a:rPr lang="en-US" sz="2300" b="1" i="1" dirty="0">
                <a:solidFill>
                  <a:srgbClr val="C00000"/>
                </a:solidFill>
              </a:rPr>
              <a:t>	</a:t>
            </a:r>
            <a:r>
              <a:rPr lang="en-US" sz="2300" b="1" dirty="0">
                <a:solidFill>
                  <a:srgbClr val="0000FF"/>
                </a:solidFill>
              </a:rPr>
              <a:t>c</a:t>
            </a:r>
            <a:r>
              <a:rPr lang="en-US" sz="2300" dirty="0"/>
              <a:t>, b, e, a, d,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b="1" dirty="0">
                <a:solidFill>
                  <a:srgbClr val="0000FF"/>
                </a:solidFill>
              </a:rPr>
              <a:t>c</a:t>
            </a:r>
            <a:r>
              <a:rPr lang="en-US" sz="2300" b="1" dirty="0">
                <a:solidFill>
                  <a:srgbClr val="FF0000"/>
                </a:solidFill>
              </a:rPr>
              <a:t> </a:t>
            </a:r>
            <a:r>
              <a:rPr lang="en-US" sz="2300" dirty="0"/>
              <a:t>is </a:t>
            </a:r>
            <a:r>
              <a:rPr lang="en-US" sz="2300" b="1" i="1" dirty="0">
                <a:solidFill>
                  <a:srgbClr val="0000FF"/>
                </a:solidFill>
              </a:rPr>
              <a:t>circuit</a:t>
            </a:r>
            <a:r>
              <a:rPr lang="en-US" sz="2300" dirty="0"/>
              <a:t>.</a:t>
            </a:r>
            <a:endParaRPr lang="en-US" sz="2300" b="1" i="1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71920" y="2450346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22939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6424315" y="2518747"/>
            <a:ext cx="1" cy="171289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 flipV="1">
            <a:off x="4648200" y="2478107"/>
            <a:ext cx="1749552" cy="175353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622800" y="2494280"/>
            <a:ext cx="1" cy="1712893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4648200" y="2450346"/>
            <a:ext cx="3566735" cy="1804909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29760" y="405534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2468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001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228080" y="407058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0" grpId="0"/>
      <p:bldP spid="28" grpId="0"/>
      <p:bldP spid="2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Simple </a:t>
            </a:r>
            <a:r>
              <a:rPr lang="en-US" b="0" i="1" dirty="0">
                <a:solidFill>
                  <a:srgbClr val="0000FF"/>
                </a:solidFill>
              </a:rPr>
              <a:t>paths/circuits</a:t>
            </a:r>
            <a:r>
              <a:rPr lang="en-US" b="0" dirty="0">
                <a:solidFill>
                  <a:srgbClr val="0000FF"/>
                </a:solidFill>
              </a:rPr>
              <a:t> 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263" y="2057400"/>
            <a:ext cx="39087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81000" y="1674435"/>
            <a:ext cx="3886200" cy="3354765"/>
          </a:xfrm>
          <a:prstGeom prst="rect">
            <a:avLst/>
          </a:prstGeom>
          <a:solidFill>
            <a:srgbClr val="FFFF99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A path/circuit is </a:t>
            </a:r>
            <a:r>
              <a:rPr lang="en-US" sz="2800" b="1" i="1" dirty="0">
                <a:solidFill>
                  <a:srgbClr val="0000FF"/>
                </a:solidFill>
              </a:rPr>
              <a:t>simple</a:t>
            </a:r>
            <a:r>
              <a:rPr lang="en-US" sz="2300" dirty="0"/>
              <a:t> if it does </a:t>
            </a:r>
            <a:r>
              <a:rPr lang="en-US" sz="2300" i="1" dirty="0"/>
              <a:t>not</a:t>
            </a:r>
            <a:r>
              <a:rPr lang="en-US" sz="2300" dirty="0"/>
              <a:t> contain the </a:t>
            </a:r>
            <a:r>
              <a:rPr lang="en-US" sz="2300" i="1" dirty="0"/>
              <a:t>same edge</a:t>
            </a:r>
            <a:r>
              <a:rPr lang="en-US" sz="2300" dirty="0"/>
              <a:t> </a:t>
            </a:r>
            <a:r>
              <a:rPr lang="en-US" sz="2300" i="1" dirty="0"/>
              <a:t>more than once.</a:t>
            </a:r>
            <a:r>
              <a:rPr lang="en-US" sz="2300" dirty="0"/>
              <a:t> </a:t>
            </a:r>
            <a:endParaRPr lang="en-US" sz="23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b="1" i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i="1" u="sng" dirty="0"/>
              <a:t>Ex.</a:t>
            </a:r>
            <a:r>
              <a:rPr lang="en-US" sz="2300" b="1" i="1" dirty="0">
                <a:solidFill>
                  <a:srgbClr val="C00000"/>
                </a:solidFill>
              </a:rPr>
              <a:t> </a:t>
            </a:r>
            <a:endParaRPr lang="en-US" sz="2300" b="1" i="1" dirty="0">
              <a:solidFill>
                <a:srgbClr val="C00000"/>
              </a:solidFill>
            </a:endParaRPr>
          </a:p>
          <a:p>
            <a:r>
              <a:rPr lang="en-US" sz="2300" b="1" i="1" dirty="0">
                <a:solidFill>
                  <a:srgbClr val="C00000"/>
                </a:solidFill>
              </a:rPr>
              <a:t>	</a:t>
            </a:r>
            <a:r>
              <a:rPr lang="en-US" sz="2300" b="1" dirty="0"/>
              <a:t>b, e, a, b, f, c </a:t>
            </a:r>
            <a:endParaRPr lang="en-US" sz="2300" b="1" dirty="0"/>
          </a:p>
          <a:p>
            <a:r>
              <a:rPr lang="en-US" sz="2300" dirty="0"/>
              <a:t>is a </a:t>
            </a:r>
            <a:r>
              <a:rPr lang="en-US" sz="2300" b="1" i="1" dirty="0">
                <a:solidFill>
                  <a:srgbClr val="0000FF"/>
                </a:solidFill>
              </a:rPr>
              <a:t>simple path</a:t>
            </a:r>
            <a:r>
              <a:rPr lang="en-US" sz="2300" dirty="0"/>
              <a:t>.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endParaRPr lang="en-US" sz="2300" dirty="0">
              <a:solidFill>
                <a:srgbClr val="C00000"/>
              </a:solidFill>
            </a:endParaRPr>
          </a:p>
          <a:p>
            <a:r>
              <a:rPr lang="en-US" sz="2300" dirty="0">
                <a:solidFill>
                  <a:srgbClr val="C00000"/>
                </a:solidFill>
              </a:rPr>
              <a:t>	</a:t>
            </a:r>
            <a:r>
              <a:rPr lang="en-US" sz="2300" b="1" dirty="0"/>
              <a:t>c, </a:t>
            </a:r>
            <a:r>
              <a:rPr lang="en-US" sz="2300" b="1" dirty="0">
                <a:solidFill>
                  <a:srgbClr val="0000FF"/>
                </a:solidFill>
              </a:rPr>
              <a:t>b, e</a:t>
            </a:r>
            <a:r>
              <a:rPr lang="en-US" sz="2300" b="1" dirty="0"/>
              <a:t>, a, d, </a:t>
            </a:r>
            <a:r>
              <a:rPr lang="en-US" sz="2300" b="1" dirty="0">
                <a:solidFill>
                  <a:srgbClr val="0000FF"/>
                </a:solidFill>
              </a:rPr>
              <a:t>e, b</a:t>
            </a:r>
            <a:r>
              <a:rPr lang="en-US" sz="2300" b="1" dirty="0"/>
              <a:t>, f, c </a:t>
            </a:r>
            <a:endParaRPr lang="en-US" sz="2300" b="1" dirty="0"/>
          </a:p>
          <a:p>
            <a:r>
              <a:rPr lang="en-US" sz="2300" dirty="0"/>
              <a:t>is </a:t>
            </a:r>
            <a:r>
              <a:rPr lang="en-US" sz="2300" dirty="0">
                <a:solidFill>
                  <a:srgbClr val="0000FF"/>
                </a:solidFill>
              </a:rPr>
              <a:t>NOT</a:t>
            </a:r>
            <a:r>
              <a:rPr lang="en-US" sz="2300" dirty="0"/>
              <a:t> a </a:t>
            </a:r>
            <a:r>
              <a:rPr lang="en-US" sz="2300" i="1" dirty="0">
                <a:solidFill>
                  <a:srgbClr val="0000FF"/>
                </a:solidFill>
              </a:rPr>
              <a:t>simple circuit</a:t>
            </a:r>
            <a:r>
              <a:rPr lang="en-US" sz="2300" dirty="0"/>
              <a:t>. </a:t>
            </a:r>
            <a:endParaRPr lang="en-US" sz="2300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6471920" y="2450346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463645" y="2448560"/>
            <a:ext cx="0" cy="178458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4638040" y="2450346"/>
            <a:ext cx="1774805" cy="17947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4638040" y="2448560"/>
            <a:ext cx="0" cy="17845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4678680" y="4231640"/>
            <a:ext cx="1673352" cy="0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390640" y="2438400"/>
            <a:ext cx="0" cy="178458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6436360" y="2458720"/>
            <a:ext cx="1774805" cy="179474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8229600" y="2438400"/>
            <a:ext cx="0" cy="1784588"/>
          </a:xfrm>
          <a:prstGeom prst="line">
            <a:avLst/>
          </a:prstGeom>
          <a:ln w="762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2808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429760" y="226568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02263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28080" y="4060428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20010" y="22555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34840" y="40589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 2" panose="05020102010507070707"/>
              </a:rPr>
              <a:t>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/>
      <p:bldP spid="35" grpId="0"/>
      <p:bldP spid="41" grpId="0"/>
      <p:bldP spid="23" grpId="0"/>
      <p:bldP spid="28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Connectedness </a:t>
            </a:r>
            <a:r>
              <a:rPr lang="en-US" dirty="0"/>
              <a:t>in Undirected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447800"/>
            <a:ext cx="6777317" cy="350897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Connected = </a:t>
            </a:r>
            <a:r>
              <a:rPr lang="en-US" b="1" dirty="0">
                <a:solidFill>
                  <a:srgbClr val="0000FF"/>
                </a:solidFill>
              </a:rPr>
              <a:t>there is a path </a:t>
            </a:r>
            <a:r>
              <a:rPr lang="en-US" dirty="0"/>
              <a:t>between every pair of distinct vertices of the graph. 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Not connected = </a:t>
            </a:r>
            <a:r>
              <a:rPr lang="en-US" b="1" dirty="0">
                <a:solidFill>
                  <a:srgbClr val="0000FF"/>
                </a:solidFill>
              </a:rPr>
              <a:t>disconnected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5340588"/>
            <a:ext cx="1779654" cy="369332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 is </a:t>
            </a:r>
            <a:r>
              <a:rPr lang="en-US" b="1" dirty="0">
                <a:solidFill>
                  <a:srgbClr val="0000FF"/>
                </a:solidFill>
              </a:rPr>
              <a:t>connected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91000" y="5105400"/>
            <a:ext cx="281940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b="1" i="1" dirty="0"/>
              <a:t>A</a:t>
            </a:r>
            <a:r>
              <a:rPr lang="en-US" b="1" i="1" dirty="0">
                <a:solidFill>
                  <a:srgbClr val="0000FF"/>
                </a:solidFill>
              </a:rPr>
              <a:t> disconnected</a:t>
            </a:r>
            <a:r>
              <a:rPr lang="en-US" dirty="0"/>
              <a:t> with </a:t>
            </a:r>
            <a:endParaRPr lang="en-US" dirty="0"/>
          </a:p>
          <a:p>
            <a:r>
              <a:rPr lang="en-US" dirty="0"/>
              <a:t>3 connected </a:t>
            </a:r>
            <a:r>
              <a:rPr lang="en-US" b="1" dirty="0">
                <a:solidFill>
                  <a:srgbClr val="0000FF"/>
                </a:solidFill>
              </a:rPr>
              <a:t>components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895600"/>
            <a:ext cx="3606148" cy="211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46" y="2819400"/>
            <a:ext cx="2159554" cy="249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49646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endParaRPr lang="en-US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Connectedness in </a:t>
            </a:r>
            <a:r>
              <a:rPr lang="en-US" i="1" dirty="0">
                <a:solidFill>
                  <a:srgbClr val="0000FF"/>
                </a:solidFill>
              </a:rPr>
              <a:t>Directed Graphs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4419600"/>
            <a:ext cx="2417200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G:  </a:t>
            </a:r>
            <a:r>
              <a:rPr lang="en-US" b="1" i="1" dirty="0">
                <a:solidFill>
                  <a:srgbClr val="0000FF"/>
                </a:solidFill>
              </a:rPr>
              <a:t>strongly connected</a:t>
            </a:r>
            <a:endParaRPr lang="en-US" b="1" i="1" dirty="0">
              <a:solidFill>
                <a:srgbClr val="0000FF"/>
              </a:solidFill>
            </a:endParaRPr>
          </a:p>
          <a:p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weakly connected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22772" y="4659868"/>
            <a:ext cx="2320828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H:  </a:t>
            </a:r>
            <a:r>
              <a:rPr lang="en-US" b="1" i="1" dirty="0">
                <a:solidFill>
                  <a:srgbClr val="0000FF"/>
                </a:solidFill>
              </a:rPr>
              <a:t>weakly connected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0556" y="4668520"/>
            <a:ext cx="1454244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connected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1412557"/>
            <a:ext cx="765914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Strongly connected 	</a:t>
            </a:r>
            <a:r>
              <a:rPr lang="en-US" sz="2600" b="1" dirty="0"/>
              <a:t>vs</a:t>
            </a:r>
            <a:r>
              <a:rPr lang="en-US" sz="2600" b="1" dirty="0">
                <a:solidFill>
                  <a:srgbClr val="0000FF"/>
                </a:solidFill>
              </a:rPr>
              <a:t> 	weakly connected </a:t>
            </a:r>
            <a:endParaRPr lang="en-US" sz="2600" b="1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09960" y="4495800"/>
            <a:ext cx="490840" cy="7848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500" dirty="0">
                <a:solidFill>
                  <a:srgbClr val="0000FF"/>
                </a:solidFill>
                <a:sym typeface="Wingdings 3" panose="05040102010807070707"/>
              </a:rPr>
              <a:t></a:t>
            </a:r>
            <a:endParaRPr lang="en-US" sz="4500" dirty="0">
              <a:solidFill>
                <a:srgbClr val="0000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0" y="1976735"/>
            <a:ext cx="2362200" cy="2366665"/>
            <a:chOff x="990600" y="1905000"/>
            <a:chExt cx="2362200" cy="2366665"/>
          </a:xfrm>
        </p:grpSpPr>
        <p:pic>
          <p:nvPicPr>
            <p:cNvPr id="3481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905000"/>
              <a:ext cx="2362200" cy="222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676400" y="3810000"/>
              <a:ext cx="4347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G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505200" y="1976735"/>
            <a:ext cx="2408139" cy="2371130"/>
            <a:chOff x="3459261" y="1947863"/>
            <a:chExt cx="2408139" cy="2400002"/>
          </a:xfrm>
        </p:grpSpPr>
        <p:pic>
          <p:nvPicPr>
            <p:cNvPr id="3481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9261" y="1947863"/>
              <a:ext cx="2408139" cy="2243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4289666" y="388620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00FF"/>
                  </a:solidFill>
                </a:rPr>
                <a:t>H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p:pic>
        <p:nvPicPr>
          <p:cNvPr id="4096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136" y="2121932"/>
            <a:ext cx="2501064" cy="252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Counting</a:t>
            </a:r>
            <a:r>
              <a:rPr lang="en-US" dirty="0"/>
              <a:t> Paths Between Vertices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1219200"/>
            <a:ext cx="5889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many </a:t>
            </a:r>
            <a:r>
              <a:rPr lang="en-US" sz="2400" i="1" dirty="0">
                <a:solidFill>
                  <a:srgbClr val="0000FF"/>
                </a:solidFill>
              </a:rPr>
              <a:t>paths of length </a:t>
            </a:r>
            <a:r>
              <a:rPr lang="en-US" sz="2400" b="1" i="1" dirty="0">
                <a:solidFill>
                  <a:srgbClr val="0000FF"/>
                </a:solidFill>
              </a:rPr>
              <a:t>four</a:t>
            </a:r>
            <a:r>
              <a:rPr lang="en-US" sz="2400" dirty="0"/>
              <a:t> from </a:t>
            </a:r>
            <a:r>
              <a:rPr lang="en-US" sz="2400" i="1" dirty="0">
                <a:solidFill>
                  <a:srgbClr val="FF0000"/>
                </a:solidFill>
              </a:rPr>
              <a:t>a to d</a:t>
            </a:r>
            <a:r>
              <a:rPr lang="en-US" sz="2400" dirty="0"/>
              <a:t> in the simple graph G?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279639" y="1718429"/>
            <a:ext cx="1730761" cy="2157492"/>
            <a:chOff x="1066800" y="2209800"/>
            <a:chExt cx="1730761" cy="2157492"/>
          </a:xfrm>
        </p:grpSpPr>
        <p:pic>
          <p:nvPicPr>
            <p:cNvPr id="39938" name="Picture 2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2209800"/>
              <a:ext cx="1730761" cy="2057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681480" y="399796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  <a:endParaRPr lang="en-US" b="1" dirty="0"/>
            </a:p>
          </p:txBody>
        </p:sp>
      </p:grp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95800"/>
            <a:ext cx="2430239" cy="130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3342640" y="4495800"/>
            <a:ext cx="2842931" cy="523220"/>
            <a:chOff x="3342640" y="4495800"/>
            <a:chExt cx="2842931" cy="523220"/>
          </a:xfrm>
        </p:grpSpPr>
        <p:sp>
          <p:nvSpPr>
            <p:cNvPr id="13" name="Oval 12"/>
            <p:cNvSpPr/>
            <p:nvPr/>
          </p:nvSpPr>
          <p:spPr>
            <a:xfrm>
              <a:off x="3342640" y="4572000"/>
              <a:ext cx="296639" cy="31496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43400" y="4495800"/>
              <a:ext cx="1842171" cy="523220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Result = 8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13" idx="6"/>
              <a:endCxn id="14" idx="1"/>
            </p:cNvCxnSpPr>
            <p:nvPr/>
          </p:nvCxnSpPr>
          <p:spPr>
            <a:xfrm>
              <a:off x="3639279" y="4729480"/>
              <a:ext cx="704121" cy="2793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995702" y="2133600"/>
            <a:ext cx="4519763" cy="2223012"/>
            <a:chOff x="995702" y="2133600"/>
            <a:chExt cx="4519763" cy="2223012"/>
          </a:xfrm>
        </p:grpSpPr>
        <p:grpSp>
          <p:nvGrpSpPr>
            <p:cNvPr id="12" name="Group 11"/>
            <p:cNvGrpSpPr/>
            <p:nvPr/>
          </p:nvGrpSpPr>
          <p:grpSpPr>
            <a:xfrm>
              <a:off x="995702" y="2133600"/>
              <a:ext cx="4519763" cy="2223012"/>
              <a:chOff x="995702" y="2133600"/>
              <a:chExt cx="4519763" cy="222301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5702" y="2133600"/>
                <a:ext cx="4519763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sz="2400" i="1" dirty="0">
                    <a:solidFill>
                      <a:srgbClr val="0000FF"/>
                    </a:solidFill>
                  </a:rPr>
                  <a:t>adjacency matrix </a:t>
                </a:r>
                <a:r>
                  <a:rPr lang="en-US" dirty="0"/>
                  <a:t>of G is given below </a:t>
                </a:r>
                <a:endParaRPr lang="en-US" dirty="0"/>
              </a:p>
              <a:p>
                <a:r>
                  <a:rPr lang="en-US" i="1" dirty="0"/>
                  <a:t>(ordering the vertex as a, b, c, d)</a:t>
                </a:r>
                <a:endParaRPr lang="en-US" i="1" dirty="0"/>
              </a:p>
            </p:txBody>
          </p:sp>
          <p:pic>
            <p:nvPicPr>
              <p:cNvPr id="39939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0" y="3048000"/>
                <a:ext cx="2354039" cy="13086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" name="TextBox 16"/>
            <p:cNvSpPr txBox="1"/>
            <p:nvPr/>
          </p:nvSpPr>
          <p:spPr>
            <a:xfrm>
              <a:off x="1143000" y="3288268"/>
              <a:ext cx="711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from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438400" y="28194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to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188732"/>
            <a:ext cx="1429221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04240" y="488696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sym typeface="Wingdings 3" panose="05040102010807070707"/>
              </a:rPr>
              <a:t></a:t>
            </a:r>
            <a:endParaRPr lang="en-US" sz="2400" dirty="0">
              <a:solidFill>
                <a:srgbClr val="0000FF"/>
              </a:solidFill>
            </a:endParaRPr>
          </a:p>
        </p:txBody>
      </p:sp>
      <p:cxnSp>
        <p:nvCxnSpPr>
          <p:cNvPr id="23" name="Straight Arrow Connector 22"/>
          <p:cNvCxnSpPr>
            <a:endCxn id="13" idx="7"/>
          </p:cNvCxnSpPr>
          <p:nvPr/>
        </p:nvCxnSpPr>
        <p:spPr>
          <a:xfrm flipH="1">
            <a:off x="3595837" y="1634698"/>
            <a:ext cx="2119163" cy="298342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468066" y="1634698"/>
            <a:ext cx="2875334" cy="3534931"/>
            <a:chOff x="1468066" y="1634698"/>
            <a:chExt cx="2875334" cy="3534931"/>
          </a:xfrm>
        </p:grpSpPr>
        <p:sp>
          <p:nvSpPr>
            <p:cNvPr id="24" name="Rectangle 23"/>
            <p:cNvSpPr/>
            <p:nvPr/>
          </p:nvSpPr>
          <p:spPr>
            <a:xfrm>
              <a:off x="1468066" y="4907280"/>
              <a:ext cx="177854" cy="262349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H="1">
              <a:off x="1645920" y="1634698"/>
              <a:ext cx="2697480" cy="3252262"/>
            </a:xfrm>
            <a:prstGeom prst="straightConnector1">
              <a:avLst/>
            </a:prstGeom>
            <a:ln w="9525">
              <a:solidFill>
                <a:srgbClr val="0000FF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1143000" y="329625"/>
            <a:ext cx="5943600" cy="584775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0000"/>
                </a:solidFill>
              </a:rPr>
              <a:t>Shortest-path </a:t>
            </a:r>
            <a:r>
              <a:rPr lang="en-US" sz="3200" dirty="0"/>
              <a:t>problems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82" y="1973206"/>
            <a:ext cx="8126018" cy="336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219200" y="2286000"/>
            <a:ext cx="11430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2514600" y="1447800"/>
            <a:ext cx="2936875" cy="914400"/>
            <a:chOff x="2514600" y="1447800"/>
            <a:chExt cx="2936875" cy="914400"/>
          </a:xfrm>
        </p:grpSpPr>
        <p:sp>
          <p:nvSpPr>
            <p:cNvPr id="5" name="Oval 4"/>
            <p:cNvSpPr/>
            <p:nvPr/>
          </p:nvSpPr>
          <p:spPr>
            <a:xfrm>
              <a:off x="4267200" y="1973206"/>
              <a:ext cx="609600" cy="38899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514600" y="1447800"/>
              <a:ext cx="293687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weight : trọng số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3429000" y="1905000"/>
              <a:ext cx="914400" cy="262703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Shortest-path</a:t>
            </a:r>
            <a:r>
              <a:rPr lang="en-US" dirty="0"/>
              <a:t> problems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90806"/>
            <a:ext cx="7391400" cy="2592468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60" y="3783274"/>
            <a:ext cx="7371080" cy="24044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1447800"/>
            <a:ext cx="14478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79600" y="4018280"/>
            <a:ext cx="7620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Dijkstra’s</a:t>
            </a:r>
            <a:r>
              <a:rPr lang="en-US" dirty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43000" y="2646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918960" y="269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88920" y="3535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222240" y="35356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181600" y="170688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819400" y="168656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8520" y="26873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48480" y="391818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885440" y="13716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32400" y="139192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251320" y="392834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7334120" y="2733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z</a:t>
            </a:r>
            <a:endParaRPr lang="en-US" b="1" dirty="0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1573885" y="1976120"/>
            <a:ext cx="1286155" cy="7984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4"/>
            <a:endCxn id="6" idx="0"/>
          </p:cNvCxnSpPr>
          <p:nvPr/>
        </p:nvCxnSpPr>
        <p:spPr>
          <a:xfrm flipH="1">
            <a:off x="3017520" y="2143760"/>
            <a:ext cx="30480" cy="139192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</p:cNvCxnSpPr>
          <p:nvPr/>
        </p:nvCxnSpPr>
        <p:spPr>
          <a:xfrm>
            <a:off x="1533245" y="3036925"/>
            <a:ext cx="1484275" cy="72735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6"/>
            <a:endCxn id="8" idx="2"/>
          </p:cNvCxnSpPr>
          <p:nvPr/>
        </p:nvCxnSpPr>
        <p:spPr>
          <a:xfrm>
            <a:off x="3276600" y="1915160"/>
            <a:ext cx="1905000" cy="203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6"/>
          </p:cNvCxnSpPr>
          <p:nvPr/>
        </p:nvCxnSpPr>
        <p:spPr>
          <a:xfrm>
            <a:off x="3246120" y="3764280"/>
            <a:ext cx="215716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5" idx="1"/>
          </p:cNvCxnSpPr>
          <p:nvPr/>
        </p:nvCxnSpPr>
        <p:spPr>
          <a:xfrm>
            <a:off x="5638800" y="1935480"/>
            <a:ext cx="1347115" cy="823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6"/>
            <a:endCxn id="5" idx="3"/>
          </p:cNvCxnSpPr>
          <p:nvPr/>
        </p:nvCxnSpPr>
        <p:spPr>
          <a:xfrm flipV="1">
            <a:off x="5679440" y="3082645"/>
            <a:ext cx="1306475" cy="6816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8" idx="4"/>
          </p:cNvCxnSpPr>
          <p:nvPr/>
        </p:nvCxnSpPr>
        <p:spPr>
          <a:xfrm>
            <a:off x="5410200" y="2164080"/>
            <a:ext cx="0" cy="15138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9" idx="5"/>
            <a:endCxn id="7" idx="1"/>
          </p:cNvCxnSpPr>
          <p:nvPr/>
        </p:nvCxnSpPr>
        <p:spPr>
          <a:xfrm>
            <a:off x="3209645" y="2076805"/>
            <a:ext cx="2079550" cy="15258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endCxn id="8" idx="3"/>
          </p:cNvCxnSpPr>
          <p:nvPr/>
        </p:nvCxnSpPr>
        <p:spPr>
          <a:xfrm flipV="1">
            <a:off x="3048000" y="2097125"/>
            <a:ext cx="2200555" cy="15807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96894" y="2153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148277" y="16103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049294" y="3339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2760494" y="2704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344694" y="2992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164094" y="20015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974614" y="34437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6296174" y="337462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733800" y="22417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410200" y="26111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1211094" y="26873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809240" y="171704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180516" y="173736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12080" y="3556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788920" y="35560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922956" y="271780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sym typeface="Symbol" panose="05050102010706020507"/>
              </a:rPr>
              <a:t>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43000" y="4572000"/>
            <a:ext cx="1030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{a, </a:t>
            </a:r>
            <a:endParaRPr lang="en-US" sz="2400" dirty="0"/>
          </a:p>
        </p:txBody>
      </p:sp>
      <p:sp>
        <p:nvSpPr>
          <p:cNvPr id="54" name="TextBox 53"/>
          <p:cNvSpPr txBox="1"/>
          <p:nvPr/>
        </p:nvSpPr>
        <p:spPr>
          <a:xfrm>
            <a:off x="2880360" y="1762760"/>
            <a:ext cx="32893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3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854960" y="3619063"/>
            <a:ext cx="328936" cy="307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sym typeface="Symbol" panose="05050102010706020507"/>
              </a:rPr>
              <a:t>8</a:t>
            </a:r>
            <a:endParaRPr lang="en-US" sz="1400" dirty="0">
              <a:solidFill>
                <a:srgbClr val="FF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1143000" y="2641600"/>
            <a:ext cx="457200" cy="457200"/>
            <a:chOff x="1143000" y="3307080"/>
            <a:chExt cx="457200" cy="457200"/>
          </a:xfrm>
        </p:grpSpPr>
        <p:sp>
          <p:nvSpPr>
            <p:cNvPr id="56" name="Oval 55"/>
            <p:cNvSpPr/>
            <p:nvPr/>
          </p:nvSpPr>
          <p:spPr>
            <a:xfrm>
              <a:off x="1143000" y="3307080"/>
              <a:ext cx="457200" cy="457200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25520" y="3352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0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969400" y="4572000"/>
            <a:ext cx="392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c,</a:t>
            </a:r>
            <a:endParaRPr lang="en-US" sz="2400" dirty="0"/>
          </a:p>
        </p:txBody>
      </p:sp>
      <p:grpSp>
        <p:nvGrpSpPr>
          <p:cNvPr id="62" name="Group 61"/>
          <p:cNvGrpSpPr/>
          <p:nvPr/>
        </p:nvGrpSpPr>
        <p:grpSpPr>
          <a:xfrm>
            <a:off x="2819400" y="1691640"/>
            <a:ext cx="457200" cy="457200"/>
            <a:chOff x="2971800" y="5181600"/>
            <a:chExt cx="457200" cy="457200"/>
          </a:xfrm>
          <a:solidFill>
            <a:srgbClr val="0070C0"/>
          </a:solidFill>
        </p:grpSpPr>
        <p:sp>
          <p:nvSpPr>
            <p:cNvPr id="60" name="Oval 59"/>
            <p:cNvSpPr/>
            <p:nvPr/>
          </p:nvSpPr>
          <p:spPr>
            <a:xfrm>
              <a:off x="2971800" y="51816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032760" y="5257800"/>
              <a:ext cx="328936" cy="307777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sym typeface="Symbol" panose="05050102010706020507"/>
                </a:rPr>
                <a:t>3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5227320" y="17854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14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890520" y="3629521"/>
            <a:ext cx="2696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7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328534" y="3627120"/>
            <a:ext cx="269626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9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199774" y="4572000"/>
            <a:ext cx="402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b,</a:t>
            </a:r>
            <a:endParaRPr lang="en-US" sz="24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2788920" y="3535680"/>
            <a:ext cx="457200" cy="457200"/>
            <a:chOff x="2941320" y="5257800"/>
            <a:chExt cx="457200" cy="457200"/>
          </a:xfrm>
          <a:solidFill>
            <a:srgbClr val="0070C0"/>
          </a:solidFill>
        </p:grpSpPr>
        <p:sp>
          <p:nvSpPr>
            <p:cNvPr id="70" name="Oval 69"/>
            <p:cNvSpPr/>
            <p:nvPr/>
          </p:nvSpPr>
          <p:spPr>
            <a:xfrm>
              <a:off x="2941320" y="5257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042920" y="5346561"/>
              <a:ext cx="26962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 panose="05050102010706020507"/>
                </a:rPr>
                <a:t>7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2508640" y="4572000"/>
            <a:ext cx="405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e,</a:t>
            </a:r>
            <a:endParaRPr lang="en-US" sz="2400" dirty="0"/>
          </a:p>
        </p:txBody>
      </p:sp>
      <p:grpSp>
        <p:nvGrpSpPr>
          <p:cNvPr id="76" name="Group 75"/>
          <p:cNvGrpSpPr/>
          <p:nvPr/>
        </p:nvGrpSpPr>
        <p:grpSpPr>
          <a:xfrm>
            <a:off x="5222240" y="3535680"/>
            <a:ext cx="457200" cy="457200"/>
            <a:chOff x="5374640" y="5257800"/>
            <a:chExt cx="457200" cy="457200"/>
          </a:xfrm>
          <a:solidFill>
            <a:srgbClr val="0070C0"/>
          </a:solidFill>
        </p:grpSpPr>
        <p:sp>
          <p:nvSpPr>
            <p:cNvPr id="74" name="Oval 73"/>
            <p:cNvSpPr/>
            <p:nvPr/>
          </p:nvSpPr>
          <p:spPr>
            <a:xfrm>
              <a:off x="5374640" y="5257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480934" y="5349240"/>
              <a:ext cx="26962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 panose="05050102010706020507"/>
                </a:rPr>
                <a:t>9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5237480" y="17854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12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970776" y="277608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25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237480" y="1800721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11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5181600" y="1706880"/>
            <a:ext cx="457200" cy="457200"/>
            <a:chOff x="6781800" y="2209800"/>
            <a:chExt cx="457200" cy="457200"/>
          </a:xfrm>
          <a:solidFill>
            <a:srgbClr val="0070C0"/>
          </a:solidFill>
        </p:grpSpPr>
        <p:sp>
          <p:nvSpPr>
            <p:cNvPr id="81" name="Oval 80"/>
            <p:cNvSpPr/>
            <p:nvPr/>
          </p:nvSpPr>
          <p:spPr>
            <a:xfrm>
              <a:off x="6781800" y="22098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37680" y="2303641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 panose="05050102010706020507"/>
                </a:rPr>
                <a:t>11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813440" y="4577080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d,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6954520" y="2773680"/>
            <a:ext cx="354584" cy="276999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sym typeface="Symbol" panose="05050102010706020507"/>
              </a:rPr>
              <a:t>23</a:t>
            </a:r>
            <a:endParaRPr lang="en-US" sz="1200" dirty="0">
              <a:solidFill>
                <a:srgbClr val="FF0000"/>
              </a:solidFill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6913880" y="2697480"/>
            <a:ext cx="457200" cy="457200"/>
            <a:chOff x="7071360" y="4191000"/>
            <a:chExt cx="457200" cy="457200"/>
          </a:xfrm>
          <a:solidFill>
            <a:srgbClr val="0070C0"/>
          </a:solidFill>
        </p:grpSpPr>
        <p:sp>
          <p:nvSpPr>
            <p:cNvPr id="86" name="Oval 85"/>
            <p:cNvSpPr/>
            <p:nvPr/>
          </p:nvSpPr>
          <p:spPr>
            <a:xfrm>
              <a:off x="7071360" y="4191000"/>
              <a:ext cx="457200" cy="4572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7106920" y="4272280"/>
              <a:ext cx="35458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sym typeface="Symbol" panose="05050102010706020507"/>
                </a:rPr>
                <a:t>23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3194440" y="458216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z}</a:t>
            </a:r>
            <a:endParaRPr lang="en-US" sz="2400" dirty="0"/>
          </a:p>
        </p:txBody>
      </p:sp>
      <p:sp>
        <p:nvSpPr>
          <p:cNvPr id="91" name="TextBox 90"/>
          <p:cNvSpPr txBox="1"/>
          <p:nvPr/>
        </p:nvSpPr>
        <p:spPr>
          <a:xfrm>
            <a:off x="1153814" y="5177135"/>
            <a:ext cx="550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>
                <a:solidFill>
                  <a:srgbClr val="FF0000"/>
                </a:solidFill>
              </a:rPr>
              <a:t>shortest path </a:t>
            </a:r>
            <a:r>
              <a:rPr lang="en-US" sz="2400" dirty="0"/>
              <a:t>from a to z:  a, c, e, d, z</a:t>
            </a:r>
            <a:endParaRPr lang="en-US" sz="24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9" grpId="0"/>
      <p:bldP spid="63" grpId="0" animBg="1"/>
      <p:bldP spid="64" grpId="0" animBg="1"/>
      <p:bldP spid="65" grpId="0" animBg="1"/>
      <p:bldP spid="66" grpId="0"/>
      <p:bldP spid="73" grpId="0"/>
      <p:bldP spid="77" grpId="0" animBg="1"/>
      <p:bldP spid="79" grpId="0" animBg="1"/>
      <p:bldP spid="80" grpId="0" animBg="1"/>
      <p:bldP spid="84" grpId="0"/>
      <p:bldP spid="85" grpId="0" animBg="1"/>
      <p:bldP spid="89" grpId="0"/>
      <p:bldP spid="9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533400" y="-152400"/>
            <a:ext cx="8229600" cy="1077218"/>
          </a:xfrm>
        </p:spPr>
        <p:txBody>
          <a:bodyPr/>
          <a:lstStyle/>
          <a:p>
            <a:b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Dijkstra’s Algorithm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4275" name="Picture 5"/>
          <p:cNvPicPr>
            <a:picLocks noChangeAspect="1" noChangeArrowheads="1"/>
          </p:cNvPicPr>
          <p:nvPr/>
        </p:nvPicPr>
        <p:blipFill>
          <a:blip r:embed="rId1">
            <a:lum bright="-20000" contrast="1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1371600"/>
            <a:ext cx="586422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629400" y="2438400"/>
            <a:ext cx="1757212" cy="646331"/>
          </a:xfrm>
          <a:prstGeom prst="rect">
            <a:avLst/>
          </a:prstGeom>
          <a:solidFill>
            <a:srgbClr val="FFFF99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/>
              <a:t>time complexity </a:t>
            </a:r>
            <a:endParaRPr lang="en-US" dirty="0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 flipV="1">
            <a:off x="1371600" y="2761566"/>
            <a:ext cx="5257800" cy="14294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1600200" y="2761565"/>
            <a:ext cx="5029200" cy="242003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609600"/>
            <a:ext cx="7024744" cy="523220"/>
          </a:xfrm>
        </p:spPr>
        <p:txBody>
          <a:bodyPr>
            <a:normAutofit fontScale="90000"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Euler and Hamilton paths </a:t>
            </a:r>
            <a:r>
              <a:rPr lang="en-US" dirty="0"/>
              <a:t>- introduction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447800"/>
            <a:ext cx="3886200" cy="120032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Can one travel across </a:t>
            </a:r>
            <a:r>
              <a:rPr lang="en-US" sz="2400" i="1" dirty="0">
                <a:solidFill>
                  <a:srgbClr val="0000FF"/>
                </a:solidFill>
              </a:rPr>
              <a:t>all the bridges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once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to the starting point? 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955680" y="1295400"/>
            <a:ext cx="2327881" cy="2170331"/>
            <a:chOff x="6260480" y="2057400"/>
            <a:chExt cx="2327881" cy="2170331"/>
          </a:xfrm>
        </p:grpSpPr>
        <p:pic>
          <p:nvPicPr>
            <p:cNvPr id="40963" name="Picture 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0199" y="2057400"/>
              <a:ext cx="1228725" cy="146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260480" y="3581400"/>
              <a:ext cx="23278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LEONHARD </a:t>
              </a:r>
              <a:r>
                <a:rPr lang="en-US" b="1" dirty="0">
                  <a:solidFill>
                    <a:srgbClr val="0000FF"/>
                  </a:solidFill>
                </a:rPr>
                <a:t>EULER</a:t>
              </a:r>
              <a:r>
                <a:rPr lang="en-US" dirty="0"/>
                <a:t> </a:t>
              </a:r>
              <a:endParaRPr lang="en-US" dirty="0"/>
            </a:p>
            <a:p>
              <a:pPr algn="ctr"/>
              <a:r>
                <a:rPr lang="en-US" dirty="0"/>
                <a:t>(1707–1783)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4929" y="2819400"/>
            <a:ext cx="5179111" cy="2807732"/>
            <a:chOff x="474929" y="2819400"/>
            <a:chExt cx="5179111" cy="2807732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929" y="2819400"/>
              <a:ext cx="5179111" cy="2372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110745" y="5257800"/>
              <a:ext cx="33088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Seven Bridges of </a:t>
              </a:r>
              <a:r>
                <a:rPr lang="en-US" dirty="0" err="1"/>
                <a:t>Königsberg</a:t>
              </a:r>
              <a:r>
                <a:rPr lang="en-US" dirty="0"/>
                <a:t>.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62600" y="3505200"/>
            <a:ext cx="3267237" cy="2612570"/>
            <a:chOff x="5631180" y="3505200"/>
            <a:chExt cx="3267237" cy="2612570"/>
          </a:xfrm>
        </p:grpSpPr>
        <p:sp>
          <p:nvSpPr>
            <p:cNvPr id="9" name="Striped Right Arrow 8"/>
            <p:cNvSpPr/>
            <p:nvPr/>
          </p:nvSpPr>
          <p:spPr>
            <a:xfrm>
              <a:off x="5631180" y="4191000"/>
              <a:ext cx="228600" cy="429372"/>
            </a:xfrm>
            <a:prstGeom prst="stripedRightArrow">
              <a:avLst/>
            </a:prstGeom>
            <a:solidFill>
              <a:srgbClr val="00206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6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3505200"/>
              <a:ext cx="1676400" cy="2612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010400" y="5486400"/>
              <a:ext cx="1888017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rgbClr val="FF99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Multigraph Model 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59" y="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524000"/>
            <a:ext cx="6777317" cy="3508977"/>
          </a:xfrm>
        </p:spPr>
        <p:txBody>
          <a:bodyPr>
            <a:normAutofit/>
          </a:bodyPr>
          <a:lstStyle/>
          <a:p>
            <a:r>
              <a:rPr lang="en-US" dirty="0"/>
              <a:t>Graphs = (</a:t>
            </a:r>
            <a:r>
              <a:rPr lang="en-US" dirty="0">
                <a:solidFill>
                  <a:srgbClr val="0000FF"/>
                </a:solidFill>
              </a:rPr>
              <a:t>vertices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edges</a:t>
            </a:r>
            <a:r>
              <a:rPr lang="en-US" dirty="0"/>
              <a:t>) 	</a:t>
            </a:r>
            <a:r>
              <a:rPr lang="en-US" dirty="0">
                <a:sym typeface="Wingdings" panose="05000000000000000000" pitchFamily="2" charset="2"/>
              </a:rPr>
              <a:t> G = (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V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906" y="4038600"/>
            <a:ext cx="56578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276600" y="5638800"/>
            <a:ext cx="2297424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network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8200" y="2667000"/>
            <a:ext cx="374173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V</a:t>
            </a:r>
            <a:r>
              <a:rPr lang="en-US" sz="2800" dirty="0"/>
              <a:t> = vertices </a:t>
            </a:r>
            <a:r>
              <a:rPr lang="en-US" sz="2200" dirty="0"/>
              <a:t>= { a,  b,  c,  d }</a:t>
            </a:r>
            <a:endParaRPr lang="en-US" sz="2200" dirty="0"/>
          </a:p>
          <a:p>
            <a:r>
              <a:rPr lang="en-US" sz="2800" dirty="0">
                <a:solidFill>
                  <a:srgbClr val="FF0000"/>
                </a:solidFill>
              </a:rPr>
              <a:t>E</a:t>
            </a:r>
            <a:r>
              <a:rPr lang="en-US" sz="2800" dirty="0"/>
              <a:t> = edges </a:t>
            </a:r>
            <a:r>
              <a:rPr lang="en-US" sz="2200" dirty="0"/>
              <a:t>= { {a, b},  {a, c} }</a:t>
            </a:r>
            <a:endParaRPr lang="en-US" sz="2200" dirty="0"/>
          </a:p>
        </p:txBody>
      </p:sp>
      <p:sp>
        <p:nvSpPr>
          <p:cNvPr id="36" name="Right Arrow 35"/>
          <p:cNvSpPr/>
          <p:nvPr/>
        </p:nvSpPr>
        <p:spPr>
          <a:xfrm>
            <a:off x="4114800" y="2885604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438400"/>
            <a:ext cx="23241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533400"/>
            <a:ext cx="7024744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Euler circuit/path </a:t>
            </a:r>
            <a:r>
              <a:rPr lang="en-US" b="1" dirty="0">
                <a:solidFill>
                  <a:schemeClr val="tx1"/>
                </a:solidFill>
              </a:rPr>
              <a:t>- definitions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371600"/>
            <a:ext cx="6777317" cy="3508977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 </a:t>
            </a:r>
            <a:r>
              <a:rPr lang="en-US" b="1" i="1" dirty="0">
                <a:solidFill>
                  <a:srgbClr val="0000FF"/>
                </a:solidFill>
              </a:rPr>
              <a:t>Euler path/circuit </a:t>
            </a:r>
            <a:r>
              <a:rPr lang="en-US" dirty="0"/>
              <a:t>in a graph G is a </a:t>
            </a:r>
            <a:r>
              <a:rPr lang="en-US" i="1" dirty="0"/>
              <a:t>simple path/circuit</a:t>
            </a:r>
            <a:r>
              <a:rPr lang="en-US" dirty="0"/>
              <a:t> containing </a:t>
            </a:r>
            <a:r>
              <a:rPr lang="en-US" i="1" dirty="0"/>
              <a:t>every edge </a:t>
            </a:r>
            <a:r>
              <a:rPr lang="en-US" dirty="0"/>
              <a:t>of G. </a:t>
            </a:r>
            <a:endParaRPr lang="en-US" dirty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87971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15"/>
          <p:cNvCxnSpPr/>
          <p:nvPr/>
        </p:nvCxnSpPr>
        <p:spPr>
          <a:xfrm>
            <a:off x="2098040" y="2971800"/>
            <a:ext cx="990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2098040" y="2971800"/>
            <a:ext cx="990600" cy="93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098040" y="3906520"/>
            <a:ext cx="990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2098040" y="2971800"/>
            <a:ext cx="990600" cy="93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7800" y="4763869"/>
            <a:ext cx="2154757" cy="64633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1</a:t>
            </a:r>
            <a:r>
              <a:rPr lang="en-US" dirty="0"/>
              <a:t> has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a, </a:t>
            </a:r>
            <a:r>
              <a:rPr lang="en-US" dirty="0"/>
              <a:t>b, e, d, c, e,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53000" y="4648200"/>
            <a:ext cx="2512226" cy="923330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baseline="-25000" dirty="0"/>
              <a:t>3</a:t>
            </a:r>
            <a:r>
              <a:rPr lang="en-US" dirty="0"/>
              <a:t> has </a:t>
            </a:r>
            <a:r>
              <a:rPr lang="en-US" i="1" dirty="0">
                <a:solidFill>
                  <a:srgbClr val="0000FF"/>
                </a:solidFill>
              </a:rPr>
              <a:t>no</a:t>
            </a:r>
            <a:r>
              <a:rPr lang="en-US" dirty="0"/>
              <a:t>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  <a:r>
              <a:rPr lang="en-US" dirty="0"/>
              <a:t>,</a:t>
            </a:r>
            <a:endParaRPr lang="en-US" dirty="0"/>
          </a:p>
          <a:p>
            <a:r>
              <a:rPr lang="en-US" dirty="0"/>
              <a:t>But G</a:t>
            </a:r>
            <a:r>
              <a:rPr lang="en-US" baseline="-25000" dirty="0"/>
              <a:t>3</a:t>
            </a:r>
            <a:r>
              <a:rPr lang="en-US" dirty="0"/>
              <a:t> has an </a:t>
            </a:r>
            <a:r>
              <a:rPr lang="en-US" i="1" dirty="0">
                <a:solidFill>
                  <a:srgbClr val="0000FF"/>
                </a:solidFill>
              </a:rPr>
              <a:t>Euler path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, c, d, e, b, d, a, </a:t>
            </a:r>
            <a:r>
              <a:rPr lang="en-US" b="1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5313680" y="2971800"/>
            <a:ext cx="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334000" y="3926840"/>
            <a:ext cx="19050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6286500" y="2971800"/>
            <a:ext cx="95250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85" name="Straight Connector 41984"/>
          <p:cNvCxnSpPr/>
          <p:nvPr/>
        </p:nvCxnSpPr>
        <p:spPr>
          <a:xfrm>
            <a:off x="6286500" y="2971800"/>
            <a:ext cx="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88" name="Straight Connector 41987"/>
          <p:cNvCxnSpPr/>
          <p:nvPr/>
        </p:nvCxnSpPr>
        <p:spPr>
          <a:xfrm flipH="1" flipV="1">
            <a:off x="5323840" y="2992120"/>
            <a:ext cx="952500" cy="93472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90" name="Straight Connector 41989"/>
          <p:cNvCxnSpPr/>
          <p:nvPr/>
        </p:nvCxnSpPr>
        <p:spPr>
          <a:xfrm>
            <a:off x="5334000" y="2971800"/>
            <a:ext cx="952500" cy="0"/>
          </a:xfrm>
          <a:prstGeom prst="lin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0"/>
                                        <p:tgtEl>
                                          <p:spTgt spid="4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75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277" y="3416735"/>
            <a:ext cx="14763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024744" cy="52322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Euler circuit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043492" y="1447800"/>
            <a:ext cx="7490908" cy="3508977"/>
          </a:xfrm>
        </p:spPr>
        <p:txBody>
          <a:bodyPr/>
          <a:lstStyle/>
          <a:p>
            <a:pPr marL="6858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Theorem.</a:t>
            </a:r>
            <a:endParaRPr lang="en-US" b="1" i="1" u="sng" dirty="0">
              <a:solidFill>
                <a:srgbClr val="C00000"/>
              </a:solidFill>
            </a:endParaRPr>
          </a:p>
          <a:p>
            <a:pPr marL="68580" indent="0">
              <a:buNone/>
            </a:pPr>
            <a:r>
              <a:rPr lang="en-US" dirty="0"/>
              <a:t>A </a:t>
            </a:r>
            <a:r>
              <a:rPr lang="en-US" i="1" dirty="0"/>
              <a:t>connected</a:t>
            </a:r>
            <a:r>
              <a:rPr lang="en-US" dirty="0"/>
              <a:t> multigraph,  </a:t>
            </a:r>
            <a:r>
              <a:rPr lang="en-US" dirty="0">
                <a:sym typeface="Symbol" panose="05050102010706020507"/>
              </a:rPr>
              <a:t> 2 </a:t>
            </a:r>
            <a:r>
              <a:rPr lang="en-US" dirty="0"/>
              <a:t>vertices, 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has an </a:t>
            </a:r>
            <a:r>
              <a:rPr lang="en-US" i="1" dirty="0">
                <a:solidFill>
                  <a:srgbClr val="0000FF"/>
                </a:solidFill>
              </a:rPr>
              <a:t>Euler circuit</a:t>
            </a:r>
            <a:r>
              <a:rPr lang="en-US" dirty="0"/>
              <a:t> </a:t>
            </a:r>
            <a:r>
              <a:rPr lang="en-US" dirty="0">
                <a:sym typeface="Symbol" panose="05050102010706020507"/>
              </a:rPr>
              <a:t> </a:t>
            </a:r>
            <a:r>
              <a:rPr lang="en-US" dirty="0"/>
              <a:t>every vertex has </a:t>
            </a:r>
            <a:r>
              <a:rPr lang="en-US" sz="2800" b="1" i="1" dirty="0">
                <a:solidFill>
                  <a:srgbClr val="0000FF"/>
                </a:solidFill>
              </a:rPr>
              <a:t>even degree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871452" y="3440131"/>
            <a:ext cx="1318320" cy="1491714"/>
            <a:chOff x="1758920" y="4114800"/>
            <a:chExt cx="1318320" cy="1491714"/>
          </a:xfrm>
        </p:grpSpPr>
        <p:sp>
          <p:nvSpPr>
            <p:cNvPr id="5" name="TextBox 4"/>
            <p:cNvSpPr txBox="1"/>
            <p:nvPr/>
          </p:nvSpPr>
          <p:spPr>
            <a:xfrm>
              <a:off x="1758920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49520" y="41148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778760" y="526796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4640" y="5215354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21200" y="476504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4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63583" y="3832799"/>
            <a:ext cx="9332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</a:rPr>
              <a:t>OK</a:t>
            </a:r>
            <a:endParaRPr lang="en-US" sz="4000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53200" y="322908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OK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452" y="3276600"/>
            <a:ext cx="1447800" cy="2102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5522732" y="329100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8" name="Straight Arrow Connector 27"/>
          <p:cNvCxnSpPr>
            <a:stCxn id="26" idx="3"/>
            <a:endCxn id="25" idx="1"/>
          </p:cNvCxnSpPr>
          <p:nvPr/>
        </p:nvCxnSpPr>
        <p:spPr>
          <a:xfrm flipV="1">
            <a:off x="5835638" y="3413747"/>
            <a:ext cx="717562" cy="61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construct an Euler circuit?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574040" y="1447800"/>
            <a:ext cx="2971598" cy="2179320"/>
            <a:chOff x="1498600" y="3002280"/>
            <a:chExt cx="2971598" cy="2179320"/>
          </a:xfrm>
        </p:grpSpPr>
        <p:sp>
          <p:nvSpPr>
            <p:cNvPr id="6" name="Rectangle 5"/>
            <p:cNvSpPr/>
            <p:nvPr/>
          </p:nvSpPr>
          <p:spPr>
            <a:xfrm>
              <a:off x="1828800" y="3200400"/>
              <a:ext cx="1447800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>
              <a:off x="3281680" y="4104640"/>
              <a:ext cx="914400" cy="9144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16054" y="3007360"/>
              <a:ext cx="526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a 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98600" y="3908028"/>
              <a:ext cx="5261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b 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63854" y="4812268"/>
              <a:ext cx="505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e 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3002280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 d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9600" y="3908028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 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43478" y="4812268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 f</a:t>
              </a:r>
              <a:endParaRPr lang="en-US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733800" y="1295400"/>
            <a:ext cx="4572000" cy="3693319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ym typeface="Wingdings 2" panose="05020102010507070707"/>
              </a:rPr>
              <a:t>procedure</a:t>
            </a:r>
            <a:r>
              <a:rPr lang="en-US" dirty="0">
                <a:sym typeface="Wingdings 2" panose="05020102010507070707"/>
              </a:rPr>
              <a:t> </a:t>
            </a:r>
            <a:r>
              <a:rPr lang="en-US" i="1" dirty="0">
                <a:sym typeface="Wingdings 2" panose="05020102010507070707"/>
              </a:rPr>
              <a:t>Euler</a:t>
            </a:r>
            <a:r>
              <a:rPr lang="en-US" dirty="0">
                <a:sym typeface="Wingdings 2" panose="05020102010507070707"/>
              </a:rPr>
              <a:t>(G: connected, every vertex has even degree)</a:t>
            </a:r>
            <a:endParaRPr lang="en-US" dirty="0">
              <a:sym typeface="Wingdings 2" panose="05020102010507070707"/>
            </a:endParaRPr>
          </a:p>
          <a:p>
            <a:endParaRPr lang="en-US" dirty="0">
              <a:sym typeface="Wingdings 2" panose="05020102010507070707"/>
            </a:endParaRPr>
          </a:p>
          <a:p>
            <a:r>
              <a:rPr lang="en-US" dirty="0">
                <a:sym typeface="Wingdings 2" panose="05020102010507070707"/>
              </a:rPr>
              <a:t>construct a simple </a:t>
            </a:r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  in G</a:t>
            </a:r>
            <a:endParaRPr lang="en-US" dirty="0">
              <a:sym typeface="Wingdings 2" panose="05020102010507070707"/>
            </a:endParaRPr>
          </a:p>
          <a:p>
            <a:r>
              <a:rPr lang="en-US" dirty="0">
                <a:sym typeface="Wingdings 2" panose="05020102010507070707"/>
              </a:rPr>
              <a:t>H:= G – </a:t>
            </a:r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	// remove passed edges</a:t>
            </a:r>
            <a:endParaRPr lang="en-US" dirty="0">
              <a:sym typeface="Wingdings 2" panose="05020102010507070707"/>
            </a:endParaRPr>
          </a:p>
          <a:p>
            <a:r>
              <a:rPr lang="en-US" b="1" dirty="0">
                <a:sym typeface="Wingdings 2" panose="05020102010507070707"/>
              </a:rPr>
              <a:t>while</a:t>
            </a:r>
            <a:r>
              <a:rPr lang="en-US" dirty="0">
                <a:sym typeface="Wingdings 2" panose="05020102010507070707"/>
              </a:rPr>
              <a:t> H has edges</a:t>
            </a:r>
            <a:r>
              <a:rPr lang="en-US" dirty="0">
                <a:latin typeface="Wide Latin" panose="020A0A07050505020404"/>
                <a:sym typeface="Wingdings 2" panose="05020102010507070707"/>
              </a:rPr>
              <a:t> </a:t>
            </a:r>
            <a:endParaRPr lang="en-US" dirty="0">
              <a:latin typeface="Wide Latin" panose="020A0A07050505020404"/>
              <a:sym typeface="Wingdings 2" panose="05020102010507070707"/>
            </a:endParaRPr>
          </a:p>
          <a:p>
            <a:pPr lvl="1"/>
            <a:r>
              <a:rPr lang="en-US" dirty="0">
                <a:sym typeface="Wingdings 2" panose="05020102010507070707"/>
              </a:rPr>
              <a:t>construct  a simple </a:t>
            </a:r>
            <a:r>
              <a:rPr lang="en-US" b="1" i="1" dirty="0" err="1">
                <a:solidFill>
                  <a:srgbClr val="FF0000"/>
                </a:solidFill>
                <a:sym typeface="Wingdings 2" panose="05020102010507070707"/>
              </a:rPr>
              <a:t>subcircuit</a:t>
            </a:r>
            <a:r>
              <a:rPr lang="en-US" dirty="0">
                <a:sym typeface="Wingdings 2" panose="05020102010507070707"/>
              </a:rPr>
              <a:t> in H beginning at a vertex in </a:t>
            </a:r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 </a:t>
            </a:r>
            <a:endParaRPr lang="en-US" dirty="0">
              <a:sym typeface="Wingdings 2" panose="05020102010507070707"/>
            </a:endParaRPr>
          </a:p>
          <a:p>
            <a:pPr lvl="1"/>
            <a:r>
              <a:rPr lang="en-US" dirty="0">
                <a:sym typeface="Wingdings 2" panose="05020102010507070707"/>
              </a:rPr>
              <a:t>H: = H – </a:t>
            </a:r>
            <a:r>
              <a:rPr lang="en-US" b="1" i="1" dirty="0" err="1">
                <a:solidFill>
                  <a:srgbClr val="FF0000"/>
                </a:solidFill>
                <a:sym typeface="Wingdings 2" panose="05020102010507070707"/>
              </a:rPr>
              <a:t>subcircuit</a:t>
            </a:r>
            <a:r>
              <a:rPr lang="en-US" dirty="0">
                <a:sym typeface="Wingdings 2" panose="05020102010507070707"/>
              </a:rPr>
              <a:t>	// remove passed edges</a:t>
            </a:r>
            <a:endParaRPr lang="en-US" dirty="0">
              <a:sym typeface="Wingdings 2" panose="05020102010507070707"/>
            </a:endParaRPr>
          </a:p>
          <a:p>
            <a:pPr lvl="1"/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 : = add </a:t>
            </a:r>
            <a:r>
              <a:rPr lang="en-US" b="1" i="1" dirty="0" err="1">
                <a:solidFill>
                  <a:srgbClr val="FF0000"/>
                </a:solidFill>
                <a:sym typeface="Wingdings 2" panose="05020102010507070707"/>
              </a:rPr>
              <a:t>subcircuit</a:t>
            </a:r>
            <a:r>
              <a:rPr lang="en-US" b="1" i="1" dirty="0">
                <a:solidFill>
                  <a:srgbClr val="FF0000"/>
                </a:solidFill>
                <a:sym typeface="Wingdings 2" panose="05020102010507070707"/>
              </a:rPr>
              <a:t> </a:t>
            </a:r>
            <a:r>
              <a:rPr lang="en-US" b="1" i="1" dirty="0">
                <a:sym typeface="Wingdings 2" panose="05020102010507070707"/>
              </a:rPr>
              <a:t>to</a:t>
            </a:r>
            <a:r>
              <a:rPr lang="en-US" b="1" i="1" dirty="0">
                <a:solidFill>
                  <a:srgbClr val="FF0000"/>
                </a:solidFill>
                <a:sym typeface="Wingdings 2" panose="05020102010507070707"/>
              </a:rPr>
              <a:t> </a:t>
            </a:r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 </a:t>
            </a:r>
            <a:endParaRPr lang="en-US" dirty="0">
              <a:sym typeface="Wingdings 2" panose="05020102010507070707"/>
            </a:endParaRPr>
          </a:p>
          <a:p>
            <a:pPr lvl="1"/>
            <a:endParaRPr lang="en-US" dirty="0">
              <a:sym typeface="Wingdings 2" panose="05020102010507070707"/>
            </a:endParaRPr>
          </a:p>
          <a:p>
            <a:pPr lvl="1"/>
            <a:r>
              <a:rPr lang="en-US" dirty="0">
                <a:sym typeface="Wingdings 2" panose="05020102010507070707"/>
              </a:rPr>
              <a:t>{ </a:t>
            </a:r>
            <a:r>
              <a:rPr lang="en-US" b="1" i="1" dirty="0">
                <a:solidFill>
                  <a:srgbClr val="0000FF"/>
                </a:solidFill>
                <a:sym typeface="Wingdings 2" panose="05020102010507070707"/>
              </a:rPr>
              <a:t>circuit</a:t>
            </a:r>
            <a:r>
              <a:rPr lang="en-US" dirty="0">
                <a:sym typeface="Wingdings 2" panose="05020102010507070707"/>
              </a:rPr>
              <a:t> is an </a:t>
            </a:r>
            <a:r>
              <a:rPr lang="en-US" i="1" dirty="0">
                <a:sym typeface="Wingdings 2" panose="05020102010507070707"/>
              </a:rPr>
              <a:t>Euler circuit </a:t>
            </a:r>
            <a:r>
              <a:rPr lang="en-US" dirty="0">
                <a:sym typeface="Wingdings 2" panose="05020102010507070707"/>
              </a:rPr>
              <a:t>}</a:t>
            </a:r>
            <a:endParaRPr lang="en-US" dirty="0">
              <a:sym typeface="Wingdings 2" panose="05020102010507070707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909320" y="2550160"/>
            <a:ext cx="1452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904240" y="1645920"/>
            <a:ext cx="145288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04240" y="1645920"/>
            <a:ext cx="0" cy="914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357120" y="1645920"/>
            <a:ext cx="0" cy="914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483601" y="1981200"/>
            <a:ext cx="315519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812800" y="3984228"/>
            <a:ext cx="1516504" cy="1283732"/>
            <a:chOff x="812800" y="4974828"/>
            <a:chExt cx="1516504" cy="1283732"/>
          </a:xfrm>
        </p:grpSpPr>
        <p:sp>
          <p:nvSpPr>
            <p:cNvPr id="29" name="Right Triangle 28"/>
            <p:cNvSpPr/>
            <p:nvPr/>
          </p:nvSpPr>
          <p:spPr>
            <a:xfrm>
              <a:off x="1140786" y="5171440"/>
              <a:ext cx="914400" cy="914400"/>
            </a:xfrm>
            <a:prstGeom prst="rt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8706" y="4974828"/>
              <a:ext cx="5132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 c</a:t>
              </a:r>
              <a:endParaRPr 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2584" y="5879068"/>
              <a:ext cx="42672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 f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2800" y="5889228"/>
              <a:ext cx="5052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 panose="05050102010706020507"/>
                </a:rPr>
                <a:t>e </a:t>
              </a:r>
              <a:endParaRPr lang="en-US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267267" y="300736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752600" y="434340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</a:t>
            </a:r>
            <a:endParaRPr lang="en-US" b="1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1902584" y="2722880"/>
            <a:ext cx="2234816" cy="1989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132840" y="4158734"/>
            <a:ext cx="0" cy="9263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132840" y="5095240"/>
            <a:ext cx="9144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3000" y="4191000"/>
            <a:ext cx="914400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H="1">
            <a:off x="1521988" y="3442454"/>
            <a:ext cx="2745212" cy="726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859739" y="5018782"/>
            <a:ext cx="3845861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circuit:</a:t>
            </a:r>
            <a:r>
              <a:rPr lang="en-US" dirty="0"/>
              <a:t> 		a, b, </a:t>
            </a:r>
            <a:r>
              <a:rPr lang="en-US" dirty="0">
                <a:solidFill>
                  <a:srgbClr val="00B050"/>
                </a:solidFill>
              </a:rPr>
              <a:t>c, </a:t>
            </a:r>
            <a:r>
              <a:rPr lang="en-US" dirty="0"/>
              <a:t>d, a</a:t>
            </a:r>
            <a:endParaRPr lang="en-US" dirty="0"/>
          </a:p>
          <a:p>
            <a:r>
              <a:rPr lang="en-US" i="1" dirty="0" err="1">
                <a:solidFill>
                  <a:srgbClr val="FF0000"/>
                </a:solidFill>
              </a:rPr>
              <a:t>subcircuit</a:t>
            </a:r>
            <a:r>
              <a:rPr lang="en-US" i="1" dirty="0">
                <a:solidFill>
                  <a:srgbClr val="FF0000"/>
                </a:solidFill>
              </a:rPr>
              <a:t>: </a:t>
            </a:r>
            <a:r>
              <a:rPr lang="en-US" dirty="0"/>
              <a:t>		</a:t>
            </a:r>
            <a:r>
              <a:rPr lang="en-US" dirty="0">
                <a:solidFill>
                  <a:srgbClr val="00B050"/>
                </a:solidFill>
              </a:rPr>
              <a:t>c, </a:t>
            </a:r>
            <a:r>
              <a:rPr lang="en-US" dirty="0"/>
              <a:t>e, f, </a:t>
            </a:r>
            <a:r>
              <a:rPr lang="en-US" dirty="0">
                <a:solidFill>
                  <a:srgbClr val="00B050"/>
                </a:solidFill>
              </a:rPr>
              <a:t>c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i="1" dirty="0">
                <a:solidFill>
                  <a:srgbClr val="0000FF"/>
                </a:solidFill>
                <a:sym typeface="Wingdings" panose="05000000000000000000" pitchFamily="2" charset="2"/>
              </a:rPr>
              <a:t> </a:t>
            </a:r>
            <a:r>
              <a:rPr lang="en-US" i="1" dirty="0">
                <a:solidFill>
                  <a:srgbClr val="0000FF"/>
                </a:solidFill>
              </a:rPr>
              <a:t>circuit: </a:t>
            </a:r>
            <a:r>
              <a:rPr lang="en-US" dirty="0"/>
              <a:t>		a, b, </a:t>
            </a:r>
            <a:r>
              <a:rPr lang="en-US" sz="2800" b="1" dirty="0">
                <a:solidFill>
                  <a:srgbClr val="00B050"/>
                </a:solidFill>
              </a:rPr>
              <a:t>c, </a:t>
            </a:r>
            <a:r>
              <a:rPr lang="en-US" dirty="0"/>
              <a:t>e, f, </a:t>
            </a:r>
            <a:r>
              <a:rPr lang="en-US" sz="2800" b="1" dirty="0">
                <a:solidFill>
                  <a:srgbClr val="00B050"/>
                </a:solidFill>
              </a:rPr>
              <a:t>c, </a:t>
            </a:r>
            <a:r>
              <a:rPr lang="en-US" dirty="0"/>
              <a:t>d, 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rgbClr val="FF0000"/>
                </a:solidFill>
              </a:rPr>
              <a:t>Euler path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90600" y="1295400"/>
            <a:ext cx="6777317" cy="3508977"/>
          </a:xfrm>
        </p:spPr>
        <p:txBody>
          <a:bodyPr>
            <a:normAutofit fontScale="92500" lnSpcReduction="10000"/>
          </a:bodyPr>
          <a:lstStyle/>
          <a:p>
            <a:pPr marL="68580" indent="0">
              <a:buNone/>
            </a:pPr>
            <a:r>
              <a:rPr lang="en-US" b="1" i="1" u="sng" dirty="0">
                <a:solidFill>
                  <a:srgbClr val="C00000"/>
                </a:solidFill>
              </a:rPr>
              <a:t>Theorem.</a:t>
            </a:r>
            <a:r>
              <a:rPr lang="en-US" dirty="0"/>
              <a:t> </a:t>
            </a:r>
            <a:endParaRPr lang="en-US" dirty="0"/>
          </a:p>
          <a:p>
            <a:pPr marL="68580" indent="0">
              <a:buNone/>
            </a:pPr>
            <a:endParaRPr lang="en-US" dirty="0"/>
          </a:p>
          <a:p>
            <a:pPr marL="68580" indent="0">
              <a:buNone/>
            </a:pPr>
            <a:r>
              <a:rPr lang="en-US" dirty="0"/>
              <a:t>A connected multigraph has </a:t>
            </a:r>
            <a:r>
              <a:rPr lang="en-US" sz="3400" dirty="0">
                <a:solidFill>
                  <a:srgbClr val="0000FF"/>
                </a:solidFill>
              </a:rPr>
              <a:t>	</a:t>
            </a:r>
            <a:endParaRPr lang="en-US" sz="3400" dirty="0">
              <a:solidFill>
                <a:srgbClr val="0000FF"/>
              </a:solidFill>
            </a:endParaRPr>
          </a:p>
          <a:p>
            <a:pPr marL="68580" indent="0">
              <a:buNone/>
            </a:pPr>
            <a:r>
              <a:rPr lang="en-US" sz="3400" dirty="0">
                <a:solidFill>
                  <a:srgbClr val="0000FF"/>
                </a:solidFill>
              </a:rPr>
              <a:t>	</a:t>
            </a:r>
            <a:r>
              <a:rPr lang="en-US" dirty="0"/>
              <a:t>an</a:t>
            </a:r>
            <a:r>
              <a:rPr lang="en-US" sz="3400" dirty="0">
                <a:solidFill>
                  <a:srgbClr val="0000FF"/>
                </a:solidFill>
              </a:rPr>
              <a:t> </a:t>
            </a:r>
            <a:r>
              <a:rPr lang="en-US" sz="3700" b="1" i="1" dirty="0">
                <a:solidFill>
                  <a:srgbClr val="0000FF"/>
                </a:solidFill>
              </a:rPr>
              <a:t>Euler path </a:t>
            </a:r>
            <a:r>
              <a:rPr lang="en-US" dirty="0"/>
              <a:t>but </a:t>
            </a:r>
            <a:r>
              <a:rPr lang="en-US" i="1" dirty="0"/>
              <a:t>not an Euler circuit </a:t>
            </a:r>
            <a:endParaRPr lang="en-US" i="1" dirty="0"/>
          </a:p>
          <a:p>
            <a:pPr marL="68580" indent="0">
              <a:buNone/>
            </a:pPr>
            <a:r>
              <a:rPr lang="en-US" sz="3900" b="1" dirty="0">
                <a:solidFill>
                  <a:srgbClr val="0000FF"/>
                </a:solidFill>
                <a:sym typeface="Symbol" panose="05050102010706020507"/>
              </a:rPr>
              <a:t></a:t>
            </a:r>
            <a:r>
              <a:rPr lang="en-US" sz="3900" b="1" dirty="0">
                <a:sym typeface="Symbol" panose="05050102010706020507"/>
              </a:rPr>
              <a:t></a:t>
            </a:r>
            <a:r>
              <a:rPr lang="en-US" sz="3900" b="1" dirty="0">
                <a:solidFill>
                  <a:srgbClr val="0000FF"/>
                </a:solidFill>
                <a:sym typeface="Symbol" panose="05050102010706020507"/>
              </a:rPr>
              <a:t> </a:t>
            </a:r>
            <a:endParaRPr lang="en-US" sz="3900" b="1" dirty="0">
              <a:solidFill>
                <a:srgbClr val="0000FF"/>
              </a:solidFill>
              <a:sym typeface="Symbol" panose="05050102010706020507"/>
            </a:endParaRPr>
          </a:p>
          <a:p>
            <a:pPr marL="68580" indent="0">
              <a:buNone/>
            </a:pPr>
            <a:r>
              <a:rPr lang="en-US" dirty="0"/>
              <a:t>it has </a:t>
            </a:r>
            <a:r>
              <a:rPr lang="en-US" i="1" dirty="0"/>
              <a:t>exactly</a:t>
            </a:r>
            <a:r>
              <a:rPr lang="en-US" dirty="0"/>
              <a:t> </a:t>
            </a:r>
            <a:endParaRPr lang="en-US" dirty="0"/>
          </a:p>
          <a:p>
            <a:pPr marL="68580" indent="0">
              <a:buNone/>
            </a:pPr>
            <a:r>
              <a:rPr lang="en-US" b="1" dirty="0">
                <a:solidFill>
                  <a:srgbClr val="FF0000"/>
                </a:solidFill>
              </a:rPr>
              <a:t>	</a:t>
            </a:r>
            <a:r>
              <a:rPr lang="en-US" sz="3700" b="1" i="1" dirty="0">
                <a:solidFill>
                  <a:srgbClr val="0000FF"/>
                </a:solidFill>
              </a:rPr>
              <a:t>two vertices </a:t>
            </a:r>
            <a:r>
              <a:rPr lang="en-US" sz="3700" i="1" dirty="0">
                <a:solidFill>
                  <a:srgbClr val="0000FF"/>
                </a:solidFill>
              </a:rPr>
              <a:t>of odd degree</a:t>
            </a:r>
            <a:endParaRPr lang="en-US" sz="3700" i="1" dirty="0">
              <a:solidFill>
                <a:srgbClr val="0000FF"/>
              </a:solidFill>
            </a:endParaRPr>
          </a:p>
          <a:p>
            <a:pPr marL="6858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6722" y="5029200"/>
            <a:ext cx="4375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Note that:  </a:t>
            </a:r>
            <a:r>
              <a:rPr lang="en-US" i="1" dirty="0"/>
              <a:t>an Euler circuit is also an Euler path </a:t>
            </a:r>
            <a:endParaRPr lang="en-US" i="1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695325" y="609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 Paths and Circuits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05001" y="5262880"/>
            <a:ext cx="1676399" cy="369332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Hamilton </a:t>
            </a:r>
            <a:r>
              <a:rPr lang="en-US" b="1" i="1" dirty="0">
                <a:solidFill>
                  <a:srgbClr val="0000FF"/>
                </a:solidFill>
              </a:rPr>
              <a:t>path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1295400"/>
            <a:ext cx="6926010" cy="1295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800" b="1" i="1" dirty="0">
                <a:solidFill>
                  <a:srgbClr val="0000FF"/>
                </a:solidFill>
              </a:rPr>
              <a:t>Hamilton circuit/path: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400" dirty="0">
                <a:solidFill>
                  <a:schemeClr val="tx1"/>
                </a:solidFill>
              </a:rPr>
              <a:t>A simple circuit/path passes through </a:t>
            </a:r>
            <a:r>
              <a:rPr lang="en-US" sz="2400" b="1" i="1" dirty="0">
                <a:solidFill>
                  <a:srgbClr val="0000FF"/>
                </a:solidFill>
              </a:rPr>
              <a:t>every vertex </a:t>
            </a:r>
            <a:r>
              <a:rPr lang="en-US" sz="2400" dirty="0">
                <a:solidFill>
                  <a:schemeClr val="tx1"/>
                </a:solidFill>
              </a:rPr>
              <a:t>exactly </a:t>
            </a:r>
            <a:r>
              <a:rPr lang="en-US" sz="2400" i="1" dirty="0">
                <a:solidFill>
                  <a:srgbClr val="0000FF"/>
                </a:solidFill>
              </a:rPr>
              <a:t>once.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667000"/>
            <a:ext cx="2195008" cy="252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Oval 17"/>
          <p:cNvSpPr/>
          <p:nvPr/>
        </p:nvSpPr>
        <p:spPr>
          <a:xfrm>
            <a:off x="1835709" y="3008274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05200" y="2999841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882242" y="465328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495040" y="4637227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18" idx="6"/>
          </p:cNvCxnSpPr>
          <p:nvPr/>
        </p:nvCxnSpPr>
        <p:spPr>
          <a:xfrm>
            <a:off x="2040534" y="3110687"/>
            <a:ext cx="146304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2" idx="3"/>
            <a:endCxn id="23" idx="7"/>
          </p:cNvCxnSpPr>
          <p:nvPr/>
        </p:nvCxnSpPr>
        <p:spPr>
          <a:xfrm flipH="1">
            <a:off x="2057072" y="3174671"/>
            <a:ext cx="1478124" cy="1508605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3" idx="6"/>
          </p:cNvCxnSpPr>
          <p:nvPr/>
        </p:nvCxnSpPr>
        <p:spPr>
          <a:xfrm>
            <a:off x="2087068" y="4755693"/>
            <a:ext cx="1417320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53160" y="2865120"/>
            <a:ext cx="661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start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733800" y="458874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end</a:t>
            </a:r>
            <a:endParaRPr lang="en-US" b="1" i="1" dirty="0">
              <a:solidFill>
                <a:srgbClr val="FF000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876800" y="2819400"/>
            <a:ext cx="2963610" cy="2362200"/>
            <a:chOff x="4876800" y="2819400"/>
            <a:chExt cx="2963610" cy="2362200"/>
          </a:xfrm>
        </p:grpSpPr>
        <p:pic>
          <p:nvPicPr>
            <p:cNvPr id="317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819400"/>
              <a:ext cx="2963610" cy="2224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172200" y="4258270"/>
              <a:ext cx="4443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  <a:endParaRPr lang="en-US" sz="5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62600" y="5193268"/>
            <a:ext cx="2593402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</a:t>
            </a:r>
            <a:r>
              <a:rPr lang="en-US" i="1" dirty="0"/>
              <a:t>Hamilton circuit</a:t>
            </a:r>
            <a:endParaRPr lang="en-US" i="1" dirty="0"/>
          </a:p>
          <a:p>
            <a:r>
              <a:rPr lang="en-US" i="1" dirty="0" err="1"/>
              <a:t>a,b,c,d,e</a:t>
            </a:r>
            <a:r>
              <a:rPr lang="en-US" i="1" dirty="0"/>
              <a:t> is a Hamilton path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8" grpId="0" animBg="1"/>
      <p:bldP spid="22" grpId="0" animBg="1"/>
      <p:bldP spid="23" grpId="0" animBg="1"/>
      <p:bldP spid="24" grpId="0" animBg="1"/>
      <p:bldP spid="29" grpId="0"/>
      <p:bldP spid="33" grpId="0"/>
      <p:bldP spid="3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</a:t>
            </a:r>
            <a:r>
              <a:rPr lang="en-US" i="1" dirty="0">
                <a:solidFill>
                  <a:srgbClr val="FF0000"/>
                </a:solidFill>
              </a:rPr>
              <a:t>A Hamilton </a:t>
            </a:r>
            <a:r>
              <a:rPr lang="en-US" dirty="0"/>
              <a:t>circuit for Q</a:t>
            </a:r>
            <a:r>
              <a:rPr lang="en-US" baseline="-25000" dirty="0"/>
              <a:t>3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1399452"/>
            <a:ext cx="4438650" cy="416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Oval 16"/>
          <p:cNvSpPr/>
          <p:nvPr/>
        </p:nvSpPr>
        <p:spPr>
          <a:xfrm>
            <a:off x="3713683" y="18643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59094" y="187960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772867" y="4869993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66974" y="28168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799787" y="4854854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7" idx="6"/>
          </p:cNvCxnSpPr>
          <p:nvPr/>
        </p:nvCxnSpPr>
        <p:spPr>
          <a:xfrm>
            <a:off x="3918509" y="1966773"/>
            <a:ext cx="1835505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9" idx="4"/>
          </p:cNvCxnSpPr>
          <p:nvPr/>
        </p:nvCxnSpPr>
        <p:spPr>
          <a:xfrm flipH="1">
            <a:off x="5856427" y="2084426"/>
            <a:ext cx="5080" cy="185420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1" idx="3"/>
          </p:cNvCxnSpPr>
          <p:nvPr/>
        </p:nvCxnSpPr>
        <p:spPr>
          <a:xfrm flipH="1">
            <a:off x="4953000" y="4071190"/>
            <a:ext cx="832636" cy="80561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755640" y="389636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5" idx="0"/>
          </p:cNvCxnSpPr>
          <p:nvPr/>
        </p:nvCxnSpPr>
        <p:spPr>
          <a:xfrm flipV="1">
            <a:off x="4902200" y="3011526"/>
            <a:ext cx="0" cy="1843328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4799787" y="282702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21" name="Straight Connector 30720"/>
          <p:cNvCxnSpPr>
            <a:stCxn id="23" idx="2"/>
          </p:cNvCxnSpPr>
          <p:nvPr/>
        </p:nvCxnSpPr>
        <p:spPr>
          <a:xfrm flipH="1">
            <a:off x="2971800" y="2929433"/>
            <a:ext cx="1827987" cy="0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4" name="Straight Connector 30723"/>
          <p:cNvCxnSpPr>
            <a:stCxn id="24" idx="4"/>
          </p:cNvCxnSpPr>
          <p:nvPr/>
        </p:nvCxnSpPr>
        <p:spPr>
          <a:xfrm>
            <a:off x="2869387" y="3021686"/>
            <a:ext cx="0" cy="185511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6" name="Straight Connector 30725"/>
          <p:cNvCxnSpPr>
            <a:stCxn id="20" idx="7"/>
            <a:endCxn id="22" idx="3"/>
          </p:cNvCxnSpPr>
          <p:nvPr/>
        </p:nvCxnSpPr>
        <p:spPr>
          <a:xfrm flipV="1">
            <a:off x="2947697" y="4097860"/>
            <a:ext cx="813051" cy="802129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30752" y="3923030"/>
            <a:ext cx="204826" cy="204826"/>
          </a:xfrm>
          <a:prstGeom prst="ellipse">
            <a:avLst/>
          </a:prstGeom>
          <a:solidFill>
            <a:srgbClr val="FF0000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29" name="Straight Connector 30728"/>
          <p:cNvCxnSpPr>
            <a:stCxn id="22" idx="0"/>
            <a:endCxn id="17" idx="4"/>
          </p:cNvCxnSpPr>
          <p:nvPr/>
        </p:nvCxnSpPr>
        <p:spPr>
          <a:xfrm flipH="1" flipV="1">
            <a:off x="3816096" y="2069186"/>
            <a:ext cx="17069" cy="1853844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4" grpId="0" animBg="1"/>
      <p:bldP spid="25" grpId="0" animBg="1"/>
      <p:bldP spid="21" grpId="0" animBg="1"/>
      <p:bldP spid="23" grpId="0" animBg="1"/>
      <p:bldP spid="2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Hamilton Paths and Circuits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76400"/>
            <a:ext cx="76200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/>
              <a:t>There are </a:t>
            </a:r>
            <a:endParaRPr lang="en-US" sz="3500" b="1" dirty="0"/>
          </a:p>
          <a:p>
            <a:r>
              <a:rPr lang="en-US" sz="3500" b="1" dirty="0"/>
              <a:t>	NO known simple 			 </a:t>
            </a:r>
            <a:r>
              <a:rPr lang="en-US" sz="3500" b="1" i="1" dirty="0">
                <a:solidFill>
                  <a:srgbClr val="0000FF"/>
                </a:solidFill>
              </a:rPr>
              <a:t>necessary and sufficient </a:t>
            </a:r>
            <a:r>
              <a:rPr lang="en-US" sz="3500" b="1" dirty="0"/>
              <a:t>criteria </a:t>
            </a:r>
            <a:endParaRPr lang="en-US" sz="3500" b="1" dirty="0"/>
          </a:p>
          <a:p>
            <a:r>
              <a:rPr lang="en-US" sz="3500" b="1" dirty="0"/>
              <a:t>		for the existence of </a:t>
            </a:r>
            <a:endParaRPr lang="en-US" sz="3500" b="1" dirty="0"/>
          </a:p>
          <a:p>
            <a:r>
              <a:rPr lang="en-US" sz="3500" b="1" dirty="0"/>
              <a:t>			Hamilton circuits</a:t>
            </a:r>
            <a:endParaRPr lang="en-US" sz="3500" b="1" dirty="0"/>
          </a:p>
          <a:p>
            <a:endParaRPr lang="en-US" sz="35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20" y="4362450"/>
            <a:ext cx="981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0" y="1889760"/>
            <a:ext cx="981075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28575">
            <a:noFill/>
          </a:ln>
        </p:spPr>
        <p:txBody>
          <a:bodyPr>
            <a:normAutofit fontScale="90000"/>
          </a:bodyPr>
          <a:lstStyle/>
          <a:p>
            <a:r>
              <a:rPr lang="en-US" dirty="0"/>
              <a:t>Hamilton circuits - </a:t>
            </a:r>
            <a:r>
              <a:rPr lang="en-US" dirty="0">
                <a:solidFill>
                  <a:schemeClr val="tx1"/>
                </a:solidFill>
              </a:rPr>
              <a:t>sufficient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92899" y="1143000"/>
            <a:ext cx="6777317" cy="3508977"/>
          </a:xfrm>
        </p:spPr>
        <p:txBody>
          <a:bodyPr/>
          <a:lstStyle/>
          <a:p>
            <a:pPr marL="68580" indent="0">
              <a:buNone/>
            </a:pPr>
            <a:r>
              <a:rPr lang="en-US" b="1" dirty="0">
                <a:solidFill>
                  <a:srgbClr val="0000FF"/>
                </a:solidFill>
              </a:rPr>
              <a:t>Dirac’s </a:t>
            </a:r>
            <a:r>
              <a:rPr lang="en-US" b="1" dirty="0"/>
              <a:t>theorem. </a:t>
            </a:r>
            <a:endParaRPr lang="en-US" b="1" dirty="0"/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  <a:p>
            <a:pPr marL="68580" indent="0">
              <a:buNone/>
            </a:pPr>
            <a:r>
              <a:rPr lang="en-US" b="1" dirty="0">
                <a:solidFill>
                  <a:srgbClr val="0000FF"/>
                </a:solidFill>
              </a:rPr>
              <a:t>Ore’s </a:t>
            </a:r>
            <a:r>
              <a:rPr lang="en-US" b="1" dirty="0"/>
              <a:t>theorem. </a:t>
            </a:r>
            <a:endParaRPr lang="en-US" b="1" dirty="0"/>
          </a:p>
          <a:p>
            <a:pPr marL="68580" indent="0">
              <a:buNone/>
            </a:pPr>
            <a:endParaRPr lang="en-US" b="1" u="sng" dirty="0">
              <a:solidFill>
                <a:srgbClr val="FF99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295400" y="1752600"/>
                <a:ext cx="2434321" cy="155792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200" dirty="0"/>
                  <a:t>G is a graph: </a:t>
                </a: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i="1" dirty="0"/>
                  <a:t>simple</a:t>
                </a:r>
                <a:endParaRPr lang="en-US" sz="2200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n ( </a:t>
                </a:r>
                <a:r>
                  <a:rPr lang="en-US" sz="2200" dirty="0">
                    <a:sym typeface="Symbol" panose="05050102010706020507"/>
                  </a:rPr>
                  <a:t> 3</a:t>
                </a:r>
                <a:r>
                  <a:rPr lang="en-US" sz="2200" dirty="0"/>
                  <a:t>) vertices</a:t>
                </a:r>
                <a:endParaRPr lang="en-US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>
                    <a:sym typeface="Symbol" panose="05050102010706020507"/>
                  </a:rPr>
                  <a:t>v</a:t>
                </a:r>
                <a:r>
                  <a:rPr lang="en-US" sz="2200" baseline="-25000" dirty="0">
                    <a:sym typeface="Symbol" panose="05050102010706020507"/>
                  </a:rPr>
                  <a:t>i</a:t>
                </a:r>
                <a:r>
                  <a:rPr lang="en-US" sz="2200" dirty="0">
                    <a:sym typeface="Symbol" panose="05050102010706020507"/>
                  </a:rPr>
                  <a:t>, </a:t>
                </a:r>
                <a:r>
                  <a:rPr lang="en-US" sz="2200" b="1" dirty="0">
                    <a:solidFill>
                      <a:srgbClr val="0000FF"/>
                    </a:solidFill>
                    <a:sym typeface="Symbol" panose="05050102010706020507"/>
                  </a:rPr>
                  <a:t>deg(v</a:t>
                </a:r>
                <a:r>
                  <a:rPr lang="en-US" sz="2200" b="1" baseline="-25000" dirty="0">
                    <a:solidFill>
                      <a:srgbClr val="0000FF"/>
                    </a:solidFill>
                    <a:sym typeface="Symbol" panose="05050102010706020507"/>
                  </a:rPr>
                  <a:t>i</a:t>
                </a:r>
                <a:r>
                  <a:rPr lang="en-US" sz="2200" b="1" dirty="0">
                    <a:solidFill>
                      <a:srgbClr val="0000FF"/>
                    </a:solidFill>
                    <a:sym typeface="Symbol" panose="05050102010706020507"/>
                  </a:rPr>
                  <a:t>) 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sym typeface="Symbol" panose="05050102010706020507"/>
                          </a:rPr>
                        </m:ctrlPr>
                      </m:fPr>
                      <m:num>
                        <m:r>
                          <a:rPr lang="en-US" sz="2200" b="1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𝐧</m:t>
                        </m:r>
                      </m:num>
                      <m:den>
                        <m:r>
                          <a:rPr lang="en-US" sz="2200" b="1" i="0" smtClean="0">
                            <a:solidFill>
                              <a:srgbClr val="0000FF"/>
                            </a:solidFill>
                            <a:latin typeface="Cambria Math" panose="02040503050406030204"/>
                            <a:sym typeface="Symbol" panose="05050102010706020507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200" b="1" dirty="0">
                    <a:solidFill>
                      <a:srgbClr val="0000FF"/>
                    </a:solidFill>
                    <a:sym typeface="Symbol" panose="05050102010706020507"/>
                  </a:rPr>
                  <a:t>  </a:t>
                </a:r>
                <a:endParaRPr lang="en-US" sz="2200" b="1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2434321" cy="1557927"/>
              </a:xfrm>
              <a:prstGeom prst="rect">
                <a:avLst/>
              </a:prstGeom>
              <a:blipFill rotWithShape="1">
                <a:blip r:embed="rId2"/>
                <a:stretch>
                  <a:fillRect l="-209" t="-326" r="-4498" b="-2184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81400" y="2133600"/>
            <a:ext cx="9701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rgbClr val="0000FF"/>
                </a:solidFill>
                <a:sym typeface="Wingdings 3" panose="05040102010807070707"/>
              </a:rPr>
              <a:t>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69370" y="2209800"/>
            <a:ext cx="368883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 has a </a:t>
            </a:r>
            <a:r>
              <a:rPr lang="en-US" sz="2600" b="1" i="1" dirty="0">
                <a:solidFill>
                  <a:srgbClr val="0000FF"/>
                </a:solidFill>
              </a:rPr>
              <a:t>Hamilton circuit</a:t>
            </a:r>
            <a:endParaRPr lang="en-US" sz="2600" b="1" i="1" dirty="0">
              <a:solidFill>
                <a:srgbClr val="0000FF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295400" y="4098621"/>
            <a:ext cx="2989921" cy="1785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G is a graph: 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i="1" dirty="0"/>
              <a:t>simple</a:t>
            </a:r>
            <a:endParaRPr lang="en-US" sz="2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n ( </a:t>
            </a:r>
            <a:r>
              <a:rPr lang="en-US" sz="2200" dirty="0">
                <a:sym typeface="Symbol" panose="05050102010706020507"/>
              </a:rPr>
              <a:t> 3</a:t>
            </a:r>
            <a:r>
              <a:rPr lang="en-US" sz="2200" dirty="0"/>
              <a:t>) vertices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ym typeface="Symbol" panose="05050102010706020507"/>
              </a:rPr>
              <a:t>u, v, </a:t>
            </a:r>
            <a:r>
              <a:rPr lang="en-US" sz="2200" i="1" dirty="0">
                <a:sym typeface="Symbol" panose="05050102010706020507"/>
              </a:rPr>
              <a:t>non-adjacent</a:t>
            </a:r>
            <a:endParaRPr lang="en-US" sz="2200" i="1" dirty="0">
              <a:sym typeface="Symbol" panose="05050102010706020507"/>
            </a:endParaRPr>
          </a:p>
          <a:p>
            <a:r>
              <a:rPr lang="en-US" sz="2200" dirty="0">
                <a:sym typeface="Symbol" panose="05050102010706020507"/>
              </a:rPr>
              <a:t>    </a:t>
            </a:r>
            <a:r>
              <a:rPr lang="en-US" sz="2200" b="1" dirty="0" err="1">
                <a:solidFill>
                  <a:srgbClr val="0000FF"/>
                </a:solidFill>
                <a:sym typeface="Symbol" panose="05050102010706020507"/>
              </a:rPr>
              <a:t>deg</a:t>
            </a:r>
            <a:r>
              <a:rPr lang="en-US" sz="2200" b="1" dirty="0">
                <a:solidFill>
                  <a:srgbClr val="0000FF"/>
                </a:solidFill>
                <a:sym typeface="Symbol" panose="05050102010706020507"/>
              </a:rPr>
              <a:t>(u) + </a:t>
            </a:r>
            <a:r>
              <a:rPr lang="en-US" sz="2200" b="1" dirty="0" err="1">
                <a:solidFill>
                  <a:srgbClr val="0000FF"/>
                </a:solidFill>
                <a:sym typeface="Symbol" panose="05050102010706020507"/>
              </a:rPr>
              <a:t>deg</a:t>
            </a:r>
            <a:r>
              <a:rPr lang="en-US" sz="2200" b="1" dirty="0">
                <a:solidFill>
                  <a:srgbClr val="0000FF"/>
                </a:solidFill>
                <a:sym typeface="Symbol" panose="05050102010706020507"/>
              </a:rPr>
              <a:t>(v)  n</a:t>
            </a:r>
            <a:endParaRPr lang="en-US" sz="2200" b="1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029200" y="4898648"/>
            <a:ext cx="2582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G has a </a:t>
            </a:r>
            <a:endParaRPr lang="en-US" sz="2600" dirty="0"/>
          </a:p>
          <a:p>
            <a:r>
              <a:rPr lang="en-US" sz="2600" b="1" i="1" dirty="0">
                <a:solidFill>
                  <a:srgbClr val="0000FF"/>
                </a:solidFill>
              </a:rPr>
              <a:t>Hamilton circuit</a:t>
            </a:r>
            <a:endParaRPr lang="en-US" sz="2600" b="1" i="1" dirty="0">
              <a:solidFill>
                <a:srgbClr val="0000F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30040" y="4622393"/>
            <a:ext cx="970137" cy="1092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500" dirty="0">
                <a:solidFill>
                  <a:srgbClr val="0000FF"/>
                </a:solidFill>
                <a:sym typeface="Wingdings 3" panose="05040102010807070707"/>
              </a:rPr>
              <a:t></a:t>
            </a:r>
            <a:endParaRPr lang="en-US" sz="3200" dirty="0">
              <a:solidFill>
                <a:srgbClr val="0000FF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6400" y="2684576"/>
            <a:ext cx="2743200" cy="2039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5436346" y="2883779"/>
            <a:ext cx="2543475" cy="1777203"/>
            <a:chOff x="5436346" y="2883779"/>
            <a:chExt cx="2543475" cy="1777203"/>
          </a:xfrm>
        </p:grpSpPr>
        <p:grpSp>
          <p:nvGrpSpPr>
            <p:cNvPr id="42" name="Group 41"/>
            <p:cNvGrpSpPr/>
            <p:nvPr/>
          </p:nvGrpSpPr>
          <p:grpSpPr>
            <a:xfrm>
              <a:off x="5704839" y="2883779"/>
              <a:ext cx="2274982" cy="1777203"/>
              <a:chOff x="5474462" y="2852216"/>
              <a:chExt cx="2673104" cy="2091223"/>
            </a:xfrm>
          </p:grpSpPr>
          <p:pic>
            <p:nvPicPr>
              <p:cNvPr id="46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5000" y="2852216"/>
                <a:ext cx="2420453" cy="19941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5474462" y="2879138"/>
                <a:ext cx="2673104" cy="20643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	         3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		   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		  2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3	    3	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5436346" y="3235348"/>
              <a:ext cx="47320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rgbClr val="FF0000"/>
                  </a:solidFill>
                </a:rPr>
                <a:t>?</a:t>
              </a:r>
              <a:endParaRPr lang="en-US" sz="6000" b="1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/>
      <p:bldP spid="39" grpId="0" animBg="1"/>
      <p:bldP spid="41" grpId="0"/>
      <p:bldP spid="4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Traveling Salesman Problem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57270"/>
            <a:ext cx="5162550" cy="36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5105400"/>
            <a:ext cx="7848600" cy="12954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i="1" dirty="0">
                <a:solidFill>
                  <a:schemeClr val="tx1"/>
                </a:solidFill>
              </a:rPr>
              <a:t>Salesman</a:t>
            </a:r>
            <a:r>
              <a:rPr lang="en-US" sz="2000" dirty="0">
                <a:solidFill>
                  <a:schemeClr val="tx1"/>
                </a:solidFill>
              </a:rPr>
              <a:t> starts in one city (ex. Detroit). He wants to visit n cities </a:t>
            </a:r>
            <a:r>
              <a:rPr lang="en-US" sz="2000" i="1" dirty="0">
                <a:solidFill>
                  <a:schemeClr val="tx1"/>
                </a:solidFill>
              </a:rPr>
              <a:t>exactly once </a:t>
            </a:r>
            <a:r>
              <a:rPr lang="en-US" sz="2000" dirty="0">
                <a:solidFill>
                  <a:schemeClr val="tx1"/>
                </a:solidFill>
              </a:rPr>
              <a:t>and return to his starting point (Detroit). In which order should he visit theses cities to travel the </a:t>
            </a:r>
            <a:r>
              <a:rPr lang="en-US" sz="2000" b="1" i="1" dirty="0">
                <a:solidFill>
                  <a:srgbClr val="0000FF"/>
                </a:solidFill>
              </a:rPr>
              <a:t>minimum total distance</a:t>
            </a:r>
            <a:r>
              <a:rPr lang="en-US" sz="2000" dirty="0">
                <a:solidFill>
                  <a:schemeClr val="tx1"/>
                </a:solidFill>
              </a:rPr>
              <a:t> ?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4618990" y="3200400"/>
            <a:ext cx="685800" cy="1143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038350" y="3505200"/>
            <a:ext cx="2590800" cy="8382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038350" y="1371600"/>
            <a:ext cx="2590800" cy="2133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809750" y="1371600"/>
            <a:ext cx="2819400" cy="3810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09750" y="1752600"/>
            <a:ext cx="3505200" cy="14478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34000" y="2133600"/>
            <a:ext cx="2820003" cy="892552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Total Distance 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US" dirty="0"/>
              <a:t>= </a:t>
            </a:r>
            <a:r>
              <a:rPr lang="en-US" sz="1600" dirty="0"/>
              <a:t> 58 + 133 + 137 + 113 + 147</a:t>
            </a:r>
            <a:endParaRPr lang="en-US" sz="1600" dirty="0"/>
          </a:p>
          <a:p>
            <a:r>
              <a:rPr lang="en-US" sz="1600" dirty="0"/>
              <a:t>= 588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>
          <a:xfrm>
            <a:off x="609600" y="68580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altLang="en-US" sz="32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Traveling Salesman Problem</a:t>
            </a:r>
            <a:endParaRPr lang="en-US" altLang="en-US" sz="32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4876800"/>
            <a:ext cx="7696200" cy="1524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Exhaustive  search technique //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vét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cạn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endParaRPr lang="en-US" b="1" dirty="0">
              <a:solidFill>
                <a:schemeClr val="tx1"/>
              </a:solidFill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[(n-1) (n-2) (n-2) … 3.2.1]/2 = (n-1) !]/2 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O((n-1)!)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complexity</a:t>
            </a: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defRPr/>
            </a:pPr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defRPr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 Approximation algorithm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08832"/>
            <a:ext cx="6096000" cy="343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381239" y="2667000"/>
                <a:ext cx="1000595" cy="609911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rgbClr val="0000FF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/>
                        </a:rPr>
                        <m:t>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39" y="2667000"/>
                <a:ext cx="1000595" cy="609911"/>
              </a:xfrm>
              <a:prstGeom prst="rect">
                <a:avLst/>
              </a:prstGeom>
              <a:blipFill rotWithShape="1">
                <a:blip r:embed="rId2"/>
                <a:stretch>
                  <a:fillRect l="-508" t="-833" r="-461" b="-678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2" idx="2"/>
          </p:cNvCxnSpPr>
          <p:nvPr/>
        </p:nvCxnSpPr>
        <p:spPr>
          <a:xfrm flipV="1">
            <a:off x="6096000" y="3276911"/>
            <a:ext cx="1785537" cy="2133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-76200"/>
            <a:ext cx="7024744" cy="1143000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rgbClr val="0000FF"/>
                </a:solidFill>
              </a:rPr>
              <a:t>Simple graphs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269108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6800" y="4191000"/>
            <a:ext cx="1699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Simple graph</a:t>
            </a:r>
            <a:endParaRPr lang="en-US" sz="2400" i="1" dirty="0">
              <a:solidFill>
                <a:srgbClr val="FF0000"/>
              </a:solidFill>
            </a:endParaRP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692631"/>
            <a:ext cx="1795471" cy="2117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505200" y="4038600"/>
            <a:ext cx="235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Non-simple </a:t>
            </a:r>
            <a:r>
              <a:rPr lang="en-US" sz="2400" dirty="0"/>
              <a:t>graph </a:t>
            </a:r>
            <a:endParaRPr lang="en-US" sz="2400" dirty="0"/>
          </a:p>
          <a:p>
            <a:r>
              <a:rPr lang="en-US" sz="2400" dirty="0"/>
              <a:t>with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0000FF"/>
                </a:solidFill>
              </a:rPr>
              <a:t>multi-edges</a:t>
            </a:r>
            <a:endParaRPr lang="en-US" sz="2400" i="1" dirty="0">
              <a:solidFill>
                <a:srgbClr val="0000FF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800225"/>
            <a:ext cx="15811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226474" y="4078069"/>
            <a:ext cx="23521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Non-simple </a:t>
            </a:r>
            <a:r>
              <a:rPr lang="en-US" sz="2400" dirty="0"/>
              <a:t>graph </a:t>
            </a: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i="1" dirty="0">
                <a:solidFill>
                  <a:srgbClr val="0000FF"/>
                </a:solidFill>
              </a:rPr>
              <a:t>loops</a:t>
            </a:r>
            <a:endParaRPr lang="en-US" sz="2400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alt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9.1- Graphs and Graph Models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9.2- Graph Terminology and Special Types of Graphs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9.3- Representing Graphs and Graph Isomorphism 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9.4- Connectivity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9.5- Euler and Hamilton Paths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9.6- Shortest Path Problems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endParaRPr lang="en-US" sz="8000" b="1" dirty="0">
              <a:solidFill>
                <a:srgbClr val="0000FF"/>
              </a:solidFill>
            </a:endParaRPr>
          </a:p>
          <a:p>
            <a:pPr marL="0" indent="0" algn="ctr">
              <a:buNone/>
            </a:pPr>
            <a:r>
              <a:rPr lang="en-US" sz="8000" b="1" dirty="0">
                <a:solidFill>
                  <a:srgbClr val="0000FF"/>
                </a:solidFill>
              </a:rPr>
              <a:t>THANKS</a:t>
            </a:r>
            <a:endParaRPr lang="en-US" sz="8000" b="1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9 - Graphs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DB6C1-321F-4EA9-BAB9-C83A9104B9DA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770" y="1295400"/>
            <a:ext cx="325843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423066" y="4267200"/>
            <a:ext cx="2044534" cy="7386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 </a:t>
            </a:r>
            <a:r>
              <a:rPr lang="en-US" sz="2400" b="1" i="1" dirty="0">
                <a:solidFill>
                  <a:srgbClr val="0000FF"/>
                </a:solidFill>
              </a:rPr>
              <a:t>directed</a:t>
            </a:r>
            <a:r>
              <a:rPr lang="en-US" sz="2400" b="1" i="1" dirty="0"/>
              <a:t> </a:t>
            </a:r>
            <a:r>
              <a:rPr lang="en-US" i="1" dirty="0"/>
              <a:t>graph</a:t>
            </a:r>
            <a:endParaRPr lang="en-US" i="1" dirty="0"/>
          </a:p>
          <a:p>
            <a:pPr algn="ctr"/>
            <a:r>
              <a:rPr lang="en-US" i="1" dirty="0"/>
              <a:t>(</a:t>
            </a:r>
            <a:r>
              <a:rPr lang="en-US" i="1" dirty="0">
                <a:solidFill>
                  <a:srgbClr val="0000FF"/>
                </a:solidFill>
              </a:rPr>
              <a:t>digraph</a:t>
            </a:r>
            <a:r>
              <a:rPr lang="en-US" i="1" dirty="0"/>
              <a:t>)</a:t>
            </a:r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888"/>
            <a:ext cx="382905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143000" y="3962400"/>
            <a:ext cx="2472536" cy="4616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An </a:t>
            </a:r>
            <a:r>
              <a:rPr lang="en-US" sz="2400" b="1" i="1" dirty="0">
                <a:solidFill>
                  <a:srgbClr val="0000FF"/>
                </a:solidFill>
              </a:rPr>
              <a:t>undirected</a:t>
            </a:r>
            <a:r>
              <a:rPr lang="en-US" b="1" i="1" dirty="0">
                <a:solidFill>
                  <a:srgbClr val="0000FF"/>
                </a:solidFill>
              </a:rPr>
              <a:t> </a:t>
            </a:r>
            <a:r>
              <a:rPr lang="en-US" i="1" dirty="0"/>
              <a:t>graph</a:t>
            </a:r>
            <a:endParaRPr lang="en-US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</a:rPr>
              <a:t>Graphs and Graph Models….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1">
            <a:lum bright="-26000"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892016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3200" b="1">
                <a:solidFill>
                  <a:srgbClr val="0000FF"/>
                </a:solidFill>
              </a:rPr>
              <a:t>Graphs and Graph Models….</a:t>
            </a:r>
            <a:endParaRPr lang="en-US" altLang="en-US" sz="3200" b="1">
              <a:solidFill>
                <a:srgbClr val="0000FF"/>
              </a:solidFill>
            </a:endParaRPr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1">
            <a:lum bright="-2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19288"/>
            <a:ext cx="38100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04800" y="5466661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Niche Overlap Graph in Ecology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sinh thái 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– Đồ thị lấn tổ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6787" y="5466661"/>
            <a:ext cx="41910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Acquaintanceship Graph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Đồ thị cho mô hình quan hệ giữa người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270" name="Picture 3"/>
          <p:cNvPicPr>
            <a:picLocks noChangeAspect="1" noChangeArrowheads="1"/>
          </p:cNvPicPr>
          <p:nvPr/>
        </p:nvPicPr>
        <p:blipFill>
          <a:blip r:embed="rId2">
            <a:lum bright="-28000" contrast="1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7400"/>
            <a:ext cx="4448175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1247&quot;&gt;&lt;object type=&quot;3&quot; unique_id=&quot;11417&quot;&gt;&lt;property id=&quot;20148&quot; value=&quot;5&quot;/&gt;&lt;property id=&quot;20300&quot; value=&quot;Slide 1 - &amp;quot;Graphs&amp;quot;&quot;/&gt;&lt;property id=&quot;20307&quot; value=&quot;256&quot;/&gt;&lt;/object&gt;&lt;object type=&quot;3&quot; unique_id=&quot;11418&quot;&gt;&lt;property id=&quot;20148&quot; value=&quot;5&quot;/&gt;&lt;property id=&quot;20300&quot; value=&quot;Slide 2 - &amp;quot;Review&amp;quot;&quot;/&gt;&lt;property id=&quot;20307&quot; value=&quot;257&quot;/&gt;&lt;/object&gt;&lt;object type=&quot;3&quot; unique_id=&quot;11419&quot;&gt;&lt;property id=&quot;20148&quot; value=&quot;5&quot;/&gt;&lt;property id=&quot;20300&quot; value=&quot;Slide 3 - &amp;quot;Review&amp;quot;&quot;/&gt;&lt;property id=&quot;20307&quot; value=&quot;258&quot;/&gt;&lt;/object&gt;&lt;object type=&quot;3&quot; unique_id=&quot;11420&quot;&gt;&lt;property id=&quot;20148&quot; value=&quot;5&quot;/&gt;&lt;property id=&quot;20300&quot; value=&quot;Slide 4 - &amp;quot;Review&amp;quot;&quot;/&gt;&lt;property id=&quot;20307&quot; value=&quot;259&quot;/&gt;&lt;/object&gt;&lt;object type=&quot;3&quot; unique_id=&quot;11555&quot;&gt;&lt;property id=&quot;20148&quot; value=&quot;5&quot;/&gt;&lt;property id=&quot;20300&quot; value=&quot;Slide 5 - &amp;quot;Q1. Kn has ________ edges and ________vertices.&amp;quot;&quot;/&gt;&lt;property id=&quot;20307&quot; value=&quot;260&quot;/&gt;&lt;/object&gt;&lt;object type=&quot;3&quot; unique_id=&quot;11577&quot;&gt;&lt;property id=&quot;20148&quot; value=&quot;5&quot;/&gt;&lt;property id=&quot;20300&quot; value=&quot;Slide 6 - &amp;quot;Q2. The length of the longest simple circuit in K5 is__&amp;quot;&quot;/&gt;&lt;property id=&quot;20307&quot; value=&quot;261&quot;/&gt;&lt;/object&gt;&lt;object type=&quot;3&quot; unique_id=&quot;11602&quot;&gt;&lt;property id=&quot;20148&quot; value=&quot;5&quot;/&gt;&lt;property id=&quot;20300&quot; value=&quot;Slide 7 - &amp;quot;Q3. The adjacency matrix for Km,n has ________ columns.&amp;quot;&quot;/&gt;&lt;property id=&quot;20307&quot; value=&quot;262&quot;/&gt;&lt;/object&gt;&lt;object type=&quot;3&quot; unique_id=&quot;11630&quot;&gt;&lt;property id=&quot;20148&quot; value=&quot;5&quot;/&gt;&lt;property id=&quot;20300&quot; value=&quot;Slide 8 - &amp;quot;Q4. List all positive integers n such that Kn has an Euler circuit. ________ &amp;quot;&quot;/&gt;&lt;property id=&quot;20307&quot; value=&quot;263&quot;/&gt;&lt;/object&gt;&lt;object type=&quot;3&quot; unique_id=&quot;11661&quot;&gt;&lt;property id=&quot;20148&quot; value=&quot;5&quot;/&gt;&lt;property id=&quot;20300&quot; value=&quot;Slide 9 - &amp;quot;Q5. List all positive integers n such that Kn has a Hamilton circuit. ________ &amp;quot;&quot;/&gt;&lt;property id=&quot;20307&quot; value=&quot;264&quot;/&gt;&lt;/object&gt;&lt;object type=&quot;3&quot; unique_id=&quot;11695&quot;&gt;&lt;property id=&quot;20148&quot; value=&quot;5&quot;/&gt;&lt;property id=&quot;20300&quot; value=&quot;Slide 10 - &amp;quot;Q6. List all positive integers n such that Kn has a Hamilton circuit but no Euler circuit. &amp;quot;&quot;/&gt;&lt;property id=&quot;20307&quot; value=&quot;265&quot;/&gt;&lt;/object&gt;&lt;object type=&quot;3&quot; unique_id=&quot;11756&quot;&gt;&lt;property id=&quot;20148&quot; value=&quot;5&quot;/&gt;&lt;property id=&quot;20300&quot; value=&quot;Slide 11 - &amp;quot;Q7. give an example or prove that there are none a simple graph 6 vertices, whose degrees are 2,2,2,3,4,4.&amp;quot;&quot;/&gt;&lt;property id=&quot;20307&quot; value=&quot;266&quot;/&gt;&lt;/object&gt;&lt;object type=&quot;3&quot; unique_id=&quot;11848&quot;&gt;&lt;property id=&quot;20148&quot; value=&quot;5&quot;/&gt;&lt;property id=&quot;20300&quot; value=&quot;Slide 12 - &amp;quot;Q8. cut vertex/ cut edge&amp;quot;&quot;/&gt;&lt;property id=&quot;20307&quot; value=&quot;267&quot;/&gt;&lt;/object&gt;&lt;object type=&quot;3&quot; unique_id=&quot;11933&quot;&gt;&lt;property id=&quot;20148&quot; value=&quot;5&quot;/&gt;&lt;property id=&quot;20300&quot; value=&quot;Slide 13 - &amp;quot;Q9. isomorphism&amp;quot;&quot;/&gt;&lt;property id=&quot;20307&quot; value=&quot;268&quot;/&gt;&lt;/object&gt;&lt;object type=&quot;3&quot; unique_id=&quot;11934&quot;&gt;&lt;property id=&quot;20148&quot; value=&quot;5&quot;/&gt;&lt;property id=&quot;20300&quot; value=&quot;Slide 14 - &amp;quot;Euler/Hamilton path/circuit?&amp;quot;&quot;/&gt;&lt;property id=&quot;20307&quot; value=&quot;269&quot;/&gt;&lt;/object&gt;&lt;object type=&quot;3&quot; unique_id=&quot;17150&quot;&gt;&lt;property id=&quot;20148&quot; value=&quot;5&quot;/&gt;&lt;property id=&quot;20300&quot; value=&quot;Slide 16&quot;/&gt;&lt;property id=&quot;20307&quot; value=&quot;270&quot;/&gt;&lt;/object&gt;&lt;object type=&quot;3&quot; unique_id=&quot;17623&quot;&gt;&lt;property id=&quot;20148&quot; value=&quot;5&quot;/&gt;&lt;property id=&quot;20300&quot; value=&quot;Slide 15 - &amp;quot;Find the shortest path from a to z.&amp;quot;&quot;/&gt;&lt;property id=&quot;20307&quot; value=&quot;271&quot;/&gt;&lt;/object&gt;&lt;/object&gt;&lt;object type=&quot;8&quot; unique_id=&quot;11359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9245</Words>
  <Application>WPS Presentation</Application>
  <PresentationFormat>On-screen Show (4:3)</PresentationFormat>
  <Paragraphs>1362</Paragraphs>
  <Slides>61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80" baseType="lpstr">
      <vt:lpstr>Arial</vt:lpstr>
      <vt:lpstr>SimSun</vt:lpstr>
      <vt:lpstr>Wingdings</vt:lpstr>
      <vt:lpstr>Wingdings 3</vt:lpstr>
      <vt:lpstr>Wingdings</vt:lpstr>
      <vt:lpstr>Gill Sans MT</vt:lpstr>
      <vt:lpstr>Bookman Old Style</vt:lpstr>
      <vt:lpstr>Microsoft YaHei</vt:lpstr>
      <vt:lpstr>Arial Unicode MS</vt:lpstr>
      <vt:lpstr>Calibri</vt:lpstr>
      <vt:lpstr>Symbol</vt:lpstr>
      <vt:lpstr>Cambria Math</vt:lpstr>
      <vt:lpstr>Cambria Math</vt:lpstr>
      <vt:lpstr>Century Gothic</vt:lpstr>
      <vt:lpstr>Courier New</vt:lpstr>
      <vt:lpstr>Wingdings 2</vt:lpstr>
      <vt:lpstr>Wide Latin</vt:lpstr>
      <vt:lpstr>Origin</vt:lpstr>
      <vt:lpstr>Equation.DSMT4</vt:lpstr>
      <vt:lpstr>Chapter 9-Graphs</vt:lpstr>
      <vt:lpstr>PowerPoint 演示文稿</vt:lpstr>
      <vt:lpstr>Introduction</vt:lpstr>
      <vt:lpstr>Objectives</vt:lpstr>
      <vt:lpstr>Graphs</vt:lpstr>
      <vt:lpstr>Simple graphs</vt:lpstr>
      <vt:lpstr>Types of graphs</vt:lpstr>
      <vt:lpstr>Graphs and Graph Models….</vt:lpstr>
      <vt:lpstr>Graphs and Graph Models….</vt:lpstr>
      <vt:lpstr>Graphs and Graph Models….</vt:lpstr>
      <vt:lpstr>Graph models - Social networks</vt:lpstr>
      <vt:lpstr>Basic Terminology</vt:lpstr>
      <vt:lpstr>Basic Terminology</vt:lpstr>
      <vt:lpstr>PowerPoint 演示文稿</vt:lpstr>
      <vt:lpstr>THE HANDSHAKING THEOREM - Examples</vt:lpstr>
      <vt:lpstr>Directed graphs -Basic Terminology</vt:lpstr>
      <vt:lpstr>Special simple graphs</vt:lpstr>
      <vt:lpstr>Cycles Cn</vt:lpstr>
      <vt:lpstr>Wheels Wn</vt:lpstr>
      <vt:lpstr>n-cubes Qn</vt:lpstr>
      <vt:lpstr>n-cube Qn</vt:lpstr>
      <vt:lpstr>Bipartite graphs</vt:lpstr>
      <vt:lpstr>Bipartite Graphs…</vt:lpstr>
      <vt:lpstr>Bipartite graphs</vt:lpstr>
      <vt:lpstr>Example</vt:lpstr>
      <vt:lpstr>Km,n - Complete bipartite graphs</vt:lpstr>
      <vt:lpstr>Some Applications of Special Types of Graphs</vt:lpstr>
      <vt:lpstr>New Graphs From Old</vt:lpstr>
      <vt:lpstr>Isomorphism </vt:lpstr>
      <vt:lpstr>Isomorphism </vt:lpstr>
      <vt:lpstr>Isomorphism of Graphs</vt:lpstr>
      <vt:lpstr>Isomorphic?</vt:lpstr>
      <vt:lpstr>Isomorphic?</vt:lpstr>
      <vt:lpstr>Representing graphs </vt:lpstr>
      <vt:lpstr>Adjacency matrices</vt:lpstr>
      <vt:lpstr>PowerPoint 演示文稿</vt:lpstr>
      <vt:lpstr>Incidence matrices</vt:lpstr>
      <vt:lpstr>Incidence matrices</vt:lpstr>
      <vt:lpstr>A path of length n</vt:lpstr>
      <vt:lpstr>Circuits </vt:lpstr>
      <vt:lpstr>Simple paths/circuits </vt:lpstr>
      <vt:lpstr>Connectedness in Undirected Graphs</vt:lpstr>
      <vt:lpstr>Connectedness in Directed Graphs</vt:lpstr>
      <vt:lpstr>Counting Paths Between Vertices</vt:lpstr>
      <vt:lpstr>Shortest-path problems</vt:lpstr>
      <vt:lpstr>Shortest-path problems</vt:lpstr>
      <vt:lpstr>Dijkstra’s algorithm</vt:lpstr>
      <vt:lpstr> Dijkstra’s Algorithm</vt:lpstr>
      <vt:lpstr>Euler and Hamilton paths - introduction</vt:lpstr>
      <vt:lpstr>Euler circuit/path - definitions </vt:lpstr>
      <vt:lpstr>Euler circuit</vt:lpstr>
      <vt:lpstr>How to construct an Euler circuit?</vt:lpstr>
      <vt:lpstr>Euler path</vt:lpstr>
      <vt:lpstr>Hamilton Paths and Circuits</vt:lpstr>
      <vt:lpstr>Example - A Hamilton circuit for Q3</vt:lpstr>
      <vt:lpstr>Hamilton Paths and Circuits</vt:lpstr>
      <vt:lpstr>Hamilton circuits - sufficient conditions</vt:lpstr>
      <vt:lpstr>The Traveling Salesman Problem</vt:lpstr>
      <vt:lpstr>The Traveling Salesman Problem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user</cp:lastModifiedBy>
  <cp:revision>425</cp:revision>
  <dcterms:created xsi:type="dcterms:W3CDTF">2016-06-09T13:25:00Z</dcterms:created>
  <dcterms:modified xsi:type="dcterms:W3CDTF">2022-10-26T02:12:15Z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94A11CD99CDF40B3BD06DCF8A72943C6</vt:lpwstr>
  </property>
  <property fmtid="{D5CDD505-2E9C-101B-9397-08002B2CF9AE}" pid="3" name="KSOProductBuildVer">
    <vt:lpwstr>1033-11.2.0.11380</vt:lpwstr>
  </property>
</Properties>
</file>